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11">
  <p:sldMasterIdLst>
    <p:sldMasterId id="2147483648" r:id="rId1"/>
  </p:sldMasterIdLst>
  <p:notesMasterIdLst>
    <p:notesMasterId r:id="rId39"/>
  </p:notesMasterIdLst>
  <p:handoutMasterIdLst>
    <p:handoutMasterId r:id="rId52"/>
  </p:handoutMasterIdLst>
  <p:sldIdLst>
    <p:sldId id="1065" r:id="rId3"/>
    <p:sldId id="1073" r:id="rId4"/>
    <p:sldId id="1220" r:id="rId5"/>
    <p:sldId id="1234" r:id="rId6"/>
    <p:sldId id="1236" r:id="rId7"/>
    <p:sldId id="1221" r:id="rId8"/>
    <p:sldId id="1240" r:id="rId9"/>
    <p:sldId id="1230" r:id="rId10"/>
    <p:sldId id="1237" r:id="rId11"/>
    <p:sldId id="1238" r:id="rId12"/>
    <p:sldId id="1239" r:id="rId13"/>
    <p:sldId id="1222" r:id="rId14"/>
    <p:sldId id="1231" r:id="rId15"/>
    <p:sldId id="1241" r:id="rId16"/>
    <p:sldId id="1242" r:id="rId17"/>
    <p:sldId id="1223" r:id="rId18"/>
    <p:sldId id="1244" r:id="rId19"/>
    <p:sldId id="1232" r:id="rId20"/>
    <p:sldId id="1243" r:id="rId21"/>
    <p:sldId id="1224" r:id="rId22"/>
    <p:sldId id="1229" r:id="rId23"/>
    <p:sldId id="1245" r:id="rId24"/>
    <p:sldId id="1246" r:id="rId25"/>
    <p:sldId id="1247" r:id="rId26"/>
    <p:sldId id="1248" r:id="rId27"/>
    <p:sldId id="1249" r:id="rId28"/>
    <p:sldId id="1250" r:id="rId29"/>
    <p:sldId id="1251" r:id="rId30"/>
    <p:sldId id="1252" r:id="rId31"/>
    <p:sldId id="1253" r:id="rId32"/>
    <p:sldId id="1254" r:id="rId33"/>
    <p:sldId id="1255" r:id="rId34"/>
    <p:sldId id="1225" r:id="rId35"/>
    <p:sldId id="1228" r:id="rId36"/>
    <p:sldId id="1256" r:id="rId37"/>
    <p:sldId id="1257" r:id="rId38"/>
    <p:sldId id="1258" r:id="rId40"/>
    <p:sldId id="1259" r:id="rId41"/>
    <p:sldId id="1260" r:id="rId42"/>
    <p:sldId id="1226" r:id="rId43"/>
    <p:sldId id="1233" r:id="rId44"/>
    <p:sldId id="1261" r:id="rId45"/>
    <p:sldId id="1227" r:id="rId46"/>
    <p:sldId id="1066" r:id="rId47"/>
    <p:sldId id="1283" r:id="rId48"/>
    <p:sldId id="1284" r:id="rId49"/>
    <p:sldId id="1286" r:id="rId50"/>
    <p:sldId id="1071" r:id="rId5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0099"/>
    <a:srgbClr val="0033CC"/>
    <a:srgbClr val="3D89BC"/>
    <a:srgbClr val="008EC0"/>
    <a:srgbClr val="0099FF"/>
    <a:srgbClr val="33CCFF"/>
    <a:srgbClr val="E6E6E6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322" autoAdjust="0"/>
  </p:normalViewPr>
  <p:slideViewPr>
    <p:cSldViewPr snapToGrid="0" showGuides="1">
      <p:cViewPr varScale="1">
        <p:scale>
          <a:sx n="107" d="100"/>
          <a:sy n="107" d="100"/>
        </p:scale>
        <p:origin x="-1764" y="-90"/>
      </p:cViewPr>
      <p:guideLst>
        <p:guide orient="horz" pos="4029"/>
        <p:guide orient="horz" pos="1497"/>
        <p:guide orient="horz" pos="749"/>
        <p:guide pos="1887"/>
        <p:guide pos="175"/>
        <p:guide pos="5430"/>
        <p:guide pos="11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983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0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8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43.png"/><Relationship Id="rId27" Type="http://schemas.openxmlformats.org/officeDocument/2006/relationships/image" Target="../media/image42.png"/><Relationship Id="rId26" Type="http://schemas.openxmlformats.org/officeDocument/2006/relationships/image" Target="../media/image41.jpeg"/><Relationship Id="rId25" Type="http://schemas.openxmlformats.org/officeDocument/2006/relationships/image" Target="../media/image40.jpeg"/><Relationship Id="rId24" Type="http://schemas.openxmlformats.org/officeDocument/2006/relationships/image" Target="../media/image39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8.png"/><Relationship Id="rId21" Type="http://schemas.openxmlformats.org/officeDocument/2006/relationships/image" Target="../media/image37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6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5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4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3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2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7.png"/><Relationship Id="rId7" Type="http://schemas.openxmlformats.org/officeDocument/2006/relationships/tags" Target="../tags/tag4.xml"/><Relationship Id="rId6" Type="http://schemas.openxmlformats.org/officeDocument/2006/relationships/image" Target="../media/image46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74.png"/><Relationship Id="rId53" Type="http://schemas.openxmlformats.org/officeDocument/2006/relationships/tags" Target="../tags/tag23.xml"/><Relationship Id="rId52" Type="http://schemas.openxmlformats.org/officeDocument/2006/relationships/image" Target="../media/image73.png"/><Relationship Id="rId51" Type="http://schemas.openxmlformats.org/officeDocument/2006/relationships/image" Target="../media/image72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71.png"/><Relationship Id="rId48" Type="http://schemas.openxmlformats.org/officeDocument/2006/relationships/image" Target="../media/image70.png"/><Relationship Id="rId47" Type="http://schemas.openxmlformats.org/officeDocument/2006/relationships/image" Target="../media/image69.png"/><Relationship Id="rId46" Type="http://schemas.openxmlformats.org/officeDocument/2006/relationships/image" Target="../media/image68.png"/><Relationship Id="rId45" Type="http://schemas.openxmlformats.org/officeDocument/2006/relationships/image" Target="../media/image67.png"/><Relationship Id="rId44" Type="http://schemas.openxmlformats.org/officeDocument/2006/relationships/image" Target="../media/image66.png"/><Relationship Id="rId43" Type="http://schemas.openxmlformats.org/officeDocument/2006/relationships/image" Target="../media/image65.png"/><Relationship Id="rId42" Type="http://schemas.openxmlformats.org/officeDocument/2006/relationships/image" Target="../media/image64.png"/><Relationship Id="rId41" Type="http://schemas.openxmlformats.org/officeDocument/2006/relationships/tags" Target="../tags/tag21.xml"/><Relationship Id="rId40" Type="http://schemas.openxmlformats.org/officeDocument/2006/relationships/image" Target="../media/image63.png"/><Relationship Id="rId4" Type="http://schemas.openxmlformats.org/officeDocument/2006/relationships/image" Target="../media/image45.png"/><Relationship Id="rId39" Type="http://schemas.openxmlformats.org/officeDocument/2006/relationships/tags" Target="../tags/tag20.xml"/><Relationship Id="rId38" Type="http://schemas.openxmlformats.org/officeDocument/2006/relationships/image" Target="../media/image62.png"/><Relationship Id="rId37" Type="http://schemas.openxmlformats.org/officeDocument/2006/relationships/tags" Target="../tags/tag19.xml"/><Relationship Id="rId36" Type="http://schemas.openxmlformats.org/officeDocument/2006/relationships/image" Target="../media/image61.png"/><Relationship Id="rId35" Type="http://schemas.openxmlformats.org/officeDocument/2006/relationships/tags" Target="../tags/tag18.xml"/><Relationship Id="rId34" Type="http://schemas.openxmlformats.org/officeDocument/2006/relationships/image" Target="../media/image60.png"/><Relationship Id="rId33" Type="http://schemas.openxmlformats.org/officeDocument/2006/relationships/tags" Target="../tags/tag17.xml"/><Relationship Id="rId32" Type="http://schemas.openxmlformats.org/officeDocument/2006/relationships/image" Target="../media/image59.png"/><Relationship Id="rId31" Type="http://schemas.openxmlformats.org/officeDocument/2006/relationships/tags" Target="../tags/tag16.xml"/><Relationship Id="rId30" Type="http://schemas.openxmlformats.org/officeDocument/2006/relationships/image" Target="../media/image58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7.png"/><Relationship Id="rId27" Type="http://schemas.openxmlformats.org/officeDocument/2006/relationships/tags" Target="../tags/tag14.xml"/><Relationship Id="rId26" Type="http://schemas.openxmlformats.org/officeDocument/2006/relationships/image" Target="../media/image56.png"/><Relationship Id="rId25" Type="http://schemas.openxmlformats.org/officeDocument/2006/relationships/tags" Target="../tags/tag13.xml"/><Relationship Id="rId24" Type="http://schemas.openxmlformats.org/officeDocument/2006/relationships/image" Target="../media/image55.png"/><Relationship Id="rId23" Type="http://schemas.openxmlformats.org/officeDocument/2006/relationships/tags" Target="../tags/tag12.xml"/><Relationship Id="rId22" Type="http://schemas.openxmlformats.org/officeDocument/2006/relationships/image" Target="../media/image54.png"/><Relationship Id="rId21" Type="http://schemas.openxmlformats.org/officeDocument/2006/relationships/tags" Target="../tags/tag11.xml"/><Relationship Id="rId20" Type="http://schemas.openxmlformats.org/officeDocument/2006/relationships/image" Target="../media/image53.png"/><Relationship Id="rId2" Type="http://schemas.openxmlformats.org/officeDocument/2006/relationships/image" Target="../media/image44.png"/><Relationship Id="rId19" Type="http://schemas.openxmlformats.org/officeDocument/2006/relationships/tags" Target="../tags/tag10.xml"/><Relationship Id="rId18" Type="http://schemas.openxmlformats.org/officeDocument/2006/relationships/image" Target="../media/image52.png"/><Relationship Id="rId17" Type="http://schemas.openxmlformats.org/officeDocument/2006/relationships/tags" Target="../tags/tag9.xml"/><Relationship Id="rId16" Type="http://schemas.openxmlformats.org/officeDocument/2006/relationships/image" Target="../media/image51.png"/><Relationship Id="rId15" Type="http://schemas.openxmlformats.org/officeDocument/2006/relationships/tags" Target="../tags/tag8.xml"/><Relationship Id="rId14" Type="http://schemas.openxmlformats.org/officeDocument/2006/relationships/image" Target="../media/image50.png"/><Relationship Id="rId13" Type="http://schemas.openxmlformats.org/officeDocument/2006/relationships/tags" Target="../tags/tag7.xml"/><Relationship Id="rId12" Type="http://schemas.openxmlformats.org/officeDocument/2006/relationships/image" Target="../media/image49.png"/><Relationship Id="rId11" Type="http://schemas.openxmlformats.org/officeDocument/2006/relationships/tags" Target="../tags/tag6.xml"/><Relationship Id="rId10" Type="http://schemas.openxmlformats.org/officeDocument/2006/relationships/image" Target="../media/image48.png"/><Relationship Id="rId1" Type="http://schemas.openxmlformats.org/officeDocument/2006/relationships/tags" Target="../tags/tag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schemeClr val="bg1"/>
                </a:solidFill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05" y="3072130"/>
            <a:ext cx="368300" cy="32397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 descr="timgE8ADISUU.jpg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350" y="6337300"/>
            <a:ext cx="2400300" cy="5207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18945" y="202882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59230" y="202882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719235" y="2476495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张雪萍   主编                唐万梅    副主编        景雪琴    副主编                       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2470880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TextBox 2"/>
          <p:cNvSpPr txBox="1"/>
          <p:nvPr/>
        </p:nvSpPr>
        <p:spPr>
          <a:xfrm rot="16200000">
            <a:off x="7025005" y="697865"/>
            <a:ext cx="921385" cy="1005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>
                <a:solidFill>
                  <a:srgbClr val="000066"/>
                </a:solidFill>
              </a:rPr>
              <a:t>BIG </a:t>
            </a:r>
            <a:endParaRPr lang="en-US" altLang="zh-CN" sz="2400" b="1" dirty="0">
              <a:solidFill>
                <a:srgbClr val="000066"/>
              </a:solidFill>
            </a:endParaRPr>
          </a:p>
          <a:p>
            <a:r>
              <a:rPr lang="en-US" altLang="zh-CN" sz="2400" b="1" dirty="0">
                <a:solidFill>
                  <a:srgbClr val="000066"/>
                </a:solidFill>
              </a:rPr>
              <a:t>DATA</a:t>
            </a:r>
            <a:endParaRPr lang="en-US" altLang="zh-CN" sz="2400" b="1" dirty="0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719235" y="2110231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96118" y="221863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459230" y="786130"/>
            <a:ext cx="5650865" cy="8299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4800" b="1" spc="300" dirty="0">
                <a:ln w="11430"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程序设计</a:t>
            </a:r>
            <a:endParaRPr lang="zh-CN" altLang="en-US" sz="4800" b="1" spc="300" dirty="0">
              <a:ln w="11430"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25"/>
          <p:cNvSpPr>
            <a:spLocks noEditPoints="1"/>
          </p:cNvSpPr>
          <p:nvPr/>
        </p:nvSpPr>
        <p:spPr bwMode="auto">
          <a:xfrm>
            <a:off x="4658455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25"/>
          <p:cNvSpPr>
            <a:spLocks noEditPoints="1"/>
          </p:cNvSpPr>
          <p:nvPr/>
        </p:nvSpPr>
        <p:spPr bwMode="auto">
          <a:xfrm>
            <a:off x="6589490" y="258477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30" y="3072130"/>
            <a:ext cx="6529705" cy="32404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8486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类的定义和对象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480" y="713105"/>
            <a:ext cx="7920000" cy="5255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【例5-1】类和对象应用举例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count=0   #定义类属性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show(self,p1,p2):  #定义实例方法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self.name=p1   #定义实例属性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print(self.name,p2)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print(Person.count)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Person.m=90   #通过类名增加类属性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print(Person.m)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p1.n=100   #通过实例对象名增加实例属性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print(p1.n)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Person.count=200   #通过类名改变类属性的值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print(Person.count)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p1.show('huhu','testtest')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55" y="4422140"/>
            <a:ext cx="1800000" cy="1547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8486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类的定义和对象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480" y="868680"/>
            <a:ext cx="7920000" cy="5105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【例5-2】私有成员访问的案例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People: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count=0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__init__(self,page,pname):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#定义私有实例属性__age，私有属性必须以两个下划线”_ _”开始    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self.__age=page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self.name=pname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print(self.__age)   #可以在成员函数内部，访问私有属性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p1=People(25,'peter')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print(People.count)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print(p1.name)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#下面的语句会产生错误：“AttributeError: 'People' object has no attribute '__age'”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#不能通过实例对象访问私有成员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#print(p1.__age)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p1.show()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55" y="5140960"/>
            <a:ext cx="1440000" cy="833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bg2"/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accent1">
              <a:lumMod val="75000"/>
            </a:schemeClr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34391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5.3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构造函数和析构函数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2140" y="875030"/>
            <a:ext cx="79200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1、构造函数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__init__(self[,arg1,…]):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	函数体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说明：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1）__init__( self[,arg1,…])方法是一种特殊的方法，是python中内置的方法，被称为类的构造函数或初始化方法。当创建这个类的实例时，系统会自动调用该方法，对实例属性进行初始化。self表示实例对象本身，arg1…通常用来初始化实例属性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2）通常在构造函数函数中，定义实例属性并对其进行初始化。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3）__init__( self[,arg1,…])方法可以重载，以实现实例对象的多种初始化方法。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4）如果用户没有显式定义__init__( self[,arg1,…])方法，则定义实例对象时，系统自动调用缺省的构造函数，不执行任何功能。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34391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5.3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构造函数和析构函数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2140" y="875030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2、析构函数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__del__( self)：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函数体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说明：可在析构函数中完成一些程序的善后工作。如果用户没有显式定义析构函数，则系统自动调用缺省的析构函数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34391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5.3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构造函数和析构函数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920750"/>
            <a:ext cx="792000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【例5-3】用构造函数解决Person对象的初始化问题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datetime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count=0   #定义类属性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__init__(self,tuid,tname):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self.uid=tuid  #定义实例属性并初始化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self.name=tname    #定义实例属性并初始化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 is coming'.format(self.name))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x=datetime.datetime.now()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y=self.uid[6:10]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z=(int)(y)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print('{}:{}'.format(self.name,x.year-z))   #输出实例的姓名和年龄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__del__(self):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 is over'.format(self.name))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#调用构造函数，初始化对象p1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p1=Person('320402196801291423','wangbei')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p1.display()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del p1   #释放对象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55" y="1569720"/>
            <a:ext cx="1800000" cy="869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bg2"/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31438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5.4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类属性和实例属性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2140" y="875030"/>
            <a:ext cx="79200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类属性和实例属性的概念区别：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类属性在类的函数成员外进行定义，类属性属于类，是类的所有实例共享的；实例属性通常在构造函数中进行定义并初始化，属于实例对象。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类属性和实例属性的访问差别：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1）在类的成员函数中：通过”类名.”的方式，访问类属性；通过”self.”的方式，访问实例属性。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2）在类的外部：通常通过”类名.”的方式，访问类属性，也可以通过”实例对象.”的方式，访问类属性，但不建议这样做；只能通过”实例对象.”的方式，访问实例属性。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3）无论是类属性还是实例属性，都可以在类外部，通过类名和实例对象增加。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31438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5.4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类属性和实例属性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2140" y="875030"/>
            <a:ext cx="792000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【例5-4】用类属性统计程序运行过程中有效的实例对象个数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datetime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#相当于类的全局变量，可以通过类名使用，每次增加一个对象，总人数加1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count=0   #定义类属性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__init__(self,tuid,tname):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self.uid=tuid  #定义实例属性并初始化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self.name=tname    #定义实例属性并初始化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Person.count=Person.count+1 #每次增加一个对象，人数加1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 is coming'.format(self.name))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x=datetime.datetime.now()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y=self.uid[6:10]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z=(int)(y)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print('{}:{}'.format(self.name,x.year-z))   #输出实例的姓名和年龄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__del__(self):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Person.count=Person.count-1   #每次减少一个对象，人数减1    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 is over. The remaining {} people'.format(self.name,Person.count))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@classmethod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reportcount(cls):  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print('The total number is {} '.format(Person.count))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31438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5.4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类属性和实例属性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2140" y="875030"/>
            <a:ext cx="79200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#调用构造函数，初始化对象p1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p1=Person('320402196801291423','wangbei')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p2 = Person('320403198712121234', 'wangjunxia')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p1.display()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p2.display()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Person.reportcount()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p1.reportcount()     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del p2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del p1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225" y="2693670"/>
            <a:ext cx="3060000" cy="1596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bg2"/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bg2"/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accent1">
              <a:lumMod val="75000"/>
            </a:schemeClr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5170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类方法的定义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类方法是类拥有的方法，需要用修饰器”@classmethod”来标识其为类方法。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类方法的第一个参数通常用”cls”表示，表示类对象。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在类方法中：只能通过”类名.”的方式，访问类成员。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在类的外部：类方法可以通过类名和实例对象进行调用。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实例方法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实例方法的定义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类方法的第一个参数通常用”self” 表示，表示实例对象。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在实例方法中：既可以通过”self.”的方式，访问实例成员，也可以通过”类名.”的方式，访问类成员。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在类的外部：实例方法只能通过实例对象进行调用。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静态方法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静态方法的定义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静态方法需要用修饰器”@staticmethod”来标识其为类的静态方法。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静态方法不需要参数。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在静态方法中，只能通过”类名.”的方式，访问类成员。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在类的外部，静态方法可以通过类名和实例对象进行调用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静态方法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810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【例5-5】类方法、实例方法和静态方法的案例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Test: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name='show'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__init__(self,x1):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self.x=x1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@classmethod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getname(cls):   #定义类方法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print('getname:',Test.name)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#print('getname:',self.x)  #不能在类方法中,访问实例成员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@staticmethod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display():      #定义静态方法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print('display:',Test.name)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# print('display:',self.x)   #在静态方法中，不能访问实例成员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say(self):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print('say:',self.x)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print('say:',Test.name)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5.5.3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静态方法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t1=Test('hehe')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print('out:',Test.name)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print('out:',t1.name)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Test.getname()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t1.getname()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t1.say()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#print(Test.x)   #在类的外部，不能通过类名访问实例属性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print('out:',t1.x)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#print('out:',Test.x)     #在类的外部，不能通过类名访问实例属性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t2=Test('hellohello')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print('out:',Test.name)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print('out:',t2.name)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#print(Test.x)   #在类的外部，不能通过类名访问实例属性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print('out:',t2.x)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#Test.say()   #在类的外部，不能通过类名访问实例成员函数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t2.say()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Test.display()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t2.display()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35" y="2068830"/>
            <a:ext cx="1800000" cy="32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类的特殊方法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在类中，除了根据需要，可以自己定义方法外，在python中也内置了一些特殊用途的方法，如前面的构造函数__intit__(self[,arg1,…])，析构函数__del__(self)等，可以在自定义类中重写它们，使自定义对象也具有python标准类型的行为和功能。表5-1列出了部分常用的特殊方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2863215" y="2502059"/>
          <a:ext cx="5411470" cy="3360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5735"/>
                <a:gridCol w="2705735"/>
              </a:tblGrid>
              <a:tr h="15240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特殊方法</a:t>
                      </a:r>
                      <a:endParaRPr lang="zh-CN" sz="100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描述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__init__(self[,arg1,…])</a:t>
                      </a:r>
                      <a:endParaRPr lang="en-US" sz="10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构造函数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15240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__del__(self)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析构函数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__call(self,*args)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表示可调用的实例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15240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</a:t>
                      </a:r>
                      <a:r>
                        <a:rPr lang="en-US" sz="1000" kern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</a:t>
                      </a:r>
                      <a:r>
                        <a:rPr lang="en-US" sz="10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__(self)</a:t>
                      </a:r>
                      <a:endParaRPr lang="en-US" sz="100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类型转换，表示将对象转换成整型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15240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__complex__(self)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类型转换，表示将对象转换成复数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__float__(self)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类型转换，表示将对象转换成实数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15240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__str__(self)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对象的可打印字符串表示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__repr__(self)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对象的可计算字符串表示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__add__(self, obj)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两个同类对象的加法操作，对应“</a:t>
                      </a: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+</a:t>
                      </a: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”操作符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__sub__(self, obj)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两个同类对象的减法操作，对应“</a:t>
                      </a: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-</a:t>
                      </a: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”操作符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__mul__(self,obj)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两个同类对象的乘法操作，对应“</a:t>
                      </a: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*</a:t>
                      </a: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”操作符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__len__(self)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获取对象序列属性中条目的数量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__getitem__(self,key)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获取对象序列属性中单个序列元素或切片元素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__setitem__(self, key,value)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设置对象序列属性中单个序列元素或切片元素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__delitem__(self, key)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删除对象序列属性中单个序列元素或切片元素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__iter__(self)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创建迭代器类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__lt__,__le__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两个同类对象的小于、小于等于比较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__gt__,__ge__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两个同类对象的大于、大于等于比较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__eq__,__ne__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两个同类对象的相等、不相等比较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__getattr__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对象的属性获取</a:t>
                      </a:r>
                      <a:endParaRPr lang="zh-CN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__setattr__</a:t>
                      </a:r>
                      <a:endParaRPr lang="en-US" sz="10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对象的属性设置</a:t>
                      </a:r>
                      <a:endParaRPr lang="zh-CN" sz="100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类的特殊方法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【案例5-6】按照自定义格式打印对象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Test: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pass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__init__(self,tuid,tname):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self.uid=tuid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self.name=tname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__str__(self):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return 'str:(Person:%s)'%(self.name)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__repr__(self):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return 'repr:(Person:%s)'%(self.name)       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t1=Test()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print(t1)   #自动调用类的缺省__str__(self)方法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p1=Person('320402196711111423','hualin')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print(p1)      #自动调用Person 类的__str__(self)方法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str1=str(p1)    #自动调用Person 类的__str__(self)方法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print(str1)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print(type(str1))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p2=Person('320402200012124561','testtest')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print(repr(p2))    #自动调用Person 类的__repr__(self)方法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210" y="1783080"/>
            <a:ext cx="4529708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类的特殊方法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554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【案例5-7】演示Person的删除电话、更新电话和设置电话的操作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__init__(self,tname):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self.name=tname    #定义实例属性并初始化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self.telephone = {}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__len__(self):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    return len(self.telephone)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__getitem__(self,key):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    return self.telephone[key]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__setitem__(self,key,value):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self.telephone[key]=value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__delitem__(self, key):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    del self.elephone[key]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p1=Person('hualin')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#系统自动调用Person类的__setitem__方法，p1传递给self, 'office'传递给key，#'051985566009'传递给value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p1['office'] = '051985566009'   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p1['work'] = '13915016456'  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p1['private'] = '15380089466'  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#系统自动调用Person类的__len__，p1传递给self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i=len(p1)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print(p1.name,'Number of contacts：',len(p1) )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for key in p1.telephone.keys():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#系统自动调用Person类的__getitem__方法，p1传递给self,下标key值传递给形参key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print(p1[key])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p1['office']='0519811111111'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#系统自动调用Person类的__delitem__方法，'work'传递给key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del  p1.telephone['work']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for key in p1.telephone.keys():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print(p1[key])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55" y="2102485"/>
            <a:ext cx="1771650" cy="1095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类的特殊方法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961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【案例5-8】 通过重写__le__方法，实现两个人的年龄比较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datetime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__init__(self,tuid=None,tname=None):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if(tuid!=None and tname!=None):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self.uid=tuid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self.name=tname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#通过身份证计算出年龄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x=datetime.datetime.now()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y=self.uid[6:10]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z=(int)(y)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self.age=x.year-z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__le__(self,p):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print('person age comparison')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if(self.age&lt;=p2.age):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return True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else: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return False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40297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面向对象技术的基本概念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22" y="1988954"/>
            <a:ext cx="59766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665480" y="1005840"/>
            <a:ext cx="7920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1．类的概念：是对一组具有相似特性的客观事物的抽象，是对事物的特性和功能的描述。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类的特殊方法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p1=Person('320402196801291423','wangbei')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p2=Person('320402196511111423','huan')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#系统自动调用Person类的__le__方法，p1传递给self，p2传递给p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if(p1&lt;=p2):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print(p1.name,'比',p2.name,'年轻')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else: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print(p1.name,'比',p2.name,'年长')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#if(p1&lt;40):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#上一行的语句会产生类型错误异常：TypeError: unorderable types: Person() &lt; int()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#可以将40作为临时对象的age属性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p3=Person()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p3.age=40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#系统自动调用Person类的__le__方法，p1传递给self，p3传递给p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if(p1&lt;=p3):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print(p1.name,'is younger than 40.')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else: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print(p1.name,'is older than 40.')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#或者写成下面的语句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if(p1.age&lt;40):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print(p1.name,'is younger than 40.')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else: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print(p1.name,'is older than 40.')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60" y="4265930"/>
            <a:ext cx="2160000" cy="114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类的特殊方法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【案例5-9】利用__setattr__进行身份证18位的约束检验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import datetime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__init__(self,tuid=None,tname=None):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print('construction!')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if(tuid!=None and tname!=None):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print('aaaaa')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self.uid=tuid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print('bbbbb')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self.name=tname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#通过身份证计算出年龄，必须保证在初始化实例时，身份证是18位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x=datetime.datetime.now()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y=self.uid[6:10]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z=(int)(y)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self.age=x.year-z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__getattr__(self, attrname):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if attrname =="special":     #只允许实例对象添加"special"属性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return 'special'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else: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#通过raise显式地引发属性错误异常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raise AttributeError(attrname)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42707" y="715968"/>
            <a:ext cx="22028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5.5.4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类的特殊方法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19627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5.5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类的方法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045845"/>
            <a:ext cx="792000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类属性和实例属性的概念区别：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类属性在类的函数成员外进行定义，类属性属于类，是类的所有实例共享的；实例属性通常在构def  __setattr__(self, attrname, value):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print('__setattr__')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if(attrname=='uid'):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if(len(value)==18):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#self.attrname=value赋值操作就会出现无限递归的调用__setattr__的情况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#所以必须改成self.__dict__[attrname]=value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#self.attrname=value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self.__dict__[attrname]=value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else: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print(' id iserror!')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else: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self.__dict__[attrname]=value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p1=Person('320402196801291423','wangbei')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p2=Person('320402196511111423','huan')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#系统自动调用Person类的__setattr__方法，p1传递给self，uid传递给attrname形参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#'11111'传递给value形参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p1.uid='11111'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print(p1.uid)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p2.uid='320402196522221423'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print(p2.uid)造函数中进行定义并初始化，属于实例对象。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类属性和实例属性的访问差别：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1）在类的成员函数中：通过”类名.”的方式，访问类属性；通过”self.”的方式，访问实例属性。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2）在类的外部：通常通过”类名.”的方式，访问类属性，也可以通过”实例对象.”的方式，访问类属性，但不建议这样做；只能通过”实例对象.”的方式，访问实例属性。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3）无论是类属性还是实例属性，都可以在类外部，通过类名和实例对象增加。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035" y="1800225"/>
            <a:ext cx="1714500" cy="325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bg2"/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5.6.1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单一继承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5.6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类的继承性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【例5-10】用继承实现学生、工作人员和一般人员的定义和使用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import datetime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#相当于类的全局变量，可以通过类名使用，每次增加一个对象，总人数加1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count=0   #定义类属性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__init__(self,tuid,tname):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self.uid=tuid  #定义实例属性并初始化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self.name=tname    #定义实例属性并初始化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Person.count=Person.count+1 #每次增加一个对象，人数加1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 is coming'.format(self.name))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x=datetime.datetime.now()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y=self.uid[6:10]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z=(int)(y)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print('{}:{}'.format(self.name,x.year-z))   #输出实例的姓名和年龄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__del__(self):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Person.count=Person.count-1   #每次减少一个对象，人数减1       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 is over. The remaining {} people'.format(self.name,Person.count))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5.6.1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单一继承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5.6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类的继承性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#学生实例有身份、姓名、年级属性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Student(Person) 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__init__(self,pid, pname,pgrade):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Person.__init__(self,pid, pname)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#也可以按照下面的语句对从基类继承的实例属性初始化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#self.uid=pid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#self.name=pname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#但不建议这样做，应为基类中有个类属性，用于统计基类实例及其派生实例的个数的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self.sgrade=pgrade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x=datetime.datetime.now()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y=self.uid[6:10]   #访问从基类继承的uid实例属性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z=(int)(y)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#访问从基类继承的name实例属性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print('{}:{}:{}'.format(self.name,self.sgrade,x.year-z))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updategrade(self,pgrade):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self.sgrade = pgrade;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715968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5.6.1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单一继承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5.6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类的继承性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084580"/>
            <a:ext cx="792000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类属性和实例属性的概念区别：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类属性在类的函数成员外进行定义，类属性属于类，是类的所有实例共享的；实例属性通常在#工作人员实例有身份、姓名、工资属性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class Worker(Person):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__init__(self,pid, pname,pwage):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Person.__init__(self,pid, pname)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self.wage=pwage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Person.display(self)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print('grade:',self.wage)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def updateWage(self,pwage):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self.wage = pwage;      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p1=Person('320402200012301423','huan')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s1=Student('320402200010101423','ding','first grade')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w1=Worker('320402200011111423','chen',5600)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s1.display()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s1.updategrade('second  grade')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s1.display()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w1.display()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del p1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del s1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del w1构造函数中进行定义并初始化，属于实例对象。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类属性和实例属性的访问差别：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1）在类的成员函数中：通过”类名.”的方式，访问类属性；通过”self.”的方式，访问实例属性。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2）在类的外部：通常通过”类名.”的方式，访问类属性，也可以通过”实例对象.”的方式，访问类属性，但不建议这样做；只能通过”实例对象.”的方式，访问实例属性。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3）无论是类属性还是实例属性，都可以在类外部，通过类名和实例对象增加。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860" y="2437130"/>
            <a:ext cx="2520000" cy="1982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5.6.2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多重继承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5.6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类的继承性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【案例5-11】多重继承案例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A: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__init__(self,pa):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self.a1=pa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showa(self):    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print(self.a1)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B: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__init__(self,pb):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self.b1=pb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showb(self):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print(self.b1)    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C(A,B):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__init__(self,pa,pb,pc):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A.__init__(self,pa)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B.__init__(self,pb)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self.c1=pc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showc(self):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A.showa(self)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B.showb(self)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print(self.c1)  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varc=C('aaa','bbb','ccc')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varc.showc()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680" y="2889250"/>
            <a:ext cx="1843200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5.6.2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多重继承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5.6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类的继承性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【案例5-12】多重继承中方法的搜索路径演示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A: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def show(self):    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print('aaaaaaa')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B(A):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print('bbbbdisplay')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C: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print('cccccccc')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print('ccccdisplay')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say(self):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print('hello')  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D(B,C):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pass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test=D()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test.show()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test.display()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test.say()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455" y="2917825"/>
            <a:ext cx="2126250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52232" y="889323"/>
            <a:ext cx="174561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5.6.2  </a:t>
            </a:r>
            <a:r>
              <a:rPr lang="zh-CN" altLang="en-US" dirty="0" err="1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多重继承</a:t>
            </a:r>
            <a:endParaRPr lang="zh-CN" altLang="en-US" dirty="0" err="1" smtClean="0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5.6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类的继承性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【案例5-12】多重继承中方法的搜索路径演示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A: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def show(self):    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print('aaaaaaa')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B(A):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print('bbbbdisplay')    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C: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print('cccccccc')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display(self):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print('ccccdisplay')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say(self):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print('hello')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class D(B,C):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   pass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test=D()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test.show()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test.display()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rPr>
              <a:t>test.say()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2888615"/>
            <a:ext cx="1972800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40297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面向对象技术的基本概念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875030"/>
            <a:ext cx="79200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2．对象的概念：是类类型的变量，是类的实例。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3．方法的概念：是指实现对象所具有的操作功能的代码。每个对象一般包含若干种方法，每个方法有方法名和对应的一组代码。方法体现了对象的一种行为能力。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4．消息的概念：客观世界是由各种对象组成的，对象之间存在着联系，对象之间的联系是通过消息激活机制实现的。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消息的组成：发送对象、接受对象和消息的内容。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消息的实质：是调用对象的成员函数。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消息的特性：（消息的多态性）可以发送给不同的对象，得到的响应可能是不同的，这一点体现了类的多态性，多态性是OOP的主要特征之一。（消息的传递性）消息也可以沿着派生搜索树进行传递。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bg2"/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  <a:solidFill>
            <a:schemeClr val="accent1">
              <a:lumMod val="75000"/>
            </a:schemeClr>
          </a:solidFill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5.7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类的多态性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类的三大特性是封装性、继承性和多态性。多态性指同一消息作用于不同的对象时，能够有不同的响应。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ython中的多态与C++、JAJA、C#中的多态不同。C++、JAJA、C#中的多态分为静态多态和动态多态，所谓静态多态是指程序编译阶段，根据函数的参数个数、类型或顺序确定调用哪个同名方法，实现何种操作；而Python中的变量是没有类型的，而且python是解释型语言，因此，python只有在运行时，才能确定调用哪个同名方法，因此，python的多态可以称为动态多态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为了实现多态性，一般都需要在派生类中重写从基类继承的方法。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25806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5.7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类的多态性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257935"/>
            <a:ext cx="792000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例如：我们在定义了案例5-10的类派生体系的基础上，再执行如下操作：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p1=Person('320402200012301423','huan')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s1=Student('320402200010101423','ding','first grade')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w1=Worker('320402200011111423','chen',5600)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p=[p1,s1,w1]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for item in p: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item.display()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225" y="3462655"/>
            <a:ext cx="1670504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bg2"/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0480" y="-22860"/>
            <a:ext cx="9201150" cy="68802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5399" y="43062"/>
            <a:ext cx="1569660" cy="646331"/>
            <a:chOff x="564072" y="1012685"/>
            <a:chExt cx="1569660" cy="646331"/>
          </a:xfrm>
        </p:grpSpPr>
        <p:sp>
          <p:nvSpPr>
            <p:cNvPr id="3" name="矩形 2"/>
            <p:cNvSpPr/>
            <p:nvPr/>
          </p:nvSpPr>
          <p:spPr>
            <a:xfrm>
              <a:off x="564072" y="1012685"/>
              <a:ext cx="15696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96C527"/>
                  </a:solidFill>
                </a:rPr>
                <a:t>习题：</a:t>
              </a:r>
              <a:endParaRPr lang="zh-CN" altLang="en-US" sz="3600" b="1" dirty="0">
                <a:solidFill>
                  <a:srgbClr val="96C527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64073" y="1615012"/>
              <a:ext cx="1523494" cy="0"/>
            </a:xfrm>
            <a:prstGeom prst="line">
              <a:avLst/>
            </a:prstGeom>
            <a:ln>
              <a:solidFill>
                <a:srgbClr val="96C5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225425" y="1004570"/>
            <a:ext cx="8611235" cy="50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．类的三大特性及含义?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2．简述Python的多态性与C#、JAVA多态性的区别?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3．简述公有访问权限和私有访问权限的区别。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4．简述构造函数和析构函数的区别？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5．简述在Python中，能否在同一个类中，定义函数名相同，参数个数不同的方法？若是能定义，那么如何调用？ 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6．设计一个程序，定义类student和它的实例属性（学号，姓名，年龄和Python程序设计成绩），重写构造函数，可以初始化学生的学号、姓名、年龄和成绩；定义show方法，可以显示某个学生的所有实例属性。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7．简述静态方法、类方法和实例方法的区别是什么？实例对象能否调用静态方法、类方法和实例方法?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8．在第6题的student类中增加类属性：学生人数（count）和所有学生成绩总和（sum），定义类方法，用于显示所有学生的平均成绩。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9．在第6题的student类中重写__setattr__方法，限定学生的成绩只能在0～100分之间。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10．在第6题的student类中重写__add__方法，实现两个学生的Python成绩累加，并返回一个student类实例对象，其Python成绩为这个累加和成绩，目的是为了可以对多个学生连续求累加和。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11．在第6题的student类基础上，派生出postgraduate和Doctor，postgraduate有专业、学费等实例属性，Doctor有专业、工资、婚姻状况等实例属性，这两个派生类都要重写show方法，用于显示自己的所有实例属性。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12．定义车辆信息类，要求：记录车辆的品牌mark,颜色color、价格price、速度speed等特征，并实现显示全部车辆信息的功能；在此基础上，派生轿车和越野车，并描述其相应功能。</a:t>
            </a:r>
            <a:endParaRPr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40297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5.1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面向对象技术的基本概念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1195070"/>
            <a:ext cx="7920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5．继承的概念：指的是一个子类可以从现有的父类中派生出来，子类除了继承父类的特性和功能以外，还可以增加新的特性和功能。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继承的作用：实现代码重用，节省程序开发的时间。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693574" y="183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39" name="圆角矩形 38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7" name="矩形 46"/>
            <p:cNvSpPr/>
            <p:nvPr/>
          </p:nvSpPr>
          <p:spPr>
            <a:xfrm>
              <a:off x="1881814" y="3877080"/>
              <a:ext cx="4188460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面向对象技术的基本概念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693574" y="2376000"/>
            <a:ext cx="5693399" cy="444332"/>
            <a:chOff x="1807265" y="2935089"/>
            <a:chExt cx="5693399" cy="394200"/>
          </a:xfrm>
          <a:solidFill>
            <a:schemeClr val="accent1">
              <a:lumMod val="75000"/>
            </a:schemeClr>
          </a:solidFill>
        </p:grpSpPr>
        <p:sp>
          <p:nvSpPr>
            <p:cNvPr id="74" name="圆角矩形 73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560" y="2945793"/>
              <a:ext cx="3150235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类的定义和对象</a:t>
              </a:r>
              <a:endParaRPr lang="zh-CN" altLang="en-US" sz="2100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693574" y="2916000"/>
            <a:ext cx="5693399" cy="444635"/>
            <a:chOff x="1807265" y="3400425"/>
            <a:chExt cx="5693399" cy="394468"/>
          </a:xfrm>
          <a:solidFill>
            <a:schemeClr val="bg2"/>
          </a:solidFill>
        </p:grpSpPr>
        <p:sp>
          <p:nvSpPr>
            <p:cNvPr id="71" name="圆角矩形 7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687" y="3400425"/>
              <a:ext cx="3597910" cy="3673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构造函数和析构函数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93574" y="4536000"/>
            <a:ext cx="5693399" cy="444332"/>
            <a:chOff x="1807265" y="4331900"/>
            <a:chExt cx="5693399" cy="394200"/>
          </a:xfrm>
        </p:grpSpPr>
        <p:sp>
          <p:nvSpPr>
            <p:cNvPr id="67" name="圆角矩形 66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881560" y="4342604"/>
              <a:ext cx="3037840" cy="367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类的继承性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92000" y="5616000"/>
            <a:ext cx="5693399" cy="444333"/>
            <a:chOff x="1818097" y="4758178"/>
            <a:chExt cx="5693399" cy="394200"/>
          </a:xfrm>
        </p:grpSpPr>
        <p:sp>
          <p:nvSpPr>
            <p:cNvPr id="65" name="圆角矩形 64"/>
            <p:cNvSpPr/>
            <p:nvPr/>
          </p:nvSpPr>
          <p:spPr>
            <a:xfrm>
              <a:off x="1818097" y="4758178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6" name="矩形 65"/>
            <p:cNvSpPr/>
            <p:nvPr/>
          </p:nvSpPr>
          <p:spPr>
            <a:xfrm>
              <a:off x="1899764" y="4786305"/>
              <a:ext cx="780983" cy="365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92000" y="3996000"/>
            <a:ext cx="5730240" cy="444280"/>
            <a:chOff x="1807265" y="2478527"/>
            <a:chExt cx="5693399" cy="394154"/>
          </a:xfrm>
          <a:solidFill>
            <a:schemeClr val="bg2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61524" y="2485851"/>
              <a:ext cx="2202533" cy="3673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类的方法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1" name="27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3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 smtClean="0">
                <a:solidFill>
                  <a:schemeClr val="bg1">
                    <a:lumMod val="50000"/>
                  </a:schemeClr>
                </a:solidFill>
              </a:rPr>
              <a:t>56</a:t>
            </a:r>
            <a:endParaRPr lang="en-US" altLang="es-HN" sz="12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4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3" name="矩形 72"/>
          <p:cNvSpPr/>
          <p:nvPr/>
        </p:nvSpPr>
        <p:spPr>
          <a:xfrm>
            <a:off x="7929" y="38314"/>
            <a:ext cx="2068830" cy="29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350" dirty="0">
                <a:solidFill>
                  <a:schemeClr val="bg1"/>
                </a:solidFill>
                <a:sym typeface="+mn-ea"/>
              </a:rPr>
              <a:t>高级大数据人才培养丛书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62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92000" y="5076000"/>
            <a:ext cx="5693399" cy="444356"/>
            <a:chOff x="1807265" y="4331900"/>
            <a:chExt cx="5693399" cy="394221"/>
          </a:xfrm>
        </p:grpSpPr>
        <p:sp>
          <p:nvSpPr>
            <p:cNvPr id="62" name="圆角矩形 61"/>
            <p:cNvSpPr/>
            <p:nvPr/>
          </p:nvSpPr>
          <p:spPr>
            <a:xfrm>
              <a:off x="1807265" y="433190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1869622" y="4358813"/>
              <a:ext cx="2416810" cy="367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5.7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类的多态性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05167" y="53399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512208" y="1169836"/>
              <a:ext cx="2119582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第五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</a:t>
              </a:r>
              <a:r>
                <a:rPr lang="zh-CN" altLang="zh-CN" sz="2800" dirty="0" smtClean="0">
                  <a:solidFill>
                    <a:schemeClr val="accent4"/>
                  </a:solidFill>
                </a:rPr>
                <a:t>面向对象程序设计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93574" y="3456000"/>
            <a:ext cx="5693399" cy="444332"/>
            <a:chOff x="1807265" y="3866296"/>
            <a:chExt cx="5693399" cy="394200"/>
          </a:xfrm>
          <a:solidFill>
            <a:schemeClr val="bg2"/>
          </a:solidFill>
        </p:grpSpPr>
        <p:sp>
          <p:nvSpPr>
            <p:cNvPr id="4" name="圆角矩形 3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1881814" y="3877080"/>
              <a:ext cx="3302635" cy="3673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类属性和实例属性</a:t>
              </a:r>
              <a:endParaRPr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8486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类的定义和对象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875030"/>
            <a:ext cx="79200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1、类的定义格式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class 类名(基类名)：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 类的成员定义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例如：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class Person: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count=0   #定义类属性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def show(self,p1,p2):  #定义实例方法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self.name=p1   #定义实例属性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    print(self.name,p2) 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8486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类的定义和对象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2140" y="847725"/>
            <a:ext cx="792000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类成员说明：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1.类属性和函数成员。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2.类属性用于描述类的属性，在函数成员外进行定义；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3.函数成员用于描述类的功能，也称为方法，用于与外部程序进行通信；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4.函数成员：包括类成员函数、实例成员函数和静态成员函数，它们的定义有一些差别。在函数成员中，可以定义变量、可以调用本类的其他函数成员、可以访问类属性和实例属性、可以定义循环选择等去完成相应的功能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5.成员的访问权限：类成员有公有访问权限和私有访问权限，公有访问权限的成员可以通过类名或类实例进行访问，私有访问权限的成员只能在类内部的函数成员中进行访问。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6 .类对象：当定义了一个类后，系统自动产生一个全局的类对象。类对象支持两种操作：引用和实例化。引用操作就是通过类名去调用类中的属性和方法，实例化是指通过类的实例化对象去进行操作。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7.实例属性：是指在函数成员中定义的以self.前缀开始的变量。实例属性只能通过实例对象进行读取。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8.类属性：是指在类中的函数成员外定义的变量，是类的所有实例对象共享的。类属性可以通过类名读取，也可通过实例对象进行读取，但不建议通过实例对象进行访问。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9.默认基类：如果在定义类时没有指定基类，python3.*解释器就会自动假定这个类派生于object，该类就自动继承了object类中定义的许多公共的成员方法。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10. python与其他面向对象语言的差异：python中类的定义非常灵活，与C++、JAVA、 C#中类的定义差别很大，可以在类的外面，通过“类名.”增加类属性，通过“类实例名.”增加实例属性。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21196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0" dirty="0" smtClean="0">
                <a:solidFill>
                  <a:prstClr val="white"/>
                </a:solidFill>
              </a:rPr>
              <a:t>第五章 面向对象程序设计</a:t>
            </a:r>
            <a:endParaRPr lang="zh-CN" altLang="en-US" sz="1350" dirty="0" smtClean="0">
              <a:solidFill>
                <a:prstClr val="white"/>
              </a:solidFill>
            </a:endParaRPr>
          </a:p>
        </p:txBody>
      </p:sp>
      <p:pic>
        <p:nvPicPr>
          <p:cNvPr id="28" name="27 Imagen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30 CuadroTexto"/>
          <p:cNvSpPr txBox="1"/>
          <p:nvPr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31 CuadroTexto"/>
          <p:cNvSpPr txBox="1"/>
          <p:nvPr/>
        </p:nvSpPr>
        <p:spPr>
          <a:xfrm>
            <a:off x="4729199" y="6267161"/>
            <a:ext cx="370840" cy="2755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s-HN" sz="1200" b="1" dirty="0">
                <a:solidFill>
                  <a:schemeClr val="bg1">
                    <a:lumMod val="50000"/>
                  </a:schemeClr>
                </a:solidFill>
              </a:rPr>
              <a:t>31</a:t>
            </a:r>
            <a:endParaRPr lang="en-US" altLang="es-HN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Imagen 27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8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灯片编号占位符 5"/>
          <p:cNvSpPr txBox="1"/>
          <p:nvPr/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文本框 6"/>
          <p:cNvSpPr txBox="1"/>
          <p:nvPr/>
        </p:nvSpPr>
        <p:spPr>
          <a:xfrm>
            <a:off x="452232" y="173917"/>
            <a:ext cx="284861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</a:rPr>
              <a:t>5.2 </a:t>
            </a:r>
            <a:r>
              <a:rPr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类的定义和对象</a:t>
            </a:r>
            <a:endParaRPr altLang="en-US"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2140" y="875030"/>
            <a:ext cx="79200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2、实例化对象的定义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对象名=类名(参数列表)例如：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说明：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对象创建后，可以使用”.”运算符，来访问其所属类的公有类属性、公有实例属性和公有函数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一般格式为：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对象名.类属性  （不建议这样操作）。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对象名. 实例属性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    对象名.函数名(参数列表)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16862</Words>
  <Application>WPS 演示</Application>
  <PresentationFormat>全屏显示(4:3)</PresentationFormat>
  <Paragraphs>1229</Paragraphs>
  <Slides>48</Slides>
  <Notes>111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716</cp:revision>
  <dcterms:created xsi:type="dcterms:W3CDTF">2015-11-23T03:31:00Z</dcterms:created>
  <dcterms:modified xsi:type="dcterms:W3CDTF">2021-03-17T02:09:36Z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