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43"/>
  </p:handoutMasterIdLst>
  <p:sldIdLst>
    <p:sldId id="787" r:id="rId3"/>
    <p:sldId id="794" r:id="rId4"/>
    <p:sldId id="1019" r:id="rId5"/>
    <p:sldId id="1027" r:id="rId6"/>
    <p:sldId id="1028" r:id="rId7"/>
    <p:sldId id="1029" r:id="rId8"/>
    <p:sldId id="1030" r:id="rId9"/>
    <p:sldId id="1031" r:id="rId10"/>
    <p:sldId id="1032" r:id="rId11"/>
    <p:sldId id="1033" r:id="rId12"/>
    <p:sldId id="1034" r:id="rId13"/>
    <p:sldId id="1020" r:id="rId14"/>
    <p:sldId id="1024" r:id="rId15"/>
    <p:sldId id="1035" r:id="rId16"/>
    <p:sldId id="1036" r:id="rId17"/>
    <p:sldId id="1021" r:id="rId18"/>
    <p:sldId id="1025" r:id="rId19"/>
    <p:sldId id="1037" r:id="rId20"/>
    <p:sldId id="1038" r:id="rId21"/>
    <p:sldId id="1039" r:id="rId22"/>
    <p:sldId id="1040" r:id="rId23"/>
    <p:sldId id="1041" r:id="rId24"/>
    <p:sldId id="1042" r:id="rId25"/>
    <p:sldId id="1043" r:id="rId26"/>
    <p:sldId id="1044" r:id="rId27"/>
    <p:sldId id="1045" r:id="rId28"/>
    <p:sldId id="1047" r:id="rId29"/>
    <p:sldId id="1022" r:id="rId30"/>
    <p:sldId id="1026" r:id="rId31"/>
    <p:sldId id="1048" r:id="rId33"/>
    <p:sldId id="1049" r:id="rId34"/>
    <p:sldId id="1050" r:id="rId35"/>
    <p:sldId id="1051" r:id="rId36"/>
    <p:sldId id="1023" r:id="rId37"/>
    <p:sldId id="788" r:id="rId38"/>
    <p:sldId id="1064" r:id="rId39"/>
    <p:sldId id="1065" r:id="rId40"/>
    <p:sldId id="1067" r:id="rId41"/>
    <p:sldId id="974" r:id="rId4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000099"/>
    <a:srgbClr val="0033CC"/>
    <a:srgbClr val="3D89BC"/>
    <a:srgbClr val="008EC0"/>
    <a:srgbClr val="0099FF"/>
    <a:srgbClr val="33CCFF"/>
    <a:srgbClr val="E6E6E6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8759" autoAdjust="0"/>
  </p:normalViewPr>
  <p:slideViewPr>
    <p:cSldViewPr snapToGrid="0" showGuides="1">
      <p:cViewPr varScale="1">
        <p:scale>
          <a:sx n="71" d="100"/>
          <a:sy n="71" d="100"/>
        </p:scale>
        <p:origin x="-1380" y="-96"/>
      </p:cViewPr>
      <p:guideLst>
        <p:guide orient="horz" pos="4029"/>
        <p:guide orient="horz" pos="1526"/>
        <p:guide orient="horz" pos="744"/>
        <p:guide pos="1909"/>
        <p:guide pos="175"/>
        <p:guide pos="5494"/>
        <p:guide pos="13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886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16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4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9.png"/><Relationship Id="rId27" Type="http://schemas.openxmlformats.org/officeDocument/2006/relationships/image" Target="../media/image28.png"/><Relationship Id="rId26" Type="http://schemas.openxmlformats.org/officeDocument/2006/relationships/image" Target="../media/image27.jpeg"/><Relationship Id="rId25" Type="http://schemas.openxmlformats.org/officeDocument/2006/relationships/image" Target="../media/image26.jpeg"/><Relationship Id="rId24" Type="http://schemas.openxmlformats.org/officeDocument/2006/relationships/image" Target="../media/image25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4.png"/><Relationship Id="rId21" Type="http://schemas.openxmlformats.org/officeDocument/2006/relationships/image" Target="../media/image23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22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1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0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9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8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3.png"/><Relationship Id="rId7" Type="http://schemas.openxmlformats.org/officeDocument/2006/relationships/tags" Target="../tags/tag4.xml"/><Relationship Id="rId6" Type="http://schemas.openxmlformats.org/officeDocument/2006/relationships/image" Target="../media/image32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60.png"/><Relationship Id="rId53" Type="http://schemas.openxmlformats.org/officeDocument/2006/relationships/tags" Target="../tags/tag23.xml"/><Relationship Id="rId52" Type="http://schemas.openxmlformats.org/officeDocument/2006/relationships/image" Target="../media/image59.png"/><Relationship Id="rId51" Type="http://schemas.openxmlformats.org/officeDocument/2006/relationships/image" Target="../media/image58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57.png"/><Relationship Id="rId48" Type="http://schemas.openxmlformats.org/officeDocument/2006/relationships/image" Target="../media/image56.png"/><Relationship Id="rId47" Type="http://schemas.openxmlformats.org/officeDocument/2006/relationships/image" Target="../media/image55.png"/><Relationship Id="rId46" Type="http://schemas.openxmlformats.org/officeDocument/2006/relationships/image" Target="../media/image54.png"/><Relationship Id="rId45" Type="http://schemas.openxmlformats.org/officeDocument/2006/relationships/image" Target="../media/image53.png"/><Relationship Id="rId44" Type="http://schemas.openxmlformats.org/officeDocument/2006/relationships/image" Target="../media/image52.png"/><Relationship Id="rId43" Type="http://schemas.openxmlformats.org/officeDocument/2006/relationships/image" Target="../media/image51.png"/><Relationship Id="rId42" Type="http://schemas.openxmlformats.org/officeDocument/2006/relationships/image" Target="../media/image50.png"/><Relationship Id="rId41" Type="http://schemas.openxmlformats.org/officeDocument/2006/relationships/tags" Target="../tags/tag21.xml"/><Relationship Id="rId40" Type="http://schemas.openxmlformats.org/officeDocument/2006/relationships/image" Target="../media/image49.png"/><Relationship Id="rId4" Type="http://schemas.openxmlformats.org/officeDocument/2006/relationships/image" Target="../media/image31.png"/><Relationship Id="rId39" Type="http://schemas.openxmlformats.org/officeDocument/2006/relationships/tags" Target="../tags/tag20.xml"/><Relationship Id="rId38" Type="http://schemas.openxmlformats.org/officeDocument/2006/relationships/image" Target="../media/image48.png"/><Relationship Id="rId37" Type="http://schemas.openxmlformats.org/officeDocument/2006/relationships/tags" Target="../tags/tag19.xml"/><Relationship Id="rId36" Type="http://schemas.openxmlformats.org/officeDocument/2006/relationships/image" Target="../media/image47.png"/><Relationship Id="rId35" Type="http://schemas.openxmlformats.org/officeDocument/2006/relationships/tags" Target="../tags/tag18.xml"/><Relationship Id="rId34" Type="http://schemas.openxmlformats.org/officeDocument/2006/relationships/image" Target="../media/image46.png"/><Relationship Id="rId33" Type="http://schemas.openxmlformats.org/officeDocument/2006/relationships/tags" Target="../tags/tag17.xml"/><Relationship Id="rId32" Type="http://schemas.openxmlformats.org/officeDocument/2006/relationships/image" Target="../media/image45.png"/><Relationship Id="rId31" Type="http://schemas.openxmlformats.org/officeDocument/2006/relationships/tags" Target="../tags/tag16.xml"/><Relationship Id="rId30" Type="http://schemas.openxmlformats.org/officeDocument/2006/relationships/image" Target="../media/image44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43.png"/><Relationship Id="rId27" Type="http://schemas.openxmlformats.org/officeDocument/2006/relationships/tags" Target="../tags/tag14.xml"/><Relationship Id="rId26" Type="http://schemas.openxmlformats.org/officeDocument/2006/relationships/image" Target="../media/image42.png"/><Relationship Id="rId25" Type="http://schemas.openxmlformats.org/officeDocument/2006/relationships/tags" Target="../tags/tag13.xml"/><Relationship Id="rId24" Type="http://schemas.openxmlformats.org/officeDocument/2006/relationships/image" Target="../media/image41.png"/><Relationship Id="rId23" Type="http://schemas.openxmlformats.org/officeDocument/2006/relationships/tags" Target="../tags/tag12.xml"/><Relationship Id="rId22" Type="http://schemas.openxmlformats.org/officeDocument/2006/relationships/image" Target="../media/image40.png"/><Relationship Id="rId21" Type="http://schemas.openxmlformats.org/officeDocument/2006/relationships/tags" Target="../tags/tag11.xml"/><Relationship Id="rId20" Type="http://schemas.openxmlformats.org/officeDocument/2006/relationships/image" Target="../media/image39.png"/><Relationship Id="rId2" Type="http://schemas.openxmlformats.org/officeDocument/2006/relationships/image" Target="../media/image30.png"/><Relationship Id="rId19" Type="http://schemas.openxmlformats.org/officeDocument/2006/relationships/tags" Target="../tags/tag10.xml"/><Relationship Id="rId18" Type="http://schemas.openxmlformats.org/officeDocument/2006/relationships/image" Target="../media/image38.png"/><Relationship Id="rId17" Type="http://schemas.openxmlformats.org/officeDocument/2006/relationships/tags" Target="../tags/tag9.xml"/><Relationship Id="rId16" Type="http://schemas.openxmlformats.org/officeDocument/2006/relationships/image" Target="../media/image37.png"/><Relationship Id="rId15" Type="http://schemas.openxmlformats.org/officeDocument/2006/relationships/tags" Target="../tags/tag8.xml"/><Relationship Id="rId14" Type="http://schemas.openxmlformats.org/officeDocument/2006/relationships/image" Target="../media/image36.png"/><Relationship Id="rId13" Type="http://schemas.openxmlformats.org/officeDocument/2006/relationships/tags" Target="../tags/tag7.xml"/><Relationship Id="rId12" Type="http://schemas.openxmlformats.org/officeDocument/2006/relationships/image" Target="../media/image35.png"/><Relationship Id="rId11" Type="http://schemas.openxmlformats.org/officeDocument/2006/relationships/tags" Target="../tags/tag6.xml"/><Relationship Id="rId10" Type="http://schemas.openxmlformats.org/officeDocument/2006/relationships/image" Target="../media/image34.png"/><Relationship Id="rId1" Type="http://schemas.openxmlformats.org/officeDocument/2006/relationships/tags" Target="../tags/tag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90305" y="3072130"/>
            <a:ext cx="368300" cy="32397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 descr="timgE8ADISUU.jp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350" y="6337300"/>
            <a:ext cx="2400300" cy="520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18945" y="202882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59230" y="202882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719235" y="2476495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张雪萍   主编                唐万梅    副主编        景雪琴    副主编                        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2470880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TextBox 2"/>
          <p:cNvSpPr txBox="1"/>
          <p:nvPr/>
        </p:nvSpPr>
        <p:spPr>
          <a:xfrm rot="16200000">
            <a:off x="7025005" y="697865"/>
            <a:ext cx="921385" cy="1005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solidFill>
                  <a:srgbClr val="000066"/>
                </a:solidFill>
              </a:rPr>
              <a:t>BIG </a:t>
            </a:r>
            <a:endParaRPr lang="en-US" altLang="zh-CN" sz="2400" b="1" dirty="0">
              <a:solidFill>
                <a:srgbClr val="000066"/>
              </a:solidFill>
            </a:endParaRPr>
          </a:p>
          <a:p>
            <a:r>
              <a:rPr lang="en-US" altLang="zh-CN" sz="2400" b="1" dirty="0">
                <a:solidFill>
                  <a:srgbClr val="000066"/>
                </a:solidFill>
              </a:rPr>
              <a:t>DATA</a:t>
            </a:r>
            <a:endParaRPr lang="en-US" altLang="zh-CN" sz="2400" b="1" dirty="0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719235" y="2110231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96118" y="221863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459230" y="786130"/>
            <a:ext cx="5650865" cy="82994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spc="300" dirty="0">
                <a:ln w="11430"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4800" b="1" spc="300" dirty="0">
                <a:ln w="11430"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程序设计</a:t>
            </a:r>
            <a:endParaRPr lang="zh-CN" altLang="en-US" sz="4800" b="1" spc="300" dirty="0">
              <a:ln w="11430"/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25"/>
          <p:cNvSpPr>
            <a:spLocks noEditPoints="1"/>
          </p:cNvSpPr>
          <p:nvPr/>
        </p:nvSpPr>
        <p:spPr bwMode="auto">
          <a:xfrm>
            <a:off x="4658455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25"/>
          <p:cNvSpPr>
            <a:spLocks noEditPoints="1"/>
          </p:cNvSpPr>
          <p:nvPr/>
        </p:nvSpPr>
        <p:spPr bwMode="auto">
          <a:xfrm>
            <a:off x="6589490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230" y="3072130"/>
            <a:ext cx="6529705" cy="32404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793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6.1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导入CSV数据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305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6.1.3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Python写CSV文件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51964" y="1257788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6-3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】利用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pandas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读取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CSV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数据，并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计算所有教师的总平均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分</a:t>
            </a:r>
            <a:endParaRPr lang="zh-CN" alt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8000" y="1798320"/>
            <a:ext cx="823531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pandas as pd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#head=0表示CSV文件第0行为列索引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#names=list('abcde')表示给列设置列标题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#若同时存在head=0，则表示在程序中可以用新标题代替原来的标题使用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df = pd.read_csv('e:\pingjia161702.csv',header=0,names=list('abcde'),encoding='gbk')  # 读取训练数据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print(df)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print(len(df))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print(df['e'].mean())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793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6.1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导入CSV数据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305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6.1.3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Python写CSV文件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51964" y="1257788"/>
            <a:ext cx="864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【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6-4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】利用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df.to_csv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函数向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f:\pingjia161702.csv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文件中添加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条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记录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1718310"/>
            <a:ext cx="79200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pandas as pd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pingjia1 = ['xxx','C语言',90,98,95.66]    #定义新的评价记录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pingjia2 = ['yyy','JAVA开发',74,76,97.55]    #定义新的评价记录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df=pd.DataFrame([pingjia1,pingjia2],columns=['教师姓名','课程名称','有效问卷数','参评总人数','总平均得分'])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print(df)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#mode='a',表示追加方式操作文件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#index=0,表示不保存行索引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#header=0,表示不保存列标题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df.to_csv('e:\pingjia161702.csv',mode='a',index=0,header=0,encoding='gbk')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82779" y="1924621"/>
            <a:ext cx="5693399" cy="444332"/>
            <a:chOff x="1796470" y="3863479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796470" y="386347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2719705" cy="367308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导入CSV数据</a:t>
              </a:r>
              <a:endParaRPr 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469970"/>
            <a:ext cx="5693399" cy="444332"/>
            <a:chOff x="1807265" y="2935089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2961640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6.2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导入Excel数据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3040884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2928620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导入JSON数据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164445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82496" y="3588627"/>
            <a:ext cx="5730240" cy="444280"/>
            <a:chOff x="1807265" y="2478527"/>
            <a:chExt cx="5693399" cy="394154"/>
          </a:xfrm>
          <a:solidFill>
            <a:schemeClr val="bg2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550799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访问数据库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01348" y="1169836"/>
              <a:ext cx="1541294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6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连接数据源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8066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6.2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导入Excel数据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0645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6.2.1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Python读取Excel文件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2440" y="1257877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6-5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利用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xlrd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读取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pingjia161702_excel.xls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文件的内容并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显示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140" y="1844040"/>
            <a:ext cx="792000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xlrd   #读取excel文件包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FILENAME = "d:\\pingjia161702_excel"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workbook = xlrd.open_workbook(FILENAME + ".xls")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sheet = workbook.sheets()[0]   #获取第1张表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RowNum = sheet.nrows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ColNum = sheet.ncols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for i in range(RowNum):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rowData = sheet.row_values(i)  #返回列表对象，每一项为该行每一列的内容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for item in rowData:          #遍历该行数据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print(item,end=' 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print('')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8066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6.2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导入Excel数据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8359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6.2.2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Python写Excel文件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2862" y="1257647"/>
            <a:ext cx="8640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6-6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】计算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pingjia161702_excel.xls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的总有效评教人数和总评教分，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并将数据写入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pingjia161702_excel_result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文件中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2054860"/>
            <a:ext cx="7920000" cy="422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xlrd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xlwt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FILENAME = "d:\\pingjia161702_excel"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workbook = xlrd.open_workbook(FILENAME + ".xls")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sheet = workbook.sheets()[0]   #获取第1张表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RowNum = sheet.nrows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sumyxrenshu=0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sumzongfen=0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for i in range(1,RowNum):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rowData = sheet.row_values(i)#返回列表对象，每一项为该行每一列的内容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sumyxrenshu=sumyxrenshu+int(rowData[2])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sumzongfen=sumzongfen+float(rowData[4])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8066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6.2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导入Excel数据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8359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6.2.2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Python写Excel文件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5480" y="1381760"/>
            <a:ext cx="792000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print(sumyxrenshu,'  ',sumzongfen)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writeWorkbook = xlwt.Workbook()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#添加一个新表，name为Average，允许overwrite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table =writeWorkbook.add_sheet('tongji', cell_overwrite_ok = True)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#按照坐标写数据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table.write(0,0,"评教有效总人数")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table.write(0,1,"评教总分")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table.write(1,0,sumyxrenshu)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table.write(1,1,sumzongfen)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#写入文件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writeWorkbook.save(FILENAME + "_result.xls")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82779" y="1924621"/>
            <a:ext cx="5693399" cy="444332"/>
            <a:chOff x="1796470" y="3863479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796470" y="386347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2719705" cy="367308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导入CSV数据</a:t>
              </a:r>
              <a:endParaRPr 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1693574" y="3040884"/>
            <a:ext cx="5693399" cy="444635"/>
            <a:chOff x="1807265" y="3400425"/>
            <a:chExt cx="5693399" cy="394468"/>
          </a:xfrm>
          <a:solidFill>
            <a:schemeClr val="accent1">
              <a:lumMod val="75000"/>
            </a:schemeClr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2928620" cy="36730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6.3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导入JSON数据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693574" y="246997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29616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导入Excel数据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164445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82496" y="3588627"/>
            <a:ext cx="5730240" cy="444280"/>
            <a:chOff x="1807265" y="2478527"/>
            <a:chExt cx="5693399" cy="394154"/>
          </a:xfrm>
          <a:solidFill>
            <a:schemeClr val="bg2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550799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访问数据库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01348" y="1169836"/>
              <a:ext cx="1541294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6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连接数据源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0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导入JSON数据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5692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6.3.1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JSON数据的格式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140" y="1431925"/>
            <a:ext cx="7920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JSON （javascript object notation标记）采用完全独立于编程语言的文本格式来存储和表示数据，JSON数据的一般描述方式类似于字典，有键值对构成。JSON数据多用于不同系统之间的数据传递，作为一种轻量级的数据交换格式，其简洁和清晰的层次结构使得JSON称为理想的数据交换语言，易于人阅读和编写，也易于机器解析和生成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0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导入JSON数据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5692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6.3.1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JSON数据的格式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1257935"/>
            <a:ext cx="7920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下面定义一个JSON字符串数组，并输出：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&gt;&gt;&gt; jsonarray='[{"word": "hello", "length": 56}, {"word": "great", "length": 67}]'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print(jsonarray)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[{"word": "hello", "length": 56}, {"word": "great", "length": 67}]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说明： jsonarray用于存储两个单词及其数量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140" y="3195955"/>
            <a:ext cx="7920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下面定义一个JSON字符串对象，并输出：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jsonobj='{"word":"hello", "count":30}'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print(jsonobj)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{"word":"hello", "count":30}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说明： jsonobj用于存储一个单词hello和该单词的词频30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0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导入JSON数据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1146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6.3.2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Python解码JSON数据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5480" y="1403985"/>
            <a:ext cx="79200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Python除了可以使用pandas操作Json数据外，也提供了JSON字符串的处理模块json ，在使用时，需要导入模块：import   json 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Json处理模块提供了2 个重要的函数，用于在python字典对象和JSON字符串之间进行转换。其中json.loads实现解码json字符串为python对象。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json.loads(s,encoding=None,cls=None,object_hook=None,parse_float=None, parse_int=None, parse_constant=None, object_pairs_hook=None, **kw)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encoding：默认是UTF-8，设置json数据的编码方式。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82779" y="1924621"/>
            <a:ext cx="5693399" cy="444332"/>
            <a:chOff x="1796470" y="3863479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796470" y="3863479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2719705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6.1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导入CSV数据</a:t>
              </a:r>
              <a:endParaRPr lang="en-US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46997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29616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导入Excel数据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3040884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2928620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导入JSON数据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164445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82496" y="3588627"/>
            <a:ext cx="5730240" cy="444280"/>
            <a:chOff x="1807265" y="2478527"/>
            <a:chExt cx="5693399" cy="394154"/>
          </a:xfrm>
          <a:solidFill>
            <a:schemeClr val="bg2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550799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访问数据库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01348" y="1169836"/>
              <a:ext cx="1541294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6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连接数据源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0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导入JSON数据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1146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6.3.2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Python解码JSON数据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52387" y="1257647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6-7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】解析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JSON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字符串，并将单词和词频输出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1805305"/>
            <a:ext cx="7920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json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print("json --&gt; python ")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jsonobj='{"word":"hello","count":30}'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pythonObj = json.loads(jsonobj)  #pythonObj为字典对象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print(pythonObj)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print(pythonObj["word"])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print(pythonObj["count"])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0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导入JSON数据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1146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6.3.3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Python编码JSON数据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1257935"/>
            <a:ext cx="7920000" cy="4515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Python使用json.dump函数实现python对象到JSON字符串的编码。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json.dumps(obj, *, skipkeys=False, ensure_ascii=True, check_circular=True, allow_nan=True, cls=None, indent=None, separators=None, default=None, sort_keys=False, **kw)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重要参数说明：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Skipkeys：默认值是False，如果dict的keys内的数据不是python的基本类型(str,unicode,int,long,float,bool,None)，设置为False时，就会报TypeError的错误。此时设置成True，则会跳过这类key。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ensure_ascii：默认值True，如果dict内含有non-ASCII的字符，则会类似\uXXXX显示数据，设置成False后，就能正常显示。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separators：分隔符，实际上是(item_separator, dict_separator)的一个元组，默认的就是(‘,’,‘:’)；这表示dictionary内keys之间用“,”隔开，而KEY和value之间用“：”隔开。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sort_keys：将转换后的json字符串按keys的值进行排序，默认为False，不排序。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0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导入JSON数据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1146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6.3.3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Python编码JSON数据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52387" y="1257647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6-8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】将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字典解析成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json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数据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1718310"/>
            <a:ext cx="7920000" cy="3046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json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testPy = {'username':'王蓓', 'password': '123456'}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print("python --&gt; json ")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jsonObj = json.dumps(testPy, ensure_ascii = False,sort_keys=True)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#jsonObj 为json对象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#jsonObj = json.dumps(testPy, ensure_ascii = False)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print(jsonObj)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print(type(jsonObj))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0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导入JSON数据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1146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6.3.3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Python编码JSON数据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2862" y="1257647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6-9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】将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pyhton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数组解析成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json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5480" y="1974215"/>
            <a:ext cx="7920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 json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pythonlist=[{'word': 'hello', 'length': 56}, {'word': 'great', 'length': 67}]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jsonstr=json.dumps(pythonlist)  #将字典列表解析成json字符串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print(jsonstr)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print(type(jsonstr))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0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导入JSON数据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5718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6.3.4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Python处理JSON数据文件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5480" y="1257935"/>
            <a:ext cx="7920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JSON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数据文件是按照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JSON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数据格式存储数据的文本文件。通常将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JSON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数据文件的扩展名设为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json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。图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6-1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jsondata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文件中的内容。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JSON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数据文件的处理与普通文本文件的处理类似。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图片 2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23" y="2457048"/>
            <a:ext cx="72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0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导入JSON数据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5718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6.3.4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Python处理JSON数据文件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52387" y="1257647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6-10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】从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d:\ 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jsondata.json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文件中读取数据并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显示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5480" y="1874520"/>
            <a:ext cx="79200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json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with open("d:\\jsondata.json", "r") as f: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jsonstr=f.readline()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pythonObj = json.loads(jsonstr)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print(pythonObj)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j=len(pythonObj)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for i in range(0,j):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print(pythonObj[i]["word"],pythonObj[i]["count"])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print("jsondata.json"+"中共有"+str(j)+"行数据")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0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导入JSON数据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5718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6.3.4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Python处理JSON数据文件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2862" y="1257647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6-11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字典写入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JSON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数据文件的错误案例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分析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1849120"/>
            <a:ext cx="7920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dic1={'length': 56, 'word': 'hello'}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with open("test.json", "w") as f: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f.write(dic1)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print("test.json 写入完成！")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140" y="3417570"/>
            <a:ext cx="7920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dic={'length': 56, 'word': 'hello'}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dic1=str({'length': 56, 'word': 'hello'})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print(dic1)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with open("test.json", "w") as f: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   f.write(dic1)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   print("test.json 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写入完成！</a:t>
            </a: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")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07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导入JSON数据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5718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6.3.4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Python处理JSON数据文件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52387" y="1257647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6-12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字典写入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JSON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文件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1849120"/>
            <a:ext cx="7920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 json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pythonlist=[{'word': 'hello', 'length': 56}, {'word': 'great', 'length': 67}]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jsonstr=json.dumps(pythonlist)  #将字典列表解析成json字符串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with open("test.json", "w") as f: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f.write(jsonstr)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print("test.json 写入完成！")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82779" y="1924621"/>
            <a:ext cx="5693399" cy="444332"/>
            <a:chOff x="1796470" y="3863479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796470" y="386347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2719705" cy="367308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导入CSV数据</a:t>
              </a:r>
              <a:endParaRPr 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46997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29616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导入Excel数据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3040884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2928620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导入JSON数据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164445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82496" y="3588627"/>
            <a:ext cx="5730240" cy="444280"/>
            <a:chOff x="1807265" y="2478527"/>
            <a:chExt cx="5693399" cy="394154"/>
          </a:xfrm>
          <a:solidFill>
            <a:schemeClr val="accent1">
              <a:lumMod val="75000"/>
            </a:schemeClr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550799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6.4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访问数据库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01348" y="1169836"/>
              <a:ext cx="1541294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6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连接数据源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6.4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访问数据库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6600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6.4.1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数据库的查询操作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2228" y="1257746"/>
            <a:ext cx="51384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6-13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】查询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SGL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数据库的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xsgluser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表，并且显示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5480" y="1711960"/>
            <a:ext cx="7920000" cy="442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pymssql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#注意：数据库服务器，必须设置为windows和sql混合登录方式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conn=pymssql.connect(server='(local)',database='XSGL',user='jingxq',password='671230')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cur = conn.cursor()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sql = "select * from xsgluser"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cur.execute(sql)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rows = cur.fetchall()  #rows是ist类型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print(type(cur))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print(type(rows))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#print(cur)    #游标直接输出，看不到数据清单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for row in rows: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 row[0],row[1],row[2], row[3],row[4])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#print(rows)  #list可以直接输出，但数据格式不好看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cur.close()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conn.close()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793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6.1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导入CSV数据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41363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6.1.1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CSV数据的格式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140" y="1681480"/>
            <a:ext cx="7920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CSV（Comma-Separated Values）是一种通用的、相对简单的文本文件格式，被用户、商业和科学广泛应用。CSV文件由多条记录组成，每条记录都有相同的字段序列构成，字段之间通常用逗号、分号等分隔符将数据隔开。CSV文件可以采用记事本打开或Excel软件打开，默认用Excel软件打开。CSV通常用于在电子表格软件和纯文本之间交换数据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Excel文件转换为CSV文件的方法：另存为CSV（逗号分割）文件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文件e:\pingjia161702.csv的数据： （本节的数据案例, 编码格式为：gbk）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6.4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访问数据库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6600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6.4.1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数据库的查询操作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2703" y="1257746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【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6-14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】查找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xsgluser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表中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username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开始的记录，并且显示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5480" y="1718310"/>
            <a:ext cx="79200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pymssql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#注意：数据库服务器，必须设置为windows和sql混合登录方式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conn=pymssql.connect(server='(local)',database='XSGL',user='jingxq',password='671230')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cur = conn.cursor()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sql = "select * from xsgluser where username like %s"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cur.execute(sql,'t%')  #模糊查找 username以t开始的记录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print(type(cur))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for row in cur: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 row[0],row[1],row[2], row[3],row[4])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cur.close()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conn.close()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6.4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访问数据库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6600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6.4.2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数据库的插入操作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2703" y="1257746"/>
            <a:ext cx="816261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6-15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】向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XSGL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数据库的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xsgluser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表中插入一条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记录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140" y="1718310"/>
            <a:ext cx="7920000" cy="3969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import pymssql  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try: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#创建连接对象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conn=pymssql.connect(server='(local)',database='XSGL',user='jingxq',password='671230')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cur = conn.cursor()   #创建游标对象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sql = "insert into xsgluser values('张四', '12345', 1, 0,0)"  #定义SQL语句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cur.execute(sql)     #执行SQL语句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conn.commit()      #向数据库服务器中提交操作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cur.close()          #关闭游标对象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cur = conn.cursor()    #下面的语句块，用于确认是否插入成功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sql = "select * from xsgluser where username like '张四%'"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cur.execute(sql)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rows=cur.fetchall()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count=len(rows)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if(count&gt;0):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print('插入成功')    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except Exception as ex: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conn.rollback()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raise ex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finally: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conn.close()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6.4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访问数据库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6600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6.4.3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数据库的删除操作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2228" y="1257746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6-16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】删除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xsgluser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表中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username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开始的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记录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140" y="1778000"/>
            <a:ext cx="7920000" cy="392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pymssql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try: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conn=pymssql.connect(server='(local)',database='XSGL',user='jingxq',password='671230')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cur = conn.cursor()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sql = "delete from xsgluser where username like %s"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cur.execute(sql,'w%')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conn.commit()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except Exception as ex: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conn.rollback()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raise ex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finally: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conn.close()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6.4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访问数据库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6600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6.4.4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数据库的修改操作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2703" y="1257746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6-17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】将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xsgluser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表中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username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hello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的记录的密码修改为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12345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140" y="1744345"/>
            <a:ext cx="7920000" cy="422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pymssql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try: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conn=pymssql.connect(server='(local)',database='XSGL',user='jingxq',password='671230')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cur = conn.cursor()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sql ="update xsgluser set password='12345' where username=%s"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#sql = "delete from xsgluser where username like %s"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cur.execute(sql,'hello')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conn.commit()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except Exception as ex: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conn.rollback()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raise ex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finally: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conn.close()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82779" y="1924621"/>
            <a:ext cx="5693399" cy="444332"/>
            <a:chOff x="1796470" y="3863479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796470" y="386347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2719705" cy="367308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导入CSV数据</a:t>
              </a:r>
              <a:endParaRPr 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46997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29616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导入Excel数据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3040884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2928620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导入JSON数据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164445"/>
            <a:ext cx="5693399" cy="444332"/>
            <a:chOff x="1807265" y="4331900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82496" y="3588627"/>
            <a:ext cx="5730240" cy="444280"/>
            <a:chOff x="1807265" y="2478527"/>
            <a:chExt cx="5693399" cy="394154"/>
          </a:xfrm>
          <a:solidFill>
            <a:schemeClr val="bg2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550799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访问数据库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01348" y="1169836"/>
              <a:ext cx="1541294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6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连接数据源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30480" y="-22860"/>
            <a:ext cx="9201150" cy="68802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25399" y="43062"/>
            <a:ext cx="1569660" cy="646331"/>
            <a:chOff x="564072" y="1012685"/>
            <a:chExt cx="1569660" cy="646331"/>
          </a:xfrm>
        </p:grpSpPr>
        <p:sp>
          <p:nvSpPr>
            <p:cNvPr id="3" name="矩形 2"/>
            <p:cNvSpPr/>
            <p:nvPr/>
          </p:nvSpPr>
          <p:spPr>
            <a:xfrm>
              <a:off x="564072" y="1012685"/>
              <a:ext cx="15696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96C527"/>
                  </a:solidFill>
                </a:rPr>
                <a:t>习题：</a:t>
              </a:r>
              <a:endParaRPr lang="zh-CN" altLang="en-US" sz="3600" b="1" dirty="0">
                <a:solidFill>
                  <a:srgbClr val="96C527"/>
                </a:solidFill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64073" y="1615012"/>
              <a:ext cx="1523494" cy="0"/>
            </a:xfrm>
            <a:prstGeom prst="line">
              <a:avLst/>
            </a:prstGeom>
            <a:ln>
              <a:solidFill>
                <a:srgbClr val="96C5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8"/>
          <p:cNvSpPr/>
          <p:nvPr/>
        </p:nvSpPr>
        <p:spPr>
          <a:xfrm>
            <a:off x="225425" y="1004570"/>
            <a:ext cx="8611235" cy="4408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1．对本章例6-3～例6-6，采用pandas包实现相应的功能。</a:t>
            </a:r>
            <a:endParaRPr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2．什么是CSV格式？它适合什么类型的应用？</a:t>
            </a:r>
            <a:endParaRPr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3．JSON格式与字典格式在语法上有何差异？</a:t>
            </a:r>
            <a:endParaRPr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4．根据pingjia161702.xls的数据，利用pandas包求出总平均得分的最大值、方差、平均值等。</a:t>
            </a:r>
            <a:endParaRPr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5．简述利用pandas包进行数据分析和利用列表进行数据分析的差异。</a:t>
            </a:r>
            <a:endParaRPr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6．简述CSV文件与Excel文件的差异，包括存储格式和存储容量的比较。</a:t>
            </a:r>
            <a:endParaRPr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7．简述采用pandas包与数据库技术进行统计分析数据的差异。</a:t>
            </a:r>
            <a:endParaRPr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8．从http://www.stateair.net/web/historical/1/1.html网站上下载2017年北京PM2.5的CSV数据和上海PM2.5的CSV数据，利用pandas包或列表方式，按照日和月进行均值统计。</a:t>
            </a:r>
            <a:endParaRPr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9．建立一个数据库文件，用于存放第8题的每天统计的PM2.5数据，其包含3个字段：城市、日期、PM2.5均值。采用数据库的方法进行月统计显示和年统计显示。</a:t>
            </a:r>
            <a:endParaRPr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793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6.1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导入CSV数据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9591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6.1.2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Python读取CSV文件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1598295"/>
            <a:ext cx="7920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1.由于csv文件严格上是一个文本文件，所以可以采用普通文本文件的方式进行操作。 csv文件可以采用不同的编码格式进行存储。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2.python还提供了3种方式处理CSV文件：csv文件包，pandas包和Tensorflow包。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3. import  csv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4.import  pandas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5.import Tensorflow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793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6.1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导入CSV数据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9591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6.1.2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Python读取CSV文件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5480" y="1584325"/>
            <a:ext cx="7920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1.pandas（Python Data Analysis Library）是基于NumPy的一种工具，是python的一个数据分析包。pandas提供了大量能使我们快速便捷地处理数据的函数和方法，因此，它是使Python成为强大而高效的数据分析环境的重要因素之一。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2. pandas中主要有两种数据结构，分别是：Series和DataFrame。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3.Series：一种类似于一维数组的对象，是由一组数据(各种NumPy数据类型)以及一组与之相关的数据标签(即索引)组成；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4.DataFrame：类似于数据库表结构的数据结构，其含有行索引和列索引。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793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6.1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导入CSV数据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9591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6.1.2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Python读取CSV文件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2439" y="1257788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Pandas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包导入数据函数：返回的是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dataframe</a:t>
            </a:r>
            <a:endParaRPr lang="en-US" altLang="zh-CN" sz="1600" b="1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5480" y="1718310"/>
            <a:ext cx="79200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pandas.read_csv()：从CSV文件导入数据，默认数据编码格式为UTF-8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pandas.read_table()：从限定分隔符的文本文件导入数据，分隔符默认为’,’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pandas.read_excel()：从Excel文件导入数据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pandas.read_sql()：从SQL表/库导入数据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pandas.read_json()：从JSON格式的字符串导入数据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pandas.read_html()：解析URL、字符串或者HTML文件，抽取其中的tables表格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pandas.read_clipboard()：从你的粘贴板获取内容，并传给read_table()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pandas.DataFrame()：从字典对象导入数据，Key是列名，Value是数据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793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6.1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导入CSV数据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9591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6.1.2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Python读取CSV文件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51964" y="1257788"/>
            <a:ext cx="7920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Pandas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包导出数据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函数</a:t>
            </a:r>
            <a:endParaRPr lang="zh-CN" alt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1958340"/>
            <a:ext cx="7920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df.to_csv()：导出数据到CSV文件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df.to_excel()：导出数据到Excel文件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df.to_sql()：导出数据到SQL表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df.to_json()：以Json格式导出数据到文本文件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793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6.1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导入CSV数据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9591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6.1.2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Python读取CSV文件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52174" y="1257935"/>
            <a:ext cx="8640000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 panose="020B0604020202020204"/>
              <a:buNone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 从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e:\pingjia161702.csv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文件中读取数据并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计算所有教师的总平均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分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40" y="1612265"/>
            <a:ext cx="792000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import  csv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d=['97.47','98.56']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#print(sum(d))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filein = open('e:\pingjia161702.csv','r')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#csv.reader(in)把每一行数据转化成了一个list，list中每个元素是一个字符串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csv_read = csv.reader(filein) 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print(csv_read)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list1=list(csv_read)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#将数据按照总评分排序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list1=sorted(list1, key=lambda s: (s[4]), reverse=True)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print(list1)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#统计总人数+1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count=len(list1)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#存储总评分数据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zongpingjun=[]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for record in list1[1:]: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zongpingjun.append(float(record[4]))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print(zongpingjun)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print('所有教师的总平均分为：',sum(zongpingjun)/(count-1))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filein.close()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793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6.1 </a:t>
            </a:r>
            <a:r>
              <a:rPr lang="zh-CN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导入CSV数据</a:t>
            </a:r>
            <a:endParaRPr lang="zh-CN" altLang="zh-CN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6052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连接数据源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9591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6.1.2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Python读取CSV文件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52174" y="1257935"/>
            <a:ext cx="8640000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Arial" panose="020B0604020202020204"/>
              <a:buNone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【案例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6-2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】利用</a:t>
            </a:r>
            <a:r>
              <a:rPr lang="en-US" altLang="zh-CN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csv.writer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函数向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e:\pingjia161702.csv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文件中添加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条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记录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8950" y="1777365"/>
            <a:ext cx="792000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csv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pingjia1 = ['旺旺','python语言',90,98,95.66]    #定义新的评价记录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pingjia2 = ['嗨嗨','数据库技术',74,76,97.55]    #定义新的评价记录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#a表示追加方式写入文件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fileout = open('d:\pingjia161702.csv','a', newline='')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#dialect就是定义一下文件的类型，定义为excel类型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csv_write = csv.writer(fileout,dialect='excel')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csv_write.writerow(pingjia1)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csv_write.writerow(pingjia2)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fileout.close()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 ("write over")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11635</Words>
  <Application>WPS 演示</Application>
  <PresentationFormat>全屏显示(4:3)</PresentationFormat>
  <Paragraphs>822</Paragraphs>
  <Slides>39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Arial</vt:lpstr>
      <vt:lpstr>Arial Unicode MS</vt:lpstr>
      <vt:lpstr>Calibri</vt:lpstr>
      <vt:lpstr>Wingdings</vt:lpstr>
      <vt:lpstr>方正粗黑宋简体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703</cp:revision>
  <dcterms:created xsi:type="dcterms:W3CDTF">2015-11-23T03:31:00Z</dcterms:created>
  <dcterms:modified xsi:type="dcterms:W3CDTF">2021-03-17T02:09:44Z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