
<file path=[Content_Types].xml><?xml version="1.0" encoding="utf-8"?>
<Types xmlns="http://schemas.openxmlformats.org/package/2006/content-types">
  <Default Extension="jpeg" ContentType="image/jpe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0"/>
  </p:notesMasterIdLst>
  <p:handoutMasterIdLst>
    <p:handoutMasterId r:id="rId51"/>
  </p:handoutMasterIdLst>
  <p:sldIdLst>
    <p:sldId id="787" r:id="rId3"/>
    <p:sldId id="794" r:id="rId4"/>
    <p:sldId id="795" r:id="rId5"/>
    <p:sldId id="806" r:id="rId6"/>
    <p:sldId id="807" r:id="rId7"/>
    <p:sldId id="801" r:id="rId8"/>
    <p:sldId id="808" r:id="rId9"/>
    <p:sldId id="809" r:id="rId10"/>
    <p:sldId id="810" r:id="rId11"/>
    <p:sldId id="811" r:id="rId12"/>
    <p:sldId id="812" r:id="rId13"/>
    <p:sldId id="813" r:id="rId14"/>
    <p:sldId id="814" r:id="rId15"/>
    <p:sldId id="815" r:id="rId16"/>
    <p:sldId id="802" r:id="rId17"/>
    <p:sldId id="816" r:id="rId18"/>
    <p:sldId id="817" r:id="rId19"/>
    <p:sldId id="818" r:id="rId20"/>
    <p:sldId id="820" r:id="rId21"/>
    <p:sldId id="821" r:id="rId22"/>
    <p:sldId id="822" r:id="rId23"/>
    <p:sldId id="823" r:id="rId24"/>
    <p:sldId id="824" r:id="rId25"/>
    <p:sldId id="825" r:id="rId26"/>
    <p:sldId id="826" r:id="rId27"/>
    <p:sldId id="827" r:id="rId28"/>
    <p:sldId id="803" r:id="rId29"/>
    <p:sldId id="828" r:id="rId30"/>
    <p:sldId id="829" r:id="rId31"/>
    <p:sldId id="830" r:id="rId32"/>
    <p:sldId id="831" r:id="rId33"/>
    <p:sldId id="832" r:id="rId34"/>
    <p:sldId id="833" r:id="rId35"/>
    <p:sldId id="834" r:id="rId36"/>
    <p:sldId id="835" r:id="rId37"/>
    <p:sldId id="804" r:id="rId38"/>
    <p:sldId id="836" r:id="rId39"/>
    <p:sldId id="837" r:id="rId40"/>
    <p:sldId id="838" r:id="rId41"/>
    <p:sldId id="839" r:id="rId42"/>
    <p:sldId id="840" r:id="rId43"/>
    <p:sldId id="805" r:id="rId44"/>
    <p:sldId id="788" r:id="rId45"/>
    <p:sldId id="851" r:id="rId46"/>
    <p:sldId id="852" r:id="rId47"/>
    <p:sldId id="854" r:id="rId48"/>
    <p:sldId id="793" r:id="rId49"/>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003399"/>
    <a:srgbClr val="000099"/>
    <a:srgbClr val="0033CC"/>
    <a:srgbClr val="3D89BC"/>
    <a:srgbClr val="008EC0"/>
    <a:srgbClr val="0099FF"/>
    <a:srgbClr val="33CCFF"/>
    <a:srgbClr val="E6E6E6"/>
    <a:srgbClr val="EEEE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000" autoAdjust="0"/>
    <p:restoredTop sz="88759" autoAdjust="0"/>
  </p:normalViewPr>
  <p:slideViewPr>
    <p:cSldViewPr snapToGrid="0" showGuides="1">
      <p:cViewPr varScale="1">
        <p:scale>
          <a:sx n="89" d="100"/>
          <a:sy n="89" d="100"/>
        </p:scale>
        <p:origin x="-906" y="-96"/>
      </p:cViewPr>
      <p:guideLst>
        <p:guide orient="horz" pos="4029"/>
        <p:guide orient="horz" pos="1494"/>
        <p:guide orient="horz" pos="784"/>
        <p:guide pos="1882"/>
        <p:guide pos="175"/>
        <p:guide pos="5488"/>
        <p:guide pos="1308"/>
      </p:guideLst>
    </p:cSldViewPr>
  </p:slideViewPr>
  <p:notesTextViewPr>
    <p:cViewPr>
      <p:scale>
        <a:sx n="1" d="1"/>
        <a:sy n="1" d="1"/>
      </p:scale>
      <p:origin x="0" y="0"/>
    </p:cViewPr>
  </p:notesTextViewPr>
  <p:sorterViewPr>
    <p:cViewPr varScale="1">
      <p:scale>
        <a:sx n="1" d="1"/>
        <a:sy n="1" d="1"/>
      </p:scale>
      <p:origin x="0" y="-27870"/>
    </p:cViewPr>
  </p:sorterViewPr>
  <p:notesViewPr>
    <p:cSldViewPr snapToGrid="0" showGuides="1">
      <p:cViewPr varScale="1">
        <p:scale>
          <a:sx n="86" d="100"/>
          <a:sy n="86" d="100"/>
        </p:scale>
        <p:origin x="-3846" y="-90"/>
      </p:cViewPr>
      <p:guideLst>
        <p:guide orient="horz" pos="2927"/>
        <p:guide pos="2176"/>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5" Type="http://schemas.openxmlformats.org/officeDocument/2006/relationships/commentAuthors" Target="commentAuthors.xml"/><Relationship Id="rId54" Type="http://schemas.openxmlformats.org/officeDocument/2006/relationships/tableStyles" Target="tableStyles.xml"/><Relationship Id="rId53" Type="http://schemas.openxmlformats.org/officeDocument/2006/relationships/viewProps" Target="viewProps.xml"/><Relationship Id="rId52" Type="http://schemas.openxmlformats.org/officeDocument/2006/relationships/presProps" Target="presProps.xml"/><Relationship Id="rId51" Type="http://schemas.openxmlformats.org/officeDocument/2006/relationships/handoutMaster" Target="handoutMasters/handoutMaster1.xml"/><Relationship Id="rId50" Type="http://schemas.openxmlformats.org/officeDocument/2006/relationships/notesMaster" Target="notesMasters/notesMaster1.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DE7DF6-C895-4E53-B71A-F20B4CC8237B}" type="datetimeFigureOut">
              <a:rPr lang="zh-CN" altLang="en-US" smtClean="0">
                <a:ea typeface="微软雅黑" panose="020B0503020204020204" pitchFamily="34" charset="-122"/>
              </a:rPr>
            </a:fld>
            <a:endParaRPr lang="zh-CN" altLang="en-US">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D44FD6-F94A-461E-99AC-D29D4ACC8083}" type="slidenum">
              <a:rPr lang="zh-CN" altLang="en-US" smtClean="0">
                <a:ea typeface="微软雅黑" panose="020B0503020204020204" pitchFamily="34" charset="-122"/>
              </a:rPr>
            </a:fld>
            <a:endParaRPr lang="zh-CN" altLang="en-US">
              <a:ea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微软雅黑" panose="020B0503020204020204" pitchFamily="34" charset="-122"/>
              </a:defRPr>
            </a:lvl1pPr>
          </a:lstStyle>
          <a:p>
            <a:fld id="{422EFC78-32FE-4758-B504-92B4D0B9F0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84C1B800-BCBD-4262-B579-5F77D9EE255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345E1B-70AA-4D6D-A851-01FA6AD8BF9A}" type="datetime1">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E695A926-9446-4F62-9ECE-08A9B18F975E}"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ACDE336F-82DC-4654-9554-07866832948F}"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FDD3B142-B2B8-4750-964D-A3BDE93F3EF2}"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B1FC838B-5E56-4490-B16F-070FD98B5E3F}"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4C82377E-F97D-47AE-AC5E-84E924FDA804}"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67C3AAF4-1844-4EEA-8132-22A06EE6489A}" type="slidenum">
              <a:rPr lang="zh-CN" altLang="en-US"/>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8509C01B-2147-4857-BC9C-29BBF313931D}"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F9AD98D2-E8AF-49B1-9C8C-175DE0A5BE71}" type="slidenum">
              <a:rPr lang="zh-CN" altLang="en-US"/>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01675" y="1628775"/>
            <a:ext cx="7829550" cy="4364038"/>
          </a:xfrm>
        </p:spPr>
        <p:txBody>
          <a:bodyPr/>
          <a:lstStyle/>
          <a:p>
            <a:pPr lvl="0"/>
            <a:endParaRPr lang="zh-CN" altLang="en-US" noProof="0" smtClean="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9DEBA8EB-3E98-45DF-95F9-20499AB89BB5}"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E974B168-BF23-49EB-A4EA-A33054B30FF3}"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AF4B3E32-CF70-4BAE-9C47-A15603A9F1F6}" type="datetime1">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EB995835-E83C-4B3D-BEF0-E2AC128A0F5B}" type="datetime1">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A33AF3-DAC5-4E98-94B6-B2F606A2A076}" type="datetime1">
              <a:rPr lang="zh-CN" altLang="en-US" smtClean="0"/>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08F32-F09A-4344-B65D-3757FEAF56B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png"/><Relationship Id="rId2" Type="http://schemas.microsoft.com/office/2007/relationships/hdphoto" Target="../media/image3.wdp"/><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image" Target="../media/image5.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image" Target="../media/image5.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image" Target="../media/image5.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image" Target="../media/image5.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image" Target="../media/image5.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image" Target="../media/image5.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image" Target="../media/image5.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image" Target="../media/image5.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image" Target="../media/image5.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image" Target="../media/image5.png"/></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image" Target="../media/image5.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image" Target="../media/image5.png"/></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9.png"/><Relationship Id="rId2" Type="http://schemas.openxmlformats.org/officeDocument/2006/relationships/image" Target="../media/image6.png"/><Relationship Id="rId1" Type="http://schemas.openxmlformats.org/officeDocument/2006/relationships/image" Target="../media/image5.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hyperlink" Target="http://www.nltk.org/" TargetMode="External"/><Relationship Id="rId2" Type="http://schemas.openxmlformats.org/officeDocument/2006/relationships/image" Target="../media/image6.png"/><Relationship Id="rId1" Type="http://schemas.openxmlformats.org/officeDocument/2006/relationships/image" Target="../media/image5.pn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image" Target="../media/image5.pn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1.png"/><Relationship Id="rId2" Type="http://schemas.openxmlformats.org/officeDocument/2006/relationships/image" Target="../media/image6.png"/><Relationship Id="rId1" Type="http://schemas.openxmlformats.org/officeDocument/2006/relationships/image" Target="../media/image5.png"/></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3.png"/><Relationship Id="rId3" Type="http://schemas.openxmlformats.org/officeDocument/2006/relationships/image" Target="../media/image42.png"/><Relationship Id="rId2" Type="http://schemas.openxmlformats.org/officeDocument/2006/relationships/image" Target="../media/image6.png"/><Relationship Id="rId1" Type="http://schemas.openxmlformats.org/officeDocument/2006/relationships/image" Target="../media/image5.pn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4.png"/><Relationship Id="rId2" Type="http://schemas.openxmlformats.org/officeDocument/2006/relationships/image" Target="../media/image6.png"/><Relationship Id="rId1" Type="http://schemas.openxmlformats.org/officeDocument/2006/relationships/image" Target="../media/image5.png"/></Relationships>
</file>

<file path=ppt/slides/_rels/slide3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3" Type="http://schemas.openxmlformats.org/officeDocument/2006/relationships/image" Target="../media/image45.png"/><Relationship Id="rId2" Type="http://schemas.openxmlformats.org/officeDocument/2006/relationships/image" Target="../media/image6.png"/><Relationship Id="rId1" Type="http://schemas.openxmlformats.org/officeDocument/2006/relationships/image" Target="../media/image5.pn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9.png"/><Relationship Id="rId2" Type="http://schemas.openxmlformats.org/officeDocument/2006/relationships/image" Target="../media/image6.png"/><Relationship Id="rId1"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0.png"/><Relationship Id="rId2" Type="http://schemas.openxmlformats.org/officeDocument/2006/relationships/image" Target="../media/image6.png"/><Relationship Id="rId1" Type="http://schemas.openxmlformats.org/officeDocument/2006/relationships/image" Target="../media/image5.png"/></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1.png"/><Relationship Id="rId2" Type="http://schemas.openxmlformats.org/officeDocument/2006/relationships/image" Target="../media/image6.png"/><Relationship Id="rId1" Type="http://schemas.openxmlformats.org/officeDocument/2006/relationships/image" Target="../media/image5.png"/></Relationships>
</file>

<file path=ppt/slides/_rels/slide3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3.png"/><Relationship Id="rId3" Type="http://schemas.openxmlformats.org/officeDocument/2006/relationships/image" Target="../media/image52.png"/><Relationship Id="rId2" Type="http://schemas.openxmlformats.org/officeDocument/2006/relationships/image" Target="../media/image6.png"/><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hyperlink" Target="https://link.jianshu.com/?t=https:/github.com/fxsjy/jieba" TargetMode="External"/><Relationship Id="rId2" Type="http://schemas.openxmlformats.org/officeDocument/2006/relationships/image" Target="../media/image6.png"/><Relationship Id="rId1" Type="http://schemas.openxmlformats.org/officeDocument/2006/relationships/image" Target="../media/image5.png"/></Relationships>
</file>

<file path=ppt/slides/_rels/slide4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5.png"/><Relationship Id="rId3" Type="http://schemas.openxmlformats.org/officeDocument/2006/relationships/image" Target="../media/image54.png"/><Relationship Id="rId2" Type="http://schemas.openxmlformats.org/officeDocument/2006/relationships/image" Target="../media/image6.png"/><Relationship Id="rId1" Type="http://schemas.openxmlformats.org/officeDocument/2006/relationships/image" Target="../media/image5.png"/></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6.png"/><Relationship Id="rId2" Type="http://schemas.openxmlformats.org/officeDocument/2006/relationships/image" Target="../media/image6.png"/><Relationship Id="rId1"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7.png"/></Relationships>
</file>

<file path=ppt/slides/_rels/slide44.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image" Target="../media/image62.png"/><Relationship Id="rId4" Type="http://schemas.openxmlformats.org/officeDocument/2006/relationships/image" Target="../media/image61.png"/><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s>
</file>

<file path=ppt/slides/_rels/slide45.xml.rels><?xml version="1.0" encoding="UTF-8" standalone="yes"?>
<Relationships xmlns="http://schemas.openxmlformats.org/package/2006/relationships"><Relationship Id="rId9" Type="http://schemas.openxmlformats.org/officeDocument/2006/relationships/image" Target="../media/image66.png"/><Relationship Id="rId8" Type="http://schemas.openxmlformats.org/officeDocument/2006/relationships/hyperlink" Target="http://www.chinarobots.cn/" TargetMode="External"/><Relationship Id="rId7" Type="http://schemas.openxmlformats.org/officeDocument/2006/relationships/image" Target="../media/image65.png"/><Relationship Id="rId6" Type="http://schemas.openxmlformats.org/officeDocument/2006/relationships/hyperlink" Target="http://www.chinaaiworld.cn/" TargetMode="External"/><Relationship Id="rId5" Type="http://schemas.openxmlformats.org/officeDocument/2006/relationships/image" Target="../media/image64.png"/><Relationship Id="rId4" Type="http://schemas.openxmlformats.org/officeDocument/2006/relationships/hyperlink" Target="http://www.chinacloud.cn/" TargetMode="External"/><Relationship Id="rId3" Type="http://schemas.openxmlformats.org/officeDocument/2006/relationships/image" Target="../media/image63.png"/><Relationship Id="rId29" Type="http://schemas.openxmlformats.org/officeDocument/2006/relationships/slideLayout" Target="../slideLayouts/slideLayout2.xml"/><Relationship Id="rId28" Type="http://schemas.openxmlformats.org/officeDocument/2006/relationships/image" Target="../media/image78.png"/><Relationship Id="rId27" Type="http://schemas.openxmlformats.org/officeDocument/2006/relationships/image" Target="../media/image77.png"/><Relationship Id="rId26" Type="http://schemas.openxmlformats.org/officeDocument/2006/relationships/image" Target="../media/image76.jpeg"/><Relationship Id="rId25" Type="http://schemas.openxmlformats.org/officeDocument/2006/relationships/image" Target="../media/image75.jpeg"/><Relationship Id="rId24" Type="http://schemas.openxmlformats.org/officeDocument/2006/relationships/image" Target="../media/image74.png"/><Relationship Id="rId23" Type="http://schemas.openxmlformats.org/officeDocument/2006/relationships/hyperlink" Target="http://www.envicloud.cn/" TargetMode="External"/><Relationship Id="rId22" Type="http://schemas.openxmlformats.org/officeDocument/2006/relationships/image" Target="../media/image73.png"/><Relationship Id="rId21" Type="http://schemas.openxmlformats.org/officeDocument/2006/relationships/image" Target="../media/image72.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71.png"/><Relationship Id="rId18" Type="http://schemas.openxmlformats.org/officeDocument/2006/relationships/hyperlink" Target="http://www.netofthings.cn/" TargetMode="External"/><Relationship Id="rId17" Type="http://schemas.openxmlformats.org/officeDocument/2006/relationships/image" Target="../media/image70.png"/><Relationship Id="rId16" Type="http://schemas.openxmlformats.org/officeDocument/2006/relationships/hyperlink" Target="http://www.thebigdata.cn/" TargetMode="External"/><Relationship Id="rId15" Type="http://schemas.openxmlformats.org/officeDocument/2006/relationships/image" Target="../media/image69.png"/><Relationship Id="rId14" Type="http://schemas.openxmlformats.org/officeDocument/2006/relationships/hyperlink" Target="http://www.worldstor.cn/" TargetMode="External"/><Relationship Id="rId13" Type="http://schemas.openxmlformats.org/officeDocument/2006/relationships/image" Target="../media/image68.png"/><Relationship Id="rId12" Type="http://schemas.openxmlformats.org/officeDocument/2006/relationships/hyperlink" Target="http://www.pm25.org.cn/" TargetMode="External"/><Relationship Id="rId11" Type="http://schemas.openxmlformats.org/officeDocument/2006/relationships/image" Target="../media/image67.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46.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82.png"/><Relationship Id="rId7" Type="http://schemas.openxmlformats.org/officeDocument/2006/relationships/tags" Target="../tags/tag4.xml"/><Relationship Id="rId6" Type="http://schemas.openxmlformats.org/officeDocument/2006/relationships/image" Target="../media/image81.png"/><Relationship Id="rId55" Type="http://schemas.openxmlformats.org/officeDocument/2006/relationships/slideLayout" Target="../slideLayouts/slideLayout2.xml"/><Relationship Id="rId54" Type="http://schemas.openxmlformats.org/officeDocument/2006/relationships/image" Target="../media/image109.png"/><Relationship Id="rId53" Type="http://schemas.openxmlformats.org/officeDocument/2006/relationships/tags" Target="../tags/tag23.xml"/><Relationship Id="rId52" Type="http://schemas.openxmlformats.org/officeDocument/2006/relationships/image" Target="../media/image108.png"/><Relationship Id="rId51" Type="http://schemas.openxmlformats.org/officeDocument/2006/relationships/image" Target="../media/image107.png"/><Relationship Id="rId50" Type="http://schemas.openxmlformats.org/officeDocument/2006/relationships/tags" Target="../tags/tag22.xml"/><Relationship Id="rId5" Type="http://schemas.openxmlformats.org/officeDocument/2006/relationships/tags" Target="../tags/tag3.xml"/><Relationship Id="rId49" Type="http://schemas.openxmlformats.org/officeDocument/2006/relationships/image" Target="../media/image106.png"/><Relationship Id="rId48" Type="http://schemas.openxmlformats.org/officeDocument/2006/relationships/image" Target="../media/image105.png"/><Relationship Id="rId47" Type="http://schemas.openxmlformats.org/officeDocument/2006/relationships/image" Target="../media/image104.png"/><Relationship Id="rId46" Type="http://schemas.openxmlformats.org/officeDocument/2006/relationships/image" Target="../media/image103.png"/><Relationship Id="rId45" Type="http://schemas.openxmlformats.org/officeDocument/2006/relationships/image" Target="../media/image102.png"/><Relationship Id="rId44" Type="http://schemas.openxmlformats.org/officeDocument/2006/relationships/image" Target="../media/image101.png"/><Relationship Id="rId43" Type="http://schemas.openxmlformats.org/officeDocument/2006/relationships/image" Target="../media/image100.png"/><Relationship Id="rId42" Type="http://schemas.openxmlformats.org/officeDocument/2006/relationships/image" Target="../media/image99.png"/><Relationship Id="rId41" Type="http://schemas.openxmlformats.org/officeDocument/2006/relationships/tags" Target="../tags/tag21.xml"/><Relationship Id="rId40" Type="http://schemas.openxmlformats.org/officeDocument/2006/relationships/image" Target="../media/image98.png"/><Relationship Id="rId4" Type="http://schemas.openxmlformats.org/officeDocument/2006/relationships/image" Target="../media/image80.png"/><Relationship Id="rId39" Type="http://schemas.openxmlformats.org/officeDocument/2006/relationships/tags" Target="../tags/tag20.xml"/><Relationship Id="rId38" Type="http://schemas.openxmlformats.org/officeDocument/2006/relationships/image" Target="../media/image97.png"/><Relationship Id="rId37" Type="http://schemas.openxmlformats.org/officeDocument/2006/relationships/tags" Target="../tags/tag19.xml"/><Relationship Id="rId36" Type="http://schemas.openxmlformats.org/officeDocument/2006/relationships/image" Target="../media/image96.png"/><Relationship Id="rId35" Type="http://schemas.openxmlformats.org/officeDocument/2006/relationships/tags" Target="../tags/tag18.xml"/><Relationship Id="rId34" Type="http://schemas.openxmlformats.org/officeDocument/2006/relationships/image" Target="../media/image95.png"/><Relationship Id="rId33" Type="http://schemas.openxmlformats.org/officeDocument/2006/relationships/tags" Target="../tags/tag17.xml"/><Relationship Id="rId32" Type="http://schemas.openxmlformats.org/officeDocument/2006/relationships/image" Target="../media/image94.png"/><Relationship Id="rId31" Type="http://schemas.openxmlformats.org/officeDocument/2006/relationships/tags" Target="../tags/tag16.xml"/><Relationship Id="rId30" Type="http://schemas.openxmlformats.org/officeDocument/2006/relationships/image" Target="../media/image93.png"/><Relationship Id="rId3" Type="http://schemas.openxmlformats.org/officeDocument/2006/relationships/tags" Target="../tags/tag2.xml"/><Relationship Id="rId29" Type="http://schemas.openxmlformats.org/officeDocument/2006/relationships/tags" Target="../tags/tag15.xml"/><Relationship Id="rId28" Type="http://schemas.openxmlformats.org/officeDocument/2006/relationships/image" Target="../media/image92.png"/><Relationship Id="rId27" Type="http://schemas.openxmlformats.org/officeDocument/2006/relationships/tags" Target="../tags/tag14.xml"/><Relationship Id="rId26" Type="http://schemas.openxmlformats.org/officeDocument/2006/relationships/image" Target="../media/image91.png"/><Relationship Id="rId25" Type="http://schemas.openxmlformats.org/officeDocument/2006/relationships/tags" Target="../tags/tag13.xml"/><Relationship Id="rId24" Type="http://schemas.openxmlformats.org/officeDocument/2006/relationships/image" Target="../media/image90.png"/><Relationship Id="rId23" Type="http://schemas.openxmlformats.org/officeDocument/2006/relationships/tags" Target="../tags/tag12.xml"/><Relationship Id="rId22" Type="http://schemas.openxmlformats.org/officeDocument/2006/relationships/image" Target="../media/image89.png"/><Relationship Id="rId21" Type="http://schemas.openxmlformats.org/officeDocument/2006/relationships/tags" Target="../tags/tag11.xml"/><Relationship Id="rId20" Type="http://schemas.openxmlformats.org/officeDocument/2006/relationships/image" Target="../media/image88.png"/><Relationship Id="rId2" Type="http://schemas.openxmlformats.org/officeDocument/2006/relationships/image" Target="../media/image79.png"/><Relationship Id="rId19" Type="http://schemas.openxmlformats.org/officeDocument/2006/relationships/tags" Target="../tags/tag10.xml"/><Relationship Id="rId18" Type="http://schemas.openxmlformats.org/officeDocument/2006/relationships/image" Target="../media/image87.png"/><Relationship Id="rId17" Type="http://schemas.openxmlformats.org/officeDocument/2006/relationships/tags" Target="../tags/tag9.xml"/><Relationship Id="rId16" Type="http://schemas.openxmlformats.org/officeDocument/2006/relationships/image" Target="../media/image86.png"/><Relationship Id="rId15" Type="http://schemas.openxmlformats.org/officeDocument/2006/relationships/tags" Target="../tags/tag8.xml"/><Relationship Id="rId14" Type="http://schemas.openxmlformats.org/officeDocument/2006/relationships/image" Target="../media/image85.png"/><Relationship Id="rId13" Type="http://schemas.openxmlformats.org/officeDocument/2006/relationships/tags" Target="../tags/tag7.xml"/><Relationship Id="rId12" Type="http://schemas.openxmlformats.org/officeDocument/2006/relationships/image" Target="../media/image84.png"/><Relationship Id="rId11" Type="http://schemas.openxmlformats.org/officeDocument/2006/relationships/tags" Target="../tags/tag6.xml"/><Relationship Id="rId10" Type="http://schemas.openxmlformats.org/officeDocument/2006/relationships/image" Target="../media/image83.png"/><Relationship Id="rId1" Type="http://schemas.openxmlformats.org/officeDocument/2006/relationships/tags" Target="../tags/tag1.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 name="矩形 1"/>
          <p:cNvSpPr/>
          <p:nvPr/>
        </p:nvSpPr>
        <p:spPr>
          <a:xfrm>
            <a:off x="7929" y="38314"/>
            <a:ext cx="2068830" cy="299085"/>
          </a:xfrm>
          <a:prstGeom prst="rect">
            <a:avLst/>
          </a:prstGeom>
        </p:spPr>
        <p:txBody>
          <a:bodyPr wrap="none">
            <a:spAutoFit/>
          </a:bodyPr>
          <a:lstStyle/>
          <a:p>
            <a:r>
              <a:rPr lang="zh-CN" altLang="en-US" sz="1350" dirty="0">
                <a:solidFill>
                  <a:schemeClr val="bg1"/>
                </a:solidFill>
              </a:rPr>
              <a:t>高级大数据人才培养丛书</a:t>
            </a:r>
            <a:endParaRPr lang="zh-CN" altLang="en-US" sz="1350" dirty="0">
              <a:solidFill>
                <a:schemeClr val="bg1"/>
              </a:solidFill>
            </a:endParaRPr>
          </a:p>
        </p:txBody>
      </p:sp>
      <p:sp>
        <p:nvSpPr>
          <p:cNvPr id="8" name="矩形 7"/>
          <p:cNvSpPr/>
          <p:nvPr/>
        </p:nvSpPr>
        <p:spPr>
          <a:xfrm>
            <a:off x="8790305" y="3072130"/>
            <a:ext cx="368300" cy="32397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14" name="图片 13" descr="timgE8ADISUU.jpg"/>
          <p:cNvPicPr>
            <a:picLocks noChangeAspect="1"/>
          </p:cNvPicPr>
          <p:nvPr/>
        </p:nvPicPr>
        <p:blipFill>
          <a:blip r:embed="rId1">
            <a:extLst>
              <a:ext uri="{BEBA8EAE-BF5A-486C-A8C5-ECC9F3942E4B}">
                <a14:imgProps xmlns:a14="http://schemas.microsoft.com/office/drawing/2010/main">
                  <a14:imgLayer r:embed="rId2">
                    <a14:imgEffect>
                      <a14:brightnessContrast bright="-5000"/>
                    </a14:imgEffect>
                  </a14:imgLayer>
                </a14:imgProps>
              </a:ext>
            </a:extLst>
          </a:blip>
          <a:stretch>
            <a:fillRect/>
          </a:stretch>
        </p:blipFill>
        <p:spPr>
          <a:xfrm>
            <a:off x="3435350" y="6337300"/>
            <a:ext cx="2400300" cy="520700"/>
          </a:xfrm>
          <a:prstGeom prst="rect">
            <a:avLst/>
          </a:prstGeom>
        </p:spPr>
      </p:pic>
      <p:sp>
        <p:nvSpPr>
          <p:cNvPr id="20" name="矩形 19"/>
          <p:cNvSpPr/>
          <p:nvPr/>
        </p:nvSpPr>
        <p:spPr>
          <a:xfrm>
            <a:off x="1718945" y="2028825"/>
            <a:ext cx="6269990" cy="8640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a:off x="1459230" y="2028825"/>
            <a:ext cx="259715" cy="86487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66"/>
              </a:solidFill>
            </a:endParaRPr>
          </a:p>
        </p:txBody>
      </p:sp>
      <p:sp>
        <p:nvSpPr>
          <p:cNvPr id="22" name="TextBox 6"/>
          <p:cNvSpPr txBox="1"/>
          <p:nvPr/>
        </p:nvSpPr>
        <p:spPr>
          <a:xfrm>
            <a:off x="1719235" y="2476495"/>
            <a:ext cx="6270084" cy="337185"/>
          </a:xfrm>
          <a:prstGeom prst="rect">
            <a:avLst/>
          </a:prstGeom>
          <a:noFill/>
        </p:spPr>
        <p:txBody>
          <a:bodyPr wrap="square" rtlCol="0">
            <a:spAutoFit/>
          </a:bodyPr>
          <a:lstStyle/>
          <a:p>
            <a:r>
              <a:rPr lang="zh-CN" altLang="en-US" sz="1600" dirty="0">
                <a:solidFill>
                  <a:schemeClr val="tx1">
                    <a:lumMod val="75000"/>
                    <a:lumOff val="25000"/>
                  </a:schemeClr>
                </a:solidFill>
              </a:rPr>
              <a:t>张雪萍   主编                唐万梅    副主编        景雪琴    副主编                         </a:t>
            </a:r>
            <a:endParaRPr lang="zh-CN" altLang="en-US" sz="1600" dirty="0">
              <a:solidFill>
                <a:schemeClr val="tx1">
                  <a:lumMod val="75000"/>
                  <a:lumOff val="25000"/>
                </a:schemeClr>
              </a:solidFill>
            </a:endParaRPr>
          </a:p>
        </p:txBody>
      </p:sp>
      <p:sp>
        <p:nvSpPr>
          <p:cNvPr id="23" name="Freeform 25"/>
          <p:cNvSpPr>
            <a:spLocks noEditPoints="1"/>
          </p:cNvSpPr>
          <p:nvPr/>
        </p:nvSpPr>
        <p:spPr bwMode="auto">
          <a:xfrm>
            <a:off x="2470880" y="258477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TextBox 2"/>
          <p:cNvSpPr txBox="1"/>
          <p:nvPr/>
        </p:nvSpPr>
        <p:spPr>
          <a:xfrm rot="16200000">
            <a:off x="7025005" y="697865"/>
            <a:ext cx="921385" cy="1005840"/>
          </a:xfrm>
          <a:prstGeom prst="rect">
            <a:avLst/>
          </a:prstGeom>
          <a:noFill/>
        </p:spPr>
        <p:txBody>
          <a:bodyPr vert="eaVert" wrap="square" rtlCol="0">
            <a:spAutoFit/>
          </a:bodyPr>
          <a:lstStyle/>
          <a:p>
            <a:r>
              <a:rPr lang="en-US" altLang="zh-CN" sz="2400" b="1" dirty="0">
                <a:solidFill>
                  <a:srgbClr val="000066"/>
                </a:solidFill>
              </a:rPr>
              <a:t>BIG </a:t>
            </a:r>
            <a:endParaRPr lang="en-US" altLang="zh-CN" sz="2400" b="1" dirty="0">
              <a:solidFill>
                <a:srgbClr val="000066"/>
              </a:solidFill>
            </a:endParaRPr>
          </a:p>
          <a:p>
            <a:r>
              <a:rPr lang="en-US" altLang="zh-CN" sz="2400" b="1" dirty="0">
                <a:solidFill>
                  <a:srgbClr val="000066"/>
                </a:solidFill>
              </a:rPr>
              <a:t>DATA</a:t>
            </a:r>
            <a:endParaRPr lang="en-US" altLang="zh-CN" sz="2400" b="1" dirty="0">
              <a:solidFill>
                <a:srgbClr val="000066"/>
              </a:solidFill>
            </a:endParaRPr>
          </a:p>
        </p:txBody>
      </p:sp>
      <p:sp>
        <p:nvSpPr>
          <p:cNvPr id="28" name="TextBox 6"/>
          <p:cNvSpPr txBox="1"/>
          <p:nvPr/>
        </p:nvSpPr>
        <p:spPr>
          <a:xfrm>
            <a:off x="1719235" y="2110231"/>
            <a:ext cx="6270084" cy="337185"/>
          </a:xfrm>
          <a:prstGeom prst="rect">
            <a:avLst/>
          </a:prstGeom>
          <a:noFill/>
        </p:spPr>
        <p:txBody>
          <a:bodyPr wrap="square" rtlCol="0">
            <a:spAutoFit/>
          </a:bodyPr>
          <a:lstStyle/>
          <a:p>
            <a:r>
              <a:rPr lang="zh-CN" altLang="en-US" sz="1600" dirty="0">
                <a:solidFill>
                  <a:schemeClr val="tx1">
                    <a:lumMod val="75000"/>
                    <a:lumOff val="25000"/>
                  </a:schemeClr>
                </a:solidFill>
              </a:rPr>
              <a:t>刘  鹏    张  燕    总主编</a:t>
            </a:r>
            <a:endParaRPr lang="zh-CN" altLang="en-US" sz="1600" dirty="0">
              <a:solidFill>
                <a:schemeClr val="tx1">
                  <a:lumMod val="75000"/>
                  <a:lumOff val="25000"/>
                </a:schemeClr>
              </a:solidFill>
            </a:endParaRPr>
          </a:p>
        </p:txBody>
      </p:sp>
      <p:sp>
        <p:nvSpPr>
          <p:cNvPr id="29" name="Freeform 25"/>
          <p:cNvSpPr>
            <a:spLocks noEditPoints="1"/>
          </p:cNvSpPr>
          <p:nvPr/>
        </p:nvSpPr>
        <p:spPr bwMode="auto">
          <a:xfrm>
            <a:off x="3196118" y="221863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矩形 29"/>
          <p:cNvSpPr/>
          <p:nvPr/>
        </p:nvSpPr>
        <p:spPr>
          <a:xfrm>
            <a:off x="1459230" y="786130"/>
            <a:ext cx="5650865" cy="829945"/>
          </a:xfrm>
          <a:prstGeom prst="rect">
            <a:avLst/>
          </a:prstGeom>
          <a:effectLst/>
        </p:spPr>
        <p:txBody>
          <a:bodyPr wrap="square">
            <a:spAutoFit/>
          </a:bodyPr>
          <a:lstStyle/>
          <a:p>
            <a:pPr algn="ctr">
              <a:defRPr/>
            </a:pPr>
            <a:r>
              <a:rPr lang="en-US" altLang="zh-CN" sz="4800" b="1" spc="300" dirty="0">
                <a:ln w="11430"/>
                <a:solidFill>
                  <a:srgbClr val="000066"/>
                </a:solidFill>
                <a:latin typeface="微软雅黑" panose="020B0503020204020204" pitchFamily="34" charset="-122"/>
                <a:ea typeface="微软雅黑" panose="020B0503020204020204" pitchFamily="34" charset="-122"/>
              </a:rPr>
              <a:t>Python</a:t>
            </a:r>
            <a:r>
              <a:rPr lang="zh-CN" altLang="en-US" sz="4800" b="1" spc="300" dirty="0">
                <a:ln w="11430"/>
                <a:solidFill>
                  <a:srgbClr val="000066"/>
                </a:solidFill>
                <a:latin typeface="微软雅黑" panose="020B0503020204020204" pitchFamily="34" charset="-122"/>
                <a:ea typeface="微软雅黑" panose="020B0503020204020204" pitchFamily="34" charset="-122"/>
              </a:rPr>
              <a:t>程序设计</a:t>
            </a:r>
            <a:endParaRPr lang="zh-CN" altLang="en-US" sz="4800" b="1" spc="300" dirty="0">
              <a:ln w="11430"/>
              <a:solidFill>
                <a:srgbClr val="000066"/>
              </a:solidFill>
              <a:latin typeface="微软雅黑" panose="020B0503020204020204" pitchFamily="34" charset="-122"/>
              <a:ea typeface="微软雅黑" panose="020B0503020204020204" pitchFamily="34" charset="-122"/>
            </a:endParaRPr>
          </a:p>
        </p:txBody>
      </p:sp>
      <p:sp>
        <p:nvSpPr>
          <p:cNvPr id="6" name="Freeform 25"/>
          <p:cNvSpPr>
            <a:spLocks noEditPoints="1"/>
          </p:cNvSpPr>
          <p:nvPr/>
        </p:nvSpPr>
        <p:spPr bwMode="auto">
          <a:xfrm>
            <a:off x="4658455" y="258477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 name="Freeform 25"/>
          <p:cNvSpPr>
            <a:spLocks noEditPoints="1"/>
          </p:cNvSpPr>
          <p:nvPr/>
        </p:nvSpPr>
        <p:spPr bwMode="auto">
          <a:xfrm>
            <a:off x="6589490" y="258477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pic>
        <p:nvPicPr>
          <p:cNvPr id="5" name="图片 4"/>
          <p:cNvPicPr>
            <a:picLocks noChangeAspect="1"/>
          </p:cNvPicPr>
          <p:nvPr/>
        </p:nvPicPr>
        <p:blipFill>
          <a:blip r:embed="rId3"/>
          <a:stretch>
            <a:fillRect/>
          </a:stretch>
        </p:blipFill>
        <p:spPr>
          <a:xfrm>
            <a:off x="1459230" y="3072130"/>
            <a:ext cx="6529705" cy="324040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sym typeface="+mn-ea"/>
              </a:rPr>
              <a:t>9.2 </a:t>
            </a:r>
            <a:r>
              <a:rPr lang="zh-CN" altLang="zh-CN" sz="2100" b="1" spc="225" dirty="0" smtClean="0">
                <a:solidFill>
                  <a:schemeClr val="bg1"/>
                </a:solidFill>
                <a:latin typeface="微软雅黑" panose="020B0503020204020204" pitchFamily="34" charset="-122"/>
                <a:ea typeface="微软雅黑" panose="020B0503020204020204" pitchFamily="34" charset="-122"/>
                <a:sym typeface="+mn-ea"/>
              </a:rPr>
              <a:t>文本处理</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第九章 自然语言处理</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745615" cy="368300"/>
          </a:xfrm>
          <a:prstGeom prst="rect">
            <a:avLst/>
          </a:prstGeom>
        </p:spPr>
        <p:txBody>
          <a:bodyPr wrap="none">
            <a:spAutoFit/>
          </a:bodyPr>
          <a:lstStyle/>
          <a:p>
            <a:pPr algn="l"/>
            <a:r>
              <a:rPr lang="en-US" altLang="zh-CN" dirty="0" smtClean="0">
                <a:solidFill>
                  <a:schemeClr val="accent1">
                    <a:lumMod val="75000"/>
                  </a:schemeClr>
                </a:solidFill>
                <a:sym typeface="+mn-ea"/>
              </a:rPr>
              <a:t>9.2.2  </a:t>
            </a:r>
            <a:r>
              <a:rPr lang="zh-CN" altLang="en-US" dirty="0" err="1" smtClean="0">
                <a:solidFill>
                  <a:schemeClr val="accent1">
                    <a:lumMod val="75000"/>
                  </a:schemeClr>
                </a:solidFill>
                <a:sym typeface="+mn-ea"/>
              </a:rPr>
              <a:t>文本表示</a:t>
            </a:r>
            <a:endParaRPr lang="zh-CN" altLang="en-US" dirty="0" err="1"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3074" name="Picture 2"/>
          <p:cNvPicPr>
            <a:picLocks noChangeAspect="1" noChangeArrowheads="1"/>
          </p:cNvPicPr>
          <p:nvPr/>
        </p:nvPicPr>
        <p:blipFill>
          <a:blip r:embed="rId3"/>
          <a:srcRect/>
          <a:stretch>
            <a:fillRect/>
          </a:stretch>
        </p:blipFill>
        <p:spPr bwMode="auto">
          <a:xfrm>
            <a:off x="448364" y="1276209"/>
            <a:ext cx="7985632" cy="3984280"/>
          </a:xfrm>
          <a:prstGeom prst="rect">
            <a:avLst/>
          </a:prstGeom>
          <a:noFill/>
          <a:ln w="9525">
            <a:noFill/>
            <a:miter lim="800000"/>
            <a:headEnd/>
            <a:tailEnd/>
          </a:ln>
          <a:effectLst/>
        </p:spPr>
      </p:pic>
      <p:sp>
        <p:nvSpPr>
          <p:cNvPr id="70" name="矩形 69"/>
          <p:cNvSpPr/>
          <p:nvPr/>
        </p:nvSpPr>
        <p:spPr>
          <a:xfrm>
            <a:off x="424928" y="5356883"/>
            <a:ext cx="8052098" cy="829945"/>
          </a:xfrm>
          <a:prstGeom prst="rect">
            <a:avLst/>
          </a:prstGeom>
        </p:spPr>
        <p:txBody>
          <a:bodyPr wrap="square">
            <a:spAutoFit/>
          </a:bodyPr>
          <a:p>
            <a:pPr algn="just">
              <a:lnSpc>
                <a:spcPct val="150000"/>
              </a:lnSpc>
            </a:pPr>
            <a:r>
              <a:rPr lang="zh-CN" altLang="en-US" sz="1600" dirty="0" smtClean="0">
                <a:solidFill>
                  <a:schemeClr val="tx1">
                    <a:lumMod val="75000"/>
                    <a:lumOff val="25000"/>
                  </a:schemeClr>
                </a:solidFill>
                <a:latin typeface="+mn-ea"/>
              </a:rPr>
              <a:t>向量空间模型结构框架易于拓展，是目前最流行的文本结构化表示方法。</a:t>
            </a:r>
            <a:r>
              <a:rPr lang="en-US" sz="1600" dirty="0" smtClean="0">
                <a:solidFill>
                  <a:schemeClr val="tx1">
                    <a:lumMod val="75000"/>
                    <a:lumOff val="25000"/>
                  </a:schemeClr>
                </a:solidFill>
                <a:latin typeface="+mn-ea"/>
              </a:rPr>
              <a:t>Python</a:t>
            </a:r>
            <a:r>
              <a:rPr lang="zh-CN" altLang="en-US" sz="1600" dirty="0" smtClean="0">
                <a:solidFill>
                  <a:schemeClr val="tx1">
                    <a:lumMod val="75000"/>
                    <a:lumOff val="25000"/>
                  </a:schemeClr>
                </a:solidFill>
                <a:latin typeface="+mn-ea"/>
              </a:rPr>
              <a:t>自然语言处理模块中文本的表示方法就采用了向量空间模型。</a:t>
            </a:r>
            <a:endParaRPr lang="zh-CN" altLang="en-US" sz="1600" dirty="0" smtClean="0">
              <a:solidFill>
                <a:schemeClr val="tx1">
                  <a:lumMod val="75000"/>
                  <a:lumOff val="25000"/>
                </a:schemeClr>
              </a:solidFill>
              <a:latin typeface="+mn-ea"/>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sym typeface="+mn-ea"/>
              </a:rPr>
              <a:t>9.2 </a:t>
            </a:r>
            <a:r>
              <a:rPr lang="zh-CN" altLang="zh-CN" sz="2100" b="1" spc="225" dirty="0" smtClean="0">
                <a:solidFill>
                  <a:schemeClr val="bg1"/>
                </a:solidFill>
                <a:latin typeface="微软雅黑" panose="020B0503020204020204" pitchFamily="34" charset="-122"/>
                <a:ea typeface="微软雅黑" panose="020B0503020204020204" pitchFamily="34" charset="-122"/>
                <a:sym typeface="+mn-ea"/>
              </a:rPr>
              <a:t>文本处理</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第九章 自然语言处理</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2431415" cy="368300"/>
          </a:xfrm>
          <a:prstGeom prst="rect">
            <a:avLst/>
          </a:prstGeom>
        </p:spPr>
        <p:txBody>
          <a:bodyPr wrap="none">
            <a:spAutoFit/>
          </a:bodyPr>
          <a:lstStyle/>
          <a:p>
            <a:pPr algn="l"/>
            <a:r>
              <a:rPr lang="en-US" altLang="zh-CN" dirty="0" smtClean="0">
                <a:solidFill>
                  <a:schemeClr val="accent1">
                    <a:lumMod val="75000"/>
                  </a:schemeClr>
                </a:solidFill>
                <a:sym typeface="+mn-ea"/>
              </a:rPr>
              <a:t>9.2.3  </a:t>
            </a:r>
            <a:r>
              <a:rPr lang="zh-CN" altLang="en-US" dirty="0" err="1" smtClean="0">
                <a:solidFill>
                  <a:schemeClr val="accent1">
                    <a:lumMod val="75000"/>
                  </a:schemeClr>
                </a:solidFill>
                <a:sym typeface="+mn-ea"/>
              </a:rPr>
              <a:t>文本特征词提取</a:t>
            </a:r>
            <a:endParaRPr lang="zh-CN" altLang="en-US" dirty="0" err="1"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616534" y="1596406"/>
            <a:ext cx="7828219" cy="1814830"/>
          </a:xfrm>
          <a:prstGeom prst="rect">
            <a:avLst/>
          </a:prstGeom>
        </p:spPr>
        <p:txBody>
          <a:bodyPr wrap="square">
            <a:spAutoFit/>
          </a:bodyPr>
          <a:p>
            <a:pPr algn="just">
              <a:lnSpc>
                <a:spcPct val="150000"/>
              </a:lnSpc>
            </a:pPr>
            <a:r>
              <a:rPr lang="zh-CN" altLang="en-US" sz="1600" dirty="0" smtClean="0">
                <a:solidFill>
                  <a:schemeClr val="tx1">
                    <a:lumMod val="75000"/>
                    <a:lumOff val="25000"/>
                  </a:schemeClr>
                </a:solidFill>
              </a:rPr>
              <a:t>文本特征词提取主要是指将文本中最能表征文本主题的词汇提取出来，对信息相关度较低的词汇进行过滤，从而用最少的词项表征文本最重要的信息内容，这样能高效地降低向量空间的维度，简化后续的处理操作。文本特征词提取算法分别基于统计和基于语义进行。文本特征词提取的过程如图</a:t>
            </a:r>
            <a:r>
              <a:rPr lang="en-US" sz="1600" dirty="0" smtClean="0">
                <a:solidFill>
                  <a:schemeClr val="tx1">
                    <a:lumMod val="75000"/>
                    <a:lumOff val="25000"/>
                  </a:schemeClr>
                </a:solidFill>
              </a:rPr>
              <a:t>9-1</a:t>
            </a:r>
            <a:r>
              <a:rPr lang="zh-CN" altLang="en-US" sz="1600" dirty="0" smtClean="0">
                <a:solidFill>
                  <a:schemeClr val="tx1">
                    <a:lumMod val="75000"/>
                    <a:lumOff val="25000"/>
                  </a:schemeClr>
                </a:solidFill>
              </a:rPr>
              <a:t>所示。</a:t>
            </a:r>
            <a:endParaRPr lang="zh-CN" altLang="en-US" sz="1600" dirty="0" smtClean="0"/>
          </a:p>
          <a:p>
            <a:pPr algn="just"/>
            <a:endParaRPr lang="zh-CN" altLang="zh-CN" sz="1600" dirty="0"/>
          </a:p>
        </p:txBody>
      </p:sp>
      <p:pic>
        <p:nvPicPr>
          <p:cNvPr id="4098" name="Picture 2"/>
          <p:cNvPicPr>
            <a:picLocks noChangeAspect="1" noChangeArrowheads="1"/>
          </p:cNvPicPr>
          <p:nvPr/>
        </p:nvPicPr>
        <p:blipFill>
          <a:blip r:embed="rId3"/>
          <a:srcRect/>
          <a:stretch>
            <a:fillRect/>
          </a:stretch>
        </p:blipFill>
        <p:spPr bwMode="auto">
          <a:xfrm>
            <a:off x="1582159" y="3471132"/>
            <a:ext cx="6131074" cy="133882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sym typeface="+mn-ea"/>
              </a:rPr>
              <a:t>9.2 </a:t>
            </a:r>
            <a:r>
              <a:rPr lang="zh-CN" altLang="zh-CN" sz="2100" b="1" spc="225" dirty="0" smtClean="0">
                <a:solidFill>
                  <a:schemeClr val="bg1"/>
                </a:solidFill>
                <a:latin typeface="微软雅黑" panose="020B0503020204020204" pitchFamily="34" charset="-122"/>
                <a:ea typeface="微软雅黑" panose="020B0503020204020204" pitchFamily="34" charset="-122"/>
                <a:sym typeface="+mn-ea"/>
              </a:rPr>
              <a:t>文本处理</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第九章 自然语言处理</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2431415" cy="368300"/>
          </a:xfrm>
          <a:prstGeom prst="rect">
            <a:avLst/>
          </a:prstGeom>
        </p:spPr>
        <p:txBody>
          <a:bodyPr wrap="none">
            <a:spAutoFit/>
          </a:bodyPr>
          <a:lstStyle/>
          <a:p>
            <a:pPr algn="l"/>
            <a:r>
              <a:rPr lang="en-US" altLang="zh-CN" dirty="0" smtClean="0">
                <a:solidFill>
                  <a:schemeClr val="accent1">
                    <a:lumMod val="75000"/>
                  </a:schemeClr>
                </a:solidFill>
                <a:sym typeface="+mn-ea"/>
              </a:rPr>
              <a:t>9.2.3  </a:t>
            </a:r>
            <a:r>
              <a:rPr lang="zh-CN" altLang="en-US" dirty="0" err="1" smtClean="0">
                <a:solidFill>
                  <a:schemeClr val="accent1">
                    <a:lumMod val="75000"/>
                  </a:schemeClr>
                </a:solidFill>
                <a:sym typeface="+mn-ea"/>
              </a:rPr>
              <a:t>文本特征词提取</a:t>
            </a:r>
            <a:endParaRPr lang="zh-CN" altLang="en-US" dirty="0" err="1"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46" name="矩形 145"/>
          <p:cNvSpPr/>
          <p:nvPr/>
        </p:nvSpPr>
        <p:spPr>
          <a:xfrm>
            <a:off x="476684" y="1273891"/>
            <a:ext cx="8140190" cy="2830195"/>
          </a:xfrm>
          <a:prstGeom prst="rect">
            <a:avLst/>
          </a:prstGeom>
        </p:spPr>
        <p:txBody>
          <a:bodyPr wrap="square">
            <a:spAutoFit/>
          </a:bodyPr>
          <a:p>
            <a:pPr>
              <a:lnSpc>
                <a:spcPct val="150000"/>
              </a:lnSpc>
            </a:pPr>
            <a:r>
              <a:rPr lang="x-none" sz="1600" b="1" dirty="0" smtClean="0">
                <a:solidFill>
                  <a:schemeClr val="tx1">
                    <a:lumMod val="75000"/>
                    <a:lumOff val="25000"/>
                  </a:schemeClr>
                </a:solidFill>
              </a:rPr>
              <a:t>1. 基于统计的</a:t>
            </a:r>
            <a:r>
              <a:rPr lang="zh-CN" altLang="en-US" sz="1600" b="1" dirty="0" smtClean="0">
                <a:solidFill>
                  <a:schemeClr val="tx1">
                    <a:lumMod val="75000"/>
                    <a:lumOff val="25000"/>
                  </a:schemeClr>
                </a:solidFill>
              </a:rPr>
              <a:t>文本</a:t>
            </a:r>
            <a:r>
              <a:rPr lang="x-none" sz="1600" b="1" dirty="0" smtClean="0">
                <a:solidFill>
                  <a:schemeClr val="tx1">
                    <a:lumMod val="75000"/>
                    <a:lumOff val="25000"/>
                  </a:schemeClr>
                </a:solidFill>
              </a:rPr>
              <a:t>特征词提取算法</a:t>
            </a:r>
            <a:endParaRPr lang="zh-CN" altLang="en-US" sz="1600" b="1" dirty="0" smtClean="0">
              <a:solidFill>
                <a:schemeClr val="tx1">
                  <a:lumMod val="75000"/>
                  <a:lumOff val="25000"/>
                </a:schemeClr>
              </a:solidFill>
            </a:endParaRPr>
          </a:p>
          <a:p>
            <a:pPr>
              <a:lnSpc>
                <a:spcPct val="150000"/>
              </a:lnSpc>
              <a:spcBef>
                <a:spcPts val="600"/>
              </a:spcBef>
            </a:pPr>
            <a:r>
              <a:rPr lang="zh-CN" altLang="en-US" sz="1600" dirty="0" smtClean="0">
                <a:solidFill>
                  <a:schemeClr val="tx1">
                    <a:lumMod val="75000"/>
                    <a:lumOff val="25000"/>
                  </a:schemeClr>
                </a:solidFill>
              </a:rPr>
              <a:t>基于统计的文本特征词提取算法主要采用评估函数对特征项进行打分，然后选取分值较高的特征项构成特征向量空间。目前常用的基于统计的文本特征词提取算法有以下</a:t>
            </a:r>
            <a:r>
              <a:rPr lang="en-US" sz="1600" dirty="0" smtClean="0">
                <a:solidFill>
                  <a:schemeClr val="tx1">
                    <a:lumMod val="75000"/>
                    <a:lumOff val="25000"/>
                  </a:schemeClr>
                </a:solidFill>
              </a:rPr>
              <a:t>3</a:t>
            </a:r>
            <a:r>
              <a:rPr lang="zh-CN" altLang="en-US" sz="1600" dirty="0" smtClean="0">
                <a:solidFill>
                  <a:schemeClr val="tx1">
                    <a:lumMod val="75000"/>
                    <a:lumOff val="25000"/>
                  </a:schemeClr>
                </a:solidFill>
              </a:rPr>
              <a:t>种：</a:t>
            </a:r>
            <a:endParaRPr lang="zh-CN" altLang="en-US" sz="1600" dirty="0" smtClean="0">
              <a:solidFill>
                <a:schemeClr val="tx1">
                  <a:lumMod val="75000"/>
                  <a:lumOff val="25000"/>
                </a:schemeClr>
              </a:solidFill>
            </a:endParaRPr>
          </a:p>
          <a:p>
            <a:pPr>
              <a:lnSpc>
                <a:spcPct val="150000"/>
              </a:lnSpc>
              <a:spcBef>
                <a:spcPts val="600"/>
              </a:spcBef>
            </a:pPr>
            <a:r>
              <a:rPr lang="en-US" sz="1600" dirty="0" smtClean="0">
                <a:solidFill>
                  <a:schemeClr val="tx1">
                    <a:lumMod val="75000"/>
                    <a:lumOff val="25000"/>
                  </a:schemeClr>
                </a:solidFill>
              </a:rPr>
              <a:t>1</a:t>
            </a:r>
            <a:r>
              <a:rPr lang="zh-CN" altLang="en-US" sz="1600" dirty="0" smtClean="0">
                <a:solidFill>
                  <a:schemeClr val="tx1">
                    <a:lumMod val="75000"/>
                    <a:lumOff val="25000"/>
                  </a:schemeClr>
                </a:solidFill>
              </a:rPr>
              <a:t>）</a:t>
            </a:r>
            <a:r>
              <a:rPr lang="en-US" sz="1600" dirty="0" smtClean="0">
                <a:solidFill>
                  <a:schemeClr val="tx1">
                    <a:lumMod val="75000"/>
                    <a:lumOff val="25000"/>
                  </a:schemeClr>
                </a:solidFill>
              </a:rPr>
              <a:t>TF-IDF</a:t>
            </a:r>
            <a:r>
              <a:rPr lang="zh-CN" altLang="en-US" sz="1600" dirty="0" smtClean="0">
                <a:solidFill>
                  <a:schemeClr val="tx1">
                    <a:lumMod val="75000"/>
                    <a:lumOff val="25000"/>
                  </a:schemeClr>
                </a:solidFill>
              </a:rPr>
              <a:t>加权法</a:t>
            </a:r>
            <a:endParaRPr lang="zh-CN" altLang="en-US" sz="1600" b="1" dirty="0" smtClean="0">
              <a:solidFill>
                <a:schemeClr val="tx1">
                  <a:lumMod val="75000"/>
                  <a:lumOff val="25000"/>
                </a:schemeClr>
              </a:solidFill>
            </a:endParaRPr>
          </a:p>
          <a:p>
            <a:pPr>
              <a:lnSpc>
                <a:spcPct val="150000"/>
              </a:lnSpc>
            </a:pPr>
            <a:r>
              <a:rPr lang="en-US" sz="1600" dirty="0" smtClean="0">
                <a:solidFill>
                  <a:schemeClr val="tx1">
                    <a:lumMod val="75000"/>
                    <a:lumOff val="25000"/>
                  </a:schemeClr>
                </a:solidFill>
              </a:rPr>
              <a:t>TF-IDF</a:t>
            </a:r>
            <a:r>
              <a:rPr lang="zh-CN" altLang="en-US" sz="1600" dirty="0" smtClean="0">
                <a:solidFill>
                  <a:schemeClr val="tx1">
                    <a:lumMod val="75000"/>
                    <a:lumOff val="25000"/>
                  </a:schemeClr>
                </a:solidFill>
              </a:rPr>
              <a:t>加权是词频与反文档频率的乘积，是反文档频率对词频的权值加权。</a:t>
            </a:r>
            <a:r>
              <a:rPr lang="en-US" sz="1600" dirty="0" smtClean="0">
                <a:solidFill>
                  <a:schemeClr val="tx1">
                    <a:lumMod val="75000"/>
                    <a:lumOff val="25000"/>
                  </a:schemeClr>
                </a:solidFill>
              </a:rPr>
              <a:t>TF-IDF</a:t>
            </a:r>
            <a:r>
              <a:rPr lang="zh-CN" altLang="en-US" sz="1600" dirty="0" smtClean="0">
                <a:solidFill>
                  <a:schemeClr val="tx1">
                    <a:lumMod val="75000"/>
                    <a:lumOff val="25000"/>
                  </a:schemeClr>
                </a:solidFill>
              </a:rPr>
              <a:t>加权认为在一篇文本中出现频率高但在其他文本中出现频率低的词对于文本之间的区分很重要，最能表征文本的特点。</a:t>
            </a:r>
            <a:r>
              <a:rPr lang="en-US" sz="1600" dirty="0" smtClean="0">
                <a:solidFill>
                  <a:schemeClr val="tx1">
                    <a:lumMod val="75000"/>
                    <a:lumOff val="25000"/>
                  </a:schemeClr>
                </a:solidFill>
              </a:rPr>
              <a:t> </a:t>
            </a:r>
            <a:r>
              <a:rPr lang="zh-CN" altLang="en-US" sz="1600" dirty="0" smtClean="0">
                <a:solidFill>
                  <a:schemeClr val="tx1">
                    <a:lumMod val="75000"/>
                    <a:lumOff val="25000"/>
                  </a:schemeClr>
                </a:solidFill>
              </a:rPr>
              <a:t>     计算如式（</a:t>
            </a:r>
            <a:r>
              <a:rPr lang="en-US" sz="1600" dirty="0" smtClean="0">
                <a:solidFill>
                  <a:schemeClr val="tx1">
                    <a:lumMod val="75000"/>
                    <a:lumOff val="25000"/>
                  </a:schemeClr>
                </a:solidFill>
              </a:rPr>
              <a:t>9-3</a:t>
            </a:r>
            <a:r>
              <a:rPr lang="zh-CN" altLang="en-US" sz="1600" dirty="0" smtClean="0">
                <a:solidFill>
                  <a:schemeClr val="tx1">
                    <a:lumMod val="75000"/>
                    <a:lumOff val="25000"/>
                  </a:schemeClr>
                </a:solidFill>
              </a:rPr>
              <a:t>）所示。</a:t>
            </a:r>
            <a:endParaRPr lang="zh-CN" altLang="en-US" sz="1600" dirty="0" smtClean="0">
              <a:solidFill>
                <a:schemeClr val="tx1">
                  <a:lumMod val="75000"/>
                  <a:lumOff val="25000"/>
                </a:schemeClr>
              </a:solidFill>
            </a:endParaRPr>
          </a:p>
        </p:txBody>
      </p:sp>
      <p:pic>
        <p:nvPicPr>
          <p:cNvPr id="5123" name="Picture 3"/>
          <p:cNvPicPr>
            <a:picLocks noChangeAspect="1" noChangeArrowheads="1"/>
          </p:cNvPicPr>
          <p:nvPr/>
        </p:nvPicPr>
        <p:blipFill>
          <a:blip r:embed="rId3"/>
          <a:srcRect/>
          <a:stretch>
            <a:fillRect/>
          </a:stretch>
        </p:blipFill>
        <p:spPr bwMode="auto">
          <a:xfrm>
            <a:off x="2554212" y="3773786"/>
            <a:ext cx="352425" cy="200025"/>
          </a:xfrm>
          <a:prstGeom prst="rect">
            <a:avLst/>
          </a:prstGeom>
          <a:noFill/>
          <a:ln w="9525">
            <a:noFill/>
            <a:miter lim="800000"/>
            <a:headEnd/>
            <a:tailEnd/>
          </a:ln>
          <a:effectLst/>
        </p:spPr>
      </p:pic>
      <p:pic>
        <p:nvPicPr>
          <p:cNvPr id="5122" name="Picture 2"/>
          <p:cNvPicPr>
            <a:picLocks noChangeAspect="1" noChangeArrowheads="1"/>
          </p:cNvPicPr>
          <p:nvPr/>
        </p:nvPicPr>
        <p:blipFill>
          <a:blip r:embed="rId4"/>
          <a:srcRect/>
          <a:stretch>
            <a:fillRect/>
          </a:stretch>
        </p:blipFill>
        <p:spPr bwMode="auto">
          <a:xfrm>
            <a:off x="1491204" y="3974073"/>
            <a:ext cx="6269328" cy="720000"/>
          </a:xfrm>
          <a:prstGeom prst="rect">
            <a:avLst/>
          </a:prstGeom>
          <a:noFill/>
          <a:ln w="9525">
            <a:noFill/>
            <a:miter lim="800000"/>
            <a:headEnd/>
            <a:tailEnd/>
          </a:ln>
          <a:effectLst/>
        </p:spPr>
      </p:pic>
      <p:sp>
        <p:nvSpPr>
          <p:cNvPr id="73" name="矩形 72"/>
          <p:cNvSpPr/>
          <p:nvPr/>
        </p:nvSpPr>
        <p:spPr>
          <a:xfrm>
            <a:off x="560688" y="4535252"/>
            <a:ext cx="2997835" cy="506730"/>
          </a:xfrm>
          <a:prstGeom prst="rect">
            <a:avLst/>
          </a:prstGeom>
        </p:spPr>
        <p:txBody>
          <a:bodyPr wrap="none">
            <a:spAutoFit/>
          </a:bodyPr>
          <a:p>
            <a:pPr>
              <a:lnSpc>
                <a:spcPct val="150000"/>
              </a:lnSpc>
            </a:pPr>
            <a:r>
              <a:rPr lang="en-US" sz="1600" dirty="0" smtClean="0">
                <a:solidFill>
                  <a:schemeClr val="tx1">
                    <a:lumMod val="75000"/>
                    <a:lumOff val="25000"/>
                  </a:schemeClr>
                </a:solidFill>
              </a:rPr>
              <a:t>TF-IDF</a:t>
            </a:r>
            <a:r>
              <a:rPr lang="zh-CN" altLang="en-US" sz="1600" dirty="0" smtClean="0">
                <a:solidFill>
                  <a:schemeClr val="tx1">
                    <a:lumMod val="75000"/>
                    <a:lumOff val="25000"/>
                  </a:schemeClr>
                </a:solidFill>
              </a:rPr>
              <a:t>计算如式（</a:t>
            </a:r>
            <a:r>
              <a:rPr lang="en-US" sz="1600" dirty="0" smtClean="0">
                <a:solidFill>
                  <a:schemeClr val="tx1">
                    <a:lumMod val="75000"/>
                    <a:lumOff val="25000"/>
                  </a:schemeClr>
                </a:solidFill>
              </a:rPr>
              <a:t>9-4</a:t>
            </a:r>
            <a:r>
              <a:rPr lang="zh-CN" altLang="en-US" sz="1600" dirty="0" smtClean="0">
                <a:solidFill>
                  <a:schemeClr val="tx1">
                    <a:lumMod val="75000"/>
                    <a:lumOff val="25000"/>
                  </a:schemeClr>
                </a:solidFill>
              </a:rPr>
              <a:t>）所示</a:t>
            </a:r>
            <a:r>
              <a:rPr lang="zh-CN" altLang="en-US" dirty="0" smtClean="0">
                <a:solidFill>
                  <a:schemeClr val="tx1">
                    <a:lumMod val="75000"/>
                    <a:lumOff val="25000"/>
                  </a:schemeClr>
                </a:solidFill>
              </a:rPr>
              <a:t>。</a:t>
            </a:r>
            <a:endParaRPr lang="zh-CN" altLang="en-US" dirty="0" smtClean="0">
              <a:solidFill>
                <a:schemeClr val="tx1">
                  <a:lumMod val="75000"/>
                  <a:lumOff val="25000"/>
                </a:schemeClr>
              </a:solidFill>
            </a:endParaRPr>
          </a:p>
        </p:txBody>
      </p:sp>
      <p:pic>
        <p:nvPicPr>
          <p:cNvPr id="5124" name="Picture 4"/>
          <p:cNvPicPr>
            <a:picLocks noChangeAspect="1" noChangeArrowheads="1"/>
          </p:cNvPicPr>
          <p:nvPr/>
        </p:nvPicPr>
        <p:blipFill>
          <a:blip r:embed="rId5"/>
          <a:srcRect/>
          <a:stretch>
            <a:fillRect/>
          </a:stretch>
        </p:blipFill>
        <p:spPr bwMode="auto">
          <a:xfrm>
            <a:off x="2552775" y="5072081"/>
            <a:ext cx="4724400" cy="590550"/>
          </a:xfrm>
          <a:prstGeom prst="rect">
            <a:avLst/>
          </a:prstGeom>
          <a:noFill/>
          <a:ln w="9525">
            <a:noFill/>
            <a:miter lim="800000"/>
            <a:headEnd/>
            <a:tailEnd/>
          </a:ln>
          <a:effectLst/>
        </p:spPr>
      </p:pic>
      <p:sp>
        <p:nvSpPr>
          <p:cNvPr id="75" name="矩形 74"/>
          <p:cNvSpPr/>
          <p:nvPr/>
        </p:nvSpPr>
        <p:spPr>
          <a:xfrm>
            <a:off x="507441" y="5663092"/>
            <a:ext cx="8078992" cy="460375"/>
          </a:xfrm>
          <a:prstGeom prst="rect">
            <a:avLst/>
          </a:prstGeom>
        </p:spPr>
        <p:txBody>
          <a:bodyPr wrap="square">
            <a:spAutoFit/>
          </a:bodyPr>
          <a:p>
            <a:pPr>
              <a:lnSpc>
                <a:spcPct val="150000"/>
              </a:lnSpc>
            </a:pPr>
            <a:r>
              <a:rPr lang="en-US" sz="1600" dirty="0" smtClean="0">
                <a:solidFill>
                  <a:schemeClr val="tx1">
                    <a:lumMod val="75000"/>
                    <a:lumOff val="25000"/>
                  </a:schemeClr>
                </a:solidFill>
                <a:latin typeface="+mn-ea"/>
              </a:rPr>
              <a:t>TF-IDF</a:t>
            </a:r>
            <a:r>
              <a:rPr lang="zh-CN" altLang="en-US" sz="1600" dirty="0" smtClean="0">
                <a:solidFill>
                  <a:schemeClr val="tx1">
                    <a:lumMod val="75000"/>
                    <a:lumOff val="25000"/>
                  </a:schemeClr>
                </a:solidFill>
                <a:latin typeface="+mn-ea"/>
              </a:rPr>
              <a:t>加权法计算简单，对文本特征词提取效果良好，是一种应用广泛的提取方法。</a:t>
            </a:r>
            <a:endParaRPr lang="zh-CN" altLang="en-US" sz="1600" dirty="0" smtClean="0">
              <a:solidFill>
                <a:schemeClr val="tx1">
                  <a:lumMod val="75000"/>
                  <a:lumOff val="25000"/>
                </a:schemeClr>
              </a:solidFill>
              <a:latin typeface="+mn-ea"/>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sym typeface="+mn-ea"/>
              </a:rPr>
              <a:t>9.2 </a:t>
            </a:r>
            <a:r>
              <a:rPr lang="zh-CN" altLang="zh-CN" sz="2100" b="1" spc="225" dirty="0" smtClean="0">
                <a:solidFill>
                  <a:schemeClr val="bg1"/>
                </a:solidFill>
                <a:latin typeface="微软雅黑" panose="020B0503020204020204" pitchFamily="34" charset="-122"/>
                <a:ea typeface="微软雅黑" panose="020B0503020204020204" pitchFamily="34" charset="-122"/>
                <a:sym typeface="+mn-ea"/>
              </a:rPr>
              <a:t>文本处理</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第九章 自然语言处理</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2431415" cy="368300"/>
          </a:xfrm>
          <a:prstGeom prst="rect">
            <a:avLst/>
          </a:prstGeom>
        </p:spPr>
        <p:txBody>
          <a:bodyPr wrap="none">
            <a:spAutoFit/>
          </a:bodyPr>
          <a:lstStyle/>
          <a:p>
            <a:pPr algn="l"/>
            <a:r>
              <a:rPr lang="en-US" altLang="zh-CN" dirty="0" smtClean="0">
                <a:solidFill>
                  <a:schemeClr val="accent1">
                    <a:lumMod val="75000"/>
                  </a:schemeClr>
                </a:solidFill>
                <a:sym typeface="+mn-ea"/>
              </a:rPr>
              <a:t>9.2.3  </a:t>
            </a:r>
            <a:r>
              <a:rPr lang="zh-CN" altLang="en-US" dirty="0" err="1" smtClean="0">
                <a:solidFill>
                  <a:schemeClr val="accent1">
                    <a:lumMod val="75000"/>
                  </a:schemeClr>
                </a:solidFill>
                <a:sym typeface="+mn-ea"/>
              </a:rPr>
              <a:t>文本特征词提取</a:t>
            </a:r>
            <a:endParaRPr lang="zh-CN" altLang="en-US" dirty="0" err="1"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46" name="矩形 145"/>
          <p:cNvSpPr/>
          <p:nvPr/>
        </p:nvSpPr>
        <p:spPr>
          <a:xfrm>
            <a:off x="476684" y="1103076"/>
            <a:ext cx="8140190" cy="2602230"/>
          </a:xfrm>
          <a:prstGeom prst="rect">
            <a:avLst/>
          </a:prstGeom>
        </p:spPr>
        <p:txBody>
          <a:bodyPr wrap="square">
            <a:spAutoFit/>
          </a:bodyPr>
          <a:p>
            <a:pPr>
              <a:lnSpc>
                <a:spcPct val="150000"/>
              </a:lnSpc>
            </a:pPr>
            <a:r>
              <a:rPr lang="en-US" sz="1600" dirty="0" smtClean="0">
                <a:solidFill>
                  <a:schemeClr val="tx1">
                    <a:lumMod val="75000"/>
                    <a:lumOff val="25000"/>
                  </a:schemeClr>
                </a:solidFill>
              </a:rPr>
              <a:t>2</a:t>
            </a:r>
            <a:r>
              <a:rPr lang="zh-CN" altLang="en-US" sz="1600" dirty="0" smtClean="0">
                <a:solidFill>
                  <a:schemeClr val="tx1">
                    <a:lumMod val="75000"/>
                    <a:lumOff val="25000"/>
                  </a:schemeClr>
                </a:solidFill>
              </a:rPr>
              <a:t>）互信息</a:t>
            </a:r>
            <a:endParaRPr lang="zh-CN" altLang="en-US" sz="1600" b="1" dirty="0" smtClean="0">
              <a:solidFill>
                <a:schemeClr val="tx1">
                  <a:lumMod val="75000"/>
                  <a:lumOff val="25000"/>
                </a:schemeClr>
              </a:solidFill>
            </a:endParaRPr>
          </a:p>
          <a:p>
            <a:pPr algn="just">
              <a:lnSpc>
                <a:spcPct val="150000"/>
              </a:lnSpc>
            </a:pPr>
            <a:r>
              <a:rPr lang="zh-CN" altLang="en-US" sz="1600" dirty="0" smtClean="0">
                <a:solidFill>
                  <a:schemeClr val="tx1">
                    <a:lumMod val="75000"/>
                    <a:lumOff val="25000"/>
                  </a:schemeClr>
                </a:solidFill>
                <a:latin typeface="+mn-ea"/>
              </a:rPr>
              <a:t>互信息的主要思路是衡量词项与文本类别的关系。当词项在某类别中出现的频次比较高，但是在另一类别中出现的频次比较低时，说明该词项在出现频率较高的文本类别中互信息贡献大，则该词项最能表征文本的特征性。</a:t>
            </a:r>
            <a:endParaRPr lang="zh-CN" altLang="en-US" sz="1600" dirty="0" smtClean="0">
              <a:solidFill>
                <a:schemeClr val="tx1">
                  <a:lumMod val="75000"/>
                  <a:lumOff val="25000"/>
                </a:schemeClr>
              </a:solidFill>
              <a:latin typeface="+mn-ea"/>
            </a:endParaRPr>
          </a:p>
          <a:p>
            <a:pPr>
              <a:lnSpc>
                <a:spcPct val="150000"/>
              </a:lnSpc>
            </a:pPr>
            <a:r>
              <a:rPr lang="zh-CN" altLang="en-US" sz="1600" dirty="0" smtClean="0">
                <a:solidFill>
                  <a:schemeClr val="tx1">
                    <a:lumMod val="75000"/>
                    <a:lumOff val="25000"/>
                  </a:schemeClr>
                </a:solidFill>
                <a:latin typeface="+mn-ea"/>
              </a:rPr>
              <a:t>互信息计算的是词项出现在某一类别中的文本个数与它出现在整个文本集中的文本个数之比。特征项</a:t>
            </a:r>
            <a:r>
              <a:rPr lang="en-US" sz="1600" dirty="0" smtClean="0">
                <a:solidFill>
                  <a:schemeClr val="tx1">
                    <a:lumMod val="75000"/>
                    <a:lumOff val="25000"/>
                  </a:schemeClr>
                </a:solidFill>
                <a:latin typeface="+mn-ea"/>
              </a:rPr>
              <a:t> </a:t>
            </a:r>
            <a:r>
              <a:rPr lang="zh-CN" altLang="en-US" sz="1600" dirty="0" smtClean="0">
                <a:solidFill>
                  <a:schemeClr val="tx1">
                    <a:lumMod val="75000"/>
                    <a:lumOff val="25000"/>
                  </a:schemeClr>
                </a:solidFill>
                <a:latin typeface="+mn-ea"/>
              </a:rPr>
              <a:t>的互信息的计算如下：</a:t>
            </a:r>
            <a:endParaRPr lang="zh-CN" altLang="en-US" sz="1600" dirty="0" smtClean="0">
              <a:latin typeface="+mn-ea"/>
            </a:endParaRPr>
          </a:p>
          <a:p>
            <a:pPr>
              <a:lnSpc>
                <a:spcPts val="2300"/>
              </a:lnSpc>
            </a:pPr>
            <a:r>
              <a:rPr lang="zh-CN" altLang="en-US" sz="1600" dirty="0" smtClean="0"/>
              <a:t>     </a:t>
            </a:r>
            <a:endParaRPr lang="zh-CN" altLang="zh-CN" sz="1600" dirty="0"/>
          </a:p>
        </p:txBody>
      </p:sp>
      <p:sp>
        <p:nvSpPr>
          <p:cNvPr id="73" name="矩形 72"/>
          <p:cNvSpPr/>
          <p:nvPr/>
        </p:nvSpPr>
        <p:spPr>
          <a:xfrm>
            <a:off x="496143" y="3330583"/>
            <a:ext cx="8120732" cy="2014855"/>
          </a:xfrm>
          <a:prstGeom prst="rect">
            <a:avLst/>
          </a:prstGeom>
        </p:spPr>
        <p:txBody>
          <a:bodyPr wrap="square">
            <a:spAutoFit/>
          </a:bodyPr>
          <a:p>
            <a:pPr algn="just">
              <a:lnSpc>
                <a:spcPct val="150000"/>
              </a:lnSpc>
            </a:pPr>
            <a:r>
              <a:rPr lang="en-US" sz="1600" dirty="0" smtClean="0">
                <a:solidFill>
                  <a:schemeClr val="tx1">
                    <a:lumMod val="75000"/>
                    <a:lumOff val="25000"/>
                  </a:schemeClr>
                </a:solidFill>
              </a:rPr>
              <a:t>3</a:t>
            </a:r>
            <a:r>
              <a:rPr lang="zh-CN" altLang="en-US" sz="1600" dirty="0" smtClean="0">
                <a:solidFill>
                  <a:schemeClr val="tx1">
                    <a:lumMod val="75000"/>
                    <a:lumOff val="25000"/>
                  </a:schemeClr>
                </a:solidFill>
              </a:rPr>
              <a:t>）信息增益</a:t>
            </a:r>
            <a:endParaRPr lang="zh-CN" altLang="en-US" sz="1600" b="1" dirty="0" smtClean="0">
              <a:solidFill>
                <a:schemeClr val="tx1">
                  <a:lumMod val="75000"/>
                  <a:lumOff val="25000"/>
                </a:schemeClr>
              </a:solidFill>
            </a:endParaRPr>
          </a:p>
          <a:p>
            <a:pPr algn="just">
              <a:lnSpc>
                <a:spcPct val="150000"/>
              </a:lnSpc>
              <a:spcBef>
                <a:spcPts val="600"/>
              </a:spcBef>
            </a:pPr>
            <a:r>
              <a:rPr lang="zh-CN" altLang="en-US" sz="1600" dirty="0" smtClean="0">
                <a:solidFill>
                  <a:schemeClr val="tx1">
                    <a:lumMod val="75000"/>
                    <a:lumOff val="25000"/>
                  </a:schemeClr>
                </a:solidFill>
              </a:rPr>
              <a:t>信息增益表征特征项对文本类别的影响程度，主要考量特征项出现之前与出现之后的信息熵的相差额度。</a:t>
            </a:r>
            <a:endParaRPr lang="zh-CN" altLang="en-US" sz="1600" dirty="0" smtClean="0">
              <a:solidFill>
                <a:schemeClr val="tx1">
                  <a:lumMod val="75000"/>
                  <a:lumOff val="25000"/>
                </a:schemeClr>
              </a:solidFill>
            </a:endParaRPr>
          </a:p>
          <a:p>
            <a:pPr algn="just">
              <a:lnSpc>
                <a:spcPct val="150000"/>
              </a:lnSpc>
            </a:pPr>
            <a:r>
              <a:rPr lang="zh-CN" altLang="en-US" sz="1600" dirty="0" smtClean="0">
                <a:solidFill>
                  <a:schemeClr val="tx1">
                    <a:lumMod val="75000"/>
                    <a:lumOff val="25000"/>
                  </a:schemeClr>
                </a:solidFill>
              </a:rPr>
              <a:t>假设</a:t>
            </a:r>
            <a:r>
              <a:rPr lang="en-US" sz="1600" i="1" dirty="0" smtClean="0">
                <a:solidFill>
                  <a:schemeClr val="tx1">
                    <a:lumMod val="75000"/>
                    <a:lumOff val="25000"/>
                  </a:schemeClr>
                </a:solidFill>
              </a:rPr>
              <a:t>S</a:t>
            </a:r>
            <a:r>
              <a:rPr lang="zh-CN" altLang="en-US" sz="1600" dirty="0" smtClean="0">
                <a:solidFill>
                  <a:schemeClr val="tx1">
                    <a:lumMod val="75000"/>
                    <a:lumOff val="25000"/>
                  </a:schemeClr>
                </a:solidFill>
              </a:rPr>
              <a:t>为文本集合，</a:t>
            </a:r>
            <a:r>
              <a:rPr lang="en-US" sz="1600" i="1" dirty="0" smtClean="0">
                <a:solidFill>
                  <a:schemeClr val="tx1">
                    <a:lumMod val="75000"/>
                    <a:lumOff val="25000"/>
                  </a:schemeClr>
                </a:solidFill>
              </a:rPr>
              <a:t>D</a:t>
            </a:r>
            <a:r>
              <a:rPr lang="zh-CN" altLang="en-US" sz="1600" dirty="0" smtClean="0">
                <a:solidFill>
                  <a:schemeClr val="tx1">
                    <a:lumMod val="75000"/>
                    <a:lumOff val="25000"/>
                  </a:schemeClr>
                </a:solidFill>
              </a:rPr>
              <a:t>为文本集合中所有类别的集合，</a:t>
            </a:r>
            <a:r>
              <a:rPr lang="en-US" altLang="zh-CN" sz="1600" i="1" dirty="0" smtClean="0">
                <a:solidFill>
                  <a:schemeClr val="tx1">
                    <a:lumMod val="75000"/>
                    <a:lumOff val="25000"/>
                  </a:schemeClr>
                </a:solidFill>
                <a:latin typeface="+mn-ea"/>
              </a:rPr>
              <a:t>d</a:t>
            </a:r>
            <a:r>
              <a:rPr lang="zh-CN" altLang="en-US" sz="1600" dirty="0" smtClean="0">
                <a:solidFill>
                  <a:schemeClr val="tx1">
                    <a:lumMod val="75000"/>
                    <a:lumOff val="25000"/>
                  </a:schemeClr>
                </a:solidFill>
                <a:latin typeface="+mn-ea"/>
              </a:rPr>
              <a:t>为集合</a:t>
            </a:r>
            <a:r>
              <a:rPr lang="en-US" sz="1600" i="1" dirty="0" smtClean="0">
                <a:solidFill>
                  <a:schemeClr val="tx1">
                    <a:lumMod val="75000"/>
                    <a:lumOff val="25000"/>
                  </a:schemeClr>
                </a:solidFill>
                <a:latin typeface="+mn-ea"/>
              </a:rPr>
              <a:t>D</a:t>
            </a:r>
            <a:r>
              <a:rPr lang="zh-CN" altLang="en-US" sz="1600" dirty="0" smtClean="0">
                <a:solidFill>
                  <a:schemeClr val="tx1">
                    <a:lumMod val="75000"/>
                    <a:lumOff val="25000"/>
                  </a:schemeClr>
                </a:solidFill>
                <a:latin typeface="+mn-ea"/>
              </a:rPr>
              <a:t> </a:t>
            </a:r>
            <a:r>
              <a:rPr lang="zh-CN" altLang="en-US" sz="1600" dirty="0" smtClean="0">
                <a:solidFill>
                  <a:schemeClr val="tx1">
                    <a:lumMod val="75000"/>
                    <a:lumOff val="25000"/>
                  </a:schemeClr>
                </a:solidFill>
              </a:rPr>
              <a:t>中的元素，表示文本集合的某一类别，那么对于特征项</a:t>
            </a:r>
            <a:r>
              <a:rPr lang="en-US" sz="1600" i="1" dirty="0" smtClean="0">
                <a:solidFill>
                  <a:schemeClr val="tx1">
                    <a:lumMod val="75000"/>
                    <a:lumOff val="25000"/>
                  </a:schemeClr>
                </a:solidFill>
              </a:rPr>
              <a:t> f</a:t>
            </a:r>
            <a:r>
              <a:rPr lang="zh-CN" altLang="en-US" sz="1600" dirty="0" smtClean="0">
                <a:solidFill>
                  <a:schemeClr val="tx1">
                    <a:lumMod val="75000"/>
                    <a:lumOff val="25000"/>
                  </a:schemeClr>
                </a:solidFill>
              </a:rPr>
              <a:t>，其信息增益计算方法如下：</a:t>
            </a:r>
            <a:endParaRPr lang="zh-CN" altLang="en-US" sz="1600" dirty="0" smtClean="0">
              <a:solidFill>
                <a:schemeClr val="tx1">
                  <a:lumMod val="75000"/>
                  <a:lumOff val="25000"/>
                </a:schemeClr>
              </a:solidFill>
            </a:endParaRPr>
          </a:p>
        </p:txBody>
      </p:sp>
      <p:pic>
        <p:nvPicPr>
          <p:cNvPr id="6146" name="Picture 2"/>
          <p:cNvPicPr>
            <a:picLocks noChangeAspect="1" noChangeArrowheads="1"/>
          </p:cNvPicPr>
          <p:nvPr/>
        </p:nvPicPr>
        <p:blipFill>
          <a:blip r:embed="rId3"/>
          <a:srcRect/>
          <a:stretch>
            <a:fillRect/>
          </a:stretch>
        </p:blipFill>
        <p:spPr bwMode="auto">
          <a:xfrm>
            <a:off x="3709428" y="2887869"/>
            <a:ext cx="4238625" cy="552450"/>
          </a:xfrm>
          <a:prstGeom prst="rect">
            <a:avLst/>
          </a:prstGeom>
          <a:noFill/>
          <a:ln w="9525">
            <a:noFill/>
            <a:miter lim="800000"/>
            <a:headEnd/>
            <a:tailEnd/>
          </a:ln>
          <a:effectLst/>
        </p:spPr>
      </p:pic>
      <p:pic>
        <p:nvPicPr>
          <p:cNvPr id="6147" name="Picture 3"/>
          <p:cNvPicPr>
            <a:picLocks noChangeAspect="1" noChangeArrowheads="1"/>
          </p:cNvPicPr>
          <p:nvPr/>
        </p:nvPicPr>
        <p:blipFill>
          <a:blip r:embed="rId4"/>
          <a:srcRect/>
          <a:stretch>
            <a:fillRect/>
          </a:stretch>
        </p:blipFill>
        <p:spPr bwMode="auto">
          <a:xfrm>
            <a:off x="1993563" y="5223753"/>
            <a:ext cx="5106705" cy="90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sym typeface="+mn-ea"/>
              </a:rPr>
              <a:t>9.2 </a:t>
            </a:r>
            <a:r>
              <a:rPr lang="zh-CN" altLang="zh-CN" sz="2100" b="1" spc="225" dirty="0" smtClean="0">
                <a:solidFill>
                  <a:schemeClr val="bg1"/>
                </a:solidFill>
                <a:latin typeface="微软雅黑" panose="020B0503020204020204" pitchFamily="34" charset="-122"/>
                <a:ea typeface="微软雅黑" panose="020B0503020204020204" pitchFamily="34" charset="-122"/>
                <a:sym typeface="+mn-ea"/>
              </a:rPr>
              <a:t>文本处理</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第九章 自然语言处理</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2431415" cy="368300"/>
          </a:xfrm>
          <a:prstGeom prst="rect">
            <a:avLst/>
          </a:prstGeom>
        </p:spPr>
        <p:txBody>
          <a:bodyPr wrap="none">
            <a:spAutoFit/>
          </a:bodyPr>
          <a:lstStyle/>
          <a:p>
            <a:pPr algn="l"/>
            <a:r>
              <a:rPr lang="en-US" altLang="zh-CN" dirty="0" smtClean="0">
                <a:solidFill>
                  <a:schemeClr val="accent1">
                    <a:lumMod val="75000"/>
                  </a:schemeClr>
                </a:solidFill>
                <a:sym typeface="+mn-ea"/>
              </a:rPr>
              <a:t>9.2.3  </a:t>
            </a:r>
            <a:r>
              <a:rPr lang="zh-CN" altLang="en-US" dirty="0" err="1" smtClean="0">
                <a:solidFill>
                  <a:schemeClr val="accent1">
                    <a:lumMod val="75000"/>
                  </a:schemeClr>
                </a:solidFill>
                <a:sym typeface="+mn-ea"/>
              </a:rPr>
              <a:t>文本特征词提取</a:t>
            </a:r>
            <a:endParaRPr lang="zh-CN" altLang="en-US" dirty="0" err="1"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46" name="矩形 145"/>
          <p:cNvSpPr/>
          <p:nvPr/>
        </p:nvSpPr>
        <p:spPr>
          <a:xfrm>
            <a:off x="476684" y="1273892"/>
            <a:ext cx="8140190" cy="4156710"/>
          </a:xfrm>
          <a:prstGeom prst="rect">
            <a:avLst/>
          </a:prstGeom>
        </p:spPr>
        <p:txBody>
          <a:bodyPr wrap="square">
            <a:spAutoFit/>
          </a:bodyPr>
          <a:p>
            <a:pPr>
              <a:lnSpc>
                <a:spcPts val="2300"/>
              </a:lnSpc>
            </a:pPr>
            <a:r>
              <a:rPr lang="x-none" sz="1600" b="1" dirty="0" smtClean="0">
                <a:solidFill>
                  <a:schemeClr val="tx1">
                    <a:lumMod val="75000"/>
                    <a:lumOff val="25000"/>
                  </a:schemeClr>
                </a:solidFill>
                <a:latin typeface="+mn-ea"/>
              </a:rPr>
              <a:t>2. 基于语义的</a:t>
            </a:r>
            <a:r>
              <a:rPr lang="zh-CN" altLang="en-US" sz="1600" b="1" dirty="0" smtClean="0">
                <a:solidFill>
                  <a:schemeClr val="tx1">
                    <a:lumMod val="75000"/>
                    <a:lumOff val="25000"/>
                  </a:schemeClr>
                </a:solidFill>
                <a:latin typeface="+mn-ea"/>
              </a:rPr>
              <a:t>文本</a:t>
            </a:r>
            <a:r>
              <a:rPr lang="x-none" sz="1600" b="1" dirty="0" smtClean="0">
                <a:solidFill>
                  <a:schemeClr val="tx1">
                    <a:lumMod val="75000"/>
                    <a:lumOff val="25000"/>
                  </a:schemeClr>
                </a:solidFill>
                <a:latin typeface="+mn-ea"/>
              </a:rPr>
              <a:t>特征词提取算法</a:t>
            </a:r>
            <a:endParaRPr lang="zh-CN" altLang="en-US" sz="1600" b="1" dirty="0" smtClean="0">
              <a:solidFill>
                <a:schemeClr val="tx1">
                  <a:lumMod val="75000"/>
                  <a:lumOff val="25000"/>
                </a:schemeClr>
              </a:solidFill>
              <a:latin typeface="+mn-ea"/>
            </a:endParaRPr>
          </a:p>
          <a:p>
            <a:pPr>
              <a:lnSpc>
                <a:spcPts val="2100"/>
              </a:lnSpc>
            </a:pPr>
            <a:r>
              <a:rPr lang="zh-CN" altLang="en-US" sz="1600" dirty="0" smtClean="0">
                <a:solidFill>
                  <a:schemeClr val="tx1">
                    <a:lumMod val="75000"/>
                    <a:lumOff val="25000"/>
                  </a:schemeClr>
                </a:solidFill>
                <a:latin typeface="+mn-ea"/>
              </a:rPr>
              <a:t>常用的基于语义的文本特征词提取算法可分为以下两种。</a:t>
            </a:r>
            <a:endParaRPr lang="zh-CN" altLang="en-US" sz="1600" dirty="0" smtClean="0">
              <a:solidFill>
                <a:schemeClr val="tx1">
                  <a:lumMod val="75000"/>
                  <a:lumOff val="25000"/>
                </a:schemeClr>
              </a:solidFill>
              <a:latin typeface="+mn-ea"/>
            </a:endParaRPr>
          </a:p>
          <a:p>
            <a:pPr>
              <a:lnSpc>
                <a:spcPts val="2100"/>
              </a:lnSpc>
            </a:pPr>
            <a:r>
              <a:rPr lang="en-US" sz="1600" dirty="0" smtClean="0">
                <a:solidFill>
                  <a:schemeClr val="tx1">
                    <a:lumMod val="75000"/>
                    <a:lumOff val="25000"/>
                  </a:schemeClr>
                </a:solidFill>
                <a:latin typeface="+mn-ea"/>
              </a:rPr>
              <a:t>1</a:t>
            </a:r>
            <a:r>
              <a:rPr lang="zh-CN" altLang="en-US" sz="1600" dirty="0" smtClean="0">
                <a:solidFill>
                  <a:schemeClr val="tx1">
                    <a:lumMod val="75000"/>
                    <a:lumOff val="25000"/>
                  </a:schemeClr>
                </a:solidFill>
                <a:latin typeface="+mn-ea"/>
              </a:rPr>
              <a:t>）基于本体论的文本特征词提取</a:t>
            </a:r>
            <a:endParaRPr lang="zh-CN" altLang="en-US" sz="1600" b="1" dirty="0" smtClean="0">
              <a:solidFill>
                <a:schemeClr val="tx1">
                  <a:lumMod val="75000"/>
                  <a:lumOff val="25000"/>
                </a:schemeClr>
              </a:solidFill>
              <a:latin typeface="+mn-ea"/>
            </a:endParaRPr>
          </a:p>
          <a:p>
            <a:pPr>
              <a:lnSpc>
                <a:spcPts val="2100"/>
              </a:lnSpc>
            </a:pPr>
            <a:r>
              <a:rPr lang="zh-CN" altLang="en-US" sz="1600" dirty="0" smtClean="0">
                <a:solidFill>
                  <a:schemeClr val="tx1">
                    <a:lumMod val="75000"/>
                    <a:lumOff val="25000"/>
                  </a:schemeClr>
                </a:solidFill>
                <a:latin typeface="+mn-ea"/>
              </a:rPr>
              <a:t>基于本体论的文本特征词提取方法主要通过构建词语网络结构，获取计算特征权值的公式，然后根据计算公式得到文本的主题特征项。该方法充分考虑了特征项所在的文档位置和特征项之间的关系。</a:t>
            </a:r>
            <a:endParaRPr lang="zh-CN" altLang="en-US" sz="1600" dirty="0" smtClean="0">
              <a:solidFill>
                <a:schemeClr val="tx1">
                  <a:lumMod val="75000"/>
                  <a:lumOff val="25000"/>
                </a:schemeClr>
              </a:solidFill>
              <a:latin typeface="+mn-ea"/>
            </a:endParaRPr>
          </a:p>
          <a:p>
            <a:pPr>
              <a:lnSpc>
                <a:spcPts val="2100"/>
              </a:lnSpc>
            </a:pPr>
            <a:r>
              <a:rPr lang="en-US" sz="1600" dirty="0" smtClean="0">
                <a:solidFill>
                  <a:schemeClr val="tx1">
                    <a:lumMod val="75000"/>
                    <a:lumOff val="25000"/>
                  </a:schemeClr>
                </a:solidFill>
                <a:latin typeface="+mn-ea"/>
              </a:rPr>
              <a:t>2</a:t>
            </a:r>
            <a:r>
              <a:rPr lang="zh-CN" altLang="en-US" sz="1600" dirty="0" smtClean="0">
                <a:solidFill>
                  <a:schemeClr val="tx1">
                    <a:lumMod val="75000"/>
                    <a:lumOff val="25000"/>
                  </a:schemeClr>
                </a:solidFill>
                <a:latin typeface="+mn-ea"/>
              </a:rPr>
              <a:t>）基于知网概念的文本特征词提取</a:t>
            </a:r>
            <a:endParaRPr lang="zh-CN" altLang="en-US" sz="1600" b="1" dirty="0" smtClean="0">
              <a:solidFill>
                <a:schemeClr val="tx1">
                  <a:lumMod val="75000"/>
                  <a:lumOff val="25000"/>
                </a:schemeClr>
              </a:solidFill>
              <a:latin typeface="+mn-ea"/>
            </a:endParaRPr>
          </a:p>
          <a:p>
            <a:pPr>
              <a:lnSpc>
                <a:spcPts val="2100"/>
              </a:lnSpc>
            </a:pPr>
            <a:r>
              <a:rPr lang="zh-CN" altLang="en-US" sz="1600" dirty="0" smtClean="0">
                <a:solidFill>
                  <a:schemeClr val="tx1">
                    <a:lumMod val="75000"/>
                    <a:lumOff val="25000"/>
                  </a:schemeClr>
                </a:solidFill>
                <a:latin typeface="+mn-ea"/>
              </a:rPr>
              <a:t>基于知网概念的文本特征词提取方法主要利用同义词和近义词匹配构成知识网络。通过知网概念对文档进行部分语义分析，然后合并同义词，并对词语进行聚类，从而得到文本特征项。</a:t>
            </a:r>
            <a:endParaRPr lang="zh-CN" altLang="en-US" sz="1600" dirty="0" smtClean="0">
              <a:solidFill>
                <a:schemeClr val="tx1">
                  <a:lumMod val="75000"/>
                  <a:lumOff val="25000"/>
                </a:schemeClr>
              </a:solidFill>
              <a:latin typeface="+mn-ea"/>
            </a:endParaRPr>
          </a:p>
          <a:p>
            <a:pPr>
              <a:lnSpc>
                <a:spcPts val="2100"/>
              </a:lnSpc>
            </a:pPr>
            <a:r>
              <a:rPr lang="zh-CN" altLang="en-US" sz="1600" dirty="0" smtClean="0">
                <a:solidFill>
                  <a:schemeClr val="tx1">
                    <a:lumMod val="75000"/>
                    <a:lumOff val="25000"/>
                  </a:schemeClr>
                </a:solidFill>
                <a:latin typeface="+mn-ea"/>
              </a:rPr>
              <a:t>基于语义的文本特征词提取方法能够有效地降低特征向量的维度，与基于统计的文本特征词提取方法不同，其不仅可以有效地去除噪声或无用信息，还能充分考虑词项之间的语义关联性，解决同义词和多义词的问题。</a:t>
            </a:r>
            <a:endParaRPr lang="en-US" altLang="zh-CN" sz="1600" dirty="0" smtClean="0">
              <a:solidFill>
                <a:schemeClr val="tx1">
                  <a:lumMod val="75000"/>
                  <a:lumOff val="25000"/>
                </a:schemeClr>
              </a:solidFill>
              <a:latin typeface="+mn-ea"/>
            </a:endParaRPr>
          </a:p>
          <a:p>
            <a:pPr>
              <a:lnSpc>
                <a:spcPts val="2100"/>
              </a:lnSpc>
            </a:pPr>
            <a:r>
              <a:rPr lang="en-US" sz="1600" dirty="0" err="1" smtClean="0">
                <a:solidFill>
                  <a:schemeClr val="tx1">
                    <a:lumMod val="75000"/>
                    <a:lumOff val="25000"/>
                  </a:schemeClr>
                </a:solidFill>
                <a:latin typeface="+mn-ea"/>
              </a:rPr>
              <a:t>Jieba</a:t>
            </a:r>
            <a:r>
              <a:rPr lang="zh-CN" altLang="en-US" sz="1600" dirty="0" smtClean="0">
                <a:solidFill>
                  <a:schemeClr val="tx1">
                    <a:lumMod val="75000"/>
                    <a:lumOff val="25000"/>
                  </a:schemeClr>
                </a:solidFill>
                <a:latin typeface="+mn-ea"/>
              </a:rPr>
              <a:t>内置</a:t>
            </a:r>
            <a:r>
              <a:rPr lang="en-US" sz="1600" dirty="0" smtClean="0">
                <a:solidFill>
                  <a:schemeClr val="tx1">
                    <a:lumMod val="75000"/>
                    <a:lumOff val="25000"/>
                  </a:schemeClr>
                </a:solidFill>
                <a:latin typeface="+mn-ea"/>
              </a:rPr>
              <a:t>TF-IDF</a:t>
            </a:r>
            <a:r>
              <a:rPr lang="zh-CN" altLang="en-US" sz="1600" dirty="0" smtClean="0">
                <a:solidFill>
                  <a:schemeClr val="tx1">
                    <a:lumMod val="75000"/>
                    <a:lumOff val="25000"/>
                  </a:schemeClr>
                </a:solidFill>
                <a:latin typeface="+mn-ea"/>
              </a:rPr>
              <a:t>加权法和</a:t>
            </a:r>
            <a:r>
              <a:rPr lang="en-US" sz="1600" dirty="0" err="1" smtClean="0">
                <a:solidFill>
                  <a:schemeClr val="tx1">
                    <a:lumMod val="75000"/>
                    <a:lumOff val="25000"/>
                  </a:schemeClr>
                </a:solidFill>
                <a:latin typeface="+mn-ea"/>
              </a:rPr>
              <a:t>TextRank</a:t>
            </a:r>
            <a:r>
              <a:rPr lang="zh-CN" altLang="en-US" sz="1600" dirty="0" smtClean="0">
                <a:solidFill>
                  <a:schemeClr val="tx1">
                    <a:lumMod val="75000"/>
                    <a:lumOff val="25000"/>
                  </a:schemeClr>
                </a:solidFill>
                <a:latin typeface="+mn-ea"/>
              </a:rPr>
              <a:t>算法两种关键词（</a:t>
            </a:r>
            <a:r>
              <a:rPr lang="en-US" sz="1600" dirty="0" err="1" smtClean="0">
                <a:solidFill>
                  <a:schemeClr val="tx1">
                    <a:lumMod val="75000"/>
                    <a:lumOff val="25000"/>
                  </a:schemeClr>
                </a:solidFill>
                <a:latin typeface="+mn-ea"/>
              </a:rPr>
              <a:t>jieba</a:t>
            </a:r>
            <a:r>
              <a:rPr lang="zh-CN" altLang="en-US" sz="1600" dirty="0" smtClean="0">
                <a:solidFill>
                  <a:schemeClr val="tx1">
                    <a:lumMod val="75000"/>
                    <a:lumOff val="25000"/>
                  </a:schemeClr>
                </a:solidFill>
                <a:latin typeface="+mn-ea"/>
              </a:rPr>
              <a:t>中的文本特征词称为关键词）提取方法，使用时直接调用即可</a:t>
            </a:r>
            <a:r>
              <a:rPr lang="en-US" altLang="zh-CN" sz="1600" dirty="0" smtClean="0">
                <a:solidFill>
                  <a:schemeClr val="tx1">
                    <a:lumMod val="75000"/>
                    <a:lumOff val="25000"/>
                  </a:schemeClr>
                </a:solidFill>
                <a:latin typeface="+mn-ea"/>
              </a:rPr>
              <a:t>,</a:t>
            </a:r>
            <a:r>
              <a:rPr lang="zh-CN" altLang="en-US" sz="1600" dirty="0" smtClean="0">
                <a:solidFill>
                  <a:schemeClr val="tx1">
                    <a:lumMod val="75000"/>
                    <a:lumOff val="25000"/>
                  </a:schemeClr>
                </a:solidFill>
                <a:latin typeface="+mn-ea"/>
              </a:rPr>
              <a:t>见右上。</a:t>
            </a:r>
            <a:endParaRPr lang="zh-CN" altLang="en-US" sz="1600" dirty="0" smtClean="0">
              <a:solidFill>
                <a:schemeClr val="tx1">
                  <a:lumMod val="75000"/>
                  <a:lumOff val="25000"/>
                </a:schemeClr>
              </a:solidFill>
              <a:latin typeface="+mn-ea"/>
            </a:endParaRPr>
          </a:p>
        </p:txBody>
      </p:sp>
      <p:pic>
        <p:nvPicPr>
          <p:cNvPr id="7170" name="Picture 2"/>
          <p:cNvPicPr>
            <a:picLocks noChangeAspect="1" noChangeArrowheads="1"/>
          </p:cNvPicPr>
          <p:nvPr/>
        </p:nvPicPr>
        <p:blipFill>
          <a:blip r:embed="rId3"/>
          <a:srcRect/>
          <a:stretch>
            <a:fillRect/>
          </a:stretch>
        </p:blipFill>
        <p:spPr bwMode="auto">
          <a:xfrm>
            <a:off x="3888897" y="801173"/>
            <a:ext cx="5115253" cy="3179157"/>
          </a:xfrm>
          <a:prstGeom prst="rect">
            <a:avLst/>
          </a:prstGeom>
          <a:noFill/>
          <a:ln w="9525">
            <a:noFill/>
            <a:miter lim="800000"/>
            <a:headEnd/>
            <a:tailEnd/>
          </a:ln>
          <a:effectLst/>
        </p:spPr>
      </p:pic>
      <p:sp>
        <p:nvSpPr>
          <p:cNvPr id="78" name="矩形 77"/>
          <p:cNvSpPr/>
          <p:nvPr/>
        </p:nvSpPr>
        <p:spPr>
          <a:xfrm>
            <a:off x="532503" y="5409321"/>
            <a:ext cx="8095129" cy="629920"/>
          </a:xfrm>
          <a:prstGeom prst="rect">
            <a:avLst/>
          </a:prstGeom>
        </p:spPr>
        <p:txBody>
          <a:bodyPr wrap="square">
            <a:spAutoFit/>
          </a:bodyPr>
          <a:p>
            <a:pPr>
              <a:lnSpc>
                <a:spcPts val="2100"/>
              </a:lnSpc>
            </a:pPr>
            <a:r>
              <a:rPr lang="zh-CN" altLang="en-US" sz="1600" dirty="0" smtClean="0">
                <a:solidFill>
                  <a:schemeClr val="tx1">
                    <a:lumMod val="75000"/>
                    <a:lumOff val="25000"/>
                  </a:schemeClr>
                </a:solidFill>
                <a:latin typeface="+mn-ea"/>
              </a:rPr>
              <a:t>因提取关键词的前提是分词（见</a:t>
            </a:r>
            <a:r>
              <a:rPr lang="en-US" sz="1600" dirty="0" smtClean="0">
                <a:solidFill>
                  <a:schemeClr val="tx1">
                    <a:lumMod val="75000"/>
                    <a:lumOff val="25000"/>
                  </a:schemeClr>
                </a:solidFill>
                <a:latin typeface="+mn-ea"/>
              </a:rPr>
              <a:t>9.3</a:t>
            </a:r>
            <a:r>
              <a:rPr lang="zh-CN" altLang="en-US" sz="1600" dirty="0" smtClean="0">
                <a:solidFill>
                  <a:schemeClr val="tx1">
                    <a:lumMod val="75000"/>
                    <a:lumOff val="25000"/>
                  </a:schemeClr>
                </a:solidFill>
                <a:latin typeface="+mn-ea"/>
              </a:rPr>
              <a:t>节），</a:t>
            </a:r>
            <a:r>
              <a:rPr lang="en-US" altLang="zh-CN" sz="1600" dirty="0" smtClean="0">
                <a:solidFill>
                  <a:schemeClr val="tx1">
                    <a:lumMod val="75000"/>
                    <a:lumOff val="25000"/>
                  </a:schemeClr>
                </a:solidFill>
                <a:latin typeface="+mn-ea"/>
              </a:rPr>
              <a:t>P:265-267</a:t>
            </a:r>
            <a:r>
              <a:rPr lang="zh-CN" altLang="en-US" sz="1600" dirty="0" smtClean="0">
                <a:solidFill>
                  <a:schemeClr val="tx1">
                    <a:lumMod val="75000"/>
                    <a:lumOff val="25000"/>
                  </a:schemeClr>
                </a:solidFill>
                <a:latin typeface="+mn-ea"/>
              </a:rPr>
              <a:t>的示例代码使用了</a:t>
            </a:r>
            <a:r>
              <a:rPr lang="en-US" sz="1600" dirty="0" err="1" smtClean="0">
                <a:solidFill>
                  <a:schemeClr val="tx1">
                    <a:lumMod val="75000"/>
                    <a:lumOff val="25000"/>
                  </a:schemeClr>
                </a:solidFill>
                <a:latin typeface="+mn-ea"/>
              </a:rPr>
              <a:t>jieba</a:t>
            </a:r>
            <a:r>
              <a:rPr lang="zh-CN" altLang="en-US" sz="1600" dirty="0" smtClean="0">
                <a:solidFill>
                  <a:schemeClr val="tx1">
                    <a:lumMod val="75000"/>
                    <a:lumOff val="25000"/>
                  </a:schemeClr>
                </a:solidFill>
                <a:latin typeface="+mn-ea"/>
              </a:rPr>
              <a:t>自带的前缀词典和</a:t>
            </a:r>
            <a:r>
              <a:rPr lang="en-US" sz="1600" dirty="0" smtClean="0">
                <a:solidFill>
                  <a:schemeClr val="tx1">
                    <a:lumMod val="75000"/>
                    <a:lumOff val="25000"/>
                  </a:schemeClr>
                </a:solidFill>
                <a:latin typeface="+mn-ea"/>
              </a:rPr>
              <a:t>IDF</a:t>
            </a:r>
            <a:r>
              <a:rPr lang="zh-CN" altLang="en-US" sz="1600" dirty="0" smtClean="0">
                <a:solidFill>
                  <a:schemeClr val="tx1">
                    <a:lumMod val="75000"/>
                    <a:lumOff val="25000"/>
                  </a:schemeClr>
                </a:solidFill>
                <a:latin typeface="+mn-ea"/>
              </a:rPr>
              <a:t>权重词典。</a:t>
            </a:r>
            <a:endParaRPr lang="zh-CN" altLang="en-US" sz="1600" dirty="0" smtClean="0">
              <a:solidFill>
                <a:schemeClr val="tx1">
                  <a:lumMod val="75000"/>
                  <a:lumOff val="25000"/>
                </a:schemeClr>
              </a:solidFill>
              <a:latin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1+#ppt_w/2"/>
                                          </p:val>
                                        </p:tav>
                                        <p:tav tm="100000">
                                          <p:val>
                                            <p:strVal val="#ppt_x"/>
                                          </p:val>
                                        </p:tav>
                                      </p:tavLst>
                                    </p:anim>
                                    <p:anim calcmode="lin" valueType="num">
                                      <p:cBhvr additive="base">
                                        <p:cTn id="8" dur="500" fill="hold"/>
                                        <p:tgtEl>
                                          <p:spTgt spid="717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8"/>
                                        </p:tgtEl>
                                        <p:attrNameLst>
                                          <p:attrName>style.visibility</p:attrName>
                                        </p:attrNameLst>
                                      </p:cBhvr>
                                      <p:to>
                                        <p:strVal val="visible"/>
                                      </p:to>
                                    </p:set>
                                    <p:anim calcmode="lin" valueType="num">
                                      <p:cBhvr additive="base">
                                        <p:cTn id="13" dur="500" fill="hold"/>
                                        <p:tgtEl>
                                          <p:spTgt spid="78"/>
                                        </p:tgtEl>
                                        <p:attrNameLst>
                                          <p:attrName>ppt_x</p:attrName>
                                        </p:attrNameLst>
                                      </p:cBhvr>
                                      <p:tavLst>
                                        <p:tav tm="0">
                                          <p:val>
                                            <p:strVal val="#ppt_x"/>
                                          </p:val>
                                        </p:tav>
                                        <p:tav tm="100000">
                                          <p:val>
                                            <p:strVal val="#ppt_x"/>
                                          </p:val>
                                        </p:tav>
                                      </p:tavLst>
                                    </p:anim>
                                    <p:anim calcmode="lin" valueType="num">
                                      <p:cBhvr additive="base">
                                        <p:cTn id="14"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nvGrpSpPr>
        <p:grpSpPr>
          <a:xfrm>
            <a:off x="1693574" y="1927796"/>
            <a:ext cx="5693399" cy="444332"/>
            <a:chOff x="1807265" y="3866296"/>
            <a:chExt cx="5693399" cy="394200"/>
          </a:xfrm>
          <a:solidFill>
            <a:schemeClr val="accent3">
              <a:lumMod val="40000"/>
              <a:lumOff val="60000"/>
            </a:schemeClr>
          </a:solidFill>
        </p:grpSpPr>
        <p:sp>
          <p:nvSpPr>
            <p:cNvPr id="39" name="圆角矩形 38"/>
            <p:cNvSpPr/>
            <p:nvPr/>
          </p:nvSpPr>
          <p:spPr>
            <a:xfrm>
              <a:off x="1807265" y="3866296"/>
              <a:ext cx="5693399" cy="394200"/>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7" name="矩形 46"/>
            <p:cNvSpPr/>
            <p:nvPr/>
          </p:nvSpPr>
          <p:spPr>
            <a:xfrm>
              <a:off x="1881814" y="3877080"/>
              <a:ext cx="4966970" cy="367308"/>
            </a:xfrm>
            <a:prstGeom prst="rect">
              <a:avLst/>
            </a:prstGeom>
            <a:solidFill>
              <a:schemeClr val="bg2"/>
            </a:solidFill>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9.1</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Python常用自然语言处理工具</a:t>
              </a:r>
              <a:endParaRPr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矩形 35"/>
          <p:cNvSpPr/>
          <p:nvPr/>
        </p:nvSpPr>
        <p:spPr>
          <a:xfrm>
            <a:off x="0" y="6669360"/>
            <a:ext cx="9144000" cy="1886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7" name="组合 56"/>
          <p:cNvGrpSpPr/>
          <p:nvPr/>
        </p:nvGrpSpPr>
        <p:grpSpPr>
          <a:xfrm>
            <a:off x="1693574" y="2469970"/>
            <a:ext cx="5693399" cy="444332"/>
            <a:chOff x="1807265" y="2935089"/>
            <a:chExt cx="5693399" cy="394200"/>
          </a:xfrm>
        </p:grpSpPr>
        <p:sp>
          <p:nvSpPr>
            <p:cNvPr id="74" name="圆角矩形 73"/>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5" name="矩形 74"/>
            <p:cNvSpPr/>
            <p:nvPr/>
          </p:nvSpPr>
          <p:spPr>
            <a:xfrm>
              <a:off x="1881814" y="2945873"/>
              <a:ext cx="2441694" cy="367308"/>
            </a:xfrm>
            <a:prstGeom prst="rect">
              <a:avLst/>
            </a:prstGeom>
          </p:spPr>
          <p:txBody>
            <a:bodyPr wrap="squar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9.2</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文本处理</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58" name="组合 57"/>
          <p:cNvGrpSpPr/>
          <p:nvPr/>
        </p:nvGrpSpPr>
        <p:grpSpPr>
          <a:xfrm>
            <a:off x="1693574" y="3040884"/>
            <a:ext cx="5693399" cy="444635"/>
            <a:chOff x="1807265" y="3400425"/>
            <a:chExt cx="5693399" cy="394468"/>
          </a:xfrm>
          <a:solidFill>
            <a:schemeClr val="bg2"/>
          </a:solidFill>
        </p:grpSpPr>
        <p:sp>
          <p:nvSpPr>
            <p:cNvPr id="71" name="圆角矩形 70"/>
            <p:cNvSpPr/>
            <p:nvPr/>
          </p:nvSpPr>
          <p:spPr>
            <a:xfrm>
              <a:off x="1807265" y="3400693"/>
              <a:ext cx="5693399" cy="394200"/>
            </a:xfrm>
            <a:prstGeom prst="roundRect">
              <a:avLst>
                <a:gd name="adj" fmla="val 20658"/>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2" name="矩形 71"/>
            <p:cNvSpPr/>
            <p:nvPr/>
          </p:nvSpPr>
          <p:spPr>
            <a:xfrm>
              <a:off x="1881687" y="3400425"/>
              <a:ext cx="2121535" cy="367307"/>
            </a:xfrm>
            <a:prstGeom prst="rect">
              <a:avLst/>
            </a:prstGeom>
            <a:noFill/>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9.3</a:t>
              </a:r>
              <a:r>
                <a:rPr lang="zh-CN" altLang="en-US" sz="2100" spc="225" dirty="0" smtClean="0">
                  <a:solidFill>
                    <a:schemeClr val="bg1"/>
                  </a:solidFill>
                  <a:latin typeface="微软雅黑" panose="020B0503020204020204" pitchFamily="34" charset="-122"/>
                  <a:ea typeface="微软雅黑" panose="020B0503020204020204" pitchFamily="34" charset="-122"/>
                </a:rPr>
                <a:t>　词法分析</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grpSp>
        <p:nvGrpSpPr>
          <p:cNvPr id="60" name="组合 59"/>
          <p:cNvGrpSpPr/>
          <p:nvPr/>
        </p:nvGrpSpPr>
        <p:grpSpPr>
          <a:xfrm>
            <a:off x="1693574" y="4164445"/>
            <a:ext cx="5693399" cy="444332"/>
            <a:chOff x="1807265" y="4331900"/>
            <a:chExt cx="5693399" cy="394200"/>
          </a:xfrm>
        </p:grpSpPr>
        <p:sp>
          <p:nvSpPr>
            <p:cNvPr id="67" name="圆角矩形 66"/>
            <p:cNvSpPr/>
            <p:nvPr/>
          </p:nvSpPr>
          <p:spPr>
            <a:xfrm>
              <a:off x="1807265" y="433190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8" name="矩形 67"/>
            <p:cNvSpPr/>
            <p:nvPr/>
          </p:nvSpPr>
          <p:spPr>
            <a:xfrm>
              <a:off x="1881560" y="4342604"/>
              <a:ext cx="3037840" cy="367308"/>
            </a:xfrm>
            <a:prstGeom prst="rect">
              <a:avLst/>
            </a:prstGeom>
          </p:spPr>
          <p:txBody>
            <a:bodyPr wrap="squar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9.5</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实战：搜索引擎</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48" name="组合 47"/>
          <p:cNvGrpSpPr/>
          <p:nvPr/>
        </p:nvGrpSpPr>
        <p:grpSpPr>
          <a:xfrm>
            <a:off x="1682496" y="3588627"/>
            <a:ext cx="5730240" cy="444280"/>
            <a:chOff x="1807265" y="2478527"/>
            <a:chExt cx="5693399" cy="394154"/>
          </a:xfrm>
          <a:solidFill>
            <a:schemeClr val="bg2"/>
          </a:solidFill>
        </p:grpSpPr>
        <p:sp>
          <p:nvSpPr>
            <p:cNvPr id="49" name="圆角矩形 48"/>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61524" y="2485851"/>
              <a:ext cx="2202533" cy="367308"/>
            </a:xfrm>
            <a:prstGeom prst="rect">
              <a:avLst/>
            </a:prstGeom>
            <a:grpFill/>
          </p:spPr>
          <p:txBody>
            <a:bodyPr wrap="squar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9.4</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语法分析</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pic>
        <p:nvPicPr>
          <p:cNvPr id="51"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53"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smtClean="0">
                <a:solidFill>
                  <a:schemeClr val="bg1">
                    <a:lumMod val="50000"/>
                  </a:schemeClr>
                </a:solidFill>
              </a:rPr>
              <a:t>56</a:t>
            </a:r>
            <a:endParaRPr lang="en-US" altLang="es-HN" sz="1200" b="1" dirty="0" smtClean="0">
              <a:solidFill>
                <a:schemeClr val="bg1">
                  <a:lumMod val="50000"/>
                </a:schemeClr>
              </a:solidFill>
              <a:latin typeface="+mn-lt"/>
            </a:endParaRPr>
          </a:p>
        </p:txBody>
      </p:sp>
      <p:pic>
        <p:nvPicPr>
          <p:cNvPr id="54"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73" name="矩形 72"/>
          <p:cNvSpPr/>
          <p:nvPr/>
        </p:nvSpPr>
        <p:spPr>
          <a:xfrm>
            <a:off x="7929" y="38314"/>
            <a:ext cx="2068830" cy="299085"/>
          </a:xfrm>
          <a:prstGeom prst="rect">
            <a:avLst/>
          </a:prstGeom>
        </p:spPr>
        <p:txBody>
          <a:bodyPr wrap="none">
            <a:spAutoFit/>
          </a:bodyPr>
          <a:lstStyle/>
          <a:p>
            <a:r>
              <a:rPr lang="zh-CN" altLang="en-US" sz="1350" dirty="0" smtClean="0">
                <a:solidFill>
                  <a:schemeClr val="bg1"/>
                </a:solidFill>
              </a:rPr>
              <a:t>高级大数据人才培养丛书</a:t>
            </a:r>
            <a:endParaRPr lang="zh-CN" altLang="en-US" sz="1350" dirty="0">
              <a:solidFill>
                <a:schemeClr val="bg1"/>
              </a:solidFill>
            </a:endParaRPr>
          </a:p>
        </p:txBody>
      </p:sp>
      <p:sp>
        <p:nvSpPr>
          <p:cNvPr id="35" name="矩形 34"/>
          <p:cNvSpPr/>
          <p:nvPr/>
        </p:nvSpPr>
        <p:spPr>
          <a:xfrm>
            <a:off x="762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59" name="组合 58"/>
          <p:cNvGrpSpPr/>
          <p:nvPr/>
        </p:nvGrpSpPr>
        <p:grpSpPr>
          <a:xfrm>
            <a:off x="1675286" y="4772783"/>
            <a:ext cx="5693399" cy="444355"/>
            <a:chOff x="1807265" y="4331900"/>
            <a:chExt cx="5693399" cy="394220"/>
          </a:xfrm>
        </p:grpSpPr>
        <p:sp>
          <p:nvSpPr>
            <p:cNvPr id="62" name="圆角矩形 61"/>
            <p:cNvSpPr/>
            <p:nvPr/>
          </p:nvSpPr>
          <p:spPr>
            <a:xfrm>
              <a:off x="1807265" y="433190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3" name="矩形 62"/>
            <p:cNvSpPr/>
            <p:nvPr/>
          </p:nvSpPr>
          <p:spPr>
            <a:xfrm>
              <a:off x="1869622" y="4358813"/>
              <a:ext cx="773430" cy="367307"/>
            </a:xfrm>
            <a:prstGeom prst="rect">
              <a:avLst/>
            </a:prstGeom>
          </p:spPr>
          <p:txBody>
            <a:bodyPr wrap="none">
              <a:spAutoFit/>
            </a:bodyPr>
            <a:lstStyle/>
            <a:p>
              <a:r>
                <a:rPr 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习题</a:t>
              </a:r>
              <a:endParaRPr 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 name="组合 1"/>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4" name="文本框 14"/>
            <p:cNvSpPr txBox="1"/>
            <p:nvPr/>
          </p:nvSpPr>
          <p:spPr>
            <a:xfrm>
              <a:off x="3681581" y="1169836"/>
              <a:ext cx="1780836" cy="521970"/>
            </a:xfrm>
            <a:prstGeom prst="rect">
              <a:avLst/>
            </a:prstGeom>
            <a:noFill/>
          </p:spPr>
          <p:txBody>
            <a:bodyPr wrap="none" rtlCol="0">
              <a:spAutoFit/>
            </a:bodyPr>
            <a:p>
              <a:pPr algn="ctr"/>
              <a:r>
                <a:rPr lang="zh-CN" altLang="en-US" sz="2800" dirty="0">
                  <a:solidFill>
                    <a:schemeClr val="accent4"/>
                  </a:solidFill>
                </a:rPr>
                <a:t>第九</a:t>
              </a:r>
              <a:r>
                <a:rPr lang="zh-CN" altLang="en-US" sz="2800" dirty="0" smtClean="0">
                  <a:solidFill>
                    <a:schemeClr val="accent4"/>
                  </a:solidFill>
                </a:rPr>
                <a:t>章　</a:t>
              </a:r>
              <a:r>
                <a:rPr lang="zh-CN" altLang="zh-CN" sz="2800" dirty="0" smtClean="0">
                  <a:solidFill>
                    <a:schemeClr val="accent4"/>
                  </a:solidFill>
                </a:rPr>
                <a:t>自然语言处理</a:t>
              </a:r>
              <a:endParaRPr lang="zh-CN" altLang="en-US" sz="2800" dirty="0">
                <a:solidFill>
                  <a:schemeClr val="accent4"/>
                </a:solidFill>
              </a:endParaRPr>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rPr>
              <a:t>9.3 </a:t>
            </a:r>
            <a:r>
              <a:rPr lang="zh-CN" altLang="en-US" sz="2100" b="1" spc="225" dirty="0" smtClean="0">
                <a:solidFill>
                  <a:prstClr val="white"/>
                </a:solidFill>
              </a:rPr>
              <a:t>词法分析</a:t>
            </a:r>
            <a:endParaRPr lang="zh-CN" altLang="en-US" sz="2100" b="1"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第九章 自然语言处理</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288415" cy="368300"/>
          </a:xfrm>
          <a:prstGeom prst="rect">
            <a:avLst/>
          </a:prstGeom>
        </p:spPr>
        <p:txBody>
          <a:bodyPr wrap="none">
            <a:spAutoFit/>
          </a:bodyPr>
          <a:lstStyle/>
          <a:p>
            <a:pPr algn="l"/>
            <a:r>
              <a:rPr lang="en-US" altLang="zh-CN" dirty="0" smtClean="0">
                <a:solidFill>
                  <a:schemeClr val="accent1">
                    <a:lumMod val="75000"/>
                  </a:schemeClr>
                </a:solidFill>
                <a:sym typeface="+mn-ea"/>
              </a:rPr>
              <a:t>9.3.1  </a:t>
            </a:r>
            <a:r>
              <a:rPr lang="zh-CN" altLang="en-US" dirty="0" err="1" smtClean="0">
                <a:solidFill>
                  <a:schemeClr val="accent1">
                    <a:lumMod val="75000"/>
                  </a:schemeClr>
                </a:solidFill>
                <a:sym typeface="+mn-ea"/>
              </a:rPr>
              <a:t>分词</a:t>
            </a:r>
            <a:endParaRPr lang="zh-CN" altLang="en-US" dirty="0" err="1"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452405" y="1375500"/>
            <a:ext cx="7978825" cy="4631055"/>
          </a:xfrm>
          <a:prstGeom prst="rect">
            <a:avLst/>
          </a:prstGeom>
        </p:spPr>
        <p:txBody>
          <a:bodyPr wrap="square">
            <a:spAutoFit/>
          </a:bodyPr>
          <a:p>
            <a:pPr>
              <a:lnSpc>
                <a:spcPct val="150000"/>
              </a:lnSpc>
            </a:pPr>
            <a:r>
              <a:rPr lang="en-US" sz="1600" b="1" dirty="0" smtClean="0">
                <a:solidFill>
                  <a:schemeClr val="tx1">
                    <a:lumMod val="75000"/>
                    <a:lumOff val="25000"/>
                  </a:schemeClr>
                </a:solidFill>
              </a:rPr>
              <a:t>9.3.1  </a:t>
            </a:r>
            <a:r>
              <a:rPr lang="zh-CN" altLang="en-US" sz="1600" b="1" dirty="0" smtClean="0">
                <a:solidFill>
                  <a:schemeClr val="tx1">
                    <a:lumMod val="75000"/>
                    <a:lumOff val="25000"/>
                  </a:schemeClr>
                </a:solidFill>
              </a:rPr>
              <a:t>分词</a:t>
            </a:r>
            <a:endParaRPr lang="zh-CN" altLang="en-US" sz="1600" b="1" dirty="0" smtClean="0">
              <a:solidFill>
                <a:schemeClr val="tx1">
                  <a:lumMod val="75000"/>
                  <a:lumOff val="25000"/>
                </a:schemeClr>
              </a:solidFill>
            </a:endParaRPr>
          </a:p>
          <a:p>
            <a:pPr>
              <a:lnSpc>
                <a:spcPct val="150000"/>
              </a:lnSpc>
            </a:pPr>
            <a:r>
              <a:rPr lang="zh-CN" altLang="en-US" sz="1600" dirty="0" smtClean="0">
                <a:solidFill>
                  <a:schemeClr val="tx1">
                    <a:lumMod val="75000"/>
                    <a:lumOff val="25000"/>
                  </a:schemeClr>
                </a:solidFill>
              </a:rPr>
              <a:t>词是最小的能够独立活动的有意义的语言成分。分词的主要任务是将文本中连续的字符序列转换成分隔正确的单词序列。</a:t>
            </a:r>
            <a:r>
              <a:rPr lang="en-US" sz="1600" dirty="0" smtClean="0">
                <a:solidFill>
                  <a:schemeClr val="tx1">
                    <a:lumMod val="75000"/>
                    <a:lumOff val="25000"/>
                  </a:schemeClr>
                </a:solidFill>
              </a:rPr>
              <a:t> </a:t>
            </a:r>
            <a:r>
              <a:rPr lang="zh-CN" altLang="en-US" sz="1600" dirty="0" smtClean="0">
                <a:solidFill>
                  <a:schemeClr val="tx1">
                    <a:lumMod val="75000"/>
                    <a:lumOff val="25000"/>
                  </a:schemeClr>
                </a:solidFill>
              </a:rPr>
              <a:t>简单的英文分词不需要任何工具，通过空格和标点符号就可以完成。中文分词和复杂的英文分词需要使用现有的工具。由于英文和中文在文化上存在巨大的差异，因此，</a:t>
            </a:r>
            <a:r>
              <a:rPr lang="en-US" sz="1600" dirty="0" smtClean="0">
                <a:solidFill>
                  <a:schemeClr val="tx1">
                    <a:lumMod val="75000"/>
                    <a:lumOff val="25000"/>
                  </a:schemeClr>
                </a:solidFill>
              </a:rPr>
              <a:t>Python</a:t>
            </a:r>
            <a:r>
              <a:rPr lang="zh-CN" altLang="en-US" sz="1600" dirty="0" smtClean="0">
                <a:solidFill>
                  <a:schemeClr val="tx1">
                    <a:lumMod val="75000"/>
                    <a:lumOff val="25000"/>
                  </a:schemeClr>
                </a:solidFill>
              </a:rPr>
              <a:t>处理英文和中文需要使用不同的模块。对于中文分词，推荐用</a:t>
            </a:r>
            <a:r>
              <a:rPr lang="en-US" sz="1600" dirty="0" err="1" smtClean="0">
                <a:solidFill>
                  <a:schemeClr val="tx1">
                    <a:lumMod val="75000"/>
                    <a:lumOff val="25000"/>
                  </a:schemeClr>
                </a:solidFill>
              </a:rPr>
              <a:t>jieba</a:t>
            </a:r>
            <a:r>
              <a:rPr lang="zh-CN" altLang="en-US" sz="1600" dirty="0" smtClean="0">
                <a:solidFill>
                  <a:schemeClr val="tx1">
                    <a:lumMod val="75000"/>
                    <a:lumOff val="25000"/>
                  </a:schemeClr>
                </a:solidFill>
              </a:rPr>
              <a:t>，而英文分词则推荐使用</a:t>
            </a:r>
            <a:r>
              <a:rPr lang="en-US" sz="1600" dirty="0" smtClean="0">
                <a:solidFill>
                  <a:schemeClr val="tx1">
                    <a:lumMod val="75000"/>
                    <a:lumOff val="25000"/>
                  </a:schemeClr>
                </a:solidFill>
              </a:rPr>
              <a:t>NLTK</a:t>
            </a:r>
            <a:r>
              <a:rPr lang="zh-CN" altLang="en-US" sz="1600" dirty="0" smtClean="0">
                <a:solidFill>
                  <a:schemeClr val="tx1">
                    <a:lumMod val="75000"/>
                    <a:lumOff val="25000"/>
                  </a:schemeClr>
                </a:solidFill>
              </a:rPr>
              <a:t>。</a:t>
            </a:r>
            <a:endParaRPr lang="zh-CN" altLang="en-US" sz="1600" dirty="0" smtClean="0">
              <a:solidFill>
                <a:schemeClr val="tx1">
                  <a:lumMod val="75000"/>
                  <a:lumOff val="25000"/>
                </a:schemeClr>
              </a:solidFill>
            </a:endParaRPr>
          </a:p>
          <a:p>
            <a:pPr>
              <a:lnSpc>
                <a:spcPct val="150000"/>
              </a:lnSpc>
              <a:spcBef>
                <a:spcPts val="600"/>
              </a:spcBef>
              <a:spcAft>
                <a:spcPts val="600"/>
              </a:spcAft>
            </a:pPr>
            <a:r>
              <a:rPr lang="x-none" sz="1600" b="1" dirty="0" smtClean="0">
                <a:solidFill>
                  <a:schemeClr val="tx1">
                    <a:lumMod val="75000"/>
                    <a:lumOff val="25000"/>
                  </a:schemeClr>
                </a:solidFill>
              </a:rPr>
              <a:t>1. NLTK分词</a:t>
            </a:r>
            <a:endParaRPr lang="zh-CN" altLang="en-US" sz="1600" b="1" dirty="0" smtClean="0">
              <a:solidFill>
                <a:schemeClr val="tx1">
                  <a:lumMod val="75000"/>
                  <a:lumOff val="25000"/>
                </a:schemeClr>
              </a:solidFill>
            </a:endParaRPr>
          </a:p>
          <a:p>
            <a:pPr>
              <a:lnSpc>
                <a:spcPct val="150000"/>
              </a:lnSpc>
            </a:pPr>
            <a:r>
              <a:rPr lang="en-US" sz="1600" dirty="0" smtClean="0">
                <a:solidFill>
                  <a:schemeClr val="tx1">
                    <a:lumMod val="75000"/>
                    <a:lumOff val="25000"/>
                  </a:schemeClr>
                </a:solidFill>
              </a:rPr>
              <a:t>NLTK</a:t>
            </a:r>
            <a:r>
              <a:rPr lang="zh-CN" altLang="en-US" sz="1600" dirty="0" smtClean="0">
                <a:solidFill>
                  <a:schemeClr val="tx1">
                    <a:lumMod val="75000"/>
                    <a:lumOff val="25000"/>
                  </a:schemeClr>
                </a:solidFill>
              </a:rPr>
              <a:t>中的分词是句子级，因此要先分句，再逐句分词，否则效果不好。</a:t>
            </a:r>
            <a:endParaRPr lang="zh-CN" altLang="en-US" sz="1600" dirty="0" smtClean="0">
              <a:solidFill>
                <a:schemeClr val="tx1">
                  <a:lumMod val="75000"/>
                  <a:lumOff val="25000"/>
                </a:schemeClr>
              </a:solidFill>
            </a:endParaRPr>
          </a:p>
          <a:p>
            <a:pPr>
              <a:lnSpc>
                <a:spcPct val="150000"/>
              </a:lnSpc>
              <a:spcBef>
                <a:spcPts val="600"/>
              </a:spcBef>
            </a:pPr>
            <a:r>
              <a:rPr lang="en-US" sz="1600" dirty="0" smtClean="0">
                <a:solidFill>
                  <a:schemeClr val="tx1">
                    <a:lumMod val="75000"/>
                    <a:lumOff val="25000"/>
                  </a:schemeClr>
                </a:solidFill>
              </a:rPr>
              <a:t>1</a:t>
            </a:r>
            <a:r>
              <a:rPr lang="zh-CN" altLang="en-US" sz="1600" dirty="0" smtClean="0">
                <a:solidFill>
                  <a:schemeClr val="tx1">
                    <a:lumMod val="75000"/>
                    <a:lumOff val="25000"/>
                  </a:schemeClr>
                </a:solidFill>
              </a:rPr>
              <a:t>）分句（</a:t>
            </a:r>
            <a:r>
              <a:rPr lang="en-US" sz="1600" dirty="0" smtClean="0">
                <a:solidFill>
                  <a:schemeClr val="tx1">
                    <a:lumMod val="75000"/>
                    <a:lumOff val="25000"/>
                  </a:schemeClr>
                </a:solidFill>
              </a:rPr>
              <a:t>Sentences Segment</a:t>
            </a:r>
            <a:r>
              <a:rPr lang="zh-CN" altLang="en-US" sz="1600" dirty="0" smtClean="0">
                <a:solidFill>
                  <a:schemeClr val="tx1">
                    <a:lumMod val="75000"/>
                    <a:lumOff val="25000"/>
                  </a:schemeClr>
                </a:solidFill>
              </a:rPr>
              <a:t>）</a:t>
            </a:r>
            <a:endParaRPr lang="zh-CN" altLang="en-US" sz="1600" b="1" dirty="0" smtClean="0">
              <a:solidFill>
                <a:schemeClr val="tx1">
                  <a:lumMod val="75000"/>
                  <a:lumOff val="25000"/>
                </a:schemeClr>
              </a:solidFill>
            </a:endParaRPr>
          </a:p>
          <a:p>
            <a:pPr>
              <a:lnSpc>
                <a:spcPct val="150000"/>
              </a:lnSpc>
            </a:pPr>
            <a:r>
              <a:rPr lang="zh-CN" altLang="en-US" sz="1600" dirty="0" smtClean="0">
                <a:solidFill>
                  <a:schemeClr val="tx1">
                    <a:lumMod val="75000"/>
                    <a:lumOff val="25000"/>
                  </a:schemeClr>
                </a:solidFill>
              </a:rPr>
              <a:t>假如有一段文本，希望把它分成一个一个的句子，此时可以使用</a:t>
            </a:r>
            <a:r>
              <a:rPr lang="en-US" sz="1600" dirty="0" smtClean="0">
                <a:solidFill>
                  <a:schemeClr val="tx1">
                    <a:lumMod val="75000"/>
                    <a:lumOff val="25000"/>
                  </a:schemeClr>
                </a:solidFill>
              </a:rPr>
              <a:t>NLTK</a:t>
            </a:r>
            <a:r>
              <a:rPr lang="zh-CN" altLang="en-US" sz="1600" dirty="0" smtClean="0">
                <a:solidFill>
                  <a:schemeClr val="tx1">
                    <a:lumMod val="75000"/>
                    <a:lumOff val="25000"/>
                  </a:schemeClr>
                </a:solidFill>
              </a:rPr>
              <a:t>中的</a:t>
            </a:r>
            <a:r>
              <a:rPr lang="en-US" sz="1600" dirty="0" err="1" smtClean="0">
                <a:solidFill>
                  <a:schemeClr val="tx1">
                    <a:lumMod val="75000"/>
                    <a:lumOff val="25000"/>
                  </a:schemeClr>
                </a:solidFill>
              </a:rPr>
              <a:t>punkt</a:t>
            </a:r>
            <a:r>
              <a:rPr lang="en-US" sz="1600" dirty="0" smtClean="0">
                <a:solidFill>
                  <a:schemeClr val="tx1">
                    <a:lumMod val="75000"/>
                    <a:lumOff val="25000"/>
                  </a:schemeClr>
                </a:solidFill>
              </a:rPr>
              <a:t> </a:t>
            </a:r>
            <a:r>
              <a:rPr lang="zh-CN" altLang="en-US" sz="1600" dirty="0" smtClean="0">
                <a:solidFill>
                  <a:schemeClr val="tx1">
                    <a:lumMod val="75000"/>
                    <a:lumOff val="25000"/>
                  </a:schemeClr>
                </a:solidFill>
              </a:rPr>
              <a:t>句子分割器，示例代码及输出结果如右上：</a:t>
            </a:r>
            <a:endParaRPr lang="zh-CN" altLang="en-US" sz="1600" dirty="0" smtClean="0"/>
          </a:p>
          <a:p>
            <a:endParaRPr lang="zh-CN" altLang="zh-CN" sz="1600" dirty="0"/>
          </a:p>
        </p:txBody>
      </p:sp>
      <p:pic>
        <p:nvPicPr>
          <p:cNvPr id="1028" name="Picture 4"/>
          <p:cNvPicPr>
            <a:picLocks noChangeAspect="1" noChangeArrowheads="1"/>
          </p:cNvPicPr>
          <p:nvPr/>
        </p:nvPicPr>
        <p:blipFill>
          <a:blip r:embed="rId3"/>
          <a:srcRect/>
          <a:stretch>
            <a:fillRect/>
          </a:stretch>
        </p:blipFill>
        <p:spPr bwMode="auto">
          <a:xfrm>
            <a:off x="2405846" y="713947"/>
            <a:ext cx="6507761" cy="381565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1+#ppt_w/2"/>
                                          </p:val>
                                        </p:tav>
                                        <p:tav tm="100000">
                                          <p:val>
                                            <p:strVal val="#ppt_x"/>
                                          </p:val>
                                        </p:tav>
                                      </p:tavLst>
                                    </p:anim>
                                    <p:anim calcmode="lin" valueType="num">
                                      <p:cBhvr additive="base">
                                        <p:cTn id="8" dur="500" fill="hold"/>
                                        <p:tgtEl>
                                          <p:spTgt spid="10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sym typeface="+mn-ea"/>
              </a:rPr>
              <a:t>9.3 </a:t>
            </a:r>
            <a:r>
              <a:rPr lang="zh-CN" altLang="en-US" sz="2100" b="1" spc="225" dirty="0" smtClean="0">
                <a:solidFill>
                  <a:prstClr val="white"/>
                </a:solidFill>
                <a:sym typeface="+mn-ea"/>
              </a:rPr>
              <a:t>词法分析</a:t>
            </a:r>
            <a:endParaRPr lang="zh-CN" altLang="zh-CN" sz="2100"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第九章 自然语言处理</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288415" cy="368300"/>
          </a:xfrm>
          <a:prstGeom prst="rect">
            <a:avLst/>
          </a:prstGeom>
        </p:spPr>
        <p:txBody>
          <a:bodyPr wrap="none">
            <a:spAutoFit/>
          </a:bodyPr>
          <a:lstStyle/>
          <a:p>
            <a:pPr algn="l"/>
            <a:r>
              <a:rPr lang="en-US" altLang="zh-CN" dirty="0" smtClean="0">
                <a:solidFill>
                  <a:schemeClr val="accent1">
                    <a:lumMod val="75000"/>
                  </a:schemeClr>
                </a:solidFill>
                <a:sym typeface="+mn-ea"/>
              </a:rPr>
              <a:t>9.3.1  </a:t>
            </a:r>
            <a:r>
              <a:rPr lang="zh-CN" altLang="en-US" dirty="0" err="1" smtClean="0">
                <a:solidFill>
                  <a:schemeClr val="accent1">
                    <a:lumMod val="75000"/>
                  </a:schemeClr>
                </a:solidFill>
                <a:sym typeface="+mn-ea"/>
              </a:rPr>
              <a:t>分词</a:t>
            </a:r>
            <a:endParaRPr lang="zh-CN" altLang="en-US" dirty="0" err="1"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508958" y="1176858"/>
            <a:ext cx="7915326" cy="1722120"/>
          </a:xfrm>
          <a:prstGeom prst="rect">
            <a:avLst/>
          </a:prstGeom>
        </p:spPr>
        <p:txBody>
          <a:bodyPr wrap="square">
            <a:spAutoFit/>
          </a:bodyPr>
          <a:p>
            <a:pPr marL="342900" indent="-342900">
              <a:lnSpc>
                <a:spcPct val="150000"/>
              </a:lnSpc>
              <a:buAutoNum type="arabicPeriod"/>
            </a:pPr>
            <a:r>
              <a:rPr lang="x-none" sz="1600" b="1" dirty="0" smtClean="0">
                <a:solidFill>
                  <a:schemeClr val="tx1">
                    <a:lumMod val="75000"/>
                    <a:lumOff val="25000"/>
                  </a:schemeClr>
                </a:solidFill>
              </a:rPr>
              <a:t>NLTK分词</a:t>
            </a:r>
            <a:endParaRPr lang="zh-CN" altLang="en-US" sz="1600" b="1" dirty="0" smtClean="0">
              <a:solidFill>
                <a:schemeClr val="tx1">
                  <a:lumMod val="75000"/>
                  <a:lumOff val="25000"/>
                </a:schemeClr>
              </a:solidFill>
            </a:endParaRPr>
          </a:p>
          <a:p>
            <a:pPr>
              <a:lnSpc>
                <a:spcPct val="150000"/>
              </a:lnSpc>
              <a:spcBef>
                <a:spcPts val="600"/>
              </a:spcBef>
            </a:pPr>
            <a:r>
              <a:rPr lang="en-US" sz="1600" b="1" dirty="0" smtClean="0">
                <a:solidFill>
                  <a:schemeClr val="tx1">
                    <a:lumMod val="75000"/>
                    <a:lumOff val="25000"/>
                  </a:schemeClr>
                </a:solidFill>
              </a:rPr>
              <a:t>2</a:t>
            </a:r>
            <a:r>
              <a:rPr lang="zh-CN" altLang="en-US" sz="1600" b="1" dirty="0" smtClean="0">
                <a:solidFill>
                  <a:schemeClr val="tx1">
                    <a:lumMod val="75000"/>
                    <a:lumOff val="25000"/>
                  </a:schemeClr>
                </a:solidFill>
              </a:rPr>
              <a:t>）分词（</a:t>
            </a:r>
            <a:r>
              <a:rPr lang="en-US" sz="1600" b="1" dirty="0" smtClean="0">
                <a:solidFill>
                  <a:schemeClr val="tx1">
                    <a:lumMod val="75000"/>
                    <a:lumOff val="25000"/>
                  </a:schemeClr>
                </a:solidFill>
              </a:rPr>
              <a:t>Tokenize Sentences</a:t>
            </a:r>
            <a:r>
              <a:rPr lang="zh-CN" altLang="en-US" sz="1600" b="1" dirty="0" smtClean="0">
                <a:solidFill>
                  <a:schemeClr val="tx1">
                    <a:lumMod val="75000"/>
                    <a:lumOff val="25000"/>
                  </a:schemeClr>
                </a:solidFill>
              </a:rPr>
              <a:t>）</a:t>
            </a:r>
            <a:endParaRPr lang="zh-CN" altLang="en-US" sz="1600" b="1" dirty="0" smtClean="0">
              <a:solidFill>
                <a:schemeClr val="tx1">
                  <a:lumMod val="75000"/>
                  <a:lumOff val="25000"/>
                </a:schemeClr>
              </a:solidFill>
            </a:endParaRPr>
          </a:p>
          <a:p>
            <a:pPr>
              <a:lnSpc>
                <a:spcPct val="150000"/>
              </a:lnSpc>
              <a:spcBef>
                <a:spcPts val="600"/>
              </a:spcBef>
            </a:pPr>
            <a:r>
              <a:rPr lang="zh-CN" altLang="en-US" sz="1600" dirty="0" smtClean="0">
                <a:solidFill>
                  <a:schemeClr val="tx1">
                    <a:lumMod val="75000"/>
                    <a:lumOff val="25000"/>
                  </a:schemeClr>
                </a:solidFill>
              </a:rPr>
              <a:t>接下来要把每句话再切割成逐个单词。最简单的方法是使用</a:t>
            </a:r>
            <a:r>
              <a:rPr lang="en-US" sz="1600" dirty="0" smtClean="0">
                <a:solidFill>
                  <a:schemeClr val="tx1">
                    <a:lumMod val="75000"/>
                    <a:lumOff val="25000"/>
                  </a:schemeClr>
                </a:solidFill>
              </a:rPr>
              <a:t>NLTK</a:t>
            </a:r>
            <a:r>
              <a:rPr lang="zh-CN" altLang="en-US" sz="1600" dirty="0" smtClean="0">
                <a:solidFill>
                  <a:schemeClr val="tx1">
                    <a:lumMod val="75000"/>
                    <a:lumOff val="25000"/>
                  </a:schemeClr>
                </a:solidFill>
              </a:rPr>
              <a:t>中的</a:t>
            </a:r>
            <a:r>
              <a:rPr lang="en-US" sz="1600" dirty="0" err="1" smtClean="0">
                <a:solidFill>
                  <a:schemeClr val="tx1">
                    <a:lumMod val="75000"/>
                    <a:lumOff val="25000"/>
                  </a:schemeClr>
                </a:solidFill>
              </a:rPr>
              <a:t>WordPunct</a:t>
            </a:r>
            <a:r>
              <a:rPr lang="en-US" sz="1600" dirty="0" smtClean="0">
                <a:solidFill>
                  <a:schemeClr val="tx1">
                    <a:lumMod val="75000"/>
                    <a:lumOff val="25000"/>
                  </a:schemeClr>
                </a:solidFill>
              </a:rPr>
              <a:t> </a:t>
            </a:r>
            <a:r>
              <a:rPr lang="en-US" sz="1600" dirty="0" err="1" smtClean="0">
                <a:solidFill>
                  <a:schemeClr val="tx1">
                    <a:lumMod val="75000"/>
                    <a:lumOff val="25000"/>
                  </a:schemeClr>
                </a:solidFill>
              </a:rPr>
              <a:t>Tokenizer</a:t>
            </a:r>
            <a:r>
              <a:rPr lang="zh-CN" altLang="en-US" sz="1600" dirty="0" smtClean="0">
                <a:solidFill>
                  <a:schemeClr val="tx1">
                    <a:lumMod val="75000"/>
                    <a:lumOff val="25000"/>
                  </a:schemeClr>
                </a:solidFill>
              </a:rPr>
              <a:t>，示例代码如右下：</a:t>
            </a:r>
            <a:endParaRPr lang="zh-CN" altLang="en-US" sz="1600" dirty="0" smtClean="0">
              <a:solidFill>
                <a:schemeClr val="tx1">
                  <a:lumMod val="75000"/>
                  <a:lumOff val="25000"/>
                </a:schemeClr>
              </a:solidFill>
            </a:endParaRPr>
          </a:p>
        </p:txBody>
      </p:sp>
      <p:sp>
        <p:nvSpPr>
          <p:cNvPr id="69" name="矩形 68"/>
          <p:cNvSpPr/>
          <p:nvPr/>
        </p:nvSpPr>
        <p:spPr>
          <a:xfrm>
            <a:off x="114300" y="2803525"/>
            <a:ext cx="4615815" cy="3046095"/>
          </a:xfrm>
          <a:prstGeom prst="rect">
            <a:avLst/>
          </a:prstGeom>
        </p:spPr>
        <p:txBody>
          <a:bodyPr wrap="square">
            <a:spAutoFit/>
          </a:bodyPr>
          <a:p>
            <a:pPr algn="just">
              <a:lnSpc>
                <a:spcPct val="150000"/>
              </a:lnSpc>
            </a:pPr>
            <a:r>
              <a:rPr lang="zh-CN" altLang="en-US" sz="1600" dirty="0" smtClean="0">
                <a:solidFill>
                  <a:schemeClr val="tx1">
                    <a:lumMod val="75000"/>
                    <a:lumOff val="25000"/>
                  </a:schemeClr>
                </a:solidFill>
                <a:latin typeface="+mn-ea"/>
              </a:rPr>
              <a:t>     除了</a:t>
            </a:r>
            <a:r>
              <a:rPr lang="en-US" sz="1600" dirty="0" err="1" smtClean="0">
                <a:solidFill>
                  <a:schemeClr val="tx1">
                    <a:lumMod val="75000"/>
                    <a:lumOff val="25000"/>
                  </a:schemeClr>
                </a:solidFill>
                <a:latin typeface="+mn-ea"/>
              </a:rPr>
              <a:t>WordPunctTokenizer</a:t>
            </a:r>
            <a:r>
              <a:rPr lang="zh-CN" altLang="en-US" sz="1600" dirty="0" smtClean="0">
                <a:solidFill>
                  <a:schemeClr val="tx1">
                    <a:lumMod val="75000"/>
                    <a:lumOff val="25000"/>
                  </a:schemeClr>
                </a:solidFill>
                <a:latin typeface="+mn-ea"/>
              </a:rPr>
              <a:t>，</a:t>
            </a:r>
            <a:r>
              <a:rPr lang="en-US" sz="1600" dirty="0" smtClean="0">
                <a:solidFill>
                  <a:schemeClr val="tx1">
                    <a:lumMod val="75000"/>
                    <a:lumOff val="25000"/>
                  </a:schemeClr>
                </a:solidFill>
                <a:latin typeface="+mn-ea"/>
              </a:rPr>
              <a:t>NLTK</a:t>
            </a:r>
            <a:r>
              <a:rPr lang="zh-CN" altLang="en-US" sz="1600" dirty="0" smtClean="0">
                <a:solidFill>
                  <a:schemeClr val="tx1">
                    <a:lumMod val="75000"/>
                    <a:lumOff val="25000"/>
                  </a:schemeClr>
                </a:solidFill>
                <a:latin typeface="+mn-ea"/>
              </a:rPr>
              <a:t>还提供了另外</a:t>
            </a:r>
            <a:r>
              <a:rPr lang="en-US" sz="1600" dirty="0" smtClean="0">
                <a:solidFill>
                  <a:schemeClr val="tx1">
                    <a:lumMod val="75000"/>
                    <a:lumOff val="25000"/>
                  </a:schemeClr>
                </a:solidFill>
                <a:latin typeface="+mn-ea"/>
              </a:rPr>
              <a:t>3</a:t>
            </a:r>
            <a:r>
              <a:rPr lang="zh-CN" altLang="en-US" sz="1600" dirty="0" smtClean="0">
                <a:solidFill>
                  <a:schemeClr val="tx1">
                    <a:lumMod val="75000"/>
                    <a:lumOff val="25000"/>
                  </a:schemeClr>
                </a:solidFill>
                <a:latin typeface="+mn-ea"/>
              </a:rPr>
              <a:t>个分词方法，</a:t>
            </a:r>
            <a:r>
              <a:rPr lang="en-US" sz="1600" dirty="0" err="1" smtClean="0">
                <a:solidFill>
                  <a:schemeClr val="tx1">
                    <a:lumMod val="75000"/>
                    <a:lumOff val="25000"/>
                  </a:schemeClr>
                </a:solidFill>
                <a:latin typeface="+mn-ea"/>
              </a:rPr>
              <a:t>TreebankWordTokenizer</a:t>
            </a:r>
            <a:r>
              <a:rPr lang="zh-CN" altLang="en-US" sz="1600" dirty="0" smtClean="0">
                <a:solidFill>
                  <a:schemeClr val="tx1">
                    <a:lumMod val="75000"/>
                    <a:lumOff val="25000"/>
                  </a:schemeClr>
                </a:solidFill>
                <a:latin typeface="+mn-ea"/>
              </a:rPr>
              <a:t>、</a:t>
            </a:r>
            <a:r>
              <a:rPr lang="en-US" sz="1600" dirty="0" err="1" smtClean="0">
                <a:solidFill>
                  <a:schemeClr val="tx1">
                    <a:lumMod val="75000"/>
                    <a:lumOff val="25000"/>
                  </a:schemeClr>
                </a:solidFill>
                <a:latin typeface="+mn-ea"/>
              </a:rPr>
              <a:t>PunktWordTokenizer</a:t>
            </a:r>
            <a:r>
              <a:rPr lang="zh-CN" altLang="en-US" sz="1600" dirty="0" smtClean="0">
                <a:solidFill>
                  <a:schemeClr val="tx1">
                    <a:lumMod val="75000"/>
                    <a:lumOff val="25000"/>
                  </a:schemeClr>
                </a:solidFill>
                <a:latin typeface="+mn-ea"/>
              </a:rPr>
              <a:t>和</a:t>
            </a:r>
            <a:r>
              <a:rPr lang="en-US" sz="1600" dirty="0" err="1" smtClean="0">
                <a:solidFill>
                  <a:schemeClr val="tx1">
                    <a:lumMod val="75000"/>
                    <a:lumOff val="25000"/>
                  </a:schemeClr>
                </a:solidFill>
                <a:latin typeface="+mn-ea"/>
              </a:rPr>
              <a:t>WhitespaceTokenizer</a:t>
            </a:r>
            <a:r>
              <a:rPr lang="zh-CN" altLang="en-US" sz="1600" dirty="0" smtClean="0">
                <a:solidFill>
                  <a:schemeClr val="tx1">
                    <a:lumMod val="75000"/>
                    <a:lumOff val="25000"/>
                  </a:schemeClr>
                </a:solidFill>
                <a:latin typeface="+mn-ea"/>
              </a:rPr>
              <a:t>，而且它们的用法与</a:t>
            </a:r>
            <a:r>
              <a:rPr lang="en-US" sz="1600" dirty="0" err="1" smtClean="0">
                <a:solidFill>
                  <a:schemeClr val="tx1">
                    <a:lumMod val="75000"/>
                    <a:lumOff val="25000"/>
                  </a:schemeClr>
                </a:solidFill>
                <a:latin typeface="+mn-ea"/>
              </a:rPr>
              <a:t>WordPunctTokenizer</a:t>
            </a:r>
            <a:r>
              <a:rPr lang="zh-CN" altLang="en-US" sz="1600" dirty="0" smtClean="0">
                <a:solidFill>
                  <a:schemeClr val="tx1">
                    <a:lumMod val="75000"/>
                    <a:lumOff val="25000"/>
                  </a:schemeClr>
                </a:solidFill>
                <a:latin typeface="+mn-ea"/>
              </a:rPr>
              <a:t>类似。对于比较复杂的词型，</a:t>
            </a:r>
            <a:r>
              <a:rPr lang="en-US" sz="1600" dirty="0" err="1" smtClean="0">
                <a:solidFill>
                  <a:schemeClr val="tx1">
                    <a:lumMod val="75000"/>
                    <a:lumOff val="25000"/>
                  </a:schemeClr>
                </a:solidFill>
                <a:latin typeface="+mn-ea"/>
              </a:rPr>
              <a:t>WordPunctTokenizer</a:t>
            </a:r>
            <a:r>
              <a:rPr lang="zh-CN" altLang="en-US" sz="1600" dirty="0" smtClean="0">
                <a:solidFill>
                  <a:schemeClr val="tx1">
                    <a:lumMod val="75000"/>
                    <a:lumOff val="25000"/>
                  </a:schemeClr>
                </a:solidFill>
                <a:latin typeface="+mn-ea"/>
              </a:rPr>
              <a:t>往往并不胜任，我们需要借助正则表达式的强大功能来完成分词任务，此时可使用函数</a:t>
            </a:r>
            <a:r>
              <a:rPr lang="en-US" sz="1600" dirty="0" err="1" smtClean="0">
                <a:solidFill>
                  <a:schemeClr val="tx1">
                    <a:lumMod val="75000"/>
                    <a:lumOff val="25000"/>
                  </a:schemeClr>
                </a:solidFill>
                <a:latin typeface="+mn-ea"/>
              </a:rPr>
              <a:t>regexp_tokenize</a:t>
            </a:r>
            <a:r>
              <a:rPr lang="en-US" sz="1600" dirty="0" smtClean="0">
                <a:solidFill>
                  <a:schemeClr val="tx1">
                    <a:lumMod val="75000"/>
                    <a:lumOff val="25000"/>
                  </a:schemeClr>
                </a:solidFill>
                <a:latin typeface="+mn-ea"/>
              </a:rPr>
              <a:t>()</a:t>
            </a:r>
            <a:r>
              <a:rPr lang="zh-CN" altLang="en-US" sz="1600" dirty="0" smtClean="0">
                <a:solidFill>
                  <a:schemeClr val="tx1">
                    <a:lumMod val="75000"/>
                    <a:lumOff val="25000"/>
                  </a:schemeClr>
                </a:solidFill>
                <a:latin typeface="+mn-ea"/>
              </a:rPr>
              <a:t>。</a:t>
            </a:r>
            <a:endParaRPr lang="zh-CN" altLang="en-US" sz="1600" dirty="0" smtClean="0">
              <a:solidFill>
                <a:schemeClr val="tx1">
                  <a:lumMod val="75000"/>
                  <a:lumOff val="25000"/>
                </a:schemeClr>
              </a:solidFill>
              <a:latin typeface="+mn-ea"/>
            </a:endParaRPr>
          </a:p>
        </p:txBody>
      </p:sp>
      <p:pic>
        <p:nvPicPr>
          <p:cNvPr id="2050" name="Picture 2"/>
          <p:cNvPicPr>
            <a:picLocks noChangeAspect="1" noChangeArrowheads="1"/>
          </p:cNvPicPr>
          <p:nvPr/>
        </p:nvPicPr>
        <p:blipFill>
          <a:blip r:embed="rId3"/>
          <a:srcRect/>
          <a:stretch>
            <a:fillRect/>
          </a:stretch>
        </p:blipFill>
        <p:spPr bwMode="auto">
          <a:xfrm>
            <a:off x="4729219" y="3069813"/>
            <a:ext cx="3960000" cy="288238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sym typeface="+mn-ea"/>
              </a:rPr>
              <a:t>9.3 </a:t>
            </a:r>
            <a:r>
              <a:rPr lang="zh-CN" altLang="en-US" sz="2100" b="1" spc="225" dirty="0" smtClean="0">
                <a:solidFill>
                  <a:prstClr val="white"/>
                </a:solidFill>
                <a:sym typeface="+mn-ea"/>
              </a:rPr>
              <a:t>词法分析</a:t>
            </a:r>
            <a:endParaRPr lang="zh-CN" altLang="zh-CN" sz="2100"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第九章 自然语言处理</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288415" cy="368300"/>
          </a:xfrm>
          <a:prstGeom prst="rect">
            <a:avLst/>
          </a:prstGeom>
        </p:spPr>
        <p:txBody>
          <a:bodyPr wrap="none">
            <a:spAutoFit/>
          </a:bodyPr>
          <a:lstStyle/>
          <a:p>
            <a:pPr algn="l"/>
            <a:r>
              <a:rPr lang="en-US" altLang="zh-CN" dirty="0" smtClean="0">
                <a:solidFill>
                  <a:schemeClr val="accent1">
                    <a:lumMod val="75000"/>
                  </a:schemeClr>
                </a:solidFill>
                <a:sym typeface="+mn-ea"/>
              </a:rPr>
              <a:t>9.3.1  </a:t>
            </a:r>
            <a:r>
              <a:rPr lang="zh-CN" altLang="en-US" dirty="0" err="1" smtClean="0">
                <a:solidFill>
                  <a:schemeClr val="accent1">
                    <a:lumMod val="75000"/>
                  </a:schemeClr>
                </a:solidFill>
                <a:sym typeface="+mn-ea"/>
              </a:rPr>
              <a:t>分词</a:t>
            </a:r>
            <a:endParaRPr lang="zh-CN" altLang="en-US" dirty="0" err="1"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508958" y="1176858"/>
            <a:ext cx="3600463" cy="2830195"/>
          </a:xfrm>
          <a:prstGeom prst="rect">
            <a:avLst/>
          </a:prstGeom>
        </p:spPr>
        <p:txBody>
          <a:bodyPr wrap="square">
            <a:spAutoFit/>
          </a:bodyPr>
          <a:p>
            <a:pPr marL="342900" indent="-342900">
              <a:lnSpc>
                <a:spcPct val="150000"/>
              </a:lnSpc>
              <a:buAutoNum type="arabicPeriod"/>
            </a:pPr>
            <a:r>
              <a:rPr lang="x-none" sz="1600" b="1" dirty="0" smtClean="0">
                <a:solidFill>
                  <a:schemeClr val="tx1">
                    <a:lumMod val="75000"/>
                    <a:lumOff val="25000"/>
                  </a:schemeClr>
                </a:solidFill>
              </a:rPr>
              <a:t>NLTK分词</a:t>
            </a:r>
            <a:endParaRPr lang="zh-CN" altLang="en-US" sz="1600" b="1" dirty="0" smtClean="0">
              <a:solidFill>
                <a:schemeClr val="tx1">
                  <a:lumMod val="75000"/>
                  <a:lumOff val="25000"/>
                </a:schemeClr>
              </a:solidFill>
            </a:endParaRPr>
          </a:p>
          <a:p>
            <a:pPr>
              <a:lnSpc>
                <a:spcPct val="150000"/>
              </a:lnSpc>
              <a:spcBef>
                <a:spcPts val="600"/>
              </a:spcBef>
            </a:pPr>
            <a:r>
              <a:rPr lang="en-US" sz="1600" b="1" dirty="0" smtClean="0">
                <a:solidFill>
                  <a:schemeClr val="tx1">
                    <a:lumMod val="75000"/>
                    <a:lumOff val="25000"/>
                  </a:schemeClr>
                </a:solidFill>
              </a:rPr>
              <a:t>2</a:t>
            </a:r>
            <a:r>
              <a:rPr lang="zh-CN" altLang="en-US" sz="1600" b="1" dirty="0" smtClean="0">
                <a:solidFill>
                  <a:schemeClr val="tx1">
                    <a:lumMod val="75000"/>
                    <a:lumOff val="25000"/>
                  </a:schemeClr>
                </a:solidFill>
              </a:rPr>
              <a:t>）分词（</a:t>
            </a:r>
            <a:r>
              <a:rPr lang="en-US" sz="1600" b="1" dirty="0" smtClean="0">
                <a:solidFill>
                  <a:schemeClr val="tx1">
                    <a:lumMod val="75000"/>
                    <a:lumOff val="25000"/>
                  </a:schemeClr>
                </a:solidFill>
              </a:rPr>
              <a:t>Tokenize Sentences</a:t>
            </a:r>
            <a:r>
              <a:rPr lang="zh-CN" altLang="en-US" sz="1600" b="1" dirty="0" smtClean="0">
                <a:solidFill>
                  <a:schemeClr val="tx1">
                    <a:lumMod val="75000"/>
                    <a:lumOff val="25000"/>
                  </a:schemeClr>
                </a:solidFill>
              </a:rPr>
              <a:t>）</a:t>
            </a:r>
            <a:endParaRPr lang="zh-CN" altLang="en-US" sz="1600" b="1" dirty="0" smtClean="0">
              <a:solidFill>
                <a:schemeClr val="tx1">
                  <a:lumMod val="75000"/>
                  <a:lumOff val="25000"/>
                </a:schemeClr>
              </a:solidFill>
            </a:endParaRPr>
          </a:p>
          <a:p>
            <a:pPr algn="just">
              <a:lnSpc>
                <a:spcPct val="150000"/>
              </a:lnSpc>
              <a:spcBef>
                <a:spcPts val="600"/>
              </a:spcBef>
            </a:pPr>
            <a:r>
              <a:rPr lang="zh-CN" altLang="en-US" sz="1600" dirty="0" smtClean="0">
                <a:solidFill>
                  <a:schemeClr val="tx1">
                    <a:lumMod val="75000"/>
                    <a:lumOff val="25000"/>
                  </a:schemeClr>
                </a:solidFill>
              </a:rPr>
              <a:t>使用</a:t>
            </a:r>
            <a:r>
              <a:rPr lang="en-US" sz="1600" dirty="0" smtClean="0">
                <a:solidFill>
                  <a:schemeClr val="tx1">
                    <a:lumMod val="75000"/>
                    <a:lumOff val="25000"/>
                  </a:schemeClr>
                </a:solidFill>
              </a:rPr>
              <a:t>NLTK</a:t>
            </a:r>
            <a:r>
              <a:rPr lang="zh-CN" altLang="en-US" sz="1600" dirty="0" smtClean="0">
                <a:solidFill>
                  <a:schemeClr val="tx1">
                    <a:lumMod val="75000"/>
                    <a:lumOff val="25000"/>
                  </a:schemeClr>
                </a:solidFill>
              </a:rPr>
              <a:t>进行分词时一般可配合使用函数，对文本按照句子进行分割时使用</a:t>
            </a:r>
            <a:r>
              <a:rPr lang="en-US" sz="1600" dirty="0" err="1" smtClean="0">
                <a:solidFill>
                  <a:schemeClr val="tx1">
                    <a:lumMod val="75000"/>
                    <a:lumOff val="25000"/>
                  </a:schemeClr>
                </a:solidFill>
              </a:rPr>
              <a:t>nltk.sent_tokenize</a:t>
            </a:r>
            <a:r>
              <a:rPr lang="en-US" sz="1600" dirty="0" smtClean="0">
                <a:solidFill>
                  <a:schemeClr val="tx1">
                    <a:lumMod val="75000"/>
                    <a:lumOff val="25000"/>
                  </a:schemeClr>
                </a:solidFill>
              </a:rPr>
              <a:t>(text)</a:t>
            </a:r>
            <a:r>
              <a:rPr lang="zh-CN" altLang="en-US" sz="1600" dirty="0" smtClean="0">
                <a:solidFill>
                  <a:schemeClr val="tx1">
                    <a:lumMod val="75000"/>
                    <a:lumOff val="25000"/>
                  </a:schemeClr>
                </a:solidFill>
              </a:rPr>
              <a:t>；对句子进行分词时使用</a:t>
            </a:r>
            <a:r>
              <a:rPr lang="en-US" sz="1600" dirty="0" err="1" smtClean="0">
                <a:solidFill>
                  <a:schemeClr val="tx1">
                    <a:lumMod val="75000"/>
                    <a:lumOff val="25000"/>
                  </a:schemeClr>
                </a:solidFill>
              </a:rPr>
              <a:t>nltk.word</a:t>
            </a:r>
            <a:r>
              <a:rPr lang="en-US" sz="1600" dirty="0" smtClean="0">
                <a:solidFill>
                  <a:schemeClr val="tx1">
                    <a:lumMod val="75000"/>
                    <a:lumOff val="25000"/>
                  </a:schemeClr>
                </a:solidFill>
              </a:rPr>
              <a:t>_ tokenize(sent)</a:t>
            </a:r>
            <a:r>
              <a:rPr lang="zh-CN" altLang="en-US" sz="1600" dirty="0" smtClean="0">
                <a:solidFill>
                  <a:schemeClr val="tx1">
                    <a:lumMod val="75000"/>
                    <a:lumOff val="25000"/>
                  </a:schemeClr>
                </a:solidFill>
              </a:rPr>
              <a:t>。</a:t>
            </a:r>
            <a:endParaRPr lang="zh-CN" altLang="en-US" sz="1600" dirty="0" smtClean="0">
              <a:solidFill>
                <a:schemeClr val="tx1">
                  <a:lumMod val="75000"/>
                  <a:lumOff val="25000"/>
                </a:schemeClr>
              </a:solidFill>
            </a:endParaRPr>
          </a:p>
        </p:txBody>
      </p:sp>
      <p:pic>
        <p:nvPicPr>
          <p:cNvPr id="3074" name="Picture 2"/>
          <p:cNvPicPr>
            <a:picLocks noChangeAspect="1" noChangeArrowheads="1"/>
          </p:cNvPicPr>
          <p:nvPr/>
        </p:nvPicPr>
        <p:blipFill>
          <a:blip r:embed="rId3"/>
          <a:srcRect/>
          <a:stretch>
            <a:fillRect/>
          </a:stretch>
        </p:blipFill>
        <p:spPr bwMode="auto">
          <a:xfrm>
            <a:off x="934756" y="4006627"/>
            <a:ext cx="2749518" cy="1800000"/>
          </a:xfrm>
          <a:prstGeom prst="rect">
            <a:avLst/>
          </a:prstGeom>
          <a:noFill/>
          <a:ln w="9525">
            <a:noFill/>
            <a:miter lim="800000"/>
            <a:headEnd/>
            <a:tailEnd/>
          </a:ln>
          <a:effectLst/>
        </p:spPr>
      </p:pic>
      <p:pic>
        <p:nvPicPr>
          <p:cNvPr id="3075" name="Picture 3"/>
          <p:cNvPicPr>
            <a:picLocks noChangeAspect="1" noChangeArrowheads="1"/>
          </p:cNvPicPr>
          <p:nvPr/>
        </p:nvPicPr>
        <p:blipFill>
          <a:blip r:embed="rId4"/>
          <a:srcRect/>
          <a:stretch>
            <a:fillRect/>
          </a:stretch>
        </p:blipFill>
        <p:spPr bwMode="auto">
          <a:xfrm>
            <a:off x="4292301" y="1258645"/>
            <a:ext cx="4701093" cy="47118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sym typeface="+mn-ea"/>
              </a:rPr>
              <a:t>9.3 </a:t>
            </a:r>
            <a:r>
              <a:rPr lang="zh-CN" altLang="en-US" sz="2100" b="1" spc="225" dirty="0" smtClean="0">
                <a:solidFill>
                  <a:prstClr val="white"/>
                </a:solidFill>
                <a:sym typeface="+mn-ea"/>
              </a:rPr>
              <a:t>词法分析</a:t>
            </a:r>
            <a:endParaRPr lang="zh-CN" altLang="zh-CN" sz="2100"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第九章 自然语言处理</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288415" cy="368300"/>
          </a:xfrm>
          <a:prstGeom prst="rect">
            <a:avLst/>
          </a:prstGeom>
        </p:spPr>
        <p:txBody>
          <a:bodyPr wrap="none">
            <a:spAutoFit/>
          </a:bodyPr>
          <a:lstStyle/>
          <a:p>
            <a:pPr algn="l"/>
            <a:r>
              <a:rPr lang="en-US" altLang="zh-CN" dirty="0" smtClean="0">
                <a:solidFill>
                  <a:schemeClr val="accent1">
                    <a:lumMod val="75000"/>
                  </a:schemeClr>
                </a:solidFill>
                <a:sym typeface="+mn-ea"/>
              </a:rPr>
              <a:t>9.3.1  </a:t>
            </a:r>
            <a:r>
              <a:rPr lang="zh-CN" altLang="en-US" dirty="0" err="1" smtClean="0">
                <a:solidFill>
                  <a:schemeClr val="accent1">
                    <a:lumMod val="75000"/>
                  </a:schemeClr>
                </a:solidFill>
                <a:sym typeface="+mn-ea"/>
              </a:rPr>
              <a:t>分词</a:t>
            </a:r>
            <a:endParaRPr lang="zh-CN" altLang="en-US" dirty="0" err="1"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508958" y="1176858"/>
            <a:ext cx="4224407" cy="2604770"/>
          </a:xfrm>
          <a:prstGeom prst="rect">
            <a:avLst/>
          </a:prstGeom>
        </p:spPr>
        <p:txBody>
          <a:bodyPr wrap="square">
            <a:spAutoFit/>
          </a:bodyPr>
          <a:p>
            <a:pPr>
              <a:lnSpc>
                <a:spcPct val="120000"/>
              </a:lnSpc>
              <a:spcAft>
                <a:spcPts val="0"/>
              </a:spcAft>
            </a:pPr>
            <a:r>
              <a:rPr lang="x-none" sz="1600" b="1" dirty="0" smtClean="0">
                <a:solidFill>
                  <a:schemeClr val="tx1">
                    <a:lumMod val="75000"/>
                    <a:lumOff val="25000"/>
                  </a:schemeClr>
                </a:solidFill>
                <a:latin typeface="+mn-ea"/>
              </a:rPr>
              <a:t>2. jieba分词</a:t>
            </a:r>
            <a:endParaRPr lang="zh-CN" altLang="en-US" sz="1600" b="1" dirty="0" smtClean="0">
              <a:solidFill>
                <a:schemeClr val="tx1">
                  <a:lumMod val="75000"/>
                  <a:lumOff val="25000"/>
                </a:schemeClr>
              </a:solidFill>
              <a:latin typeface="+mn-ea"/>
            </a:endParaRPr>
          </a:p>
          <a:p>
            <a:pPr>
              <a:lnSpc>
                <a:spcPct val="120000"/>
              </a:lnSpc>
              <a:spcBef>
                <a:spcPts val="600"/>
              </a:spcBef>
              <a:spcAft>
                <a:spcPts val="0"/>
              </a:spcAft>
            </a:pPr>
            <a:r>
              <a:rPr lang="en-US" sz="1600" dirty="0" err="1" smtClean="0">
                <a:solidFill>
                  <a:schemeClr val="tx1">
                    <a:lumMod val="75000"/>
                    <a:lumOff val="25000"/>
                  </a:schemeClr>
                </a:solidFill>
                <a:latin typeface="+mn-ea"/>
              </a:rPr>
              <a:t>jieba</a:t>
            </a:r>
            <a:r>
              <a:rPr lang="zh-CN" altLang="en-US" sz="1600" dirty="0" smtClean="0">
                <a:solidFill>
                  <a:schemeClr val="tx1">
                    <a:lumMod val="75000"/>
                    <a:lumOff val="25000"/>
                  </a:schemeClr>
                </a:solidFill>
                <a:latin typeface="+mn-ea"/>
              </a:rPr>
              <a:t>提供了如下</a:t>
            </a:r>
            <a:r>
              <a:rPr lang="en-US" sz="1600" dirty="0" smtClean="0">
                <a:solidFill>
                  <a:schemeClr val="tx1">
                    <a:lumMod val="75000"/>
                    <a:lumOff val="25000"/>
                  </a:schemeClr>
                </a:solidFill>
                <a:latin typeface="+mn-ea"/>
              </a:rPr>
              <a:t>3</a:t>
            </a:r>
            <a:r>
              <a:rPr lang="zh-CN" altLang="en-US" sz="1600" dirty="0" smtClean="0">
                <a:solidFill>
                  <a:schemeClr val="tx1">
                    <a:lumMod val="75000"/>
                    <a:lumOff val="25000"/>
                  </a:schemeClr>
                </a:solidFill>
                <a:latin typeface="+mn-ea"/>
              </a:rPr>
              <a:t>种分词模式：</a:t>
            </a:r>
            <a:endParaRPr lang="zh-CN" altLang="en-US" sz="1600" dirty="0" smtClean="0">
              <a:solidFill>
                <a:schemeClr val="tx1">
                  <a:lumMod val="75000"/>
                  <a:lumOff val="25000"/>
                </a:schemeClr>
              </a:solidFill>
              <a:latin typeface="+mn-ea"/>
            </a:endParaRPr>
          </a:p>
          <a:p>
            <a:pPr>
              <a:lnSpc>
                <a:spcPct val="120000"/>
              </a:lnSpc>
              <a:spcBef>
                <a:spcPts val="600"/>
              </a:spcBef>
              <a:spcAft>
                <a:spcPts val="0"/>
              </a:spcAft>
            </a:pPr>
            <a:r>
              <a:rPr lang="zh-CN" altLang="en-US" sz="1600" dirty="0" smtClean="0">
                <a:solidFill>
                  <a:schemeClr val="tx1">
                    <a:lumMod val="75000"/>
                    <a:lumOff val="25000"/>
                  </a:schemeClr>
                </a:solidFill>
                <a:latin typeface="+mn-ea"/>
              </a:rPr>
              <a:t>（</a:t>
            </a:r>
            <a:r>
              <a:rPr lang="en-US" sz="1600" dirty="0" smtClean="0">
                <a:solidFill>
                  <a:schemeClr val="tx1">
                    <a:lumMod val="75000"/>
                    <a:lumOff val="25000"/>
                  </a:schemeClr>
                </a:solidFill>
                <a:latin typeface="+mn-ea"/>
              </a:rPr>
              <a:t>1</a:t>
            </a:r>
            <a:r>
              <a:rPr lang="zh-CN" altLang="en-US" sz="1600" dirty="0" smtClean="0">
                <a:solidFill>
                  <a:schemeClr val="tx1">
                    <a:lumMod val="75000"/>
                    <a:lumOff val="25000"/>
                  </a:schemeClr>
                </a:solidFill>
                <a:latin typeface="+mn-ea"/>
              </a:rPr>
              <a:t>）精确模式：</a:t>
            </a:r>
            <a:r>
              <a:rPr lang="en-US" sz="1600" dirty="0" err="1" smtClean="0">
                <a:solidFill>
                  <a:schemeClr val="tx1">
                    <a:lumMod val="75000"/>
                    <a:lumOff val="25000"/>
                  </a:schemeClr>
                </a:solidFill>
                <a:latin typeface="+mn-ea"/>
              </a:rPr>
              <a:t>cut_all</a:t>
            </a:r>
            <a:r>
              <a:rPr lang="en-US" sz="1600" dirty="0" smtClean="0">
                <a:solidFill>
                  <a:schemeClr val="tx1">
                    <a:lumMod val="75000"/>
                    <a:lumOff val="25000"/>
                  </a:schemeClr>
                </a:solidFill>
                <a:latin typeface="+mn-ea"/>
              </a:rPr>
              <a:t>=True</a:t>
            </a:r>
            <a:r>
              <a:rPr lang="zh-CN" altLang="en-US" sz="1600" dirty="0" smtClean="0">
                <a:solidFill>
                  <a:schemeClr val="tx1">
                    <a:lumMod val="75000"/>
                    <a:lumOff val="25000"/>
                  </a:schemeClr>
                </a:solidFill>
                <a:latin typeface="+mn-ea"/>
              </a:rPr>
              <a:t>，试图将句子最精确地切开。</a:t>
            </a:r>
            <a:endParaRPr lang="zh-CN" altLang="en-US" sz="1600" dirty="0" smtClean="0">
              <a:solidFill>
                <a:schemeClr val="tx1">
                  <a:lumMod val="75000"/>
                  <a:lumOff val="25000"/>
                </a:schemeClr>
              </a:solidFill>
              <a:latin typeface="+mn-ea"/>
            </a:endParaRPr>
          </a:p>
          <a:p>
            <a:pPr>
              <a:lnSpc>
                <a:spcPct val="120000"/>
              </a:lnSpc>
              <a:spcAft>
                <a:spcPts val="0"/>
              </a:spcAft>
            </a:pPr>
            <a:r>
              <a:rPr lang="zh-CN" altLang="en-US" sz="1600" dirty="0" smtClean="0">
                <a:solidFill>
                  <a:schemeClr val="tx1">
                    <a:lumMod val="75000"/>
                    <a:lumOff val="25000"/>
                  </a:schemeClr>
                </a:solidFill>
                <a:latin typeface="+mn-ea"/>
              </a:rPr>
              <a:t>（</a:t>
            </a:r>
            <a:r>
              <a:rPr lang="en-US" sz="1600" dirty="0" smtClean="0">
                <a:solidFill>
                  <a:schemeClr val="tx1">
                    <a:lumMod val="75000"/>
                    <a:lumOff val="25000"/>
                  </a:schemeClr>
                </a:solidFill>
                <a:latin typeface="+mn-ea"/>
              </a:rPr>
              <a:t>2</a:t>
            </a:r>
            <a:r>
              <a:rPr lang="zh-CN" altLang="en-US" sz="1600" dirty="0" smtClean="0">
                <a:solidFill>
                  <a:schemeClr val="tx1">
                    <a:lumMod val="75000"/>
                    <a:lumOff val="25000"/>
                  </a:schemeClr>
                </a:solidFill>
                <a:latin typeface="+mn-ea"/>
              </a:rPr>
              <a:t>）全模式：</a:t>
            </a:r>
            <a:r>
              <a:rPr lang="en-US" sz="1600" dirty="0" err="1" smtClean="0">
                <a:solidFill>
                  <a:schemeClr val="tx1">
                    <a:lumMod val="75000"/>
                    <a:lumOff val="25000"/>
                  </a:schemeClr>
                </a:solidFill>
                <a:latin typeface="+mn-ea"/>
              </a:rPr>
              <a:t>cut_all</a:t>
            </a:r>
            <a:r>
              <a:rPr lang="en-US" sz="1600" dirty="0" smtClean="0">
                <a:solidFill>
                  <a:schemeClr val="tx1">
                    <a:lumMod val="75000"/>
                    <a:lumOff val="25000"/>
                  </a:schemeClr>
                </a:solidFill>
                <a:latin typeface="+mn-ea"/>
              </a:rPr>
              <a:t>=False</a:t>
            </a:r>
            <a:r>
              <a:rPr lang="zh-CN" altLang="en-US" sz="1600" dirty="0" smtClean="0">
                <a:solidFill>
                  <a:schemeClr val="tx1">
                    <a:lumMod val="75000"/>
                    <a:lumOff val="25000"/>
                  </a:schemeClr>
                </a:solidFill>
                <a:latin typeface="+mn-ea"/>
              </a:rPr>
              <a:t>，把句子中所有可以成词的词语都扫描出来。</a:t>
            </a:r>
            <a:endParaRPr lang="zh-CN" altLang="en-US" sz="1600" dirty="0" smtClean="0">
              <a:solidFill>
                <a:schemeClr val="tx1">
                  <a:lumMod val="75000"/>
                  <a:lumOff val="25000"/>
                </a:schemeClr>
              </a:solidFill>
              <a:latin typeface="+mn-ea"/>
            </a:endParaRPr>
          </a:p>
          <a:p>
            <a:pPr>
              <a:lnSpc>
                <a:spcPct val="120000"/>
              </a:lnSpc>
              <a:spcAft>
                <a:spcPts val="0"/>
              </a:spcAft>
            </a:pPr>
            <a:r>
              <a:rPr lang="zh-CN" altLang="en-US" sz="1600" dirty="0" smtClean="0">
                <a:solidFill>
                  <a:schemeClr val="tx1">
                    <a:lumMod val="75000"/>
                    <a:lumOff val="25000"/>
                  </a:schemeClr>
                </a:solidFill>
                <a:latin typeface="+mn-ea"/>
              </a:rPr>
              <a:t>（</a:t>
            </a:r>
            <a:r>
              <a:rPr lang="en-US" sz="1600" dirty="0" smtClean="0">
                <a:solidFill>
                  <a:schemeClr val="tx1">
                    <a:lumMod val="75000"/>
                    <a:lumOff val="25000"/>
                  </a:schemeClr>
                </a:solidFill>
                <a:latin typeface="+mn-ea"/>
              </a:rPr>
              <a:t>3</a:t>
            </a:r>
            <a:r>
              <a:rPr lang="zh-CN" altLang="en-US" sz="1600" dirty="0" smtClean="0">
                <a:solidFill>
                  <a:schemeClr val="tx1">
                    <a:lumMod val="75000"/>
                    <a:lumOff val="25000"/>
                  </a:schemeClr>
                </a:solidFill>
                <a:latin typeface="+mn-ea"/>
              </a:rPr>
              <a:t>）搜索引擎模式：</a:t>
            </a:r>
            <a:r>
              <a:rPr lang="en-US" sz="1600" dirty="0" err="1" smtClean="0">
                <a:solidFill>
                  <a:schemeClr val="tx1">
                    <a:lumMod val="75000"/>
                    <a:lumOff val="25000"/>
                  </a:schemeClr>
                </a:solidFill>
                <a:latin typeface="+mn-ea"/>
              </a:rPr>
              <a:t>jieba.cut_for_search</a:t>
            </a:r>
            <a:r>
              <a:rPr lang="en-US" sz="1600" dirty="0" smtClean="0">
                <a:solidFill>
                  <a:schemeClr val="tx1">
                    <a:lumMod val="75000"/>
                    <a:lumOff val="25000"/>
                  </a:schemeClr>
                </a:solidFill>
                <a:latin typeface="+mn-ea"/>
              </a:rPr>
              <a:t>()</a:t>
            </a:r>
            <a:r>
              <a:rPr lang="zh-CN" altLang="en-US" sz="1600" dirty="0" smtClean="0">
                <a:solidFill>
                  <a:schemeClr val="tx1">
                    <a:lumMod val="75000"/>
                    <a:lumOff val="25000"/>
                  </a:schemeClr>
                </a:solidFill>
                <a:latin typeface="+mn-ea"/>
              </a:rPr>
              <a:t>，在精确模式的基础上，对长词再次切分。</a:t>
            </a:r>
            <a:endParaRPr lang="zh-CN" altLang="en-US" sz="1600" dirty="0" smtClean="0">
              <a:solidFill>
                <a:schemeClr val="tx1">
                  <a:lumMod val="75000"/>
                  <a:lumOff val="25000"/>
                </a:schemeClr>
              </a:solidFill>
              <a:latin typeface="+mn-ea"/>
            </a:endParaRPr>
          </a:p>
        </p:txBody>
      </p:sp>
      <p:sp>
        <p:nvSpPr>
          <p:cNvPr id="75" name="矩形 74"/>
          <p:cNvSpPr/>
          <p:nvPr/>
        </p:nvSpPr>
        <p:spPr>
          <a:xfrm>
            <a:off x="502211" y="3781353"/>
            <a:ext cx="4238513" cy="2155825"/>
          </a:xfrm>
          <a:prstGeom prst="rect">
            <a:avLst/>
          </a:prstGeom>
        </p:spPr>
        <p:txBody>
          <a:bodyPr wrap="square">
            <a:spAutoFit/>
          </a:bodyPr>
          <a:p>
            <a:pPr algn="just" fontAlgn="auto">
              <a:lnSpc>
                <a:spcPct val="120000"/>
              </a:lnSpc>
            </a:pPr>
            <a:r>
              <a:rPr lang="zh-CN" altLang="en-US" sz="1600" dirty="0" smtClean="0">
                <a:solidFill>
                  <a:schemeClr val="tx1">
                    <a:lumMod val="75000"/>
                    <a:lumOff val="25000"/>
                  </a:schemeClr>
                </a:solidFill>
                <a:latin typeface="+mn-ea"/>
              </a:rPr>
              <a:t>例如，使用</a:t>
            </a:r>
            <a:r>
              <a:rPr lang="en-US" sz="1600" dirty="0" err="1" smtClean="0">
                <a:solidFill>
                  <a:schemeClr val="tx1">
                    <a:lumMod val="75000"/>
                    <a:lumOff val="25000"/>
                  </a:schemeClr>
                </a:solidFill>
                <a:latin typeface="+mn-ea"/>
              </a:rPr>
              <a:t>jieba.cut</a:t>
            </a:r>
            <a:r>
              <a:rPr lang="en-US" sz="1600" dirty="0" smtClean="0">
                <a:solidFill>
                  <a:schemeClr val="tx1">
                    <a:lumMod val="75000"/>
                    <a:lumOff val="25000"/>
                  </a:schemeClr>
                </a:solidFill>
                <a:latin typeface="+mn-ea"/>
              </a:rPr>
              <a:t>()</a:t>
            </a:r>
            <a:r>
              <a:rPr lang="zh-CN" altLang="en-US" sz="1600" dirty="0" smtClean="0">
                <a:solidFill>
                  <a:schemeClr val="tx1">
                    <a:lumMod val="75000"/>
                    <a:lumOff val="25000"/>
                  </a:schemeClr>
                </a:solidFill>
                <a:latin typeface="+mn-ea"/>
              </a:rPr>
              <a:t>函数并传入待分词的文本字符串，使用</a:t>
            </a:r>
            <a:r>
              <a:rPr lang="en-US" sz="1600" dirty="0" err="1" smtClean="0">
                <a:solidFill>
                  <a:schemeClr val="tx1">
                    <a:lumMod val="75000"/>
                    <a:lumOff val="25000"/>
                  </a:schemeClr>
                </a:solidFill>
                <a:latin typeface="+mn-ea"/>
              </a:rPr>
              <a:t>cut_all</a:t>
            </a:r>
            <a:r>
              <a:rPr lang="zh-CN" altLang="en-US" sz="1600" dirty="0" smtClean="0">
                <a:solidFill>
                  <a:schemeClr val="tx1">
                    <a:lumMod val="75000"/>
                    <a:lumOff val="25000"/>
                  </a:schemeClr>
                </a:solidFill>
                <a:latin typeface="+mn-ea"/>
              </a:rPr>
              <a:t>参数控制选择使用全模式还是精确模式，默认为精确模式。如果需要使用搜索引擎模式，使用</a:t>
            </a:r>
            <a:r>
              <a:rPr lang="en-US" sz="1600" dirty="0" err="1" smtClean="0">
                <a:solidFill>
                  <a:schemeClr val="tx1">
                    <a:lumMod val="75000"/>
                    <a:lumOff val="25000"/>
                  </a:schemeClr>
                </a:solidFill>
                <a:latin typeface="+mn-ea"/>
              </a:rPr>
              <a:t>jieba.cut_for_search</a:t>
            </a:r>
            <a:r>
              <a:rPr lang="en-US" sz="1600" dirty="0" smtClean="0">
                <a:solidFill>
                  <a:schemeClr val="tx1">
                    <a:lumMod val="75000"/>
                    <a:lumOff val="25000"/>
                  </a:schemeClr>
                </a:solidFill>
                <a:latin typeface="+mn-ea"/>
              </a:rPr>
              <a:t>()</a:t>
            </a:r>
            <a:r>
              <a:rPr lang="zh-CN" altLang="en-US" sz="1600" dirty="0" smtClean="0">
                <a:solidFill>
                  <a:schemeClr val="tx1">
                    <a:lumMod val="75000"/>
                    <a:lumOff val="25000"/>
                  </a:schemeClr>
                </a:solidFill>
                <a:latin typeface="+mn-ea"/>
              </a:rPr>
              <a:t>函数即可。运行以下代码之后，</a:t>
            </a:r>
            <a:r>
              <a:rPr lang="en-US" sz="1600" dirty="0" err="1" smtClean="0">
                <a:solidFill>
                  <a:schemeClr val="tx1">
                    <a:lumMod val="75000"/>
                    <a:lumOff val="25000"/>
                  </a:schemeClr>
                </a:solidFill>
                <a:latin typeface="+mn-ea"/>
              </a:rPr>
              <a:t>jieba</a:t>
            </a:r>
            <a:r>
              <a:rPr lang="zh-CN" altLang="en-US" sz="1600" dirty="0" smtClean="0">
                <a:solidFill>
                  <a:schemeClr val="tx1">
                    <a:lumMod val="75000"/>
                    <a:lumOff val="25000"/>
                  </a:schemeClr>
                </a:solidFill>
                <a:latin typeface="+mn-ea"/>
              </a:rPr>
              <a:t>首先会加载自带的前缀词典，然后完成相应的分词任务。</a:t>
            </a:r>
            <a:endParaRPr lang="zh-CN" altLang="en-US" sz="1600" dirty="0" smtClean="0">
              <a:solidFill>
                <a:schemeClr val="tx1">
                  <a:lumMod val="75000"/>
                  <a:lumOff val="25000"/>
                </a:schemeClr>
              </a:solidFill>
              <a:latin typeface="+mn-ea"/>
            </a:endParaRPr>
          </a:p>
        </p:txBody>
      </p:sp>
      <p:pic>
        <p:nvPicPr>
          <p:cNvPr id="4100" name="Picture 4"/>
          <p:cNvPicPr>
            <a:picLocks noChangeAspect="1" noChangeArrowheads="1"/>
          </p:cNvPicPr>
          <p:nvPr/>
        </p:nvPicPr>
        <p:blipFill>
          <a:blip r:embed="rId3"/>
          <a:srcRect/>
          <a:stretch>
            <a:fillRect/>
          </a:stretch>
        </p:blipFill>
        <p:spPr bwMode="auto">
          <a:xfrm>
            <a:off x="4866333" y="756172"/>
            <a:ext cx="4277667" cy="534341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500" fill="hold"/>
                                        <p:tgtEl>
                                          <p:spTgt spid="75"/>
                                        </p:tgtEl>
                                        <p:attrNameLst>
                                          <p:attrName>ppt_x</p:attrName>
                                        </p:attrNameLst>
                                      </p:cBhvr>
                                      <p:tavLst>
                                        <p:tav tm="0">
                                          <p:val>
                                            <p:strVal val="#ppt_x"/>
                                          </p:val>
                                        </p:tav>
                                        <p:tav tm="100000">
                                          <p:val>
                                            <p:strVal val="#ppt_x"/>
                                          </p:val>
                                        </p:tav>
                                      </p:tavLst>
                                    </p:anim>
                                    <p:anim calcmode="lin" valueType="num">
                                      <p:cBhvr additive="base">
                                        <p:cTn id="8"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anim calcmode="lin" valueType="num">
                                      <p:cBhvr additive="base">
                                        <p:cTn id="13" dur="500" fill="hold"/>
                                        <p:tgtEl>
                                          <p:spTgt spid="4100"/>
                                        </p:tgtEl>
                                        <p:attrNameLst>
                                          <p:attrName>ppt_x</p:attrName>
                                        </p:attrNameLst>
                                      </p:cBhvr>
                                      <p:tavLst>
                                        <p:tav tm="0">
                                          <p:val>
                                            <p:strVal val="1+#ppt_w/2"/>
                                          </p:val>
                                        </p:tav>
                                        <p:tav tm="100000">
                                          <p:val>
                                            <p:strVal val="#ppt_x"/>
                                          </p:val>
                                        </p:tav>
                                      </p:tavLst>
                                    </p:anim>
                                    <p:anim calcmode="lin" valueType="num">
                                      <p:cBhvr additive="base">
                                        <p:cTn id="14" dur="500" fill="hold"/>
                                        <p:tgtEl>
                                          <p:spTgt spid="410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nvGrpSpPr>
        <p:grpSpPr>
          <a:xfrm>
            <a:off x="1693574" y="1927796"/>
            <a:ext cx="5693399" cy="444332"/>
            <a:chOff x="1807265" y="3866296"/>
            <a:chExt cx="5693399" cy="394200"/>
          </a:xfrm>
          <a:solidFill>
            <a:schemeClr val="accent3">
              <a:lumMod val="40000"/>
              <a:lumOff val="60000"/>
            </a:schemeClr>
          </a:solidFill>
        </p:grpSpPr>
        <p:sp>
          <p:nvSpPr>
            <p:cNvPr id="39" name="圆角矩形 38"/>
            <p:cNvSpPr/>
            <p:nvPr/>
          </p:nvSpPr>
          <p:spPr>
            <a:xfrm>
              <a:off x="1807265" y="3866296"/>
              <a:ext cx="5693399" cy="394200"/>
            </a:xfrm>
            <a:prstGeom prst="roundRect">
              <a:avLst>
                <a:gd name="adj" fmla="val 20658"/>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7" name="矩形 46"/>
            <p:cNvSpPr/>
            <p:nvPr/>
          </p:nvSpPr>
          <p:spPr>
            <a:xfrm>
              <a:off x="1881814" y="3877080"/>
              <a:ext cx="4966970" cy="367308"/>
            </a:xfrm>
            <a:prstGeom prst="rect">
              <a:avLst/>
            </a:prstGeom>
            <a:solidFill>
              <a:schemeClr val="accent1">
                <a:lumMod val="75000"/>
              </a:schemeClr>
            </a:solidFill>
          </p:spPr>
          <p:txBody>
            <a:bodyPr wrap="none">
              <a:spAutoFit/>
            </a:bodyPr>
            <a:lstStyle/>
            <a:p>
              <a:pPr algn="l"/>
              <a:r>
                <a:rPr lang="en-US" altLang="zh-CN" sz="2100" spc="225" dirty="0" smtClean="0">
                  <a:solidFill>
                    <a:schemeClr val="bg1"/>
                  </a:solidFill>
                  <a:latin typeface="微软雅黑" panose="020B0503020204020204" pitchFamily="34" charset="-122"/>
                  <a:ea typeface="微软雅黑" panose="020B0503020204020204" pitchFamily="34" charset="-122"/>
                </a:rPr>
                <a:t>9.1</a:t>
              </a:r>
              <a:r>
                <a:rPr lang="zh-CN" altLang="en-US" sz="2100" spc="225" dirty="0" smtClean="0">
                  <a:solidFill>
                    <a:schemeClr val="bg1"/>
                  </a:solidFill>
                  <a:latin typeface="微软雅黑" panose="020B0503020204020204" pitchFamily="34" charset="-122"/>
                  <a:ea typeface="微软雅黑" panose="020B0503020204020204" pitchFamily="34" charset="-122"/>
                </a:rPr>
                <a:t>　</a:t>
              </a:r>
              <a:r>
                <a:rPr altLang="en-US" sz="2100" spc="225" dirty="0" smtClean="0">
                  <a:solidFill>
                    <a:schemeClr val="bg1"/>
                  </a:solidFill>
                  <a:latin typeface="微软雅黑" panose="020B0503020204020204" pitchFamily="34" charset="-122"/>
                  <a:ea typeface="微软雅黑" panose="020B0503020204020204" pitchFamily="34" charset="-122"/>
                </a:rPr>
                <a:t>Python常用自然语言处理工具</a:t>
              </a:r>
              <a:endParaRPr altLang="en-US" sz="2100" spc="225" dirty="0" smtClean="0">
                <a:solidFill>
                  <a:schemeClr val="bg1"/>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矩形 35"/>
          <p:cNvSpPr/>
          <p:nvPr/>
        </p:nvSpPr>
        <p:spPr>
          <a:xfrm>
            <a:off x="0" y="6669360"/>
            <a:ext cx="9144000" cy="1886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7" name="组合 56"/>
          <p:cNvGrpSpPr/>
          <p:nvPr/>
        </p:nvGrpSpPr>
        <p:grpSpPr>
          <a:xfrm>
            <a:off x="1693574" y="2469970"/>
            <a:ext cx="5693399" cy="444332"/>
            <a:chOff x="1807265" y="2935089"/>
            <a:chExt cx="5693399" cy="394200"/>
          </a:xfrm>
        </p:grpSpPr>
        <p:sp>
          <p:nvSpPr>
            <p:cNvPr id="74" name="圆角矩形 73"/>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5" name="矩形 74"/>
            <p:cNvSpPr/>
            <p:nvPr/>
          </p:nvSpPr>
          <p:spPr>
            <a:xfrm>
              <a:off x="1881814" y="2945873"/>
              <a:ext cx="2441694" cy="367308"/>
            </a:xfrm>
            <a:prstGeom prst="rect">
              <a:avLst/>
            </a:prstGeom>
          </p:spPr>
          <p:txBody>
            <a:bodyPr wrap="squar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9.2</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文本处理</a:t>
              </a:r>
              <a:endPar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58" name="组合 57"/>
          <p:cNvGrpSpPr/>
          <p:nvPr/>
        </p:nvGrpSpPr>
        <p:grpSpPr>
          <a:xfrm>
            <a:off x="1693574" y="3040884"/>
            <a:ext cx="5693399" cy="444635"/>
            <a:chOff x="1807265" y="3400425"/>
            <a:chExt cx="5693399" cy="394468"/>
          </a:xfrm>
          <a:solidFill>
            <a:schemeClr val="bg2"/>
          </a:solidFill>
        </p:grpSpPr>
        <p:sp>
          <p:nvSpPr>
            <p:cNvPr id="71" name="圆角矩形 7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2" name="矩形 71"/>
            <p:cNvSpPr/>
            <p:nvPr/>
          </p:nvSpPr>
          <p:spPr>
            <a:xfrm>
              <a:off x="1881687" y="3400425"/>
              <a:ext cx="2121535" cy="367307"/>
            </a:xfrm>
            <a:prstGeom prst="rect">
              <a:avLst/>
            </a:prstGeom>
            <a:noFill/>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9.3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词法分析</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0" name="组合 59"/>
          <p:cNvGrpSpPr/>
          <p:nvPr/>
        </p:nvGrpSpPr>
        <p:grpSpPr>
          <a:xfrm>
            <a:off x="1693574" y="4164445"/>
            <a:ext cx="5693399" cy="444332"/>
            <a:chOff x="1807265" y="4331900"/>
            <a:chExt cx="5693399" cy="394200"/>
          </a:xfrm>
        </p:grpSpPr>
        <p:sp>
          <p:nvSpPr>
            <p:cNvPr id="67" name="圆角矩形 66"/>
            <p:cNvSpPr/>
            <p:nvPr/>
          </p:nvSpPr>
          <p:spPr>
            <a:xfrm>
              <a:off x="1807265" y="433190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8" name="矩形 67"/>
            <p:cNvSpPr/>
            <p:nvPr/>
          </p:nvSpPr>
          <p:spPr>
            <a:xfrm>
              <a:off x="1881560" y="4342604"/>
              <a:ext cx="3037840" cy="367308"/>
            </a:xfrm>
            <a:prstGeom prst="rect">
              <a:avLst/>
            </a:prstGeom>
          </p:spPr>
          <p:txBody>
            <a:bodyPr wrap="squar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9.5</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实战：搜索引擎</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48" name="组合 47"/>
          <p:cNvGrpSpPr/>
          <p:nvPr/>
        </p:nvGrpSpPr>
        <p:grpSpPr>
          <a:xfrm>
            <a:off x="1682496" y="3588627"/>
            <a:ext cx="5730240" cy="444280"/>
            <a:chOff x="1807265" y="2478527"/>
            <a:chExt cx="5693399" cy="394154"/>
          </a:xfrm>
          <a:solidFill>
            <a:schemeClr val="bg2"/>
          </a:solidFill>
        </p:grpSpPr>
        <p:sp>
          <p:nvSpPr>
            <p:cNvPr id="49" name="圆角矩形 48"/>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61524" y="2485851"/>
              <a:ext cx="2202533" cy="367308"/>
            </a:xfrm>
            <a:prstGeom prst="rect">
              <a:avLst/>
            </a:prstGeom>
            <a:grpFill/>
          </p:spPr>
          <p:txBody>
            <a:bodyPr wrap="squar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9.4</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语法分析</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pic>
        <p:nvPicPr>
          <p:cNvPr id="51"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53"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smtClean="0">
                <a:solidFill>
                  <a:schemeClr val="bg1">
                    <a:lumMod val="50000"/>
                  </a:schemeClr>
                </a:solidFill>
              </a:rPr>
              <a:t>56</a:t>
            </a:r>
            <a:endParaRPr lang="en-US" altLang="es-HN" sz="1200" b="1" dirty="0" smtClean="0">
              <a:solidFill>
                <a:schemeClr val="bg1">
                  <a:lumMod val="50000"/>
                </a:schemeClr>
              </a:solidFill>
              <a:latin typeface="+mn-lt"/>
            </a:endParaRPr>
          </a:p>
        </p:txBody>
      </p:sp>
      <p:pic>
        <p:nvPicPr>
          <p:cNvPr id="54"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73" name="矩形 72"/>
          <p:cNvSpPr/>
          <p:nvPr/>
        </p:nvSpPr>
        <p:spPr>
          <a:xfrm>
            <a:off x="7929" y="38314"/>
            <a:ext cx="2068830" cy="299085"/>
          </a:xfrm>
          <a:prstGeom prst="rect">
            <a:avLst/>
          </a:prstGeom>
        </p:spPr>
        <p:txBody>
          <a:bodyPr wrap="none">
            <a:spAutoFit/>
          </a:bodyPr>
          <a:lstStyle/>
          <a:p>
            <a:r>
              <a:rPr lang="zh-CN" altLang="en-US" sz="1350" dirty="0" smtClean="0">
                <a:solidFill>
                  <a:schemeClr val="bg1"/>
                </a:solidFill>
              </a:rPr>
              <a:t>高级大数据人才培养丛书</a:t>
            </a:r>
            <a:endParaRPr lang="zh-CN" altLang="en-US" sz="1350" dirty="0">
              <a:solidFill>
                <a:schemeClr val="bg1"/>
              </a:solidFill>
            </a:endParaRPr>
          </a:p>
        </p:txBody>
      </p:sp>
      <p:sp>
        <p:nvSpPr>
          <p:cNvPr id="35" name="矩形 34"/>
          <p:cNvSpPr/>
          <p:nvPr/>
        </p:nvSpPr>
        <p:spPr>
          <a:xfrm>
            <a:off x="762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59" name="组合 58"/>
          <p:cNvGrpSpPr/>
          <p:nvPr/>
        </p:nvGrpSpPr>
        <p:grpSpPr>
          <a:xfrm>
            <a:off x="1675286" y="4772783"/>
            <a:ext cx="5693399" cy="444355"/>
            <a:chOff x="1807265" y="4331900"/>
            <a:chExt cx="5693399" cy="394220"/>
          </a:xfrm>
        </p:grpSpPr>
        <p:sp>
          <p:nvSpPr>
            <p:cNvPr id="62" name="圆角矩形 61"/>
            <p:cNvSpPr/>
            <p:nvPr/>
          </p:nvSpPr>
          <p:spPr>
            <a:xfrm>
              <a:off x="1807265" y="433190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3" name="矩形 62"/>
            <p:cNvSpPr/>
            <p:nvPr/>
          </p:nvSpPr>
          <p:spPr>
            <a:xfrm>
              <a:off x="1869622" y="4358813"/>
              <a:ext cx="773430" cy="367307"/>
            </a:xfrm>
            <a:prstGeom prst="rect">
              <a:avLst/>
            </a:prstGeom>
          </p:spPr>
          <p:txBody>
            <a:bodyPr wrap="none">
              <a:spAutoFit/>
            </a:bodyPr>
            <a:lstStyle/>
            <a:p>
              <a:r>
                <a:rPr 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习题</a:t>
              </a:r>
              <a:endParaRPr 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 name="组合 1"/>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4" name="文本框 14"/>
            <p:cNvSpPr txBox="1"/>
            <p:nvPr/>
          </p:nvSpPr>
          <p:spPr>
            <a:xfrm>
              <a:off x="3681581" y="1169836"/>
              <a:ext cx="1780836" cy="521970"/>
            </a:xfrm>
            <a:prstGeom prst="rect">
              <a:avLst/>
            </a:prstGeom>
            <a:noFill/>
          </p:spPr>
          <p:txBody>
            <a:bodyPr wrap="none" rtlCol="0">
              <a:spAutoFit/>
            </a:bodyPr>
            <a:p>
              <a:pPr algn="ctr"/>
              <a:r>
                <a:rPr lang="zh-CN" altLang="en-US" sz="2800" dirty="0">
                  <a:solidFill>
                    <a:schemeClr val="accent4"/>
                  </a:solidFill>
                </a:rPr>
                <a:t>第九</a:t>
              </a:r>
              <a:r>
                <a:rPr lang="zh-CN" altLang="en-US" sz="2800" dirty="0" smtClean="0">
                  <a:solidFill>
                    <a:schemeClr val="accent4"/>
                  </a:solidFill>
                </a:rPr>
                <a:t>章　</a:t>
              </a:r>
              <a:r>
                <a:rPr lang="zh-CN" altLang="zh-CN" sz="2800" dirty="0" smtClean="0">
                  <a:solidFill>
                    <a:schemeClr val="accent4"/>
                  </a:solidFill>
                </a:rPr>
                <a:t>自然语言处理</a:t>
              </a:r>
              <a:endParaRPr lang="zh-CN" altLang="en-US" sz="2800" dirty="0">
                <a:solidFill>
                  <a:schemeClr val="accent4"/>
                </a:solidFill>
              </a:endParaRP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62785" cy="737235"/>
          </a:xfrm>
          <a:prstGeom prst="rect">
            <a:avLst/>
          </a:prstGeom>
          <a:noFill/>
        </p:spPr>
        <p:txBody>
          <a:bodyPr wrap="none" rtlCol="0">
            <a:spAutoFit/>
          </a:bodyPr>
          <a:lstStyle/>
          <a:p>
            <a:pPr algn="l"/>
            <a:r>
              <a:rPr lang="en-US" altLang="zh-CN" sz="2100" b="1" spc="225" dirty="0" smtClean="0">
                <a:solidFill>
                  <a:prstClr val="white"/>
                </a:solidFill>
                <a:sym typeface="+mn-ea"/>
              </a:rPr>
              <a:t>9.3 </a:t>
            </a:r>
            <a:r>
              <a:rPr lang="zh-CN" altLang="en-US" sz="2100" b="1" spc="225" dirty="0" smtClean="0">
                <a:solidFill>
                  <a:prstClr val="white"/>
                </a:solidFill>
                <a:sym typeface="+mn-ea"/>
              </a:rPr>
              <a:t>词法分析</a:t>
            </a:r>
            <a:endParaRPr lang="zh-CN" altLang="en-US" sz="2100" b="1" spc="225" dirty="0" smtClean="0">
              <a:solidFill>
                <a:prstClr val="white"/>
              </a:solidFill>
              <a:latin typeface="微软雅黑" panose="020B0503020204020204" pitchFamily="34" charset="-122"/>
              <a:ea typeface="微软雅黑" panose="020B0503020204020204" pitchFamily="34" charset="-122"/>
            </a:endParaRPr>
          </a:p>
          <a:p>
            <a:pPr algn="l"/>
            <a:endParaRPr lang="zh-CN" altLang="zh-CN" sz="2100"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第九章 自然语言处理</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745615" cy="368300"/>
          </a:xfrm>
          <a:prstGeom prst="rect">
            <a:avLst/>
          </a:prstGeom>
        </p:spPr>
        <p:txBody>
          <a:bodyPr wrap="none">
            <a:spAutoFit/>
          </a:bodyPr>
          <a:lstStyle/>
          <a:p>
            <a:pPr algn="l"/>
            <a:r>
              <a:rPr lang="en-US" altLang="zh-CN" dirty="0" smtClean="0">
                <a:solidFill>
                  <a:schemeClr val="accent1">
                    <a:lumMod val="75000"/>
                  </a:schemeClr>
                </a:solidFill>
                <a:sym typeface="+mn-ea"/>
              </a:rPr>
              <a:t>9.3.2  </a:t>
            </a:r>
            <a:r>
              <a:rPr lang="zh-CN" altLang="en-US" dirty="0" err="1" smtClean="0">
                <a:solidFill>
                  <a:schemeClr val="accent1">
                    <a:lumMod val="75000"/>
                  </a:schemeClr>
                </a:solidFill>
                <a:sym typeface="+mn-ea"/>
              </a:rPr>
              <a:t>词性标注</a:t>
            </a:r>
            <a:endParaRPr lang="zh-CN" altLang="en-US" dirty="0" err="1"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508958" y="1295192"/>
            <a:ext cx="7915326" cy="3938270"/>
          </a:xfrm>
          <a:prstGeom prst="rect">
            <a:avLst/>
          </a:prstGeom>
        </p:spPr>
        <p:txBody>
          <a:bodyPr wrap="square">
            <a:spAutoFit/>
          </a:bodyPr>
          <a:p>
            <a:pPr>
              <a:lnSpc>
                <a:spcPct val="150000"/>
              </a:lnSpc>
            </a:pPr>
            <a:r>
              <a:rPr lang="zh-CN" altLang="en-US" sz="1600" dirty="0" smtClean="0">
                <a:solidFill>
                  <a:schemeClr val="tx1">
                    <a:lumMod val="75000"/>
                    <a:lumOff val="25000"/>
                  </a:schemeClr>
                </a:solidFill>
                <a:latin typeface="+mn-ea"/>
              </a:rPr>
              <a:t>词性标注又称词类标注或简称为标注，是指为分词结果中的每个单词标注一个正确的词性的程序，也即确定每个词是名词、动词、形容词或其他词性的过程。词性也称为词类或词汇范畴。用于特定任务的标记的集合称为一个标记集。</a:t>
            </a:r>
            <a:endParaRPr lang="zh-CN" altLang="en-US" sz="1600" dirty="0" smtClean="0">
              <a:solidFill>
                <a:schemeClr val="tx1">
                  <a:lumMod val="75000"/>
                  <a:lumOff val="25000"/>
                </a:schemeClr>
              </a:solidFill>
              <a:latin typeface="+mn-ea"/>
            </a:endParaRPr>
          </a:p>
          <a:p>
            <a:pPr>
              <a:lnSpc>
                <a:spcPct val="150000"/>
              </a:lnSpc>
            </a:pPr>
            <a:r>
              <a:rPr lang="zh-CN" altLang="en-US" sz="1600" dirty="0" smtClean="0">
                <a:solidFill>
                  <a:schemeClr val="tx1">
                    <a:lumMod val="75000"/>
                    <a:lumOff val="25000"/>
                  </a:schemeClr>
                </a:solidFill>
                <a:latin typeface="+mn-ea"/>
              </a:rPr>
              <a:t>词性标注是文本处理的基础，通过词性标注，任一单词都能被归入至少一类词汇集（</a:t>
            </a:r>
            <a:r>
              <a:rPr lang="en-US" sz="1600" dirty="0" smtClean="0">
                <a:solidFill>
                  <a:schemeClr val="tx1">
                    <a:lumMod val="75000"/>
                    <a:lumOff val="25000"/>
                  </a:schemeClr>
                </a:solidFill>
                <a:latin typeface="+mn-ea"/>
              </a:rPr>
              <a:t>set of lexical</a:t>
            </a:r>
            <a:r>
              <a:rPr lang="zh-CN" altLang="en-US" sz="1600" dirty="0" smtClean="0">
                <a:solidFill>
                  <a:schemeClr val="tx1">
                    <a:lumMod val="75000"/>
                    <a:lumOff val="25000"/>
                  </a:schemeClr>
                </a:solidFill>
                <a:latin typeface="+mn-ea"/>
              </a:rPr>
              <a:t>）或词性条目（</a:t>
            </a:r>
            <a:r>
              <a:rPr lang="en-US" sz="1600" dirty="0" smtClean="0">
                <a:solidFill>
                  <a:schemeClr val="tx1">
                    <a:lumMod val="75000"/>
                    <a:lumOff val="25000"/>
                  </a:schemeClr>
                </a:solidFill>
                <a:latin typeface="+mn-ea"/>
              </a:rPr>
              <a:t>part-of-speech categories</a:t>
            </a:r>
            <a:r>
              <a:rPr lang="zh-CN" altLang="en-US" sz="1600" dirty="0" smtClean="0">
                <a:solidFill>
                  <a:schemeClr val="tx1">
                    <a:lumMod val="75000"/>
                    <a:lumOff val="25000"/>
                  </a:schemeClr>
                </a:solidFill>
                <a:latin typeface="+mn-ea"/>
              </a:rPr>
              <a:t>）中，如名词、动词、形容词和冠词等。词性标签用符号来代表词汇条目</a:t>
            </a:r>
            <a:r>
              <a:rPr lang="en-US" altLang="zh-CN" sz="1600" dirty="0" smtClean="0">
                <a:solidFill>
                  <a:schemeClr val="tx1">
                    <a:lumMod val="75000"/>
                    <a:lumOff val="25000"/>
                  </a:schemeClr>
                </a:solidFill>
                <a:latin typeface="+mn-ea"/>
              </a:rPr>
              <a:t>——</a:t>
            </a:r>
            <a:r>
              <a:rPr lang="en-US" sz="1600" dirty="0" smtClean="0">
                <a:solidFill>
                  <a:schemeClr val="tx1">
                    <a:lumMod val="75000"/>
                    <a:lumOff val="25000"/>
                  </a:schemeClr>
                </a:solidFill>
                <a:latin typeface="+mn-ea"/>
              </a:rPr>
              <a:t>NN</a:t>
            </a:r>
            <a:r>
              <a:rPr lang="zh-CN" altLang="en-US" sz="1600" dirty="0" smtClean="0">
                <a:solidFill>
                  <a:schemeClr val="tx1">
                    <a:lumMod val="75000"/>
                    <a:lumOff val="25000"/>
                  </a:schemeClr>
                </a:solidFill>
                <a:latin typeface="+mn-ea"/>
              </a:rPr>
              <a:t>（名词）、</a:t>
            </a:r>
            <a:r>
              <a:rPr lang="en-US" sz="1600" dirty="0" smtClean="0">
                <a:solidFill>
                  <a:schemeClr val="tx1">
                    <a:lumMod val="75000"/>
                    <a:lumOff val="25000"/>
                  </a:schemeClr>
                </a:solidFill>
                <a:latin typeface="+mn-ea"/>
              </a:rPr>
              <a:t>VB</a:t>
            </a:r>
            <a:r>
              <a:rPr lang="zh-CN" altLang="en-US" sz="1600" dirty="0" smtClean="0">
                <a:solidFill>
                  <a:schemeClr val="tx1">
                    <a:lumMod val="75000"/>
                    <a:lumOff val="25000"/>
                  </a:schemeClr>
                </a:solidFill>
                <a:latin typeface="+mn-ea"/>
              </a:rPr>
              <a:t>（动词）、</a:t>
            </a:r>
            <a:r>
              <a:rPr lang="en-US" sz="1600" dirty="0" smtClean="0">
                <a:solidFill>
                  <a:schemeClr val="tx1">
                    <a:lumMod val="75000"/>
                    <a:lumOff val="25000"/>
                  </a:schemeClr>
                </a:solidFill>
                <a:latin typeface="+mn-ea"/>
              </a:rPr>
              <a:t>JJ</a:t>
            </a:r>
            <a:r>
              <a:rPr lang="zh-CN" altLang="en-US" sz="1600" dirty="0" smtClean="0">
                <a:solidFill>
                  <a:schemeClr val="tx1">
                    <a:lumMod val="75000"/>
                    <a:lumOff val="25000"/>
                  </a:schemeClr>
                </a:solidFill>
                <a:latin typeface="+mn-ea"/>
              </a:rPr>
              <a:t>（形容词）和</a:t>
            </a:r>
            <a:r>
              <a:rPr lang="en-US" sz="1600" dirty="0" smtClean="0">
                <a:solidFill>
                  <a:schemeClr val="tx1">
                    <a:lumMod val="75000"/>
                    <a:lumOff val="25000"/>
                  </a:schemeClr>
                </a:solidFill>
                <a:latin typeface="+mn-ea"/>
              </a:rPr>
              <a:t>AT</a:t>
            </a:r>
            <a:r>
              <a:rPr lang="zh-CN" altLang="en-US" sz="1600" dirty="0" smtClean="0">
                <a:solidFill>
                  <a:schemeClr val="tx1">
                    <a:lumMod val="75000"/>
                    <a:lumOff val="25000"/>
                  </a:schemeClr>
                </a:solidFill>
                <a:latin typeface="+mn-ea"/>
              </a:rPr>
              <a:t>（冠词）。</a:t>
            </a:r>
            <a:r>
              <a:rPr lang="en-US" sz="1600" dirty="0" smtClean="0">
                <a:solidFill>
                  <a:schemeClr val="tx1">
                    <a:lumMod val="75000"/>
                    <a:lumOff val="25000"/>
                  </a:schemeClr>
                </a:solidFill>
                <a:latin typeface="+mn-ea"/>
              </a:rPr>
              <a:t>Brown Corpus </a:t>
            </a:r>
            <a:r>
              <a:rPr lang="zh-CN" altLang="en-US" sz="1600" dirty="0" smtClean="0">
                <a:solidFill>
                  <a:schemeClr val="tx1">
                    <a:lumMod val="75000"/>
                    <a:lumOff val="25000"/>
                  </a:schemeClr>
                </a:solidFill>
                <a:latin typeface="+mn-ea"/>
              </a:rPr>
              <a:t>是最悠久，也是最常用的标记集之一。</a:t>
            </a:r>
            <a:endParaRPr lang="zh-CN" altLang="en-US" sz="1600" dirty="0" smtClean="0">
              <a:solidFill>
                <a:schemeClr val="tx1">
                  <a:lumMod val="75000"/>
                  <a:lumOff val="25000"/>
                </a:schemeClr>
              </a:solidFill>
              <a:latin typeface="+mn-ea"/>
            </a:endParaRPr>
          </a:p>
          <a:p>
            <a:pPr>
              <a:lnSpc>
                <a:spcPct val="150000"/>
              </a:lnSpc>
              <a:spcBef>
                <a:spcPts val="600"/>
              </a:spcBef>
              <a:spcAft>
                <a:spcPts val="600"/>
              </a:spcAft>
            </a:pPr>
            <a:r>
              <a:rPr lang="x-none" sz="1600" b="1" dirty="0" smtClean="0">
                <a:solidFill>
                  <a:schemeClr val="tx1">
                    <a:lumMod val="75000"/>
                    <a:lumOff val="25000"/>
                  </a:schemeClr>
                </a:solidFill>
                <a:latin typeface="+mn-ea"/>
              </a:rPr>
              <a:t>1. NLTK词性标注</a:t>
            </a:r>
            <a:endParaRPr lang="zh-CN" altLang="en-US" sz="1600" b="1" dirty="0" smtClean="0">
              <a:solidFill>
                <a:schemeClr val="tx1">
                  <a:lumMod val="75000"/>
                  <a:lumOff val="25000"/>
                </a:schemeClr>
              </a:solidFill>
              <a:latin typeface="+mn-ea"/>
            </a:endParaRPr>
          </a:p>
          <a:p>
            <a:pPr>
              <a:lnSpc>
                <a:spcPct val="150000"/>
              </a:lnSpc>
            </a:pPr>
            <a:r>
              <a:rPr lang="en-US" sz="1600" dirty="0" smtClean="0">
                <a:solidFill>
                  <a:schemeClr val="tx1">
                    <a:lumMod val="75000"/>
                    <a:lumOff val="25000"/>
                  </a:schemeClr>
                </a:solidFill>
                <a:latin typeface="+mn-ea"/>
              </a:rPr>
              <a:t>NLTK</a:t>
            </a:r>
            <a:r>
              <a:rPr lang="zh-CN" altLang="en-US" sz="1600" dirty="0" smtClean="0">
                <a:solidFill>
                  <a:schemeClr val="tx1">
                    <a:lumMod val="75000"/>
                    <a:lumOff val="25000"/>
                  </a:schemeClr>
                </a:solidFill>
                <a:latin typeface="+mn-ea"/>
              </a:rPr>
              <a:t>进行词性标注时用到的函数是</a:t>
            </a:r>
            <a:r>
              <a:rPr lang="en-US" sz="1600" dirty="0" err="1" smtClean="0">
                <a:solidFill>
                  <a:schemeClr val="tx1">
                    <a:lumMod val="75000"/>
                    <a:lumOff val="25000"/>
                  </a:schemeClr>
                </a:solidFill>
                <a:latin typeface="+mn-ea"/>
              </a:rPr>
              <a:t>nltk.pos_tag</a:t>
            </a:r>
            <a:r>
              <a:rPr lang="en-US" sz="1600" dirty="0" smtClean="0">
                <a:solidFill>
                  <a:schemeClr val="tx1">
                    <a:lumMod val="75000"/>
                    <a:lumOff val="25000"/>
                  </a:schemeClr>
                </a:solidFill>
                <a:latin typeface="+mn-ea"/>
              </a:rPr>
              <a:t>(tokens)</a:t>
            </a:r>
            <a:r>
              <a:rPr lang="zh-CN" altLang="en-US" sz="1600" dirty="0" smtClean="0">
                <a:solidFill>
                  <a:schemeClr val="tx1">
                    <a:lumMod val="75000"/>
                    <a:lumOff val="25000"/>
                  </a:schemeClr>
                </a:solidFill>
                <a:latin typeface="+mn-ea"/>
              </a:rPr>
              <a:t>，其中，</a:t>
            </a:r>
            <a:r>
              <a:rPr lang="en-US" sz="1600" dirty="0" smtClean="0">
                <a:solidFill>
                  <a:schemeClr val="tx1">
                    <a:lumMod val="75000"/>
                    <a:lumOff val="25000"/>
                  </a:schemeClr>
                </a:solidFill>
                <a:latin typeface="+mn-ea"/>
              </a:rPr>
              <a:t>tokens</a:t>
            </a:r>
            <a:r>
              <a:rPr lang="zh-CN" altLang="en-US" sz="1600" dirty="0" smtClean="0">
                <a:solidFill>
                  <a:schemeClr val="tx1">
                    <a:lumMod val="75000"/>
                    <a:lumOff val="25000"/>
                  </a:schemeClr>
                </a:solidFill>
                <a:latin typeface="+mn-ea"/>
              </a:rPr>
              <a:t>是句子分词后的结果，同样是句子级的标注。例如：</a:t>
            </a:r>
            <a:endParaRPr lang="zh-CN" altLang="en-US" sz="1600" dirty="0" smtClean="0">
              <a:solidFill>
                <a:schemeClr val="tx1">
                  <a:lumMod val="75000"/>
                  <a:lumOff val="25000"/>
                </a:schemeClr>
              </a:solidFill>
              <a:latin typeface="+mn-ea"/>
            </a:endParaRPr>
          </a:p>
        </p:txBody>
      </p:sp>
      <p:pic>
        <p:nvPicPr>
          <p:cNvPr id="5122" name="Picture 2"/>
          <p:cNvPicPr>
            <a:picLocks noChangeAspect="1" noChangeArrowheads="1"/>
          </p:cNvPicPr>
          <p:nvPr/>
        </p:nvPicPr>
        <p:blipFill>
          <a:blip r:embed="rId3"/>
          <a:srcRect/>
          <a:stretch>
            <a:fillRect/>
          </a:stretch>
        </p:blipFill>
        <p:spPr bwMode="auto">
          <a:xfrm>
            <a:off x="2789361" y="839721"/>
            <a:ext cx="6124575" cy="49339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1+#ppt_w/2"/>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sym typeface="+mn-ea"/>
              </a:rPr>
              <a:t>9.3 </a:t>
            </a:r>
            <a:r>
              <a:rPr lang="zh-CN" altLang="en-US" sz="2100" b="1" spc="225" dirty="0" smtClean="0">
                <a:solidFill>
                  <a:prstClr val="white"/>
                </a:solidFill>
                <a:sym typeface="+mn-ea"/>
              </a:rPr>
              <a:t>词法分析</a:t>
            </a:r>
            <a:endParaRPr lang="zh-CN" altLang="zh-CN" sz="2100"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第九章 自然语言处理</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745615" cy="368300"/>
          </a:xfrm>
          <a:prstGeom prst="rect">
            <a:avLst/>
          </a:prstGeom>
        </p:spPr>
        <p:txBody>
          <a:bodyPr wrap="none">
            <a:spAutoFit/>
          </a:bodyPr>
          <a:lstStyle/>
          <a:p>
            <a:pPr algn="l"/>
            <a:r>
              <a:rPr lang="en-US" altLang="zh-CN" dirty="0" smtClean="0">
                <a:solidFill>
                  <a:schemeClr val="accent1">
                    <a:lumMod val="75000"/>
                  </a:schemeClr>
                </a:solidFill>
                <a:sym typeface="+mn-ea"/>
              </a:rPr>
              <a:t>9.3.2  </a:t>
            </a:r>
            <a:r>
              <a:rPr lang="zh-CN" altLang="en-US" dirty="0" err="1" smtClean="0">
                <a:solidFill>
                  <a:schemeClr val="accent1">
                    <a:lumMod val="75000"/>
                  </a:schemeClr>
                </a:solidFill>
                <a:sym typeface="+mn-ea"/>
              </a:rPr>
              <a:t>词性标注</a:t>
            </a:r>
            <a:endParaRPr lang="zh-CN" altLang="en-US" dirty="0" err="1"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508958" y="1295192"/>
            <a:ext cx="3955466" cy="3122930"/>
          </a:xfrm>
          <a:prstGeom prst="rect">
            <a:avLst/>
          </a:prstGeom>
        </p:spPr>
        <p:txBody>
          <a:bodyPr wrap="square">
            <a:spAutoFit/>
          </a:bodyPr>
          <a:p>
            <a:pPr>
              <a:lnSpc>
                <a:spcPct val="150000"/>
              </a:lnSpc>
              <a:spcBef>
                <a:spcPts val="600"/>
              </a:spcBef>
              <a:spcAft>
                <a:spcPts val="600"/>
              </a:spcAft>
            </a:pPr>
            <a:r>
              <a:rPr lang="en-US" altLang="zh-CN" sz="1600" b="1" dirty="0" smtClean="0">
                <a:solidFill>
                  <a:schemeClr val="tx1">
                    <a:lumMod val="75000"/>
                    <a:lumOff val="25000"/>
                  </a:schemeClr>
                </a:solidFill>
                <a:latin typeface="+mn-ea"/>
              </a:rPr>
              <a:t>2</a:t>
            </a:r>
            <a:r>
              <a:rPr lang="x-none" sz="1600" b="1" dirty="0" smtClean="0">
                <a:solidFill>
                  <a:schemeClr val="tx1">
                    <a:lumMod val="75000"/>
                    <a:lumOff val="25000"/>
                  </a:schemeClr>
                </a:solidFill>
                <a:latin typeface="+mn-ea"/>
              </a:rPr>
              <a:t>. </a:t>
            </a:r>
            <a:r>
              <a:rPr lang="en-US" sz="1600" b="1" dirty="0" err="1" smtClean="0">
                <a:solidFill>
                  <a:schemeClr val="tx1">
                    <a:lumMod val="75000"/>
                    <a:lumOff val="25000"/>
                  </a:schemeClr>
                </a:solidFill>
                <a:latin typeface="+mn-ea"/>
              </a:rPr>
              <a:t>jieba</a:t>
            </a:r>
            <a:r>
              <a:rPr lang="en-US" sz="1600" b="1" dirty="0" smtClean="0">
                <a:solidFill>
                  <a:schemeClr val="tx1">
                    <a:lumMod val="75000"/>
                    <a:lumOff val="25000"/>
                  </a:schemeClr>
                </a:solidFill>
                <a:latin typeface="+mn-ea"/>
              </a:rPr>
              <a:t> </a:t>
            </a:r>
            <a:r>
              <a:rPr lang="x-none" sz="1600" b="1" dirty="0" smtClean="0">
                <a:solidFill>
                  <a:schemeClr val="tx1">
                    <a:lumMod val="75000"/>
                    <a:lumOff val="25000"/>
                  </a:schemeClr>
                </a:solidFill>
                <a:latin typeface="+mn-ea"/>
              </a:rPr>
              <a:t>词性标注</a:t>
            </a:r>
            <a:endParaRPr lang="zh-CN" altLang="en-US" sz="1600" b="1" dirty="0" smtClean="0">
              <a:solidFill>
                <a:schemeClr val="tx1">
                  <a:lumMod val="75000"/>
                  <a:lumOff val="25000"/>
                </a:schemeClr>
              </a:solidFill>
              <a:latin typeface="+mn-ea"/>
            </a:endParaRPr>
          </a:p>
          <a:p>
            <a:pPr>
              <a:lnSpc>
                <a:spcPct val="150000"/>
              </a:lnSpc>
            </a:pPr>
            <a:r>
              <a:rPr lang="zh-CN" altLang="en-US" sz="1600" dirty="0" smtClean="0">
                <a:solidFill>
                  <a:schemeClr val="tx1">
                    <a:lumMod val="75000"/>
                    <a:lumOff val="25000"/>
                  </a:schemeClr>
                </a:solidFill>
                <a:latin typeface="+mn-ea"/>
              </a:rPr>
              <a:t> </a:t>
            </a:r>
            <a:r>
              <a:rPr lang="en-US" sz="1600" dirty="0" err="1" smtClean="0">
                <a:solidFill>
                  <a:schemeClr val="tx1">
                    <a:lumMod val="75000"/>
                    <a:lumOff val="25000"/>
                  </a:schemeClr>
                </a:solidFill>
                <a:latin typeface="+mn-ea"/>
              </a:rPr>
              <a:t>jieba</a:t>
            </a:r>
            <a:r>
              <a:rPr lang="zh-CN" altLang="en-US" sz="1600" dirty="0" smtClean="0">
                <a:solidFill>
                  <a:schemeClr val="tx1">
                    <a:lumMod val="75000"/>
                    <a:lumOff val="25000"/>
                  </a:schemeClr>
                </a:solidFill>
                <a:latin typeface="+mn-ea"/>
              </a:rPr>
              <a:t>在进行中文分词的同时，还可以完成词性标注任务。它根据分词结果中每个词的词性，可以初步实现命名实体识别，即将标注为</a:t>
            </a:r>
            <a:r>
              <a:rPr lang="en-US" sz="1600" dirty="0" smtClean="0">
                <a:solidFill>
                  <a:schemeClr val="tx1">
                    <a:lumMod val="75000"/>
                    <a:lumOff val="25000"/>
                  </a:schemeClr>
                </a:solidFill>
                <a:latin typeface="+mn-ea"/>
              </a:rPr>
              <a:t>nr</a:t>
            </a:r>
            <a:r>
              <a:rPr lang="zh-CN" altLang="en-US" sz="1600" dirty="0" smtClean="0">
                <a:solidFill>
                  <a:schemeClr val="tx1">
                    <a:lumMod val="75000"/>
                    <a:lumOff val="25000"/>
                  </a:schemeClr>
                </a:solidFill>
                <a:latin typeface="+mn-ea"/>
              </a:rPr>
              <a:t>的词视为人名，将标注为</a:t>
            </a:r>
            <a:r>
              <a:rPr lang="en-US" sz="1600" dirty="0" smtClean="0">
                <a:solidFill>
                  <a:schemeClr val="tx1">
                    <a:lumMod val="75000"/>
                    <a:lumOff val="25000"/>
                  </a:schemeClr>
                </a:solidFill>
                <a:latin typeface="+mn-ea"/>
              </a:rPr>
              <a:t>ns</a:t>
            </a:r>
            <a:r>
              <a:rPr lang="zh-CN" altLang="en-US" sz="1600" dirty="0" smtClean="0">
                <a:solidFill>
                  <a:schemeClr val="tx1">
                    <a:lumMod val="75000"/>
                    <a:lumOff val="25000"/>
                  </a:schemeClr>
                </a:solidFill>
                <a:latin typeface="+mn-ea"/>
              </a:rPr>
              <a:t>的词视为地名等。所有标点符号都会被标注为</a:t>
            </a:r>
            <a:r>
              <a:rPr lang="en-US" sz="1600" dirty="0" smtClean="0">
                <a:solidFill>
                  <a:schemeClr val="tx1">
                    <a:lumMod val="75000"/>
                    <a:lumOff val="25000"/>
                  </a:schemeClr>
                </a:solidFill>
                <a:latin typeface="+mn-ea"/>
              </a:rPr>
              <a:t>x</a:t>
            </a:r>
            <a:r>
              <a:rPr lang="zh-CN" altLang="en-US" sz="1600" dirty="0" smtClean="0">
                <a:solidFill>
                  <a:schemeClr val="tx1">
                    <a:lumMod val="75000"/>
                    <a:lumOff val="25000"/>
                  </a:schemeClr>
                </a:solidFill>
                <a:latin typeface="+mn-ea"/>
              </a:rPr>
              <a:t>，所以可以根据这个去除分词结果中的标点符号。例如：</a:t>
            </a:r>
            <a:endParaRPr lang="zh-CN" altLang="en-US" sz="1600" dirty="0" smtClean="0">
              <a:solidFill>
                <a:schemeClr val="tx1">
                  <a:lumMod val="75000"/>
                  <a:lumOff val="25000"/>
                </a:schemeClr>
              </a:solidFill>
              <a:latin typeface="+mn-ea"/>
            </a:endParaRPr>
          </a:p>
        </p:txBody>
      </p:sp>
      <p:sp>
        <p:nvSpPr>
          <p:cNvPr id="70" name="矩形 69"/>
          <p:cNvSpPr/>
          <p:nvPr/>
        </p:nvSpPr>
        <p:spPr>
          <a:xfrm>
            <a:off x="509383" y="4418069"/>
            <a:ext cx="8089750" cy="1568450"/>
          </a:xfrm>
          <a:prstGeom prst="rect">
            <a:avLst/>
          </a:prstGeom>
        </p:spPr>
        <p:txBody>
          <a:bodyPr wrap="square">
            <a:spAutoFit/>
          </a:bodyPr>
          <a:p>
            <a:pPr>
              <a:lnSpc>
                <a:spcPct val="150000"/>
              </a:lnSpc>
            </a:pP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在汉语中，词性标注比较简单，因为汉语词汇词性多变的情况比较少见，大多词语只有一个词性，或者出现频次最高的词性远远高于第二位的词性。据统计，只须选取最高频词性，即可实现准确率为</a:t>
            </a:r>
            <a:r>
              <a:rPr 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80%</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的中文词性标注程序。利用</a:t>
            </a:r>
            <a:r>
              <a:rPr 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HMM</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即可实现更高准确率的词性标注。</a:t>
            </a:r>
            <a:endPar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146" name="Picture 2"/>
          <p:cNvPicPr>
            <a:picLocks noChangeAspect="1" noChangeArrowheads="1"/>
          </p:cNvPicPr>
          <p:nvPr/>
        </p:nvPicPr>
        <p:blipFill>
          <a:blip r:embed="rId3"/>
          <a:srcRect/>
          <a:stretch>
            <a:fillRect/>
          </a:stretch>
        </p:blipFill>
        <p:spPr bwMode="auto">
          <a:xfrm>
            <a:off x="4442908" y="836352"/>
            <a:ext cx="4544827" cy="311170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1+#ppt_w/2"/>
                                          </p:val>
                                        </p:tav>
                                        <p:tav tm="100000">
                                          <p:val>
                                            <p:strVal val="#ppt_x"/>
                                          </p:val>
                                        </p:tav>
                                      </p:tavLst>
                                    </p:anim>
                                    <p:anim calcmode="lin" valueType="num">
                                      <p:cBhvr additive="base">
                                        <p:cTn id="8" dur="500" fill="hold"/>
                                        <p:tgtEl>
                                          <p:spTgt spid="61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sym typeface="+mn-ea"/>
              </a:rPr>
              <a:t>9.3 </a:t>
            </a:r>
            <a:r>
              <a:rPr lang="zh-CN" altLang="en-US" sz="2100" b="1" spc="225" dirty="0" smtClean="0">
                <a:solidFill>
                  <a:prstClr val="white"/>
                </a:solidFill>
                <a:sym typeface="+mn-ea"/>
              </a:rPr>
              <a:t>词法分析</a:t>
            </a:r>
            <a:endParaRPr lang="zh-CN" altLang="zh-CN" sz="2100"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第九章 自然语言处理</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2202815" cy="368300"/>
          </a:xfrm>
          <a:prstGeom prst="rect">
            <a:avLst/>
          </a:prstGeom>
        </p:spPr>
        <p:txBody>
          <a:bodyPr wrap="none">
            <a:spAutoFit/>
          </a:bodyPr>
          <a:lstStyle/>
          <a:p>
            <a:pPr algn="l"/>
            <a:r>
              <a:rPr lang="en-US" altLang="zh-CN" dirty="0" smtClean="0">
                <a:solidFill>
                  <a:schemeClr val="accent1">
                    <a:lumMod val="75000"/>
                  </a:schemeClr>
                </a:solidFill>
                <a:sym typeface="+mn-ea"/>
              </a:rPr>
              <a:t>9.3.3  </a:t>
            </a:r>
            <a:r>
              <a:rPr lang="zh-CN" altLang="en-US" dirty="0" err="1" smtClean="0">
                <a:solidFill>
                  <a:schemeClr val="accent1">
                    <a:lumMod val="75000"/>
                  </a:schemeClr>
                </a:solidFill>
                <a:sym typeface="+mn-ea"/>
              </a:rPr>
              <a:t>命名实体识别</a:t>
            </a:r>
            <a:endParaRPr lang="zh-CN" altLang="en-US" dirty="0" err="1"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508957" y="1295192"/>
            <a:ext cx="8129433" cy="4374515"/>
          </a:xfrm>
          <a:prstGeom prst="rect">
            <a:avLst/>
          </a:prstGeom>
        </p:spPr>
        <p:txBody>
          <a:bodyPr wrap="square">
            <a:spAutoFit/>
          </a:bodyPr>
          <a:p>
            <a:pPr algn="just">
              <a:lnSpc>
                <a:spcPct val="120000"/>
              </a:lnSpc>
              <a:spcAft>
                <a:spcPts val="0"/>
              </a:spcAft>
            </a:pPr>
            <a:r>
              <a:rPr lang="zh-CN" altLang="en-US" sz="1600" dirty="0" smtClean="0">
                <a:solidFill>
                  <a:schemeClr val="tx1">
                    <a:lumMod val="75000"/>
                    <a:lumOff val="25000"/>
                  </a:schemeClr>
                </a:solidFill>
                <a:latin typeface="+mn-ea"/>
              </a:rPr>
              <a:t>命名实体识别又称“专名识别”，是指识别文本中具有特定意义的实体，主要包括人名、地名、机构名、专有名词等。命名实体识别的任务是识别句子中的人名、地名和机构名等命名实体。每一个命名实体都是由一个或多个词语构成的。命名实体识别包括两个步骤：①实体边界识别；②确定实体类别（人名、地名、机构名或其他）。</a:t>
            </a:r>
            <a:endParaRPr lang="zh-CN" altLang="en-US" sz="1600" dirty="0" smtClean="0">
              <a:solidFill>
                <a:schemeClr val="tx1">
                  <a:lumMod val="75000"/>
                  <a:lumOff val="25000"/>
                </a:schemeClr>
              </a:solidFill>
              <a:latin typeface="+mn-ea"/>
            </a:endParaRPr>
          </a:p>
          <a:p>
            <a:pPr algn="just">
              <a:lnSpc>
                <a:spcPct val="120000"/>
              </a:lnSpc>
              <a:spcBef>
                <a:spcPts val="600"/>
              </a:spcBef>
              <a:spcAft>
                <a:spcPts val="0"/>
              </a:spcAft>
            </a:pPr>
            <a:r>
              <a:rPr lang="zh-CN" altLang="en-US" sz="1600" dirty="0" smtClean="0">
                <a:solidFill>
                  <a:schemeClr val="tx1">
                    <a:lumMod val="75000"/>
                    <a:lumOff val="25000"/>
                  </a:schemeClr>
                </a:solidFill>
                <a:latin typeface="+mn-ea"/>
              </a:rPr>
              <a:t>命名实体识别是信息提取、问答系统、句法分析、机器翻译、面向</a:t>
            </a:r>
            <a:r>
              <a:rPr lang="en-US" sz="1600" dirty="0" smtClean="0">
                <a:solidFill>
                  <a:schemeClr val="tx1">
                    <a:lumMod val="75000"/>
                    <a:lumOff val="25000"/>
                  </a:schemeClr>
                </a:solidFill>
                <a:latin typeface="+mn-ea"/>
              </a:rPr>
              <a:t>Semantic Web</a:t>
            </a:r>
            <a:r>
              <a:rPr lang="zh-CN" altLang="en-US" sz="1600" dirty="0" smtClean="0">
                <a:solidFill>
                  <a:schemeClr val="tx1">
                    <a:lumMod val="75000"/>
                    <a:lumOff val="25000"/>
                  </a:schemeClr>
                </a:solidFill>
                <a:latin typeface="+mn-ea"/>
              </a:rPr>
              <a:t>的元数据标注等应用领域的重要基础工具，主要有如下三种方法：</a:t>
            </a:r>
            <a:endParaRPr lang="zh-CN" altLang="en-US" sz="1600" dirty="0" smtClean="0">
              <a:solidFill>
                <a:schemeClr val="tx1">
                  <a:lumMod val="75000"/>
                  <a:lumOff val="25000"/>
                </a:schemeClr>
              </a:solidFill>
              <a:latin typeface="+mn-ea"/>
            </a:endParaRPr>
          </a:p>
          <a:p>
            <a:pPr algn="just">
              <a:lnSpc>
                <a:spcPct val="120000"/>
              </a:lnSpc>
              <a:spcBef>
                <a:spcPts val="600"/>
              </a:spcBef>
              <a:spcAft>
                <a:spcPts val="0"/>
              </a:spcAft>
            </a:pPr>
            <a:r>
              <a:rPr lang="zh-CN" altLang="en-US" sz="1600" dirty="0" smtClean="0">
                <a:solidFill>
                  <a:schemeClr val="tx1">
                    <a:lumMod val="75000"/>
                    <a:lumOff val="25000"/>
                  </a:schemeClr>
                </a:solidFill>
                <a:latin typeface="+mn-ea"/>
              </a:rPr>
              <a:t> （</a:t>
            </a:r>
            <a:r>
              <a:rPr lang="en-US" sz="1600" dirty="0" smtClean="0">
                <a:solidFill>
                  <a:schemeClr val="tx1">
                    <a:lumMod val="75000"/>
                    <a:lumOff val="25000"/>
                  </a:schemeClr>
                </a:solidFill>
                <a:latin typeface="+mn-ea"/>
              </a:rPr>
              <a:t>1</a:t>
            </a:r>
            <a:r>
              <a:rPr lang="zh-CN" altLang="en-US" sz="1600" dirty="0" smtClean="0">
                <a:solidFill>
                  <a:schemeClr val="tx1">
                    <a:lumMod val="75000"/>
                    <a:lumOff val="25000"/>
                  </a:schemeClr>
                </a:solidFill>
                <a:latin typeface="+mn-ea"/>
              </a:rPr>
              <a:t>）基于规则和词典的方法。该方法需要专家制订规则，准确率较高，但依赖于特征领域，可移植性差。</a:t>
            </a:r>
            <a:endParaRPr lang="zh-CN" altLang="en-US" sz="1600" dirty="0" smtClean="0">
              <a:solidFill>
                <a:schemeClr val="tx1">
                  <a:lumMod val="75000"/>
                  <a:lumOff val="25000"/>
                </a:schemeClr>
              </a:solidFill>
              <a:latin typeface="+mn-ea"/>
            </a:endParaRPr>
          </a:p>
          <a:p>
            <a:pPr algn="just">
              <a:lnSpc>
                <a:spcPct val="120000"/>
              </a:lnSpc>
              <a:spcAft>
                <a:spcPts val="0"/>
              </a:spcAft>
            </a:pPr>
            <a:r>
              <a:rPr lang="zh-CN" altLang="en-US" sz="1600" dirty="0" smtClean="0">
                <a:solidFill>
                  <a:schemeClr val="tx1">
                    <a:lumMod val="75000"/>
                    <a:lumOff val="25000"/>
                  </a:schemeClr>
                </a:solidFill>
                <a:latin typeface="+mn-ea"/>
              </a:rPr>
              <a:t> （</a:t>
            </a:r>
            <a:r>
              <a:rPr lang="en-US" sz="1600" dirty="0" smtClean="0">
                <a:solidFill>
                  <a:schemeClr val="tx1">
                    <a:lumMod val="75000"/>
                    <a:lumOff val="25000"/>
                  </a:schemeClr>
                </a:solidFill>
                <a:latin typeface="+mn-ea"/>
              </a:rPr>
              <a:t>2</a:t>
            </a:r>
            <a:r>
              <a:rPr lang="zh-CN" altLang="en-US" sz="1600" dirty="0" smtClean="0">
                <a:solidFill>
                  <a:schemeClr val="tx1">
                    <a:lumMod val="75000"/>
                    <a:lumOff val="25000"/>
                  </a:schemeClr>
                </a:solidFill>
                <a:latin typeface="+mn-ea"/>
              </a:rPr>
              <a:t>）基于统计的方法。其主要采用</a:t>
            </a:r>
            <a:r>
              <a:rPr lang="en-US" sz="1600" dirty="0" smtClean="0">
                <a:solidFill>
                  <a:schemeClr val="tx1">
                    <a:lumMod val="75000"/>
                    <a:lumOff val="25000"/>
                  </a:schemeClr>
                </a:solidFill>
                <a:latin typeface="+mn-ea"/>
              </a:rPr>
              <a:t>HMM</a:t>
            </a:r>
            <a:r>
              <a:rPr lang="zh-CN" altLang="en-US" sz="1600" dirty="0" smtClean="0">
                <a:solidFill>
                  <a:schemeClr val="tx1">
                    <a:lumMod val="75000"/>
                    <a:lumOff val="25000"/>
                  </a:schemeClr>
                </a:solidFill>
                <a:latin typeface="+mn-ea"/>
              </a:rPr>
              <a:t>、</a:t>
            </a:r>
            <a:r>
              <a:rPr lang="en-US" sz="1600" dirty="0" smtClean="0">
                <a:solidFill>
                  <a:schemeClr val="tx1">
                    <a:lumMod val="75000"/>
                    <a:lumOff val="25000"/>
                  </a:schemeClr>
                </a:solidFill>
                <a:latin typeface="+mn-ea"/>
              </a:rPr>
              <a:t>MEMM</a:t>
            </a:r>
            <a:r>
              <a:rPr lang="zh-CN" altLang="en-US" sz="1600" dirty="0" smtClean="0">
                <a:solidFill>
                  <a:schemeClr val="tx1">
                    <a:lumMod val="75000"/>
                    <a:lumOff val="25000"/>
                  </a:schemeClr>
                </a:solidFill>
                <a:latin typeface="+mn-ea"/>
              </a:rPr>
              <a:t>、</a:t>
            </a:r>
            <a:r>
              <a:rPr lang="en-US" sz="1600" dirty="0" smtClean="0">
                <a:solidFill>
                  <a:schemeClr val="tx1">
                    <a:lumMod val="75000"/>
                    <a:lumOff val="25000"/>
                  </a:schemeClr>
                </a:solidFill>
                <a:latin typeface="+mn-ea"/>
              </a:rPr>
              <a:t>CRF</a:t>
            </a:r>
            <a:r>
              <a:rPr lang="zh-CN" altLang="en-US" sz="1600" dirty="0" smtClean="0">
                <a:solidFill>
                  <a:schemeClr val="tx1">
                    <a:lumMod val="75000"/>
                    <a:lumOff val="25000"/>
                  </a:schemeClr>
                </a:solidFill>
                <a:latin typeface="+mn-ea"/>
              </a:rPr>
              <a:t>，难点在于特征的选择。该方法能获得好的健壮性和灵活性，不需要太多的人工干预，没有太多领域限制，但需要大量的标记集。</a:t>
            </a:r>
            <a:endParaRPr lang="zh-CN" altLang="en-US" sz="1600" dirty="0" smtClean="0">
              <a:solidFill>
                <a:schemeClr val="tx1">
                  <a:lumMod val="75000"/>
                  <a:lumOff val="25000"/>
                </a:schemeClr>
              </a:solidFill>
              <a:latin typeface="+mn-ea"/>
            </a:endParaRPr>
          </a:p>
          <a:p>
            <a:pPr algn="just">
              <a:lnSpc>
                <a:spcPct val="120000"/>
              </a:lnSpc>
              <a:spcAft>
                <a:spcPts val="0"/>
              </a:spcAft>
            </a:pPr>
            <a:r>
              <a:rPr lang="zh-CN" altLang="en-US" sz="1600" dirty="0" smtClean="0">
                <a:solidFill>
                  <a:schemeClr val="tx1">
                    <a:lumMod val="75000"/>
                    <a:lumOff val="25000"/>
                  </a:schemeClr>
                </a:solidFill>
                <a:latin typeface="+mn-ea"/>
              </a:rPr>
              <a:t> （</a:t>
            </a:r>
            <a:r>
              <a:rPr lang="en-US" sz="1600" dirty="0" smtClean="0">
                <a:solidFill>
                  <a:schemeClr val="tx1">
                    <a:lumMod val="75000"/>
                    <a:lumOff val="25000"/>
                  </a:schemeClr>
                </a:solidFill>
                <a:latin typeface="+mn-ea"/>
              </a:rPr>
              <a:t>3</a:t>
            </a:r>
            <a:r>
              <a:rPr lang="zh-CN" altLang="en-US" sz="1600" dirty="0" smtClean="0">
                <a:solidFill>
                  <a:schemeClr val="tx1">
                    <a:lumMod val="75000"/>
                    <a:lumOff val="25000"/>
                  </a:schemeClr>
                </a:solidFill>
                <a:latin typeface="+mn-ea"/>
              </a:rPr>
              <a:t>）混合方法。其指将规则与统计相结合、多种统计方法相结合等，是目前主流的方法。</a:t>
            </a:r>
            <a:endParaRPr lang="zh-CN" altLang="en-US" sz="1600" dirty="0" smtClean="0">
              <a:solidFill>
                <a:schemeClr val="tx1">
                  <a:lumMod val="75000"/>
                  <a:lumOff val="25000"/>
                </a:schemeClr>
              </a:solidFill>
              <a:latin typeface="+mn-ea"/>
            </a:endParaRPr>
          </a:p>
          <a:p>
            <a:pPr algn="just">
              <a:lnSpc>
                <a:spcPct val="120000"/>
              </a:lnSpc>
              <a:spcAft>
                <a:spcPts val="0"/>
              </a:spcAft>
            </a:pPr>
            <a:r>
              <a:rPr lang="en-US" sz="1600" dirty="0" smtClean="0">
                <a:solidFill>
                  <a:schemeClr val="tx1">
                    <a:lumMod val="75000"/>
                    <a:lumOff val="25000"/>
                  </a:schemeClr>
                </a:solidFill>
                <a:latin typeface="+mn-ea"/>
              </a:rPr>
              <a:t>NLTK</a:t>
            </a:r>
            <a:r>
              <a:rPr lang="zh-CN" altLang="en-US" sz="1600" dirty="0" smtClean="0">
                <a:solidFill>
                  <a:schemeClr val="tx1">
                    <a:lumMod val="75000"/>
                    <a:lumOff val="25000"/>
                  </a:schemeClr>
                </a:solidFill>
                <a:latin typeface="+mn-ea"/>
              </a:rPr>
              <a:t>进行命名实体识别的函数是</a:t>
            </a:r>
            <a:r>
              <a:rPr lang="en-US" sz="1600" dirty="0" err="1" smtClean="0">
                <a:solidFill>
                  <a:schemeClr val="tx1">
                    <a:lumMod val="75000"/>
                    <a:lumOff val="25000"/>
                  </a:schemeClr>
                </a:solidFill>
                <a:latin typeface="+mn-ea"/>
              </a:rPr>
              <a:t>nltk.ne_chunk</a:t>
            </a:r>
            <a:r>
              <a:rPr lang="en-US" sz="1600" dirty="0" smtClean="0">
                <a:solidFill>
                  <a:schemeClr val="tx1">
                    <a:lumMod val="75000"/>
                    <a:lumOff val="25000"/>
                  </a:schemeClr>
                </a:solidFill>
                <a:latin typeface="+mn-ea"/>
              </a:rPr>
              <a:t>(tags)</a:t>
            </a:r>
            <a:r>
              <a:rPr lang="zh-CN" altLang="en-US" sz="1600" dirty="0" smtClean="0">
                <a:solidFill>
                  <a:schemeClr val="tx1">
                    <a:lumMod val="75000"/>
                    <a:lumOff val="25000"/>
                  </a:schemeClr>
                </a:solidFill>
                <a:latin typeface="+mn-ea"/>
              </a:rPr>
              <a:t>，其中，</a:t>
            </a:r>
            <a:r>
              <a:rPr lang="en-US" sz="1600" dirty="0" smtClean="0">
                <a:solidFill>
                  <a:schemeClr val="tx1">
                    <a:lumMod val="75000"/>
                    <a:lumOff val="25000"/>
                  </a:schemeClr>
                </a:solidFill>
                <a:latin typeface="+mn-ea"/>
              </a:rPr>
              <a:t>tags</a:t>
            </a:r>
            <a:r>
              <a:rPr lang="zh-CN" altLang="en-US" sz="1600" dirty="0" smtClean="0">
                <a:solidFill>
                  <a:schemeClr val="tx1">
                    <a:lumMod val="75000"/>
                    <a:lumOff val="25000"/>
                  </a:schemeClr>
                </a:solidFill>
                <a:latin typeface="+mn-ea"/>
              </a:rPr>
              <a:t>是句子词性标注后的结果，同样是句子级的。例如：</a:t>
            </a:r>
            <a:endParaRPr lang="zh-CN" altLang="en-US" sz="1600" dirty="0" smtClean="0">
              <a:solidFill>
                <a:schemeClr val="tx1">
                  <a:lumMod val="75000"/>
                  <a:lumOff val="25000"/>
                </a:schemeClr>
              </a:solidFill>
              <a:latin typeface="+mn-ea"/>
            </a:endParaRPr>
          </a:p>
        </p:txBody>
      </p:sp>
      <p:pic>
        <p:nvPicPr>
          <p:cNvPr id="7171" name="Picture 3"/>
          <p:cNvPicPr>
            <a:picLocks noChangeAspect="1" noChangeArrowheads="1"/>
          </p:cNvPicPr>
          <p:nvPr/>
        </p:nvPicPr>
        <p:blipFill>
          <a:blip r:embed="rId3"/>
          <a:srcRect/>
          <a:stretch>
            <a:fillRect/>
          </a:stretch>
        </p:blipFill>
        <p:spPr bwMode="auto">
          <a:xfrm>
            <a:off x="2368619" y="1270805"/>
            <a:ext cx="6380149" cy="313983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additive="base">
                                        <p:cTn id="7" dur="500" fill="hold"/>
                                        <p:tgtEl>
                                          <p:spTgt spid="7171"/>
                                        </p:tgtEl>
                                        <p:attrNameLst>
                                          <p:attrName>ppt_x</p:attrName>
                                        </p:attrNameLst>
                                      </p:cBhvr>
                                      <p:tavLst>
                                        <p:tav tm="0">
                                          <p:val>
                                            <p:strVal val="#ppt_x"/>
                                          </p:val>
                                        </p:tav>
                                        <p:tav tm="100000">
                                          <p:val>
                                            <p:strVal val="#ppt_x"/>
                                          </p:val>
                                        </p:tav>
                                      </p:tavLst>
                                    </p:anim>
                                    <p:anim calcmode="lin" valueType="num">
                                      <p:cBhvr additive="base">
                                        <p:cTn id="8" dur="500" fill="hold"/>
                                        <p:tgtEl>
                                          <p:spTgt spid="71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sym typeface="+mn-ea"/>
              </a:rPr>
              <a:t>9.3 </a:t>
            </a:r>
            <a:r>
              <a:rPr lang="zh-CN" altLang="en-US" sz="2100" b="1" spc="225" dirty="0" smtClean="0">
                <a:solidFill>
                  <a:prstClr val="white"/>
                </a:solidFill>
                <a:sym typeface="+mn-ea"/>
              </a:rPr>
              <a:t>词法分析</a:t>
            </a:r>
            <a:endParaRPr lang="zh-CN" altLang="zh-CN" sz="2100"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第九章 自然语言处理</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745615" cy="368300"/>
          </a:xfrm>
          <a:prstGeom prst="rect">
            <a:avLst/>
          </a:prstGeom>
        </p:spPr>
        <p:txBody>
          <a:bodyPr wrap="none">
            <a:spAutoFit/>
          </a:bodyPr>
          <a:lstStyle/>
          <a:p>
            <a:pPr algn="l"/>
            <a:r>
              <a:rPr lang="en-US" altLang="zh-CN" dirty="0" smtClean="0">
                <a:solidFill>
                  <a:schemeClr val="accent1">
                    <a:lumMod val="75000"/>
                  </a:schemeClr>
                </a:solidFill>
                <a:sym typeface="+mn-ea"/>
              </a:rPr>
              <a:t>9.3.4  </a:t>
            </a:r>
            <a:r>
              <a:rPr lang="zh-CN" altLang="en-US" dirty="0" err="1" smtClean="0">
                <a:solidFill>
                  <a:schemeClr val="accent1">
                    <a:lumMod val="75000"/>
                  </a:schemeClr>
                </a:solidFill>
                <a:sym typeface="+mn-ea"/>
              </a:rPr>
              <a:t>去停用词</a:t>
            </a:r>
            <a:endParaRPr lang="zh-CN" altLang="en-US" dirty="0" err="1"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508958" y="1295192"/>
            <a:ext cx="7915326" cy="2091690"/>
          </a:xfrm>
          <a:prstGeom prst="rect">
            <a:avLst/>
          </a:prstGeom>
        </p:spPr>
        <p:txBody>
          <a:bodyPr wrap="square">
            <a:spAutoFit/>
          </a:bodyPr>
          <a:p>
            <a:pPr>
              <a:lnSpc>
                <a:spcPct val="150000"/>
              </a:lnSpc>
            </a:pPr>
            <a:r>
              <a:rPr lang="zh-CN" altLang="en-US" sz="1600" dirty="0" smtClean="0">
                <a:solidFill>
                  <a:schemeClr val="tx1">
                    <a:lumMod val="75000"/>
                    <a:lumOff val="25000"/>
                  </a:schemeClr>
                </a:solidFill>
              </a:rPr>
              <a:t>有些文本中存在很多出现频率高但是实际意义不大的词，如“他”“了”“</a:t>
            </a:r>
            <a:r>
              <a:rPr lang="en-US" sz="1600" dirty="0" smtClean="0">
                <a:solidFill>
                  <a:schemeClr val="tx1">
                    <a:lumMod val="75000"/>
                    <a:lumOff val="25000"/>
                  </a:schemeClr>
                </a:solidFill>
              </a:rPr>
              <a:t>it</a:t>
            </a:r>
            <a:r>
              <a:rPr lang="zh-CN" altLang="en-US" sz="1600" dirty="0" smtClean="0">
                <a:solidFill>
                  <a:schemeClr val="tx1">
                    <a:lumMod val="75000"/>
                    <a:lumOff val="25000"/>
                  </a:schemeClr>
                </a:solidFill>
              </a:rPr>
              <a:t>”“</a:t>
            </a:r>
            <a:r>
              <a:rPr lang="en-US" sz="1600" dirty="0" smtClean="0">
                <a:solidFill>
                  <a:schemeClr val="tx1">
                    <a:lumMod val="75000"/>
                    <a:lumOff val="25000"/>
                  </a:schemeClr>
                </a:solidFill>
              </a:rPr>
              <a:t>you</a:t>
            </a:r>
            <a:r>
              <a:rPr lang="zh-CN" altLang="en-US" sz="1600" dirty="0" smtClean="0">
                <a:solidFill>
                  <a:schemeClr val="tx1">
                    <a:lumMod val="75000"/>
                    <a:lumOff val="25000"/>
                  </a:schemeClr>
                </a:solidFill>
              </a:rPr>
              <a:t>”等，称之为停用词。去停用词的主要思想是分词过后，遍历一下停用词表，去掉停用词。删除停用词会提高文本特征分析的效果和效率。</a:t>
            </a:r>
            <a:endParaRPr lang="zh-CN" altLang="en-US" sz="1600" dirty="0" smtClean="0">
              <a:solidFill>
                <a:schemeClr val="tx1">
                  <a:lumMod val="75000"/>
                  <a:lumOff val="25000"/>
                </a:schemeClr>
              </a:solidFill>
            </a:endParaRPr>
          </a:p>
          <a:p>
            <a:pPr>
              <a:lnSpc>
                <a:spcPct val="150000"/>
              </a:lnSpc>
              <a:spcBef>
                <a:spcPts val="600"/>
              </a:spcBef>
              <a:spcAft>
                <a:spcPts val="600"/>
              </a:spcAft>
            </a:pPr>
            <a:r>
              <a:rPr lang="x-none" sz="1600" b="1" dirty="0" smtClean="0">
                <a:solidFill>
                  <a:schemeClr val="tx1">
                    <a:lumMod val="75000"/>
                    <a:lumOff val="25000"/>
                  </a:schemeClr>
                </a:solidFill>
              </a:rPr>
              <a:t>1. NLTK去停用词</a:t>
            </a:r>
            <a:endParaRPr lang="zh-CN" altLang="en-US" sz="1600" b="1" dirty="0" smtClean="0">
              <a:solidFill>
                <a:schemeClr val="tx1">
                  <a:lumMod val="75000"/>
                  <a:lumOff val="25000"/>
                </a:schemeClr>
              </a:solidFill>
            </a:endParaRPr>
          </a:p>
          <a:p>
            <a:pPr>
              <a:lnSpc>
                <a:spcPct val="150000"/>
              </a:lnSpc>
            </a:pPr>
            <a:r>
              <a:rPr lang="en-US" sz="1600" dirty="0" smtClean="0">
                <a:solidFill>
                  <a:schemeClr val="tx1">
                    <a:lumMod val="75000"/>
                    <a:lumOff val="25000"/>
                  </a:schemeClr>
                </a:solidFill>
              </a:rPr>
              <a:t>NLTK</a:t>
            </a:r>
            <a:r>
              <a:rPr lang="zh-CN" altLang="en-US" sz="1600" dirty="0" smtClean="0">
                <a:solidFill>
                  <a:schemeClr val="tx1">
                    <a:lumMod val="75000"/>
                    <a:lumOff val="25000"/>
                  </a:schemeClr>
                </a:solidFill>
              </a:rPr>
              <a:t>提供了一份英文停用词数据，总计</a:t>
            </a:r>
            <a:r>
              <a:rPr lang="en-US" sz="1600" dirty="0" smtClean="0">
                <a:solidFill>
                  <a:schemeClr val="tx1">
                    <a:lumMod val="75000"/>
                    <a:lumOff val="25000"/>
                  </a:schemeClr>
                </a:solidFill>
              </a:rPr>
              <a:t>179</a:t>
            </a:r>
            <a:r>
              <a:rPr lang="zh-CN" altLang="en-US" sz="1600" dirty="0" smtClean="0">
                <a:solidFill>
                  <a:schemeClr val="tx1">
                    <a:lumMod val="75000"/>
                    <a:lumOff val="25000"/>
                  </a:schemeClr>
                </a:solidFill>
              </a:rPr>
              <a:t>个停用词。</a:t>
            </a:r>
            <a:endParaRPr lang="zh-CN" altLang="en-US" sz="1600" dirty="0" smtClean="0">
              <a:solidFill>
                <a:schemeClr val="tx1">
                  <a:lumMod val="75000"/>
                  <a:lumOff val="25000"/>
                </a:schemeClr>
              </a:solidFill>
            </a:endParaRPr>
          </a:p>
        </p:txBody>
      </p:sp>
      <p:pic>
        <p:nvPicPr>
          <p:cNvPr id="8194" name="Picture 2"/>
          <p:cNvPicPr>
            <a:picLocks noChangeAspect="1" noChangeArrowheads="1"/>
          </p:cNvPicPr>
          <p:nvPr/>
        </p:nvPicPr>
        <p:blipFill>
          <a:blip r:embed="rId3"/>
          <a:srcRect/>
          <a:stretch>
            <a:fillRect/>
          </a:stretch>
        </p:blipFill>
        <p:spPr bwMode="auto">
          <a:xfrm>
            <a:off x="649159" y="3401489"/>
            <a:ext cx="3714750" cy="1819275"/>
          </a:xfrm>
          <a:prstGeom prst="rect">
            <a:avLst/>
          </a:prstGeom>
          <a:noFill/>
          <a:ln w="9525">
            <a:noFill/>
            <a:miter lim="800000"/>
            <a:headEnd/>
            <a:tailEnd/>
          </a:ln>
          <a:effectLst/>
        </p:spPr>
      </p:pic>
      <p:pic>
        <p:nvPicPr>
          <p:cNvPr id="8196" name="Picture 4"/>
          <p:cNvPicPr>
            <a:picLocks noChangeAspect="1" noChangeArrowheads="1"/>
          </p:cNvPicPr>
          <p:nvPr/>
        </p:nvPicPr>
        <p:blipFill>
          <a:blip r:embed="rId4"/>
          <a:srcRect/>
          <a:stretch>
            <a:fillRect/>
          </a:stretch>
        </p:blipFill>
        <p:spPr bwMode="auto">
          <a:xfrm>
            <a:off x="4549884" y="3401400"/>
            <a:ext cx="4056234" cy="179454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sym typeface="+mn-ea"/>
              </a:rPr>
              <a:t>9.3 </a:t>
            </a:r>
            <a:r>
              <a:rPr lang="zh-CN" altLang="en-US" sz="2100" b="1" spc="225" dirty="0" smtClean="0">
                <a:solidFill>
                  <a:prstClr val="white"/>
                </a:solidFill>
                <a:sym typeface="+mn-ea"/>
              </a:rPr>
              <a:t>词法分析</a:t>
            </a:r>
            <a:endParaRPr lang="zh-CN" altLang="zh-CN" sz="2100"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第九章 自然语言处理</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745615" cy="368300"/>
          </a:xfrm>
          <a:prstGeom prst="rect">
            <a:avLst/>
          </a:prstGeom>
        </p:spPr>
        <p:txBody>
          <a:bodyPr wrap="none">
            <a:spAutoFit/>
          </a:bodyPr>
          <a:lstStyle/>
          <a:p>
            <a:pPr algn="l"/>
            <a:r>
              <a:rPr lang="en-US" altLang="zh-CN" dirty="0" smtClean="0">
                <a:solidFill>
                  <a:schemeClr val="accent1">
                    <a:lumMod val="75000"/>
                  </a:schemeClr>
                </a:solidFill>
                <a:sym typeface="+mn-ea"/>
              </a:rPr>
              <a:t>9.3.4  </a:t>
            </a:r>
            <a:r>
              <a:rPr lang="zh-CN" altLang="en-US" dirty="0" err="1" smtClean="0">
                <a:solidFill>
                  <a:schemeClr val="accent1">
                    <a:lumMod val="75000"/>
                  </a:schemeClr>
                </a:solidFill>
                <a:sym typeface="+mn-ea"/>
              </a:rPr>
              <a:t>去停用词</a:t>
            </a:r>
            <a:endParaRPr lang="zh-CN" altLang="en-US" dirty="0" err="1"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508958" y="1295193"/>
            <a:ext cx="3482129" cy="829945"/>
          </a:xfrm>
          <a:prstGeom prst="rect">
            <a:avLst/>
          </a:prstGeom>
        </p:spPr>
        <p:txBody>
          <a:bodyPr wrap="square">
            <a:spAutoFit/>
          </a:bodyPr>
          <a:p>
            <a:pPr>
              <a:lnSpc>
                <a:spcPct val="150000"/>
              </a:lnSpc>
            </a:pPr>
            <a:r>
              <a:rPr lang="x-none" sz="1600" b="1" dirty="0" smtClean="0">
                <a:solidFill>
                  <a:schemeClr val="tx1">
                    <a:lumMod val="75000"/>
                    <a:lumOff val="25000"/>
                  </a:schemeClr>
                </a:solidFill>
              </a:rPr>
              <a:t>1. NLTK去停用词</a:t>
            </a:r>
            <a:endParaRPr lang="zh-CN" altLang="en-US" sz="1600" b="1" dirty="0" smtClean="0">
              <a:solidFill>
                <a:schemeClr val="tx1">
                  <a:lumMod val="75000"/>
                  <a:lumOff val="25000"/>
                </a:schemeClr>
              </a:solidFill>
            </a:endParaRPr>
          </a:p>
          <a:p>
            <a:pPr>
              <a:lnSpc>
                <a:spcPct val="150000"/>
              </a:lnSpc>
            </a:pPr>
            <a:r>
              <a:rPr lang="zh-CN" altLang="en-US" sz="1600" dirty="0" smtClean="0">
                <a:solidFill>
                  <a:schemeClr val="tx1">
                    <a:lumMod val="75000"/>
                    <a:lumOff val="25000"/>
                  </a:schemeClr>
                </a:solidFill>
              </a:rPr>
              <a:t>例如：对英文句子进行分词</a:t>
            </a:r>
            <a:endParaRPr lang="zh-CN" altLang="en-US" sz="1600" dirty="0" smtClean="0">
              <a:solidFill>
                <a:schemeClr val="tx1">
                  <a:lumMod val="75000"/>
                  <a:lumOff val="25000"/>
                </a:schemeClr>
              </a:solidFill>
            </a:endParaRPr>
          </a:p>
        </p:txBody>
      </p:sp>
      <p:pic>
        <p:nvPicPr>
          <p:cNvPr id="86018" name="Picture 2"/>
          <p:cNvPicPr>
            <a:picLocks noChangeAspect="1" noChangeArrowheads="1"/>
          </p:cNvPicPr>
          <p:nvPr/>
        </p:nvPicPr>
        <p:blipFill>
          <a:blip r:embed="rId3"/>
          <a:srcRect/>
          <a:stretch>
            <a:fillRect/>
          </a:stretch>
        </p:blipFill>
        <p:spPr bwMode="auto">
          <a:xfrm>
            <a:off x="3469286" y="805086"/>
            <a:ext cx="5513350" cy="4118621"/>
          </a:xfrm>
          <a:prstGeom prst="rect">
            <a:avLst/>
          </a:prstGeom>
          <a:noFill/>
          <a:ln w="9525">
            <a:noFill/>
            <a:miter lim="800000"/>
            <a:headEnd/>
            <a:tailEnd/>
          </a:ln>
          <a:effectLst/>
        </p:spPr>
      </p:pic>
      <p:sp>
        <p:nvSpPr>
          <p:cNvPr id="73" name="矩形 72"/>
          <p:cNvSpPr/>
          <p:nvPr/>
        </p:nvSpPr>
        <p:spPr>
          <a:xfrm>
            <a:off x="917795" y="2706452"/>
            <a:ext cx="2214880" cy="460375"/>
          </a:xfrm>
          <a:prstGeom prst="rect">
            <a:avLst/>
          </a:prstGeom>
        </p:spPr>
        <p:txBody>
          <a:bodyPr wrap="none">
            <a:spAutoFit/>
          </a:bodyPr>
          <a:p>
            <a:pPr>
              <a:lnSpc>
                <a:spcPct val="150000"/>
              </a:lnSpc>
            </a:pPr>
            <a:r>
              <a:rPr lang="zh-CN" altLang="en-US" sz="1600" dirty="0" smtClean="0">
                <a:solidFill>
                  <a:schemeClr val="tx1">
                    <a:lumMod val="75000"/>
                    <a:lumOff val="25000"/>
                  </a:schemeClr>
                </a:solidFill>
              </a:rPr>
              <a:t>分词之后去除停用词：</a:t>
            </a:r>
            <a:endParaRPr lang="zh-CN" altLang="en-US" sz="1600" dirty="0" smtClean="0">
              <a:solidFill>
                <a:schemeClr val="tx1">
                  <a:lumMod val="75000"/>
                  <a:lumOff val="25000"/>
                </a:schemeClr>
              </a:solidFill>
            </a:endParaRPr>
          </a:p>
        </p:txBody>
      </p:sp>
      <p:pic>
        <p:nvPicPr>
          <p:cNvPr id="86019" name="Picture 3"/>
          <p:cNvPicPr>
            <a:picLocks noChangeAspect="1" noChangeArrowheads="1"/>
          </p:cNvPicPr>
          <p:nvPr/>
        </p:nvPicPr>
        <p:blipFill>
          <a:blip r:embed="rId4"/>
          <a:srcRect/>
          <a:stretch>
            <a:fillRect/>
          </a:stretch>
        </p:blipFill>
        <p:spPr bwMode="auto">
          <a:xfrm>
            <a:off x="3080795" y="1376978"/>
            <a:ext cx="6063205" cy="1925620"/>
          </a:xfrm>
          <a:prstGeom prst="rect">
            <a:avLst/>
          </a:prstGeom>
          <a:noFill/>
          <a:ln w="9525">
            <a:noFill/>
            <a:miter lim="800000"/>
            <a:headEnd/>
            <a:tailEnd/>
          </a:ln>
          <a:effectLst/>
        </p:spPr>
      </p:pic>
      <p:sp>
        <p:nvSpPr>
          <p:cNvPr id="75" name="矩形 74"/>
          <p:cNvSpPr/>
          <p:nvPr/>
        </p:nvSpPr>
        <p:spPr>
          <a:xfrm>
            <a:off x="719239" y="3545547"/>
            <a:ext cx="2335934" cy="2306955"/>
          </a:xfrm>
          <a:prstGeom prst="rect">
            <a:avLst/>
          </a:prstGeom>
        </p:spPr>
        <p:txBody>
          <a:bodyPr wrap="square">
            <a:spAutoFit/>
          </a:bodyPr>
          <a:p>
            <a:pPr>
              <a:lnSpc>
                <a:spcPct val="150000"/>
              </a:lnSpc>
            </a:pPr>
            <a:r>
              <a:rPr lang="zh-CN" altLang="en-US" sz="1600" dirty="0" smtClean="0">
                <a:solidFill>
                  <a:schemeClr val="tx1">
                    <a:lumMod val="75000"/>
                    <a:lumOff val="25000"/>
                  </a:schemeClr>
                </a:solidFill>
              </a:rPr>
              <a:t>以右上可以看出，停用词被过滤了，但标点符号还在，为此，我们首先定义一个标点符号列表，然后过滤这些标点符号。</a:t>
            </a:r>
            <a:endParaRPr lang="zh-CN" altLang="en-US" sz="1600" dirty="0" smtClean="0">
              <a:solidFill>
                <a:schemeClr val="tx1">
                  <a:lumMod val="75000"/>
                  <a:lumOff val="25000"/>
                </a:schemeClr>
              </a:solidFill>
            </a:endParaRPr>
          </a:p>
        </p:txBody>
      </p:sp>
      <p:pic>
        <p:nvPicPr>
          <p:cNvPr id="86020" name="Picture 4"/>
          <p:cNvPicPr>
            <a:picLocks noChangeAspect="1" noChangeArrowheads="1"/>
          </p:cNvPicPr>
          <p:nvPr/>
        </p:nvPicPr>
        <p:blipFill>
          <a:blip r:embed="rId5"/>
          <a:srcRect/>
          <a:stretch>
            <a:fillRect/>
          </a:stretch>
        </p:blipFill>
        <p:spPr bwMode="auto">
          <a:xfrm>
            <a:off x="2960931" y="3238052"/>
            <a:ext cx="6183069" cy="258979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86018"/>
                                        </p:tgtEl>
                                        <p:attrNameLst>
                                          <p:attrName>style.visibility</p:attrName>
                                        </p:attrNameLst>
                                      </p:cBhvr>
                                      <p:to>
                                        <p:strVal val="visible"/>
                                      </p:to>
                                    </p:set>
                                    <p:anim calcmode="lin" valueType="num">
                                      <p:cBhvr additive="base">
                                        <p:cTn id="7" dur="500" fill="hold"/>
                                        <p:tgtEl>
                                          <p:spTgt spid="86018"/>
                                        </p:tgtEl>
                                        <p:attrNameLst>
                                          <p:attrName>ppt_x</p:attrName>
                                        </p:attrNameLst>
                                      </p:cBhvr>
                                      <p:tavLst>
                                        <p:tav tm="0">
                                          <p:val>
                                            <p:strVal val="1+#ppt_w/2"/>
                                          </p:val>
                                        </p:tav>
                                        <p:tav tm="100000">
                                          <p:val>
                                            <p:strVal val="#ppt_x"/>
                                          </p:val>
                                        </p:tav>
                                      </p:tavLst>
                                    </p:anim>
                                    <p:anim calcmode="lin" valueType="num">
                                      <p:cBhvr additive="base">
                                        <p:cTn id="8" dur="500" fill="hold"/>
                                        <p:tgtEl>
                                          <p:spTgt spid="8601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3"/>
                                        </p:tgtEl>
                                        <p:attrNameLst>
                                          <p:attrName>style.visibility</p:attrName>
                                        </p:attrNameLst>
                                      </p:cBhvr>
                                      <p:to>
                                        <p:strVal val="visible"/>
                                      </p:to>
                                    </p:set>
                                    <p:anim calcmode="lin" valueType="num">
                                      <p:cBhvr additive="base">
                                        <p:cTn id="13" dur="500" fill="hold"/>
                                        <p:tgtEl>
                                          <p:spTgt spid="73"/>
                                        </p:tgtEl>
                                        <p:attrNameLst>
                                          <p:attrName>ppt_x</p:attrName>
                                        </p:attrNameLst>
                                      </p:cBhvr>
                                      <p:tavLst>
                                        <p:tav tm="0">
                                          <p:val>
                                            <p:strVal val="0-#ppt_w/2"/>
                                          </p:val>
                                        </p:tav>
                                        <p:tav tm="100000">
                                          <p:val>
                                            <p:strVal val="#ppt_x"/>
                                          </p:val>
                                        </p:tav>
                                      </p:tavLst>
                                    </p:anim>
                                    <p:anim calcmode="lin" valueType="num">
                                      <p:cBhvr additive="base">
                                        <p:cTn id="14" dur="500" fill="hold"/>
                                        <p:tgtEl>
                                          <p:spTgt spid="7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86019"/>
                                        </p:tgtEl>
                                        <p:attrNameLst>
                                          <p:attrName>style.visibility</p:attrName>
                                        </p:attrNameLst>
                                      </p:cBhvr>
                                      <p:to>
                                        <p:strVal val="visible"/>
                                      </p:to>
                                    </p:set>
                                    <p:anim calcmode="lin" valueType="num">
                                      <p:cBhvr additive="base">
                                        <p:cTn id="19" dur="500" fill="hold"/>
                                        <p:tgtEl>
                                          <p:spTgt spid="86019"/>
                                        </p:tgtEl>
                                        <p:attrNameLst>
                                          <p:attrName>ppt_x</p:attrName>
                                        </p:attrNameLst>
                                      </p:cBhvr>
                                      <p:tavLst>
                                        <p:tav tm="0">
                                          <p:val>
                                            <p:strVal val="1+#ppt_w/2"/>
                                          </p:val>
                                        </p:tav>
                                        <p:tav tm="100000">
                                          <p:val>
                                            <p:strVal val="#ppt_x"/>
                                          </p:val>
                                        </p:tav>
                                      </p:tavLst>
                                    </p:anim>
                                    <p:anim calcmode="lin" valueType="num">
                                      <p:cBhvr additive="base">
                                        <p:cTn id="20" dur="500" fill="hold"/>
                                        <p:tgtEl>
                                          <p:spTgt spid="8601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5"/>
                                        </p:tgtEl>
                                        <p:attrNameLst>
                                          <p:attrName>style.visibility</p:attrName>
                                        </p:attrNameLst>
                                      </p:cBhvr>
                                      <p:to>
                                        <p:strVal val="visible"/>
                                      </p:to>
                                    </p:set>
                                    <p:anim calcmode="lin" valueType="num">
                                      <p:cBhvr additive="base">
                                        <p:cTn id="25" dur="500" fill="hold"/>
                                        <p:tgtEl>
                                          <p:spTgt spid="75"/>
                                        </p:tgtEl>
                                        <p:attrNameLst>
                                          <p:attrName>ppt_x</p:attrName>
                                        </p:attrNameLst>
                                      </p:cBhvr>
                                      <p:tavLst>
                                        <p:tav tm="0">
                                          <p:val>
                                            <p:strVal val="#ppt_x"/>
                                          </p:val>
                                        </p:tav>
                                        <p:tav tm="100000">
                                          <p:val>
                                            <p:strVal val="#ppt_x"/>
                                          </p:val>
                                        </p:tav>
                                      </p:tavLst>
                                    </p:anim>
                                    <p:anim calcmode="lin" valueType="num">
                                      <p:cBhvr additive="base">
                                        <p:cTn id="26"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6020"/>
                                        </p:tgtEl>
                                        <p:attrNameLst>
                                          <p:attrName>style.visibility</p:attrName>
                                        </p:attrNameLst>
                                      </p:cBhvr>
                                      <p:to>
                                        <p:strVal val="visible"/>
                                      </p:to>
                                    </p:set>
                                    <p:anim calcmode="lin" valueType="num">
                                      <p:cBhvr additive="base">
                                        <p:cTn id="31" dur="500" fill="hold"/>
                                        <p:tgtEl>
                                          <p:spTgt spid="86020"/>
                                        </p:tgtEl>
                                        <p:attrNameLst>
                                          <p:attrName>ppt_x</p:attrName>
                                        </p:attrNameLst>
                                      </p:cBhvr>
                                      <p:tavLst>
                                        <p:tav tm="0">
                                          <p:val>
                                            <p:strVal val="#ppt_x"/>
                                          </p:val>
                                        </p:tav>
                                        <p:tav tm="100000">
                                          <p:val>
                                            <p:strVal val="#ppt_x"/>
                                          </p:val>
                                        </p:tav>
                                      </p:tavLst>
                                    </p:anim>
                                    <p:anim calcmode="lin" valueType="num">
                                      <p:cBhvr additive="base">
                                        <p:cTn id="32" dur="500" fill="hold"/>
                                        <p:tgtEl>
                                          <p:spTgt spid="860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sym typeface="+mn-ea"/>
              </a:rPr>
              <a:t>9.3 </a:t>
            </a:r>
            <a:r>
              <a:rPr lang="zh-CN" altLang="en-US" sz="2100" b="1" spc="225" dirty="0" smtClean="0">
                <a:solidFill>
                  <a:prstClr val="white"/>
                </a:solidFill>
                <a:sym typeface="+mn-ea"/>
              </a:rPr>
              <a:t>词法分析</a:t>
            </a:r>
            <a:endParaRPr lang="zh-CN" altLang="zh-CN" sz="2100"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第九章 自然语言处理</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745615" cy="368300"/>
          </a:xfrm>
          <a:prstGeom prst="rect">
            <a:avLst/>
          </a:prstGeom>
        </p:spPr>
        <p:txBody>
          <a:bodyPr wrap="none">
            <a:spAutoFit/>
          </a:bodyPr>
          <a:lstStyle/>
          <a:p>
            <a:pPr algn="l"/>
            <a:r>
              <a:rPr lang="en-US" altLang="zh-CN" dirty="0" smtClean="0">
                <a:solidFill>
                  <a:schemeClr val="accent1">
                    <a:lumMod val="75000"/>
                  </a:schemeClr>
                </a:solidFill>
                <a:sym typeface="+mn-ea"/>
              </a:rPr>
              <a:t>9.3.4  </a:t>
            </a:r>
            <a:r>
              <a:rPr lang="zh-CN" altLang="en-US" dirty="0" err="1" smtClean="0">
                <a:solidFill>
                  <a:schemeClr val="accent1">
                    <a:lumMod val="75000"/>
                  </a:schemeClr>
                </a:solidFill>
                <a:sym typeface="+mn-ea"/>
              </a:rPr>
              <a:t>去停用词</a:t>
            </a:r>
            <a:endParaRPr lang="zh-CN" altLang="en-US" dirty="0" err="1"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508958" y="1295193"/>
            <a:ext cx="3482129" cy="1198880"/>
          </a:xfrm>
          <a:prstGeom prst="rect">
            <a:avLst/>
          </a:prstGeom>
        </p:spPr>
        <p:txBody>
          <a:bodyPr wrap="square">
            <a:spAutoFit/>
          </a:bodyPr>
          <a:p>
            <a:pPr>
              <a:lnSpc>
                <a:spcPct val="150000"/>
              </a:lnSpc>
            </a:pPr>
            <a:r>
              <a:rPr lang="x-none" sz="1600" b="1" dirty="0" smtClean="0">
                <a:solidFill>
                  <a:schemeClr val="tx1">
                    <a:lumMod val="75000"/>
                    <a:lumOff val="25000"/>
                  </a:schemeClr>
                </a:solidFill>
              </a:rPr>
              <a:t>1. 2. jieba去停用词</a:t>
            </a:r>
            <a:endParaRPr lang="zh-CN" altLang="en-US" sz="1600" b="1" dirty="0" smtClean="0">
              <a:solidFill>
                <a:schemeClr val="tx1">
                  <a:lumMod val="75000"/>
                  <a:lumOff val="25000"/>
                </a:schemeClr>
              </a:solidFill>
            </a:endParaRPr>
          </a:p>
          <a:p>
            <a:pPr>
              <a:lnSpc>
                <a:spcPct val="150000"/>
              </a:lnSpc>
            </a:pPr>
            <a:r>
              <a:rPr lang="zh-CN" altLang="en-US" sz="1600" dirty="0" smtClean="0">
                <a:solidFill>
                  <a:schemeClr val="tx1">
                    <a:lumMod val="75000"/>
                    <a:lumOff val="25000"/>
                  </a:schemeClr>
                </a:solidFill>
              </a:rPr>
              <a:t>例如：</a:t>
            </a:r>
            <a:endParaRPr lang="zh-CN" altLang="en-US" sz="1600" dirty="0" smtClean="0">
              <a:solidFill>
                <a:schemeClr val="tx1">
                  <a:lumMod val="75000"/>
                  <a:lumOff val="25000"/>
                </a:schemeClr>
              </a:solidFill>
            </a:endParaRPr>
          </a:p>
          <a:p>
            <a:pPr>
              <a:lnSpc>
                <a:spcPct val="150000"/>
              </a:lnSpc>
            </a:pPr>
            <a:endParaRPr lang="zh-CN" altLang="en-US" sz="1600" dirty="0" smtClean="0">
              <a:solidFill>
                <a:schemeClr val="tx1">
                  <a:lumMod val="75000"/>
                  <a:lumOff val="25000"/>
                </a:schemeClr>
              </a:solidFill>
            </a:endParaRPr>
          </a:p>
        </p:txBody>
      </p:sp>
      <p:pic>
        <p:nvPicPr>
          <p:cNvPr id="87042" name="Picture 2"/>
          <p:cNvPicPr>
            <a:picLocks noChangeAspect="1" noChangeArrowheads="1"/>
          </p:cNvPicPr>
          <p:nvPr/>
        </p:nvPicPr>
        <p:blipFill>
          <a:blip r:embed="rId3"/>
          <a:srcRect/>
          <a:stretch>
            <a:fillRect/>
          </a:stretch>
        </p:blipFill>
        <p:spPr bwMode="auto">
          <a:xfrm>
            <a:off x="1739025" y="1697174"/>
            <a:ext cx="6942396" cy="4380897"/>
          </a:xfrm>
          <a:prstGeom prst="rect">
            <a:avLst/>
          </a:prstGeom>
          <a:noFill/>
          <a:ln w="9525">
            <a:noFill/>
            <a:miter lim="800000"/>
            <a:headEnd/>
            <a:tailEnd/>
          </a:ln>
          <a:effectLst/>
        </p:spPr>
      </p:pic>
      <p:pic>
        <p:nvPicPr>
          <p:cNvPr id="87043" name="Picture 3"/>
          <p:cNvPicPr>
            <a:picLocks noChangeAspect="1" noChangeArrowheads="1"/>
          </p:cNvPicPr>
          <p:nvPr/>
        </p:nvPicPr>
        <p:blipFill>
          <a:blip r:embed="rId4"/>
          <a:srcRect/>
          <a:stretch>
            <a:fillRect/>
          </a:stretch>
        </p:blipFill>
        <p:spPr bwMode="auto">
          <a:xfrm>
            <a:off x="3914414" y="849853"/>
            <a:ext cx="4951778" cy="2727670"/>
          </a:xfrm>
          <a:prstGeom prst="rect">
            <a:avLst/>
          </a:prstGeom>
          <a:noFill/>
          <a:ln w="9525">
            <a:noFill/>
            <a:miter lim="800000"/>
            <a:headEnd/>
            <a:tailEnd/>
          </a:ln>
          <a:effectLst/>
        </p:spPr>
      </p:pic>
      <p:sp>
        <p:nvSpPr>
          <p:cNvPr id="75" name="矩形 74"/>
          <p:cNvSpPr/>
          <p:nvPr/>
        </p:nvSpPr>
        <p:spPr>
          <a:xfrm>
            <a:off x="611512" y="2476880"/>
            <a:ext cx="8026729" cy="3646170"/>
          </a:xfrm>
          <a:prstGeom prst="rect">
            <a:avLst/>
          </a:prstGeom>
        </p:spPr>
        <p:txBody>
          <a:bodyPr wrap="square">
            <a:spAutoFit/>
          </a:bodyPr>
          <a:p>
            <a:pPr>
              <a:lnSpc>
                <a:spcPct val="150000"/>
              </a:lnSpc>
            </a:pPr>
            <a:r>
              <a:rPr lang="en-US" sz="1600" dirty="0" smtClean="0">
                <a:solidFill>
                  <a:schemeClr val="tx1">
                    <a:lumMod val="75000"/>
                    <a:lumOff val="25000"/>
                  </a:schemeClr>
                </a:solidFill>
              </a:rPr>
              <a:t>jieba_text_output.txt</a:t>
            </a:r>
            <a:r>
              <a:rPr lang="zh-CN" altLang="en-US" sz="1600" dirty="0" smtClean="0">
                <a:solidFill>
                  <a:schemeClr val="tx1">
                    <a:lumMod val="75000"/>
                    <a:lumOff val="25000"/>
                  </a:schemeClr>
                </a:solidFill>
              </a:rPr>
              <a:t>文件的内容如下：</a:t>
            </a:r>
            <a:endParaRPr lang="zh-CN" altLang="en-US" sz="1600" dirty="0" smtClean="0">
              <a:solidFill>
                <a:schemeClr val="tx1">
                  <a:lumMod val="75000"/>
                  <a:lumOff val="25000"/>
                </a:schemeClr>
              </a:solidFill>
            </a:endParaRPr>
          </a:p>
          <a:p>
            <a:pPr>
              <a:lnSpc>
                <a:spcPct val="150000"/>
              </a:lnSpc>
              <a:spcBef>
                <a:spcPts val="600"/>
              </a:spcBef>
            </a:pPr>
            <a:r>
              <a:rPr lang="zh-CN" altLang="en-US" sz="1600" dirty="0" smtClean="0">
                <a:solidFill>
                  <a:schemeClr val="tx1">
                    <a:lumMod val="75000"/>
                    <a:lumOff val="25000"/>
                  </a:schemeClr>
                </a:solidFill>
              </a:rPr>
              <a:t>李小福</a:t>
            </a:r>
            <a:r>
              <a:rPr lang="en-US" sz="1600" dirty="0" smtClean="0">
                <a:solidFill>
                  <a:schemeClr val="tx1">
                    <a:lumMod val="75000"/>
                    <a:lumOff val="25000"/>
                  </a:schemeClr>
                </a:solidFill>
              </a:rPr>
              <a:t>/</a:t>
            </a:r>
            <a:r>
              <a:rPr lang="zh-CN" altLang="en-US" sz="1600" dirty="0" smtClean="0">
                <a:solidFill>
                  <a:schemeClr val="tx1">
                    <a:lumMod val="75000"/>
                    <a:lumOff val="25000"/>
                  </a:schemeClr>
                </a:solidFill>
              </a:rPr>
              <a:t>是</a:t>
            </a:r>
            <a:r>
              <a:rPr lang="en-US" sz="1600" dirty="0" smtClean="0">
                <a:solidFill>
                  <a:schemeClr val="tx1">
                    <a:lumMod val="75000"/>
                    <a:lumOff val="25000"/>
                  </a:schemeClr>
                </a:solidFill>
              </a:rPr>
              <a:t>/</a:t>
            </a:r>
            <a:r>
              <a:rPr lang="zh-CN" altLang="en-US" sz="1600" dirty="0" smtClean="0">
                <a:solidFill>
                  <a:schemeClr val="tx1">
                    <a:lumMod val="75000"/>
                    <a:lumOff val="25000"/>
                  </a:schemeClr>
                </a:solidFill>
              </a:rPr>
              <a:t>创新办</a:t>
            </a:r>
            <a:r>
              <a:rPr lang="en-US" sz="1600" dirty="0" smtClean="0">
                <a:solidFill>
                  <a:schemeClr val="tx1">
                    <a:lumMod val="75000"/>
                    <a:lumOff val="25000"/>
                  </a:schemeClr>
                </a:solidFill>
              </a:rPr>
              <a:t>/</a:t>
            </a:r>
            <a:r>
              <a:rPr lang="zh-CN" altLang="en-US" sz="1600" dirty="0" smtClean="0">
                <a:solidFill>
                  <a:schemeClr val="tx1">
                    <a:lumMod val="75000"/>
                    <a:lumOff val="25000"/>
                  </a:schemeClr>
                </a:solidFill>
              </a:rPr>
              <a:t>主任</a:t>
            </a:r>
            <a:r>
              <a:rPr lang="en-US" sz="1600" dirty="0" smtClean="0">
                <a:solidFill>
                  <a:schemeClr val="tx1">
                    <a:lumMod val="75000"/>
                    <a:lumOff val="25000"/>
                  </a:schemeClr>
                </a:solidFill>
              </a:rPr>
              <a:t>/</a:t>
            </a:r>
            <a:r>
              <a:rPr lang="zh-CN" altLang="en-US" sz="1600" dirty="0" smtClean="0">
                <a:solidFill>
                  <a:schemeClr val="tx1">
                    <a:lumMod val="75000"/>
                    <a:lumOff val="25000"/>
                  </a:schemeClr>
                </a:solidFill>
              </a:rPr>
              <a:t>也</a:t>
            </a:r>
            <a:r>
              <a:rPr lang="en-US" sz="1600" dirty="0" smtClean="0">
                <a:solidFill>
                  <a:schemeClr val="tx1">
                    <a:lumMod val="75000"/>
                    <a:lumOff val="25000"/>
                  </a:schemeClr>
                </a:solidFill>
              </a:rPr>
              <a:t>/</a:t>
            </a:r>
            <a:r>
              <a:rPr lang="zh-CN" altLang="en-US" sz="1600" dirty="0" smtClean="0">
                <a:solidFill>
                  <a:schemeClr val="tx1">
                    <a:lumMod val="75000"/>
                    <a:lumOff val="25000"/>
                  </a:schemeClr>
                </a:solidFill>
              </a:rPr>
              <a:t>是</a:t>
            </a:r>
            <a:r>
              <a:rPr lang="en-US" sz="1600" dirty="0" smtClean="0">
                <a:solidFill>
                  <a:schemeClr val="tx1">
                    <a:lumMod val="75000"/>
                    <a:lumOff val="25000"/>
                  </a:schemeClr>
                </a:solidFill>
              </a:rPr>
              <a:t>/</a:t>
            </a:r>
            <a:r>
              <a:rPr lang="zh-CN" altLang="en-US" sz="1600" dirty="0" smtClean="0">
                <a:solidFill>
                  <a:schemeClr val="tx1">
                    <a:lumMod val="75000"/>
                    <a:lumOff val="25000"/>
                  </a:schemeClr>
                </a:solidFill>
              </a:rPr>
              <a:t>云计算</a:t>
            </a:r>
            <a:r>
              <a:rPr lang="en-US" sz="1600" dirty="0" smtClean="0">
                <a:solidFill>
                  <a:schemeClr val="tx1">
                    <a:lumMod val="75000"/>
                    <a:lumOff val="25000"/>
                  </a:schemeClr>
                </a:solidFill>
              </a:rPr>
              <a:t>/</a:t>
            </a:r>
            <a:r>
              <a:rPr lang="zh-CN" altLang="en-US" sz="1600" dirty="0" smtClean="0">
                <a:solidFill>
                  <a:schemeClr val="tx1">
                    <a:lumMod val="75000"/>
                    <a:lumOff val="25000"/>
                  </a:schemeClr>
                </a:solidFill>
              </a:rPr>
              <a:t>方面</a:t>
            </a:r>
            <a:r>
              <a:rPr lang="en-US" sz="1600" dirty="0" smtClean="0">
                <a:solidFill>
                  <a:schemeClr val="tx1">
                    <a:lumMod val="75000"/>
                    <a:lumOff val="25000"/>
                  </a:schemeClr>
                </a:solidFill>
              </a:rPr>
              <a:t>/</a:t>
            </a:r>
            <a:r>
              <a:rPr lang="zh-CN" altLang="en-US" sz="1600" dirty="0" smtClean="0">
                <a:solidFill>
                  <a:schemeClr val="tx1">
                    <a:lumMod val="75000"/>
                    <a:lumOff val="25000"/>
                  </a:schemeClr>
                </a:solidFill>
              </a:rPr>
              <a:t>的</a:t>
            </a:r>
            <a:r>
              <a:rPr lang="en-US" sz="1600" dirty="0" smtClean="0">
                <a:solidFill>
                  <a:schemeClr val="tx1">
                    <a:lumMod val="75000"/>
                    <a:lumOff val="25000"/>
                  </a:schemeClr>
                </a:solidFill>
              </a:rPr>
              <a:t>/</a:t>
            </a:r>
            <a:r>
              <a:rPr lang="zh-CN" altLang="en-US" sz="1600" dirty="0" smtClean="0">
                <a:solidFill>
                  <a:schemeClr val="tx1">
                    <a:lumMod val="75000"/>
                    <a:lumOff val="25000"/>
                  </a:schemeClr>
                </a:solidFill>
              </a:rPr>
              <a:t>专家</a:t>
            </a:r>
            <a:r>
              <a:rPr lang="en-US" sz="1600" dirty="0" smtClean="0">
                <a:solidFill>
                  <a:schemeClr val="tx1">
                    <a:lumMod val="75000"/>
                    <a:lumOff val="25000"/>
                  </a:schemeClr>
                </a:solidFill>
              </a:rPr>
              <a:t>/;/ /</a:t>
            </a:r>
            <a:r>
              <a:rPr lang="zh-CN" altLang="en-US" sz="1600" dirty="0" smtClean="0">
                <a:solidFill>
                  <a:schemeClr val="tx1">
                    <a:lumMod val="75000"/>
                    <a:lumOff val="25000"/>
                  </a:schemeClr>
                </a:solidFill>
              </a:rPr>
              <a:t>什么</a:t>
            </a:r>
            <a:r>
              <a:rPr lang="en-US" sz="1600" dirty="0" smtClean="0">
                <a:solidFill>
                  <a:schemeClr val="tx1">
                    <a:lumMod val="75000"/>
                    <a:lumOff val="25000"/>
                  </a:schemeClr>
                </a:solidFill>
              </a:rPr>
              <a:t>/</a:t>
            </a:r>
            <a:r>
              <a:rPr lang="zh-CN" altLang="en-US" sz="1600" dirty="0" smtClean="0">
                <a:solidFill>
                  <a:schemeClr val="tx1">
                    <a:lumMod val="75000"/>
                    <a:lumOff val="25000"/>
                  </a:schemeClr>
                </a:solidFill>
              </a:rPr>
              <a:t>是</a:t>
            </a:r>
            <a:r>
              <a:rPr lang="en-US" sz="1600" dirty="0" smtClean="0">
                <a:solidFill>
                  <a:schemeClr val="tx1">
                    <a:lumMod val="75000"/>
                    <a:lumOff val="25000"/>
                  </a:schemeClr>
                </a:solidFill>
              </a:rPr>
              <a:t>/</a:t>
            </a:r>
            <a:r>
              <a:rPr lang="zh-CN" altLang="en-US" sz="1600" dirty="0" smtClean="0">
                <a:solidFill>
                  <a:schemeClr val="tx1">
                    <a:lumMod val="75000"/>
                    <a:lumOff val="25000"/>
                  </a:schemeClr>
                </a:solidFill>
              </a:rPr>
              <a:t>八一双鹿</a:t>
            </a:r>
            <a:r>
              <a:rPr lang="en-US" sz="1600" dirty="0" smtClean="0">
                <a:solidFill>
                  <a:schemeClr val="tx1">
                    <a:lumMod val="75000"/>
                    <a:lumOff val="25000"/>
                  </a:schemeClr>
                </a:solidFill>
              </a:rPr>
              <a:t>/,/</a:t>
            </a:r>
            <a:r>
              <a:rPr lang="zh-CN" altLang="en-US" sz="1600" dirty="0" smtClean="0">
                <a:solidFill>
                  <a:schemeClr val="tx1">
                    <a:lumMod val="75000"/>
                    <a:lumOff val="25000"/>
                  </a:schemeClr>
                </a:solidFill>
              </a:rPr>
              <a:t>例如</a:t>
            </a:r>
            <a:r>
              <a:rPr lang="en-US" sz="1600" dirty="0" smtClean="0">
                <a:solidFill>
                  <a:schemeClr val="tx1">
                    <a:lumMod val="75000"/>
                    <a:lumOff val="25000"/>
                  </a:schemeClr>
                </a:solidFill>
              </a:rPr>
              <a:t>/</a:t>
            </a:r>
            <a:r>
              <a:rPr lang="zh-CN" altLang="en-US" sz="1600" dirty="0" smtClean="0">
                <a:solidFill>
                  <a:schemeClr val="tx1">
                    <a:lumMod val="75000"/>
                    <a:lumOff val="25000"/>
                  </a:schemeClr>
                </a:solidFill>
              </a:rPr>
              <a:t>我</a:t>
            </a:r>
            <a:r>
              <a:rPr lang="en-US" sz="1600" dirty="0" smtClean="0">
                <a:solidFill>
                  <a:schemeClr val="tx1">
                    <a:lumMod val="75000"/>
                    <a:lumOff val="25000"/>
                  </a:schemeClr>
                </a:solidFill>
              </a:rPr>
              <a:t>/</a:t>
            </a:r>
            <a:r>
              <a:rPr lang="zh-CN" altLang="en-US" sz="1600" dirty="0" smtClean="0">
                <a:solidFill>
                  <a:schemeClr val="tx1">
                    <a:lumMod val="75000"/>
                    <a:lumOff val="25000"/>
                  </a:schemeClr>
                </a:solidFill>
              </a:rPr>
              <a:t>输入</a:t>
            </a:r>
            <a:r>
              <a:rPr lang="en-US" sz="1600" dirty="0" smtClean="0">
                <a:solidFill>
                  <a:schemeClr val="tx1">
                    <a:lumMod val="75000"/>
                    <a:lumOff val="25000"/>
                  </a:schemeClr>
                </a:solidFill>
              </a:rPr>
              <a:t>/</a:t>
            </a:r>
            <a:r>
              <a:rPr lang="zh-CN" altLang="en-US" sz="1600" dirty="0" smtClean="0">
                <a:solidFill>
                  <a:schemeClr val="tx1">
                    <a:lumMod val="75000"/>
                    <a:lumOff val="25000"/>
                  </a:schemeClr>
                </a:solidFill>
              </a:rPr>
              <a:t>一个</a:t>
            </a:r>
            <a:r>
              <a:rPr lang="en-US" sz="1600" dirty="0" smtClean="0">
                <a:solidFill>
                  <a:schemeClr val="tx1">
                    <a:lumMod val="75000"/>
                    <a:lumOff val="25000"/>
                  </a:schemeClr>
                </a:solidFill>
              </a:rPr>
              <a:t>/</a:t>
            </a:r>
            <a:r>
              <a:rPr lang="zh-CN" altLang="en-US" sz="1600" dirty="0" smtClean="0">
                <a:solidFill>
                  <a:schemeClr val="tx1">
                    <a:lumMod val="75000"/>
                    <a:lumOff val="25000"/>
                  </a:schemeClr>
                </a:solidFill>
              </a:rPr>
              <a:t>带</a:t>
            </a:r>
            <a:r>
              <a:rPr lang="en-US" sz="1600" dirty="0" smtClean="0">
                <a:solidFill>
                  <a:schemeClr val="tx1">
                    <a:lumMod val="75000"/>
                    <a:lumOff val="25000"/>
                  </a:schemeClr>
                </a:solidFill>
              </a:rPr>
              <a:t>/</a:t>
            </a:r>
            <a:r>
              <a:rPr lang="zh-CN" altLang="en-US" sz="1600" dirty="0" smtClean="0">
                <a:solidFill>
                  <a:schemeClr val="tx1">
                    <a:lumMod val="75000"/>
                    <a:lumOff val="25000"/>
                  </a:schemeClr>
                </a:solidFill>
              </a:rPr>
              <a:t>“</a:t>
            </a:r>
            <a:r>
              <a:rPr lang="en-US" sz="1600" dirty="0" smtClean="0">
                <a:solidFill>
                  <a:schemeClr val="tx1">
                    <a:lumMod val="75000"/>
                    <a:lumOff val="25000"/>
                  </a:schemeClr>
                </a:solidFill>
              </a:rPr>
              <a:t>/</a:t>
            </a:r>
            <a:r>
              <a:rPr lang="zh-CN" altLang="en-US" sz="1600" dirty="0" smtClean="0">
                <a:solidFill>
                  <a:schemeClr val="tx1">
                    <a:lumMod val="75000"/>
                    <a:lumOff val="25000"/>
                  </a:schemeClr>
                </a:solidFill>
              </a:rPr>
              <a:t>韩玉赏鉴</a:t>
            </a:r>
            <a:r>
              <a:rPr lang="en-US" sz="1600" dirty="0" smtClean="0">
                <a:solidFill>
                  <a:schemeClr val="tx1">
                    <a:lumMod val="75000"/>
                    <a:lumOff val="25000"/>
                  </a:schemeClr>
                </a:solidFill>
              </a:rPr>
              <a:t>/</a:t>
            </a:r>
            <a:r>
              <a:rPr lang="zh-CN" altLang="en-US" sz="1600" dirty="0" smtClean="0">
                <a:solidFill>
                  <a:schemeClr val="tx1">
                    <a:lumMod val="75000"/>
                    <a:lumOff val="25000"/>
                  </a:schemeClr>
                </a:solidFill>
              </a:rPr>
              <a:t>”</a:t>
            </a:r>
            <a:r>
              <a:rPr lang="en-US" sz="1600" dirty="0" smtClean="0">
                <a:solidFill>
                  <a:schemeClr val="tx1">
                    <a:lumMod val="75000"/>
                    <a:lumOff val="25000"/>
                  </a:schemeClr>
                </a:solidFill>
              </a:rPr>
              <a:t>/</a:t>
            </a:r>
            <a:r>
              <a:rPr lang="zh-CN" altLang="en-US" sz="1600" dirty="0" smtClean="0">
                <a:solidFill>
                  <a:schemeClr val="tx1">
                    <a:lumMod val="75000"/>
                    <a:lumOff val="25000"/>
                  </a:schemeClr>
                </a:solidFill>
              </a:rPr>
              <a:t>的</a:t>
            </a:r>
            <a:r>
              <a:rPr lang="en-US" sz="1600" dirty="0" smtClean="0">
                <a:solidFill>
                  <a:schemeClr val="tx1">
                    <a:lumMod val="75000"/>
                    <a:lumOff val="25000"/>
                  </a:schemeClr>
                </a:solidFill>
              </a:rPr>
              <a:t>/</a:t>
            </a:r>
            <a:r>
              <a:rPr lang="zh-CN" altLang="en-US" sz="1600" dirty="0" smtClean="0">
                <a:solidFill>
                  <a:schemeClr val="tx1">
                    <a:lumMod val="75000"/>
                    <a:lumOff val="25000"/>
                  </a:schemeClr>
                </a:solidFill>
              </a:rPr>
              <a:t>标题</a:t>
            </a:r>
            <a:r>
              <a:rPr lang="en-US" sz="1600" dirty="0" smtClean="0">
                <a:solidFill>
                  <a:schemeClr val="tx1">
                    <a:lumMod val="75000"/>
                    <a:lumOff val="25000"/>
                  </a:schemeClr>
                </a:solidFill>
              </a:rPr>
              <a:t>/</a:t>
            </a:r>
            <a:r>
              <a:rPr lang="zh-CN" altLang="en-US" sz="1600" dirty="0" smtClean="0">
                <a:solidFill>
                  <a:schemeClr val="tx1">
                    <a:lumMod val="75000"/>
                    <a:lumOff val="25000"/>
                  </a:schemeClr>
                </a:solidFill>
              </a:rPr>
              <a:t>，</a:t>
            </a:r>
            <a:r>
              <a:rPr lang="en-US" sz="1600" dirty="0" smtClean="0">
                <a:solidFill>
                  <a:schemeClr val="tx1">
                    <a:lumMod val="75000"/>
                    <a:lumOff val="25000"/>
                  </a:schemeClr>
                </a:solidFill>
              </a:rPr>
              <a:t>/</a:t>
            </a:r>
            <a:r>
              <a:rPr lang="zh-CN" altLang="en-US" sz="1600" dirty="0" smtClean="0">
                <a:solidFill>
                  <a:schemeClr val="tx1">
                    <a:lumMod val="75000"/>
                    <a:lumOff val="25000"/>
                  </a:schemeClr>
                </a:solidFill>
              </a:rPr>
              <a:t>在</a:t>
            </a:r>
            <a:r>
              <a:rPr lang="en-US" sz="1600" dirty="0" smtClean="0">
                <a:solidFill>
                  <a:schemeClr val="tx1">
                    <a:lumMod val="75000"/>
                    <a:lumOff val="25000"/>
                  </a:schemeClr>
                </a:solidFill>
              </a:rPr>
              <a:t>/</a:t>
            </a:r>
            <a:r>
              <a:rPr lang="zh-CN" altLang="en-US" sz="1600" dirty="0" smtClean="0">
                <a:solidFill>
                  <a:schemeClr val="tx1">
                    <a:lumMod val="75000"/>
                    <a:lumOff val="25000"/>
                  </a:schemeClr>
                </a:solidFill>
              </a:rPr>
              <a:t>自定义词</a:t>
            </a:r>
            <a:r>
              <a:rPr lang="en-US" sz="1600" dirty="0" smtClean="0">
                <a:solidFill>
                  <a:schemeClr val="tx1">
                    <a:lumMod val="75000"/>
                    <a:lumOff val="25000"/>
                  </a:schemeClr>
                </a:solidFill>
              </a:rPr>
              <a:t>/</a:t>
            </a:r>
            <a:r>
              <a:rPr lang="zh-CN" altLang="en-US" sz="1600" dirty="0" smtClean="0">
                <a:solidFill>
                  <a:schemeClr val="tx1">
                    <a:lumMod val="75000"/>
                    <a:lumOff val="25000"/>
                  </a:schemeClr>
                </a:solidFill>
              </a:rPr>
              <a:t>库中</a:t>
            </a:r>
            <a:r>
              <a:rPr lang="en-US" sz="1600" dirty="0" smtClean="0">
                <a:solidFill>
                  <a:schemeClr val="tx1">
                    <a:lumMod val="75000"/>
                    <a:lumOff val="25000"/>
                  </a:schemeClr>
                </a:solidFill>
              </a:rPr>
              <a:t>/</a:t>
            </a:r>
            <a:r>
              <a:rPr lang="zh-CN" altLang="en-US" sz="1600" dirty="0" smtClean="0">
                <a:solidFill>
                  <a:schemeClr val="tx1">
                    <a:lumMod val="75000"/>
                    <a:lumOff val="25000"/>
                  </a:schemeClr>
                </a:solidFill>
              </a:rPr>
              <a:t>也</a:t>
            </a:r>
            <a:r>
              <a:rPr lang="en-US" sz="1600" dirty="0" smtClean="0">
                <a:solidFill>
                  <a:schemeClr val="tx1">
                    <a:lumMod val="75000"/>
                    <a:lumOff val="25000"/>
                  </a:schemeClr>
                </a:solidFill>
              </a:rPr>
              <a:t>/</a:t>
            </a:r>
            <a:r>
              <a:rPr lang="zh-CN" altLang="en-US" sz="1600" dirty="0" smtClean="0">
                <a:solidFill>
                  <a:schemeClr val="tx1">
                    <a:lumMod val="75000"/>
                    <a:lumOff val="25000"/>
                  </a:schemeClr>
                </a:solidFill>
              </a:rPr>
              <a:t>增加</a:t>
            </a:r>
            <a:r>
              <a:rPr lang="en-US" sz="1600" dirty="0" smtClean="0">
                <a:solidFill>
                  <a:schemeClr val="tx1">
                    <a:lumMod val="75000"/>
                    <a:lumOff val="25000"/>
                  </a:schemeClr>
                </a:solidFill>
              </a:rPr>
              <a:t>/</a:t>
            </a:r>
            <a:r>
              <a:rPr lang="zh-CN" altLang="en-US" sz="1600" dirty="0" smtClean="0">
                <a:solidFill>
                  <a:schemeClr val="tx1">
                    <a:lumMod val="75000"/>
                    <a:lumOff val="25000"/>
                  </a:schemeClr>
                </a:solidFill>
              </a:rPr>
              <a:t>了</a:t>
            </a:r>
            <a:r>
              <a:rPr lang="en-US" sz="1600" dirty="0" smtClean="0">
                <a:solidFill>
                  <a:schemeClr val="tx1">
                    <a:lumMod val="75000"/>
                    <a:lumOff val="25000"/>
                  </a:schemeClr>
                </a:solidFill>
              </a:rPr>
              <a:t>/</a:t>
            </a:r>
            <a:r>
              <a:rPr lang="zh-CN" altLang="en-US" sz="1600" dirty="0" smtClean="0">
                <a:solidFill>
                  <a:schemeClr val="tx1">
                    <a:lumMod val="75000"/>
                    <a:lumOff val="25000"/>
                  </a:schemeClr>
                </a:solidFill>
              </a:rPr>
              <a:t>此</a:t>
            </a:r>
            <a:r>
              <a:rPr lang="en-US" sz="1600" dirty="0" smtClean="0">
                <a:solidFill>
                  <a:schemeClr val="tx1">
                    <a:lumMod val="75000"/>
                    <a:lumOff val="25000"/>
                  </a:schemeClr>
                </a:solidFill>
              </a:rPr>
              <a:t>/</a:t>
            </a:r>
            <a:r>
              <a:rPr lang="zh-CN" altLang="en-US" sz="1600" dirty="0" smtClean="0">
                <a:solidFill>
                  <a:schemeClr val="tx1">
                    <a:lumMod val="75000"/>
                    <a:lumOff val="25000"/>
                  </a:schemeClr>
                </a:solidFill>
              </a:rPr>
              <a:t>词为</a:t>
            </a:r>
            <a:r>
              <a:rPr lang="en-US" sz="1600" dirty="0" smtClean="0">
                <a:solidFill>
                  <a:schemeClr val="tx1">
                    <a:lumMod val="75000"/>
                    <a:lumOff val="25000"/>
                  </a:schemeClr>
                </a:solidFill>
              </a:rPr>
              <a:t>/N/</a:t>
            </a:r>
            <a:r>
              <a:rPr lang="zh-CN" altLang="en-US" sz="1600" dirty="0" smtClean="0">
                <a:solidFill>
                  <a:schemeClr val="tx1">
                    <a:lumMod val="75000"/>
                    <a:lumOff val="25000"/>
                  </a:schemeClr>
                </a:solidFill>
              </a:rPr>
              <a:t>类</a:t>
            </a:r>
            <a:r>
              <a:rPr lang="en-US" sz="1600" dirty="0" smtClean="0">
                <a:solidFill>
                  <a:schemeClr val="tx1">
                    <a:lumMod val="75000"/>
                    <a:lumOff val="25000"/>
                  </a:schemeClr>
                </a:solidFill>
              </a:rPr>
              <a:t>/,/</a:t>
            </a:r>
            <a:r>
              <a:rPr lang="zh-CN" altLang="en-US" sz="1600" dirty="0" smtClean="0">
                <a:solidFill>
                  <a:schemeClr val="tx1">
                    <a:lumMod val="75000"/>
                    <a:lumOff val="25000"/>
                  </a:schemeClr>
                </a:solidFill>
              </a:rPr>
              <a:t>「</a:t>
            </a:r>
            <a:r>
              <a:rPr lang="en-US" sz="1600" dirty="0" smtClean="0">
                <a:solidFill>
                  <a:schemeClr val="tx1">
                    <a:lumMod val="75000"/>
                    <a:lumOff val="25000"/>
                  </a:schemeClr>
                </a:solidFill>
              </a:rPr>
              <a:t>/</a:t>
            </a:r>
            <a:r>
              <a:rPr lang="zh-CN" altLang="en-US" sz="1600" dirty="0" smtClean="0">
                <a:solidFill>
                  <a:schemeClr val="tx1">
                    <a:lumMod val="75000"/>
                    <a:lumOff val="25000"/>
                  </a:schemeClr>
                </a:solidFill>
              </a:rPr>
              <a:t>」</a:t>
            </a:r>
            <a:r>
              <a:rPr lang="en-US" sz="1600" dirty="0" smtClean="0">
                <a:solidFill>
                  <a:schemeClr val="tx1">
                    <a:lumMod val="75000"/>
                    <a:lumOff val="25000"/>
                  </a:schemeClr>
                </a:solidFill>
              </a:rPr>
              <a:t>/</a:t>
            </a:r>
            <a:r>
              <a:rPr lang="zh-CN" altLang="en-US" sz="1600" dirty="0" smtClean="0">
                <a:solidFill>
                  <a:schemeClr val="tx1">
                    <a:lumMod val="75000"/>
                    <a:lumOff val="25000"/>
                  </a:schemeClr>
                </a:solidFill>
              </a:rPr>
              <a:t>正确</a:t>
            </a:r>
            <a:r>
              <a:rPr lang="en-US" sz="1600" dirty="0" smtClean="0">
                <a:solidFill>
                  <a:schemeClr val="tx1">
                    <a:lumMod val="75000"/>
                    <a:lumOff val="25000"/>
                  </a:schemeClr>
                </a:solidFill>
              </a:rPr>
              <a:t>/</a:t>
            </a:r>
            <a:r>
              <a:rPr lang="zh-CN" altLang="en-US" sz="1600" dirty="0" smtClean="0">
                <a:solidFill>
                  <a:schemeClr val="tx1">
                    <a:lumMod val="75000"/>
                    <a:lumOff val="25000"/>
                  </a:schemeClr>
                </a:solidFill>
              </a:rPr>
              <a:t>应该</a:t>
            </a:r>
            <a:r>
              <a:rPr lang="en-US" sz="1600" dirty="0" smtClean="0">
                <a:solidFill>
                  <a:schemeClr val="tx1">
                    <a:lumMod val="75000"/>
                    <a:lumOff val="25000"/>
                  </a:schemeClr>
                </a:solidFill>
              </a:rPr>
              <a:t>/</a:t>
            </a:r>
            <a:r>
              <a:rPr lang="zh-CN" altLang="en-US" sz="1600" dirty="0" smtClean="0">
                <a:solidFill>
                  <a:schemeClr val="tx1">
                    <a:lumMod val="75000"/>
                    <a:lumOff val="25000"/>
                  </a:schemeClr>
                </a:solidFill>
              </a:rPr>
              <a:t>不会</a:t>
            </a:r>
            <a:r>
              <a:rPr lang="en-US" sz="1600" dirty="0" smtClean="0">
                <a:solidFill>
                  <a:schemeClr val="tx1">
                    <a:lumMod val="75000"/>
                    <a:lumOff val="25000"/>
                  </a:schemeClr>
                </a:solidFill>
              </a:rPr>
              <a:t>/</a:t>
            </a:r>
            <a:r>
              <a:rPr lang="zh-CN" altLang="en-US" sz="1600" dirty="0" smtClean="0">
                <a:solidFill>
                  <a:schemeClr val="tx1">
                    <a:lumMod val="75000"/>
                    <a:lumOff val="25000"/>
                  </a:schemeClr>
                </a:solidFill>
              </a:rPr>
              <a:t>被</a:t>
            </a:r>
            <a:r>
              <a:rPr lang="en-US" sz="1600" dirty="0" smtClean="0">
                <a:solidFill>
                  <a:schemeClr val="tx1">
                    <a:lumMod val="75000"/>
                    <a:lumOff val="25000"/>
                  </a:schemeClr>
                </a:solidFill>
              </a:rPr>
              <a:t>/</a:t>
            </a:r>
            <a:r>
              <a:rPr lang="zh-CN" altLang="en-US" sz="1600" dirty="0" smtClean="0">
                <a:solidFill>
                  <a:schemeClr val="tx1">
                    <a:lumMod val="75000"/>
                    <a:lumOff val="25000"/>
                  </a:schemeClr>
                </a:solidFill>
              </a:rPr>
              <a:t>切开</a:t>
            </a:r>
            <a:r>
              <a:rPr lang="en-US" sz="1600" dirty="0" smtClean="0">
                <a:solidFill>
                  <a:schemeClr val="tx1">
                    <a:lumMod val="75000"/>
                    <a:lumOff val="25000"/>
                  </a:schemeClr>
                </a:solidFill>
              </a:rPr>
              <a:t>/</a:t>
            </a:r>
            <a:r>
              <a:rPr lang="zh-CN" altLang="en-US" sz="1600" dirty="0" smtClean="0">
                <a:solidFill>
                  <a:schemeClr val="tx1">
                    <a:lumMod val="75000"/>
                    <a:lumOff val="25000"/>
                  </a:schemeClr>
                </a:solidFill>
              </a:rPr>
              <a:t>。</a:t>
            </a:r>
            <a:r>
              <a:rPr lang="en-US" sz="1600" dirty="0" smtClean="0">
                <a:solidFill>
                  <a:schemeClr val="tx1">
                    <a:lumMod val="75000"/>
                    <a:lumOff val="25000"/>
                  </a:schemeClr>
                </a:solidFill>
              </a:rPr>
              <a:t>/</a:t>
            </a:r>
            <a:r>
              <a:rPr lang="en-US" sz="1600" dirty="0" err="1" smtClean="0">
                <a:solidFill>
                  <a:schemeClr val="tx1">
                    <a:lumMod val="75000"/>
                    <a:lumOff val="25000"/>
                  </a:schemeClr>
                </a:solidFill>
              </a:rPr>
              <a:t>mac</a:t>
            </a:r>
            <a:r>
              <a:rPr lang="en-US" sz="1600" dirty="0" smtClean="0">
                <a:solidFill>
                  <a:schemeClr val="tx1">
                    <a:lumMod val="75000"/>
                    <a:lumOff val="25000"/>
                  </a:schemeClr>
                </a:solidFill>
              </a:rPr>
              <a:t>/</a:t>
            </a:r>
            <a:r>
              <a:rPr lang="zh-CN" altLang="en-US" sz="1600" dirty="0" smtClean="0">
                <a:solidFill>
                  <a:schemeClr val="tx1">
                    <a:lumMod val="75000"/>
                    <a:lumOff val="25000"/>
                  </a:schemeClr>
                </a:solidFill>
              </a:rPr>
              <a:t>上</a:t>
            </a:r>
            <a:r>
              <a:rPr lang="en-US" sz="1600" dirty="0" smtClean="0">
                <a:solidFill>
                  <a:schemeClr val="tx1">
                    <a:lumMod val="75000"/>
                    <a:lumOff val="25000"/>
                  </a:schemeClr>
                </a:solidFill>
              </a:rPr>
              <a:t>/</a:t>
            </a:r>
            <a:r>
              <a:rPr lang="zh-CN" altLang="en-US" sz="1600" dirty="0" smtClean="0">
                <a:solidFill>
                  <a:schemeClr val="tx1">
                    <a:lumMod val="75000"/>
                    <a:lumOff val="25000"/>
                  </a:schemeClr>
                </a:solidFill>
              </a:rPr>
              <a:t>可</a:t>
            </a:r>
            <a:r>
              <a:rPr lang="en-US" sz="1600" dirty="0" smtClean="0">
                <a:solidFill>
                  <a:schemeClr val="tx1">
                    <a:lumMod val="75000"/>
                    <a:lumOff val="25000"/>
                  </a:schemeClr>
                </a:solidFill>
              </a:rPr>
              <a:t>/</a:t>
            </a:r>
            <a:r>
              <a:rPr lang="zh-CN" altLang="en-US" sz="1600" dirty="0" smtClean="0">
                <a:solidFill>
                  <a:schemeClr val="tx1">
                    <a:lumMod val="75000"/>
                    <a:lumOff val="25000"/>
                  </a:schemeClr>
                </a:solidFill>
              </a:rPr>
              <a:t>分出</a:t>
            </a:r>
            <a:r>
              <a:rPr lang="en-US" sz="1600" dirty="0" smtClean="0">
                <a:solidFill>
                  <a:schemeClr val="tx1">
                    <a:lumMod val="75000"/>
                    <a:lumOff val="25000"/>
                  </a:schemeClr>
                </a:solidFill>
              </a:rPr>
              <a:t>/</a:t>
            </a:r>
            <a:r>
              <a:rPr lang="zh-CN" altLang="en-US" sz="1600" dirty="0" smtClean="0">
                <a:solidFill>
                  <a:schemeClr val="tx1">
                    <a:lumMod val="75000"/>
                    <a:lumOff val="25000"/>
                  </a:schemeClr>
                </a:solidFill>
              </a:rPr>
              <a:t>「</a:t>
            </a:r>
            <a:r>
              <a:rPr lang="en-US" sz="1600" dirty="0" smtClean="0">
                <a:solidFill>
                  <a:schemeClr val="tx1">
                    <a:lumMod val="75000"/>
                    <a:lumOff val="25000"/>
                  </a:schemeClr>
                </a:solidFill>
              </a:rPr>
              <a:t>/</a:t>
            </a:r>
            <a:r>
              <a:rPr lang="zh-CN" altLang="en-US" sz="1600" dirty="0" smtClean="0">
                <a:solidFill>
                  <a:schemeClr val="tx1">
                    <a:lumMod val="75000"/>
                    <a:lumOff val="25000"/>
                  </a:schemeClr>
                </a:solidFill>
              </a:rPr>
              <a:t>石墨</a:t>
            </a:r>
            <a:r>
              <a:rPr lang="en-US" sz="1600" dirty="0" smtClean="0">
                <a:solidFill>
                  <a:schemeClr val="tx1">
                    <a:lumMod val="75000"/>
                    <a:lumOff val="25000"/>
                  </a:schemeClr>
                </a:solidFill>
              </a:rPr>
              <a:t>/</a:t>
            </a:r>
            <a:r>
              <a:rPr lang="zh-CN" altLang="en-US" sz="1600" dirty="0" smtClean="0">
                <a:solidFill>
                  <a:schemeClr val="tx1">
                    <a:lumMod val="75000"/>
                    <a:lumOff val="25000"/>
                  </a:schemeClr>
                </a:solidFill>
              </a:rPr>
              <a:t>烯</a:t>
            </a:r>
            <a:r>
              <a:rPr lang="en-US" sz="1600" dirty="0" smtClean="0">
                <a:solidFill>
                  <a:schemeClr val="tx1">
                    <a:lumMod val="75000"/>
                    <a:lumOff val="25000"/>
                  </a:schemeClr>
                </a:solidFill>
              </a:rPr>
              <a:t>/</a:t>
            </a:r>
            <a:r>
              <a:rPr lang="zh-CN" altLang="en-US" sz="1600" dirty="0" smtClean="0">
                <a:solidFill>
                  <a:schemeClr val="tx1">
                    <a:lumMod val="75000"/>
                    <a:lumOff val="25000"/>
                  </a:schemeClr>
                </a:solidFill>
              </a:rPr>
              <a:t>」</a:t>
            </a:r>
            <a:r>
              <a:rPr lang="en-US" sz="1600" dirty="0" smtClean="0">
                <a:solidFill>
                  <a:schemeClr val="tx1">
                    <a:lumMod val="75000"/>
                    <a:lumOff val="25000"/>
                  </a:schemeClr>
                </a:solidFill>
              </a:rPr>
              <a:t>/</a:t>
            </a:r>
            <a:r>
              <a:rPr lang="zh-CN" altLang="en-US" sz="1600" dirty="0" smtClean="0">
                <a:solidFill>
                  <a:schemeClr val="tx1">
                    <a:lumMod val="75000"/>
                    <a:lumOff val="25000"/>
                  </a:schemeClr>
                </a:solidFill>
              </a:rPr>
              <a:t>；</a:t>
            </a:r>
            <a:r>
              <a:rPr lang="en-US" sz="1600" dirty="0" smtClean="0">
                <a:solidFill>
                  <a:schemeClr val="tx1">
                    <a:lumMod val="75000"/>
                    <a:lumOff val="25000"/>
                  </a:schemeClr>
                </a:solidFill>
              </a:rPr>
              <a:t>/</a:t>
            </a:r>
            <a:r>
              <a:rPr lang="zh-CN" altLang="en-US" sz="1600" dirty="0" smtClean="0">
                <a:solidFill>
                  <a:schemeClr val="tx1">
                    <a:lumMod val="75000"/>
                    <a:lumOff val="25000"/>
                  </a:schemeClr>
                </a:solidFill>
              </a:rPr>
              <a:t>此时</a:t>
            </a:r>
            <a:r>
              <a:rPr lang="en-US" sz="1600" dirty="0" smtClean="0">
                <a:solidFill>
                  <a:schemeClr val="tx1">
                    <a:lumMod val="75000"/>
                    <a:lumOff val="25000"/>
                  </a:schemeClr>
                </a:solidFill>
              </a:rPr>
              <a:t>/</a:t>
            </a:r>
            <a:r>
              <a:rPr lang="zh-CN" altLang="en-US" sz="1600" dirty="0" smtClean="0">
                <a:solidFill>
                  <a:schemeClr val="tx1">
                    <a:lumMod val="75000"/>
                    <a:lumOff val="25000"/>
                  </a:schemeClr>
                </a:solidFill>
              </a:rPr>
              <a:t>又</a:t>
            </a:r>
            <a:r>
              <a:rPr lang="en-US" sz="1600" dirty="0" smtClean="0">
                <a:solidFill>
                  <a:schemeClr val="tx1">
                    <a:lumMod val="75000"/>
                    <a:lumOff val="25000"/>
                  </a:schemeClr>
                </a:solidFill>
              </a:rPr>
              <a:t>/</a:t>
            </a:r>
            <a:r>
              <a:rPr lang="zh-CN" altLang="en-US" sz="1600" dirty="0" smtClean="0">
                <a:solidFill>
                  <a:schemeClr val="tx1">
                    <a:lumMod val="75000"/>
                    <a:lumOff val="25000"/>
                  </a:schemeClr>
                </a:solidFill>
              </a:rPr>
              <a:t>可以</a:t>
            </a:r>
            <a:r>
              <a:rPr lang="en-US" sz="1600" dirty="0" smtClean="0">
                <a:solidFill>
                  <a:schemeClr val="tx1">
                    <a:lumMod val="75000"/>
                    <a:lumOff val="25000"/>
                  </a:schemeClr>
                </a:solidFill>
              </a:rPr>
              <a:t>/</a:t>
            </a:r>
            <a:r>
              <a:rPr lang="zh-CN" altLang="en-US" sz="1600" dirty="0" smtClean="0">
                <a:solidFill>
                  <a:schemeClr val="tx1">
                    <a:lumMod val="75000"/>
                    <a:lumOff val="25000"/>
                  </a:schemeClr>
                </a:solidFill>
              </a:rPr>
              <a:t>分出</a:t>
            </a:r>
            <a:r>
              <a:rPr lang="en-US" sz="1600" dirty="0" smtClean="0">
                <a:solidFill>
                  <a:schemeClr val="tx1">
                    <a:lumMod val="75000"/>
                    <a:lumOff val="25000"/>
                  </a:schemeClr>
                </a:solidFill>
              </a:rPr>
              <a:t>/</a:t>
            </a:r>
            <a:r>
              <a:rPr lang="zh-CN" altLang="en-US" sz="1600" dirty="0" smtClean="0">
                <a:solidFill>
                  <a:schemeClr val="tx1">
                    <a:lumMod val="75000"/>
                    <a:lumOff val="25000"/>
                  </a:schemeClr>
                </a:solidFill>
              </a:rPr>
              <a:t>来</a:t>
            </a:r>
            <a:r>
              <a:rPr lang="en-US" sz="1600" dirty="0" smtClean="0">
                <a:solidFill>
                  <a:schemeClr val="tx1">
                    <a:lumMod val="75000"/>
                    <a:lumOff val="25000"/>
                  </a:schemeClr>
                </a:solidFill>
              </a:rPr>
              <a:t>/</a:t>
            </a:r>
            <a:r>
              <a:rPr lang="zh-CN" altLang="en-US" sz="1600" dirty="0" smtClean="0">
                <a:solidFill>
                  <a:schemeClr val="tx1">
                    <a:lumMod val="75000"/>
                    <a:lumOff val="25000"/>
                  </a:schemeClr>
                </a:solidFill>
              </a:rPr>
              <a:t>凯特琳</a:t>
            </a:r>
            <a:r>
              <a:rPr lang="en-US" sz="1600" dirty="0" smtClean="0">
                <a:solidFill>
                  <a:schemeClr val="tx1">
                    <a:lumMod val="75000"/>
                    <a:lumOff val="25000"/>
                  </a:schemeClr>
                </a:solidFill>
              </a:rPr>
              <a:t>/</a:t>
            </a:r>
            <a:r>
              <a:rPr lang="zh-CN" altLang="en-US" sz="1600" dirty="0" smtClean="0">
                <a:solidFill>
                  <a:schemeClr val="tx1">
                    <a:lumMod val="75000"/>
                    <a:lumOff val="25000"/>
                  </a:schemeClr>
                </a:solidFill>
              </a:rPr>
              <a:t>了</a:t>
            </a:r>
            <a:r>
              <a:rPr lang="en-US" sz="1600" dirty="0" smtClean="0">
                <a:solidFill>
                  <a:schemeClr val="tx1">
                    <a:lumMod val="75000"/>
                    <a:lumOff val="25000"/>
                  </a:schemeClr>
                </a:solidFill>
              </a:rPr>
              <a:t>/</a:t>
            </a:r>
            <a:r>
              <a:rPr lang="zh-CN" altLang="en-US" sz="1600" dirty="0" smtClean="0">
                <a:solidFill>
                  <a:schemeClr val="tx1">
                    <a:lumMod val="75000"/>
                    <a:lumOff val="25000"/>
                  </a:schemeClr>
                </a:solidFill>
              </a:rPr>
              <a:t>。</a:t>
            </a:r>
            <a:r>
              <a:rPr lang="en-US" sz="1600" dirty="0" smtClean="0">
                <a:solidFill>
                  <a:schemeClr val="tx1">
                    <a:lumMod val="75000"/>
                    <a:lumOff val="25000"/>
                  </a:schemeClr>
                </a:solidFill>
              </a:rPr>
              <a:t>/</a:t>
            </a:r>
            <a:endParaRPr lang="zh-CN" altLang="en-US" sz="1600" dirty="0" smtClean="0">
              <a:solidFill>
                <a:schemeClr val="tx1">
                  <a:lumMod val="75000"/>
                  <a:lumOff val="25000"/>
                </a:schemeClr>
              </a:solidFill>
            </a:endParaRPr>
          </a:p>
          <a:p>
            <a:pPr>
              <a:lnSpc>
                <a:spcPct val="150000"/>
              </a:lnSpc>
              <a:spcBef>
                <a:spcPts val="600"/>
              </a:spcBef>
            </a:pPr>
            <a:r>
              <a:rPr lang="zh-CN" altLang="en-US" sz="1600" dirty="0" smtClean="0">
                <a:solidFill>
                  <a:schemeClr val="tx1">
                    <a:lumMod val="75000"/>
                    <a:lumOff val="25000"/>
                  </a:schemeClr>
                </a:solidFill>
              </a:rPr>
              <a:t>源文件</a:t>
            </a:r>
            <a:r>
              <a:rPr lang="en-US" sz="1600" dirty="0" smtClean="0">
                <a:solidFill>
                  <a:schemeClr val="tx1">
                    <a:lumMod val="75000"/>
                    <a:lumOff val="25000"/>
                  </a:schemeClr>
                </a:solidFill>
              </a:rPr>
              <a:t>jieba_text.txt</a:t>
            </a:r>
            <a:r>
              <a:rPr lang="zh-CN" altLang="en-US" sz="1600" dirty="0" smtClean="0">
                <a:solidFill>
                  <a:schemeClr val="tx1">
                    <a:lumMod val="75000"/>
                    <a:lumOff val="25000"/>
                  </a:schemeClr>
                </a:solidFill>
              </a:rPr>
              <a:t>的内容如下：</a:t>
            </a:r>
            <a:endParaRPr lang="zh-CN" altLang="en-US" sz="1600" dirty="0" smtClean="0">
              <a:solidFill>
                <a:schemeClr val="tx1">
                  <a:lumMod val="75000"/>
                  <a:lumOff val="25000"/>
                </a:schemeClr>
              </a:solidFill>
            </a:endParaRPr>
          </a:p>
          <a:p>
            <a:pPr>
              <a:lnSpc>
                <a:spcPct val="150000"/>
              </a:lnSpc>
              <a:spcBef>
                <a:spcPts val="600"/>
              </a:spcBef>
            </a:pPr>
            <a:r>
              <a:rPr lang="zh-CN" altLang="en-US" sz="1600" dirty="0" smtClean="0">
                <a:solidFill>
                  <a:schemeClr val="tx1">
                    <a:lumMod val="75000"/>
                    <a:lumOff val="25000"/>
                  </a:schemeClr>
                </a:solidFill>
              </a:rPr>
              <a:t>李小福是创新办主任也是云计算方面的专家；什么是八一双鹿，例如我输入一个带“韩玉赏鉴”的标题，在自定义词库中也增加了此词为</a:t>
            </a:r>
            <a:r>
              <a:rPr lang="en-US" sz="1600" dirty="0" smtClean="0">
                <a:solidFill>
                  <a:schemeClr val="tx1">
                    <a:lumMod val="75000"/>
                    <a:lumOff val="25000"/>
                  </a:schemeClr>
                </a:solidFill>
              </a:rPr>
              <a:t>N</a:t>
            </a:r>
            <a:r>
              <a:rPr lang="zh-CN" altLang="en-US" sz="1600" dirty="0" smtClean="0">
                <a:solidFill>
                  <a:schemeClr val="tx1">
                    <a:lumMod val="75000"/>
                    <a:lumOff val="25000"/>
                  </a:schemeClr>
                </a:solidFill>
              </a:rPr>
              <a:t>类，「台中」正确应该不会被切开。</a:t>
            </a:r>
            <a:r>
              <a:rPr lang="en-US" sz="1600" dirty="0" err="1" smtClean="0">
                <a:solidFill>
                  <a:schemeClr val="tx1">
                    <a:lumMod val="75000"/>
                    <a:lumOff val="25000"/>
                  </a:schemeClr>
                </a:solidFill>
              </a:rPr>
              <a:t>mac</a:t>
            </a:r>
            <a:r>
              <a:rPr lang="zh-CN" altLang="en-US" sz="1600" dirty="0" smtClean="0">
                <a:solidFill>
                  <a:schemeClr val="tx1">
                    <a:lumMod val="75000"/>
                    <a:lumOff val="25000"/>
                  </a:schemeClr>
                </a:solidFill>
              </a:rPr>
              <a:t>上可分出「石墨烯」；此时又可以分出来凯特琳了。</a:t>
            </a:r>
            <a:endParaRPr lang="zh-CN" altLang="en-US" sz="1600" dirty="0" smtClean="0">
              <a:solidFill>
                <a:schemeClr val="tx1">
                  <a:lumMod val="75000"/>
                  <a:lumOff val="2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7042"/>
                                        </p:tgtEl>
                                        <p:attrNameLst>
                                          <p:attrName>style.visibility</p:attrName>
                                        </p:attrNameLst>
                                      </p:cBhvr>
                                      <p:to>
                                        <p:strVal val="visible"/>
                                      </p:to>
                                    </p:set>
                                    <p:anim calcmode="lin" valueType="num">
                                      <p:cBhvr additive="base">
                                        <p:cTn id="7" dur="500" fill="hold"/>
                                        <p:tgtEl>
                                          <p:spTgt spid="87042"/>
                                        </p:tgtEl>
                                        <p:attrNameLst>
                                          <p:attrName>ppt_x</p:attrName>
                                        </p:attrNameLst>
                                      </p:cBhvr>
                                      <p:tavLst>
                                        <p:tav tm="0">
                                          <p:val>
                                            <p:strVal val="1+#ppt_w/2"/>
                                          </p:val>
                                        </p:tav>
                                        <p:tav tm="100000">
                                          <p:val>
                                            <p:strVal val="#ppt_x"/>
                                          </p:val>
                                        </p:tav>
                                      </p:tavLst>
                                    </p:anim>
                                    <p:anim calcmode="lin" valueType="num">
                                      <p:cBhvr additive="base">
                                        <p:cTn id="8" dur="500" fill="hold"/>
                                        <p:tgtEl>
                                          <p:spTgt spid="8704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xit" presetSubtype="16" fill="hold" nodeType="clickEffect">
                                  <p:stCondLst>
                                    <p:cond delay="0"/>
                                  </p:stCondLst>
                                  <p:childTnLst>
                                    <p:anim calcmode="lin" valueType="num">
                                      <p:cBhvr>
                                        <p:cTn id="12" dur="500"/>
                                        <p:tgtEl>
                                          <p:spTgt spid="87042"/>
                                        </p:tgtEl>
                                        <p:attrNameLst>
                                          <p:attrName>ppt_w</p:attrName>
                                        </p:attrNameLst>
                                      </p:cBhvr>
                                      <p:tavLst>
                                        <p:tav tm="0">
                                          <p:val>
                                            <p:strVal val="ppt_w"/>
                                          </p:val>
                                        </p:tav>
                                        <p:tav tm="100000">
                                          <p:val>
                                            <p:fltVal val="0"/>
                                          </p:val>
                                        </p:tav>
                                      </p:tavLst>
                                    </p:anim>
                                    <p:anim calcmode="lin" valueType="num">
                                      <p:cBhvr>
                                        <p:cTn id="13" dur="500"/>
                                        <p:tgtEl>
                                          <p:spTgt spid="87042"/>
                                        </p:tgtEl>
                                        <p:attrNameLst>
                                          <p:attrName>ppt_h</p:attrName>
                                        </p:attrNameLst>
                                      </p:cBhvr>
                                      <p:tavLst>
                                        <p:tav tm="0">
                                          <p:val>
                                            <p:strVal val="ppt_h"/>
                                          </p:val>
                                        </p:tav>
                                        <p:tav tm="100000">
                                          <p:val>
                                            <p:fltVal val="0"/>
                                          </p:val>
                                        </p:tav>
                                      </p:tavLst>
                                    </p:anim>
                                    <p:animEffect transition="out" filter="fade">
                                      <p:cBhvr>
                                        <p:cTn id="14" dur="500"/>
                                        <p:tgtEl>
                                          <p:spTgt spid="87042"/>
                                        </p:tgtEl>
                                      </p:cBhvr>
                                    </p:animEffect>
                                    <p:set>
                                      <p:cBhvr>
                                        <p:cTn id="15" dur="1" fill="hold">
                                          <p:stCondLst>
                                            <p:cond delay="499"/>
                                          </p:stCondLst>
                                        </p:cTn>
                                        <p:tgtEl>
                                          <p:spTgt spid="87042"/>
                                        </p:tgtEl>
                                        <p:attrNameLst>
                                          <p:attrName>style.visibility</p:attrName>
                                        </p:attrNameLst>
                                      </p:cBhvr>
                                      <p:to>
                                        <p:strVal val="hidden"/>
                                      </p:to>
                                    </p:se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87043"/>
                                        </p:tgtEl>
                                        <p:attrNameLst>
                                          <p:attrName>style.visibility</p:attrName>
                                        </p:attrNameLst>
                                      </p:cBhvr>
                                      <p:to>
                                        <p:strVal val="visible"/>
                                      </p:to>
                                    </p:set>
                                    <p:anim calcmode="lin" valueType="num">
                                      <p:cBhvr additive="base">
                                        <p:cTn id="19" dur="1000" fill="hold"/>
                                        <p:tgtEl>
                                          <p:spTgt spid="87043"/>
                                        </p:tgtEl>
                                        <p:attrNameLst>
                                          <p:attrName>ppt_x</p:attrName>
                                        </p:attrNameLst>
                                      </p:cBhvr>
                                      <p:tavLst>
                                        <p:tav tm="0">
                                          <p:val>
                                            <p:strVal val="#ppt_x"/>
                                          </p:val>
                                        </p:tav>
                                        <p:tav tm="100000">
                                          <p:val>
                                            <p:strVal val="#ppt_x"/>
                                          </p:val>
                                        </p:tav>
                                      </p:tavLst>
                                    </p:anim>
                                    <p:anim calcmode="lin" valueType="num">
                                      <p:cBhvr additive="base">
                                        <p:cTn id="20" dur="1000" fill="hold"/>
                                        <p:tgtEl>
                                          <p:spTgt spid="8704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mph" presetSubtype="0" accel="50000" fill="hold" nodeType="clickEffect">
                                  <p:stCondLst>
                                    <p:cond delay="0"/>
                                  </p:stCondLst>
                                  <p:childTnLst>
                                    <p:animScale>
                                      <p:cBhvr>
                                        <p:cTn id="24" dur="2000" fill="hold"/>
                                        <p:tgtEl>
                                          <p:spTgt spid="87043"/>
                                        </p:tgtEl>
                                      </p:cBhvr>
                                      <p:by x="50000" y="50000"/>
                                    </p:animScale>
                                  </p:childTnLst>
                                </p:cTn>
                              </p:par>
                            </p:childTnLst>
                          </p:cTn>
                        </p:par>
                        <p:par>
                          <p:cTn id="25" fill="hold">
                            <p:stCondLst>
                              <p:cond delay="2000"/>
                            </p:stCondLst>
                            <p:childTnLst>
                              <p:par>
                                <p:cTn id="26" presetID="2" presetClass="entr" presetSubtype="4" fill="hold" grpId="0" nodeType="afterEffect">
                                  <p:stCondLst>
                                    <p:cond delay="0"/>
                                  </p:stCondLst>
                                  <p:childTnLst>
                                    <p:set>
                                      <p:cBhvr>
                                        <p:cTn id="27" dur="1" fill="hold">
                                          <p:stCondLst>
                                            <p:cond delay="0"/>
                                          </p:stCondLst>
                                        </p:cTn>
                                        <p:tgtEl>
                                          <p:spTgt spid="75"/>
                                        </p:tgtEl>
                                        <p:attrNameLst>
                                          <p:attrName>style.visibility</p:attrName>
                                        </p:attrNameLst>
                                      </p:cBhvr>
                                      <p:to>
                                        <p:strVal val="visible"/>
                                      </p:to>
                                    </p:set>
                                    <p:anim calcmode="lin" valueType="num">
                                      <p:cBhvr additive="base">
                                        <p:cTn id="28" dur="500" fill="hold"/>
                                        <p:tgtEl>
                                          <p:spTgt spid="75"/>
                                        </p:tgtEl>
                                        <p:attrNameLst>
                                          <p:attrName>ppt_x</p:attrName>
                                        </p:attrNameLst>
                                      </p:cBhvr>
                                      <p:tavLst>
                                        <p:tav tm="0">
                                          <p:val>
                                            <p:strVal val="#ppt_x"/>
                                          </p:val>
                                        </p:tav>
                                        <p:tav tm="100000">
                                          <p:val>
                                            <p:strVal val="#ppt_x"/>
                                          </p:val>
                                        </p:tav>
                                      </p:tavLst>
                                    </p:anim>
                                    <p:anim calcmode="lin" valueType="num">
                                      <p:cBhvr additive="base">
                                        <p:cTn id="29"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sym typeface="+mn-ea"/>
              </a:rPr>
              <a:t>9.3 </a:t>
            </a:r>
            <a:r>
              <a:rPr lang="zh-CN" altLang="en-US" sz="2100" b="1" spc="225" dirty="0" smtClean="0">
                <a:solidFill>
                  <a:prstClr val="white"/>
                </a:solidFill>
                <a:sym typeface="+mn-ea"/>
              </a:rPr>
              <a:t>词法分析</a:t>
            </a:r>
            <a:endParaRPr lang="zh-CN" altLang="zh-CN" sz="2100"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第九章 自然语言处理</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2202815" cy="368300"/>
          </a:xfrm>
          <a:prstGeom prst="rect">
            <a:avLst/>
          </a:prstGeom>
        </p:spPr>
        <p:txBody>
          <a:bodyPr wrap="none">
            <a:spAutoFit/>
          </a:bodyPr>
          <a:lstStyle/>
          <a:p>
            <a:pPr algn="l"/>
            <a:r>
              <a:rPr lang="en-US" altLang="zh-CN" dirty="0" smtClean="0">
                <a:solidFill>
                  <a:schemeClr val="accent1">
                    <a:lumMod val="75000"/>
                  </a:schemeClr>
                </a:solidFill>
                <a:sym typeface="+mn-ea"/>
              </a:rPr>
              <a:t>9.3.5  </a:t>
            </a:r>
            <a:r>
              <a:rPr lang="zh-CN" altLang="en-US" dirty="0" err="1" smtClean="0">
                <a:solidFill>
                  <a:schemeClr val="accent1">
                    <a:lumMod val="75000"/>
                  </a:schemeClr>
                </a:solidFill>
                <a:sym typeface="+mn-ea"/>
              </a:rPr>
              <a:t>中文分词实战</a:t>
            </a:r>
            <a:endParaRPr lang="zh-CN" altLang="en-US" dirty="0" err="1"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508958" y="1295192"/>
            <a:ext cx="7915326" cy="460375"/>
          </a:xfrm>
          <a:prstGeom prst="rect">
            <a:avLst/>
          </a:prstGeom>
        </p:spPr>
        <p:txBody>
          <a:bodyPr wrap="square">
            <a:spAutoFit/>
          </a:bodyPr>
          <a:p>
            <a:pPr>
              <a:lnSpc>
                <a:spcPct val="150000"/>
              </a:lnSpc>
            </a:pPr>
            <a:r>
              <a:rPr lang="zh-CN" altLang="en-US" sz="1600" dirty="0" smtClean="0">
                <a:solidFill>
                  <a:schemeClr val="tx1">
                    <a:lumMod val="75000"/>
                    <a:lumOff val="25000"/>
                  </a:schemeClr>
                </a:solidFill>
              </a:rPr>
              <a:t>使用</a:t>
            </a:r>
            <a:r>
              <a:rPr lang="en-US" sz="1600" dirty="0" err="1" smtClean="0">
                <a:solidFill>
                  <a:schemeClr val="tx1">
                    <a:lumMod val="75000"/>
                    <a:lumOff val="25000"/>
                  </a:schemeClr>
                </a:solidFill>
              </a:rPr>
              <a:t>jieba</a:t>
            </a:r>
            <a:r>
              <a:rPr lang="zh-CN" altLang="en-US" sz="1600" dirty="0" smtClean="0">
                <a:solidFill>
                  <a:schemeClr val="tx1">
                    <a:lumMod val="75000"/>
                    <a:lumOff val="25000"/>
                  </a:schemeClr>
                </a:solidFill>
              </a:rPr>
              <a:t>进行中文分词的实战代码详见</a:t>
            </a:r>
            <a:r>
              <a:rPr lang="en-US" altLang="zh-CN" sz="1600" dirty="0" smtClean="0">
                <a:solidFill>
                  <a:schemeClr val="tx1">
                    <a:lumMod val="75000"/>
                    <a:lumOff val="25000"/>
                  </a:schemeClr>
                </a:solidFill>
              </a:rPr>
              <a:t>P</a:t>
            </a:r>
            <a:r>
              <a:rPr lang="zh-CN" altLang="en-US" sz="1600" dirty="0" smtClean="0">
                <a:solidFill>
                  <a:schemeClr val="tx1">
                    <a:lumMod val="75000"/>
                    <a:lumOff val="25000"/>
                  </a:schemeClr>
                </a:solidFill>
              </a:rPr>
              <a:t>：</a:t>
            </a:r>
            <a:r>
              <a:rPr lang="en-US" altLang="zh-CN" sz="1600" dirty="0" smtClean="0">
                <a:solidFill>
                  <a:schemeClr val="tx1">
                    <a:lumMod val="75000"/>
                    <a:lumOff val="25000"/>
                  </a:schemeClr>
                </a:solidFill>
              </a:rPr>
              <a:t>275-277</a:t>
            </a:r>
            <a:endParaRPr lang="en-US" altLang="zh-CN" sz="1600" dirty="0" smtClean="0">
              <a:solidFill>
                <a:schemeClr val="tx1">
                  <a:lumMod val="75000"/>
                  <a:lumOff val="25000"/>
                </a:schemeClr>
              </a:solidFill>
            </a:endParaRPr>
          </a:p>
        </p:txBody>
      </p:sp>
      <p:pic>
        <p:nvPicPr>
          <p:cNvPr id="34818" name="Picture 2"/>
          <p:cNvPicPr>
            <a:picLocks noChangeAspect="1" noChangeArrowheads="1"/>
          </p:cNvPicPr>
          <p:nvPr/>
        </p:nvPicPr>
        <p:blipFill>
          <a:blip r:embed="rId3"/>
          <a:srcRect/>
          <a:stretch>
            <a:fillRect/>
          </a:stretch>
        </p:blipFill>
        <p:spPr bwMode="auto">
          <a:xfrm>
            <a:off x="638624" y="1987420"/>
            <a:ext cx="6877050" cy="581025"/>
          </a:xfrm>
          <a:prstGeom prst="rect">
            <a:avLst/>
          </a:prstGeom>
          <a:noFill/>
          <a:ln w="9525">
            <a:noFill/>
            <a:miter lim="800000"/>
            <a:headEnd/>
            <a:tailEnd/>
          </a:ln>
          <a:effectLst/>
        </p:spPr>
      </p:pic>
      <p:sp>
        <p:nvSpPr>
          <p:cNvPr id="73" name="矩形 72"/>
          <p:cNvSpPr/>
          <p:nvPr/>
        </p:nvSpPr>
        <p:spPr>
          <a:xfrm>
            <a:off x="575298" y="2706451"/>
            <a:ext cx="5879290" cy="1753235"/>
          </a:xfrm>
          <a:prstGeom prst="rect">
            <a:avLst/>
          </a:prstGeom>
        </p:spPr>
        <p:txBody>
          <a:bodyPr wrap="square">
            <a:spAutoFit/>
          </a:bodyPr>
          <a:p>
            <a:pPr>
              <a:lnSpc>
                <a:spcPct val="150000"/>
              </a:lnSpc>
            </a:pPr>
            <a:r>
              <a:rPr lang="zh-CN" altLang="en-US" sz="1600" dirty="0" smtClean="0">
                <a:solidFill>
                  <a:schemeClr val="tx1">
                    <a:lumMod val="75000"/>
                    <a:lumOff val="25000"/>
                  </a:schemeClr>
                </a:solidFill>
                <a:latin typeface="+mn-ea"/>
              </a:rPr>
              <a:t>源字符串如下：</a:t>
            </a:r>
            <a:endParaRPr lang="zh-CN" altLang="en-US" sz="1600" dirty="0" smtClean="0">
              <a:solidFill>
                <a:schemeClr val="tx1">
                  <a:lumMod val="75000"/>
                  <a:lumOff val="25000"/>
                </a:schemeClr>
              </a:solidFill>
              <a:latin typeface="+mn-ea"/>
            </a:endParaRPr>
          </a:p>
          <a:p>
            <a:pPr>
              <a:lnSpc>
                <a:spcPct val="150000"/>
              </a:lnSpc>
            </a:pPr>
            <a:r>
              <a:rPr lang="en-US" sz="1400" dirty="0" err="1" smtClean="0">
                <a:solidFill>
                  <a:srgbClr val="00B0F0"/>
                </a:solidFill>
                <a:latin typeface="+mn-ea"/>
              </a:rPr>
              <a:t>jieba</a:t>
            </a:r>
            <a:r>
              <a:rPr lang="zh-CN" altLang="en-US" sz="1400" dirty="0" smtClean="0">
                <a:solidFill>
                  <a:srgbClr val="00B0F0"/>
                </a:solidFill>
                <a:latin typeface="+mn-ea"/>
              </a:rPr>
              <a:t>在进行中文分词的同时，还可以完成词性标注任务。根据分词结果中每个词的词性，可以初步实现命名实体识别，即将标注为</a:t>
            </a:r>
            <a:r>
              <a:rPr lang="en-US" sz="1400" dirty="0" smtClean="0">
                <a:solidFill>
                  <a:srgbClr val="00B0F0"/>
                </a:solidFill>
                <a:latin typeface="+mn-ea"/>
              </a:rPr>
              <a:t>nr</a:t>
            </a:r>
            <a:r>
              <a:rPr lang="zh-CN" altLang="en-US" sz="1400" dirty="0" smtClean="0">
                <a:solidFill>
                  <a:srgbClr val="00B0F0"/>
                </a:solidFill>
                <a:latin typeface="+mn-ea"/>
              </a:rPr>
              <a:t>的词视为人名，将标注为</a:t>
            </a:r>
            <a:r>
              <a:rPr lang="en-US" sz="1400" dirty="0" smtClean="0">
                <a:solidFill>
                  <a:srgbClr val="00B0F0"/>
                </a:solidFill>
                <a:latin typeface="+mn-ea"/>
              </a:rPr>
              <a:t>ns</a:t>
            </a:r>
            <a:r>
              <a:rPr lang="zh-CN" altLang="en-US" sz="1400" dirty="0" smtClean="0">
                <a:solidFill>
                  <a:srgbClr val="00B0F0"/>
                </a:solidFill>
                <a:latin typeface="+mn-ea"/>
              </a:rPr>
              <a:t>的词视为地名等。所有标点符号都会被标注为</a:t>
            </a:r>
            <a:r>
              <a:rPr lang="en-US" sz="1400" dirty="0" smtClean="0">
                <a:solidFill>
                  <a:srgbClr val="00B0F0"/>
                </a:solidFill>
                <a:latin typeface="+mn-ea"/>
              </a:rPr>
              <a:t>x</a:t>
            </a:r>
            <a:r>
              <a:rPr lang="zh-CN" altLang="en-US" sz="1400" dirty="0" smtClean="0">
                <a:solidFill>
                  <a:srgbClr val="00B0F0"/>
                </a:solidFill>
                <a:latin typeface="+mn-ea"/>
              </a:rPr>
              <a:t>，所以可以根据这个去除分词结果中的标点符号</a:t>
            </a:r>
            <a:r>
              <a:rPr lang="zh-CN" altLang="en-US" sz="1400" dirty="0" smtClean="0">
                <a:solidFill>
                  <a:srgbClr val="00B0F0"/>
                </a:solidFill>
                <a:latin typeface="+mn-ea"/>
              </a:rPr>
              <a:t>。</a:t>
            </a:r>
            <a:endParaRPr lang="zh-CN" altLang="en-US" sz="1400" dirty="0" smtClean="0">
              <a:solidFill>
                <a:srgbClr val="00B0F0"/>
              </a:solidFill>
              <a:latin typeface="+mn-ea"/>
            </a:endParaRPr>
          </a:p>
        </p:txBody>
      </p:sp>
      <p:pic>
        <p:nvPicPr>
          <p:cNvPr id="34819" name="Picture 3"/>
          <p:cNvPicPr>
            <a:picLocks noChangeAspect="1" noChangeArrowheads="1"/>
          </p:cNvPicPr>
          <p:nvPr/>
        </p:nvPicPr>
        <p:blipFill>
          <a:blip r:embed="rId4"/>
          <a:srcRect/>
          <a:stretch>
            <a:fillRect/>
          </a:stretch>
        </p:blipFill>
        <p:spPr bwMode="auto">
          <a:xfrm>
            <a:off x="6949664" y="3111482"/>
            <a:ext cx="1333500" cy="2657475"/>
          </a:xfrm>
          <a:prstGeom prst="rect">
            <a:avLst/>
          </a:prstGeom>
          <a:noFill/>
          <a:ln w="9525">
            <a:noFill/>
            <a:miter lim="800000"/>
            <a:headEnd/>
            <a:tailEnd/>
          </a:ln>
          <a:effectLst/>
        </p:spPr>
      </p:pic>
      <p:sp>
        <p:nvSpPr>
          <p:cNvPr id="75" name="矩形 74"/>
          <p:cNvSpPr/>
          <p:nvPr/>
        </p:nvSpPr>
        <p:spPr>
          <a:xfrm>
            <a:off x="6504551" y="2665214"/>
            <a:ext cx="2273687" cy="460375"/>
          </a:xfrm>
          <a:prstGeom prst="rect">
            <a:avLst/>
          </a:prstGeom>
        </p:spPr>
        <p:txBody>
          <a:bodyPr wrap="square">
            <a:spAutoFit/>
          </a:bodyPr>
          <a:p>
            <a:pPr>
              <a:lnSpc>
                <a:spcPct val="150000"/>
              </a:lnSpc>
            </a:pPr>
            <a:r>
              <a:rPr lang="zh-CN" altLang="en-US" sz="1600" dirty="0" smtClean="0">
                <a:solidFill>
                  <a:schemeClr val="tx1">
                    <a:lumMod val="75000"/>
                    <a:lumOff val="25000"/>
                  </a:schemeClr>
                </a:solidFill>
                <a:latin typeface="+mn-ea"/>
              </a:rPr>
              <a:t>停用词（部分）如下：</a:t>
            </a:r>
            <a:endParaRPr lang="zh-CN" altLang="en-US" sz="1600" dirty="0" smtClean="0">
              <a:solidFill>
                <a:schemeClr val="tx1">
                  <a:lumMod val="75000"/>
                  <a:lumOff val="25000"/>
                </a:schemeClr>
              </a:solidFill>
              <a:latin typeface="+mn-ea"/>
            </a:endParaRPr>
          </a:p>
        </p:txBody>
      </p:sp>
      <p:sp>
        <p:nvSpPr>
          <p:cNvPr id="78" name="矩形 77"/>
          <p:cNvSpPr/>
          <p:nvPr/>
        </p:nvSpPr>
        <p:spPr>
          <a:xfrm>
            <a:off x="557871" y="4578283"/>
            <a:ext cx="2011680" cy="460375"/>
          </a:xfrm>
          <a:prstGeom prst="rect">
            <a:avLst/>
          </a:prstGeom>
        </p:spPr>
        <p:txBody>
          <a:bodyPr wrap="none">
            <a:spAutoFit/>
          </a:bodyPr>
          <a:p>
            <a:pPr>
              <a:lnSpc>
                <a:spcPct val="150000"/>
              </a:lnSpc>
            </a:pPr>
            <a:r>
              <a:rPr lang="zh-CN" altLang="en-US" sz="1600" dirty="0" smtClean="0">
                <a:solidFill>
                  <a:schemeClr val="tx1">
                    <a:lumMod val="75000"/>
                    <a:lumOff val="25000"/>
                  </a:schemeClr>
                </a:solidFill>
              </a:rPr>
              <a:t>部分输出结果如下：</a:t>
            </a:r>
            <a:endParaRPr lang="zh-CN" altLang="en-US" sz="1600" dirty="0" smtClean="0">
              <a:solidFill>
                <a:schemeClr val="tx1">
                  <a:lumMod val="75000"/>
                  <a:lumOff val="25000"/>
                </a:schemeClr>
              </a:solidFill>
            </a:endParaRPr>
          </a:p>
        </p:txBody>
      </p:sp>
      <p:pic>
        <p:nvPicPr>
          <p:cNvPr id="34820" name="Picture 4"/>
          <p:cNvPicPr>
            <a:picLocks noChangeAspect="1" noChangeArrowheads="1"/>
          </p:cNvPicPr>
          <p:nvPr/>
        </p:nvPicPr>
        <p:blipFill>
          <a:blip r:embed="rId5"/>
          <a:srcRect/>
          <a:stretch>
            <a:fillRect/>
          </a:stretch>
        </p:blipFill>
        <p:spPr bwMode="auto">
          <a:xfrm>
            <a:off x="624785" y="5141877"/>
            <a:ext cx="5915025" cy="6191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nvGrpSpPr>
        <p:grpSpPr>
          <a:xfrm>
            <a:off x="1693574" y="1927796"/>
            <a:ext cx="5693399" cy="444332"/>
            <a:chOff x="1807265" y="3866296"/>
            <a:chExt cx="5693399" cy="394200"/>
          </a:xfrm>
          <a:solidFill>
            <a:schemeClr val="accent3">
              <a:lumMod val="40000"/>
              <a:lumOff val="60000"/>
            </a:schemeClr>
          </a:solidFill>
        </p:grpSpPr>
        <p:sp>
          <p:nvSpPr>
            <p:cNvPr id="39" name="圆角矩形 38"/>
            <p:cNvSpPr/>
            <p:nvPr/>
          </p:nvSpPr>
          <p:spPr>
            <a:xfrm>
              <a:off x="1807265" y="3866296"/>
              <a:ext cx="5693399" cy="394200"/>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7" name="矩形 46"/>
            <p:cNvSpPr/>
            <p:nvPr/>
          </p:nvSpPr>
          <p:spPr>
            <a:xfrm>
              <a:off x="1881814" y="3877080"/>
              <a:ext cx="4966970" cy="367308"/>
            </a:xfrm>
            <a:prstGeom prst="rect">
              <a:avLst/>
            </a:prstGeom>
            <a:solidFill>
              <a:schemeClr val="bg2"/>
            </a:solidFill>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9.1</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Python常用自然语言处理工具</a:t>
              </a:r>
              <a:endParaRPr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矩形 35"/>
          <p:cNvSpPr/>
          <p:nvPr/>
        </p:nvSpPr>
        <p:spPr>
          <a:xfrm>
            <a:off x="0" y="6669360"/>
            <a:ext cx="9144000" cy="1886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7" name="组合 56"/>
          <p:cNvGrpSpPr/>
          <p:nvPr/>
        </p:nvGrpSpPr>
        <p:grpSpPr>
          <a:xfrm>
            <a:off x="1693574" y="2469970"/>
            <a:ext cx="5693399" cy="444332"/>
            <a:chOff x="1807265" y="2935089"/>
            <a:chExt cx="5693399" cy="394200"/>
          </a:xfrm>
        </p:grpSpPr>
        <p:sp>
          <p:nvSpPr>
            <p:cNvPr id="74" name="圆角矩形 73"/>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5" name="矩形 74"/>
            <p:cNvSpPr/>
            <p:nvPr/>
          </p:nvSpPr>
          <p:spPr>
            <a:xfrm>
              <a:off x="1881814" y="2945873"/>
              <a:ext cx="2441694" cy="367308"/>
            </a:xfrm>
            <a:prstGeom prst="rect">
              <a:avLst/>
            </a:prstGeom>
          </p:spPr>
          <p:txBody>
            <a:bodyPr wrap="squar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9.2</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文本处理</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58" name="组合 57"/>
          <p:cNvGrpSpPr/>
          <p:nvPr/>
        </p:nvGrpSpPr>
        <p:grpSpPr>
          <a:xfrm>
            <a:off x="1693574" y="3040884"/>
            <a:ext cx="5693399" cy="444635"/>
            <a:chOff x="1807265" y="3400425"/>
            <a:chExt cx="5693399" cy="394468"/>
          </a:xfrm>
          <a:solidFill>
            <a:schemeClr val="bg2"/>
          </a:solidFill>
        </p:grpSpPr>
        <p:sp>
          <p:nvSpPr>
            <p:cNvPr id="71" name="圆角矩形 7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2" name="矩形 71"/>
            <p:cNvSpPr/>
            <p:nvPr/>
          </p:nvSpPr>
          <p:spPr>
            <a:xfrm>
              <a:off x="1881687" y="3400425"/>
              <a:ext cx="2121535" cy="367307"/>
            </a:xfrm>
            <a:prstGeom prst="rect">
              <a:avLst/>
            </a:prstGeom>
            <a:noFill/>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9.3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词法分析</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0" name="组合 59"/>
          <p:cNvGrpSpPr/>
          <p:nvPr/>
        </p:nvGrpSpPr>
        <p:grpSpPr>
          <a:xfrm>
            <a:off x="1693574" y="4164445"/>
            <a:ext cx="5693399" cy="444332"/>
            <a:chOff x="1807265" y="4331900"/>
            <a:chExt cx="5693399" cy="394200"/>
          </a:xfrm>
        </p:grpSpPr>
        <p:sp>
          <p:nvSpPr>
            <p:cNvPr id="67" name="圆角矩形 66"/>
            <p:cNvSpPr/>
            <p:nvPr/>
          </p:nvSpPr>
          <p:spPr>
            <a:xfrm>
              <a:off x="1807265" y="433190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8" name="矩形 67"/>
            <p:cNvSpPr/>
            <p:nvPr/>
          </p:nvSpPr>
          <p:spPr>
            <a:xfrm>
              <a:off x="1881560" y="4342604"/>
              <a:ext cx="3037840" cy="367308"/>
            </a:xfrm>
            <a:prstGeom prst="rect">
              <a:avLst/>
            </a:prstGeom>
          </p:spPr>
          <p:txBody>
            <a:bodyPr wrap="squar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9.5</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实战：搜索引擎</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48" name="组合 47"/>
          <p:cNvGrpSpPr/>
          <p:nvPr/>
        </p:nvGrpSpPr>
        <p:grpSpPr>
          <a:xfrm>
            <a:off x="1682496" y="3588627"/>
            <a:ext cx="5730240" cy="444280"/>
            <a:chOff x="1807265" y="2478527"/>
            <a:chExt cx="5693399" cy="394154"/>
          </a:xfrm>
          <a:solidFill>
            <a:schemeClr val="accent1">
              <a:lumMod val="75000"/>
            </a:schemeClr>
          </a:solidFill>
        </p:grpSpPr>
        <p:sp>
          <p:nvSpPr>
            <p:cNvPr id="49" name="圆角矩形 48"/>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61524" y="2485851"/>
              <a:ext cx="2202533" cy="367308"/>
            </a:xfrm>
            <a:prstGeom prst="rect">
              <a:avLst/>
            </a:prstGeom>
            <a:grpFill/>
          </p:spPr>
          <p:txBody>
            <a:bodyPr wrap="squar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9.4</a:t>
              </a:r>
              <a:r>
                <a:rPr lang="zh-CN" altLang="en-US" sz="2100" spc="225" dirty="0">
                  <a:solidFill>
                    <a:schemeClr val="bg1"/>
                  </a:solidFill>
                  <a:latin typeface="微软雅黑" panose="020B0503020204020204" pitchFamily="34" charset="-122"/>
                  <a:ea typeface="微软雅黑" panose="020B0503020204020204" pitchFamily="34" charset="-122"/>
                </a:rPr>
                <a:t>　</a:t>
              </a:r>
              <a:r>
                <a:rPr lang="zh-CN" altLang="en-US" sz="2100" spc="225" dirty="0" smtClean="0">
                  <a:solidFill>
                    <a:schemeClr val="bg1"/>
                  </a:solidFill>
                  <a:latin typeface="微软雅黑" panose="020B0503020204020204" pitchFamily="34" charset="-122"/>
                  <a:ea typeface="微软雅黑" panose="020B0503020204020204" pitchFamily="34" charset="-122"/>
                </a:rPr>
                <a:t>语法分析</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pic>
        <p:nvPicPr>
          <p:cNvPr id="51"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53"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smtClean="0">
                <a:solidFill>
                  <a:schemeClr val="bg1">
                    <a:lumMod val="50000"/>
                  </a:schemeClr>
                </a:solidFill>
              </a:rPr>
              <a:t>56</a:t>
            </a:r>
            <a:endParaRPr lang="en-US" altLang="es-HN" sz="1200" b="1" dirty="0" smtClean="0">
              <a:solidFill>
                <a:schemeClr val="bg1">
                  <a:lumMod val="50000"/>
                </a:schemeClr>
              </a:solidFill>
              <a:latin typeface="+mn-lt"/>
            </a:endParaRPr>
          </a:p>
        </p:txBody>
      </p:sp>
      <p:pic>
        <p:nvPicPr>
          <p:cNvPr id="54"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73" name="矩形 72"/>
          <p:cNvSpPr/>
          <p:nvPr/>
        </p:nvSpPr>
        <p:spPr>
          <a:xfrm>
            <a:off x="7929" y="38314"/>
            <a:ext cx="2068830" cy="299085"/>
          </a:xfrm>
          <a:prstGeom prst="rect">
            <a:avLst/>
          </a:prstGeom>
        </p:spPr>
        <p:txBody>
          <a:bodyPr wrap="none">
            <a:spAutoFit/>
          </a:bodyPr>
          <a:lstStyle/>
          <a:p>
            <a:r>
              <a:rPr lang="zh-CN" altLang="en-US" sz="1350" dirty="0" smtClean="0">
                <a:solidFill>
                  <a:schemeClr val="bg1"/>
                </a:solidFill>
              </a:rPr>
              <a:t>高级大数据人才培养丛书</a:t>
            </a:r>
            <a:endParaRPr lang="zh-CN" altLang="en-US" sz="1350" dirty="0">
              <a:solidFill>
                <a:schemeClr val="bg1"/>
              </a:solidFill>
            </a:endParaRPr>
          </a:p>
        </p:txBody>
      </p:sp>
      <p:sp>
        <p:nvSpPr>
          <p:cNvPr id="35" name="矩形 34"/>
          <p:cNvSpPr/>
          <p:nvPr/>
        </p:nvSpPr>
        <p:spPr>
          <a:xfrm>
            <a:off x="762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59" name="组合 58"/>
          <p:cNvGrpSpPr/>
          <p:nvPr/>
        </p:nvGrpSpPr>
        <p:grpSpPr>
          <a:xfrm>
            <a:off x="1675286" y="4772783"/>
            <a:ext cx="5693399" cy="444355"/>
            <a:chOff x="1807265" y="4331900"/>
            <a:chExt cx="5693399" cy="394220"/>
          </a:xfrm>
        </p:grpSpPr>
        <p:sp>
          <p:nvSpPr>
            <p:cNvPr id="62" name="圆角矩形 61"/>
            <p:cNvSpPr/>
            <p:nvPr/>
          </p:nvSpPr>
          <p:spPr>
            <a:xfrm>
              <a:off x="1807265" y="433190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3" name="矩形 62"/>
            <p:cNvSpPr/>
            <p:nvPr/>
          </p:nvSpPr>
          <p:spPr>
            <a:xfrm>
              <a:off x="1869622" y="4358813"/>
              <a:ext cx="773430" cy="367307"/>
            </a:xfrm>
            <a:prstGeom prst="rect">
              <a:avLst/>
            </a:prstGeom>
          </p:spPr>
          <p:txBody>
            <a:bodyPr wrap="none">
              <a:spAutoFit/>
            </a:bodyPr>
            <a:lstStyle/>
            <a:p>
              <a:r>
                <a:rPr 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习题</a:t>
              </a:r>
              <a:endParaRPr 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 name="组合 1"/>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4" name="文本框 14"/>
            <p:cNvSpPr txBox="1"/>
            <p:nvPr/>
          </p:nvSpPr>
          <p:spPr>
            <a:xfrm>
              <a:off x="3681581" y="1169836"/>
              <a:ext cx="1780836" cy="521970"/>
            </a:xfrm>
            <a:prstGeom prst="rect">
              <a:avLst/>
            </a:prstGeom>
            <a:noFill/>
          </p:spPr>
          <p:txBody>
            <a:bodyPr wrap="none" rtlCol="0">
              <a:spAutoFit/>
            </a:bodyPr>
            <a:p>
              <a:pPr algn="ctr"/>
              <a:r>
                <a:rPr lang="zh-CN" altLang="en-US" sz="2800" dirty="0">
                  <a:solidFill>
                    <a:schemeClr val="accent4"/>
                  </a:solidFill>
                </a:rPr>
                <a:t>第九</a:t>
              </a:r>
              <a:r>
                <a:rPr lang="zh-CN" altLang="en-US" sz="2800" dirty="0" smtClean="0">
                  <a:solidFill>
                    <a:schemeClr val="accent4"/>
                  </a:solidFill>
                </a:rPr>
                <a:t>章　</a:t>
              </a:r>
              <a:r>
                <a:rPr lang="zh-CN" altLang="zh-CN" sz="2800" dirty="0" smtClean="0">
                  <a:solidFill>
                    <a:schemeClr val="accent4"/>
                  </a:solidFill>
                </a:rPr>
                <a:t>自然语言处理</a:t>
              </a:r>
              <a:endParaRPr lang="zh-CN" altLang="en-US" sz="2800" dirty="0">
                <a:solidFill>
                  <a:schemeClr val="accent4"/>
                </a:solidFill>
              </a:endParaRPr>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rPr>
              <a:t>9.4 </a:t>
            </a:r>
            <a:r>
              <a:rPr lang="zh-CN" altLang="zh-CN" sz="2100" b="1" spc="225" dirty="0" smtClean="0">
                <a:solidFill>
                  <a:schemeClr val="bg1"/>
                </a:solidFill>
                <a:latin typeface="微软雅黑" panose="020B0503020204020204" pitchFamily="34" charset="-122"/>
                <a:ea typeface="微软雅黑" panose="020B0503020204020204" pitchFamily="34" charset="-122"/>
              </a:rPr>
              <a:t>语法分析</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第九章 自然语言处理</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2202815" cy="368300"/>
          </a:xfrm>
          <a:prstGeom prst="rect">
            <a:avLst/>
          </a:prstGeom>
        </p:spPr>
        <p:txBody>
          <a:bodyPr wrap="none">
            <a:spAutoFit/>
          </a:bodyPr>
          <a:lstStyle/>
          <a:p>
            <a:pPr algn="l"/>
            <a:r>
              <a:rPr lang="en-US" altLang="zh-CN" dirty="0" smtClean="0">
                <a:solidFill>
                  <a:schemeClr val="accent1">
                    <a:lumMod val="75000"/>
                  </a:schemeClr>
                </a:solidFill>
                <a:sym typeface="+mn-ea"/>
              </a:rPr>
              <a:t>9.4.1  </a:t>
            </a:r>
            <a:r>
              <a:rPr lang="zh-CN" altLang="en-US" dirty="0" err="1" smtClean="0">
                <a:solidFill>
                  <a:schemeClr val="accent1">
                    <a:lumMod val="75000"/>
                  </a:schemeClr>
                </a:solidFill>
                <a:sym typeface="+mn-ea"/>
              </a:rPr>
              <a:t>语法分析简介</a:t>
            </a:r>
            <a:endParaRPr lang="zh-CN" altLang="en-US" dirty="0" err="1"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1326539" y="1650196"/>
            <a:ext cx="6343663" cy="2584450"/>
          </a:xfrm>
          <a:prstGeom prst="rect">
            <a:avLst/>
          </a:prstGeom>
        </p:spPr>
        <p:txBody>
          <a:bodyPr wrap="square">
            <a:spAutoFit/>
          </a:bodyPr>
          <a:p>
            <a:pPr>
              <a:lnSpc>
                <a:spcPct val="150000"/>
              </a:lnSpc>
            </a:pPr>
            <a:r>
              <a:rPr lang="zh-CN" altLang="en-US" dirty="0" smtClean="0">
                <a:solidFill>
                  <a:schemeClr val="tx1">
                    <a:lumMod val="75000"/>
                    <a:lumOff val="25000"/>
                  </a:schemeClr>
                </a:solidFill>
              </a:rPr>
              <a:t>语法分析是将单词之间的线性次序变换成一个显示单词如何与其他单词相关联的结构，以确定语句是否合乎语法，即语法分析是通过语法树或其他算法来分析主语、谓语、宾语、定语、状语、补语等句子元素。语法分析有两个主要内容，其一是句子语法在计算机中的表达与存储方法，以及语料数据集；其二是语法分析的算法。</a:t>
            </a:r>
            <a:endParaRPr lang="zh-CN" altLang="en-US" sz="1600" dirty="0" smtClean="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rPr>
              <a:t>9.4 </a:t>
            </a:r>
            <a:r>
              <a:rPr lang="zh-CN" altLang="zh-CN" sz="2100" b="1" spc="225" dirty="0" smtClean="0">
                <a:solidFill>
                  <a:schemeClr val="bg1"/>
                </a:solidFill>
                <a:latin typeface="微软雅黑" panose="020B0503020204020204" pitchFamily="34" charset="-122"/>
                <a:ea typeface="微软雅黑" panose="020B0503020204020204" pitchFamily="34" charset="-122"/>
              </a:rPr>
              <a:t>语法分析</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第九章 自然语言处理</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517015" cy="368300"/>
          </a:xfrm>
          <a:prstGeom prst="rect">
            <a:avLst/>
          </a:prstGeom>
        </p:spPr>
        <p:txBody>
          <a:bodyPr wrap="none">
            <a:spAutoFit/>
          </a:bodyPr>
          <a:lstStyle/>
          <a:p>
            <a:pPr algn="l"/>
            <a:r>
              <a:rPr lang="en-US" altLang="zh-CN" dirty="0" smtClean="0">
                <a:solidFill>
                  <a:schemeClr val="accent1">
                    <a:lumMod val="75000"/>
                  </a:schemeClr>
                </a:solidFill>
                <a:sym typeface="+mn-ea"/>
              </a:rPr>
              <a:t>9.4.2  </a:t>
            </a:r>
            <a:r>
              <a:rPr lang="zh-CN" altLang="en-US" dirty="0" err="1" smtClean="0">
                <a:solidFill>
                  <a:schemeClr val="accent1">
                    <a:lumMod val="75000"/>
                  </a:schemeClr>
                </a:solidFill>
                <a:sym typeface="+mn-ea"/>
              </a:rPr>
              <a:t>语法树</a:t>
            </a:r>
            <a:endParaRPr lang="zh-CN" altLang="en-US" dirty="0" err="1"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508958" y="1295192"/>
            <a:ext cx="7915326" cy="1445260"/>
          </a:xfrm>
          <a:prstGeom prst="rect">
            <a:avLst/>
          </a:prstGeom>
        </p:spPr>
        <p:txBody>
          <a:bodyPr wrap="square">
            <a:spAutoFit/>
          </a:bodyPr>
          <a:p>
            <a:pPr algn="just">
              <a:lnSpc>
                <a:spcPct val="150000"/>
              </a:lnSpc>
            </a:pPr>
            <a:r>
              <a:rPr lang="zh-CN" altLang="en-US" sz="1600" dirty="0" smtClean="0">
                <a:solidFill>
                  <a:schemeClr val="tx1">
                    <a:lumMod val="75000"/>
                    <a:lumOff val="25000"/>
                  </a:schemeClr>
                </a:solidFill>
              </a:rPr>
              <a:t>我们可以用树状结构图来表示句子的语法树，如图</a:t>
            </a:r>
            <a:r>
              <a:rPr lang="en-US" sz="1600" dirty="0" smtClean="0">
                <a:solidFill>
                  <a:schemeClr val="tx1">
                    <a:lumMod val="75000"/>
                    <a:lumOff val="25000"/>
                  </a:schemeClr>
                </a:solidFill>
              </a:rPr>
              <a:t>9-2</a:t>
            </a:r>
            <a:r>
              <a:rPr lang="zh-CN" altLang="en-US" sz="1600" dirty="0" smtClean="0">
                <a:solidFill>
                  <a:schemeClr val="tx1">
                    <a:lumMod val="75000"/>
                    <a:lumOff val="25000"/>
                  </a:schemeClr>
                </a:solidFill>
              </a:rPr>
              <a:t>所示。其中，</a:t>
            </a:r>
            <a:r>
              <a:rPr lang="en-US" sz="1600" dirty="0" smtClean="0">
                <a:solidFill>
                  <a:schemeClr val="tx1">
                    <a:lumMod val="75000"/>
                    <a:lumOff val="25000"/>
                  </a:schemeClr>
                </a:solidFill>
              </a:rPr>
              <a:t>S</a:t>
            </a:r>
            <a:r>
              <a:rPr lang="zh-CN" altLang="en-US" sz="1600" dirty="0" smtClean="0">
                <a:solidFill>
                  <a:schemeClr val="tx1">
                    <a:lumMod val="75000"/>
                    <a:lumOff val="25000"/>
                  </a:schemeClr>
                </a:solidFill>
              </a:rPr>
              <a:t>表示句子；</a:t>
            </a:r>
            <a:r>
              <a:rPr lang="en-US" sz="1600" dirty="0" smtClean="0">
                <a:solidFill>
                  <a:schemeClr val="tx1">
                    <a:lumMod val="75000"/>
                    <a:lumOff val="25000"/>
                  </a:schemeClr>
                </a:solidFill>
              </a:rPr>
              <a:t>NP</a:t>
            </a:r>
            <a:r>
              <a:rPr lang="zh-CN" altLang="en-US" sz="1600" dirty="0" smtClean="0">
                <a:solidFill>
                  <a:schemeClr val="tx1">
                    <a:lumMod val="75000"/>
                    <a:lumOff val="25000"/>
                  </a:schemeClr>
                </a:solidFill>
              </a:rPr>
              <a:t>、</a:t>
            </a:r>
            <a:r>
              <a:rPr lang="en-US" sz="1600" dirty="0" smtClean="0">
                <a:solidFill>
                  <a:schemeClr val="tx1">
                    <a:lumMod val="75000"/>
                    <a:lumOff val="25000"/>
                  </a:schemeClr>
                </a:solidFill>
              </a:rPr>
              <a:t>VP</a:t>
            </a:r>
            <a:r>
              <a:rPr lang="zh-CN" altLang="en-US" sz="1600" dirty="0" smtClean="0">
                <a:solidFill>
                  <a:schemeClr val="tx1">
                    <a:lumMod val="75000"/>
                    <a:lumOff val="25000"/>
                  </a:schemeClr>
                </a:solidFill>
              </a:rPr>
              <a:t>、</a:t>
            </a:r>
            <a:r>
              <a:rPr lang="en-US" sz="1600" dirty="0" smtClean="0">
                <a:solidFill>
                  <a:schemeClr val="tx1">
                    <a:lumMod val="75000"/>
                    <a:lumOff val="25000"/>
                  </a:schemeClr>
                </a:solidFill>
              </a:rPr>
              <a:t>PP</a:t>
            </a:r>
            <a:r>
              <a:rPr lang="zh-CN" altLang="en-US" sz="1600" dirty="0" smtClean="0">
                <a:solidFill>
                  <a:schemeClr val="tx1">
                    <a:lumMod val="75000"/>
                    <a:lumOff val="25000"/>
                  </a:schemeClr>
                </a:solidFill>
              </a:rPr>
              <a:t>分别表示名词、动词和介词短语（短语级别）；</a:t>
            </a:r>
            <a:r>
              <a:rPr lang="en-US" sz="1600" dirty="0" smtClean="0">
                <a:solidFill>
                  <a:schemeClr val="tx1">
                    <a:lumMod val="75000"/>
                    <a:lumOff val="25000"/>
                  </a:schemeClr>
                </a:solidFill>
              </a:rPr>
              <a:t>N</a:t>
            </a:r>
            <a:r>
              <a:rPr lang="zh-CN" altLang="en-US" sz="1600" dirty="0" smtClean="0">
                <a:solidFill>
                  <a:schemeClr val="tx1">
                    <a:lumMod val="75000"/>
                    <a:lumOff val="25000"/>
                  </a:schemeClr>
                </a:solidFill>
              </a:rPr>
              <a:t>、</a:t>
            </a:r>
            <a:r>
              <a:rPr lang="en-US" sz="1600" dirty="0" smtClean="0">
                <a:solidFill>
                  <a:schemeClr val="tx1">
                    <a:lumMod val="75000"/>
                    <a:lumOff val="25000"/>
                  </a:schemeClr>
                </a:solidFill>
              </a:rPr>
              <a:t>V</a:t>
            </a:r>
            <a:r>
              <a:rPr lang="zh-CN" altLang="en-US" sz="1600" dirty="0" smtClean="0">
                <a:solidFill>
                  <a:schemeClr val="tx1">
                    <a:lumMod val="75000"/>
                    <a:lumOff val="25000"/>
                  </a:schemeClr>
                </a:solidFill>
              </a:rPr>
              <a:t>、</a:t>
            </a:r>
            <a:r>
              <a:rPr lang="en-US" sz="1600" dirty="0" smtClean="0">
                <a:solidFill>
                  <a:schemeClr val="tx1">
                    <a:lumMod val="75000"/>
                    <a:lumOff val="25000"/>
                  </a:schemeClr>
                </a:solidFill>
              </a:rPr>
              <a:t>P</a:t>
            </a:r>
            <a:r>
              <a:rPr lang="zh-CN" altLang="en-US" sz="1600" dirty="0" smtClean="0">
                <a:solidFill>
                  <a:schemeClr val="tx1">
                    <a:lumMod val="75000"/>
                    <a:lumOff val="25000"/>
                  </a:schemeClr>
                </a:solidFill>
              </a:rPr>
              <a:t>分别表示名词、动词、介词。</a:t>
            </a:r>
            <a:endParaRPr lang="zh-CN" altLang="en-US" sz="1600" dirty="0" smtClean="0"/>
          </a:p>
          <a:p>
            <a:endParaRPr lang="zh-CN" altLang="zh-CN" sz="1600" dirty="0"/>
          </a:p>
        </p:txBody>
      </p:sp>
      <p:sp>
        <p:nvSpPr>
          <p:cNvPr id="73" name="矩形 72"/>
          <p:cNvSpPr/>
          <p:nvPr/>
        </p:nvSpPr>
        <p:spPr>
          <a:xfrm>
            <a:off x="548640" y="2577403"/>
            <a:ext cx="4227755" cy="3415030"/>
          </a:xfrm>
          <a:prstGeom prst="rect">
            <a:avLst/>
          </a:prstGeom>
        </p:spPr>
        <p:txBody>
          <a:bodyPr wrap="square">
            <a:spAutoFit/>
          </a:bodyPr>
          <a:p>
            <a:pPr algn="just">
              <a:lnSpc>
                <a:spcPct val="150000"/>
              </a:lnSpc>
            </a:pPr>
            <a:r>
              <a:rPr lang="zh-CN" altLang="en-US" sz="1600" dirty="0" smtClean="0">
                <a:solidFill>
                  <a:schemeClr val="tx1">
                    <a:lumMod val="75000"/>
                    <a:lumOff val="25000"/>
                  </a:schemeClr>
                </a:solidFill>
              </a:rPr>
              <a:t>实际存储时图</a:t>
            </a:r>
            <a:r>
              <a:rPr lang="en-US" sz="1600" dirty="0" smtClean="0">
                <a:solidFill>
                  <a:schemeClr val="tx1">
                    <a:lumMod val="75000"/>
                    <a:lumOff val="25000"/>
                  </a:schemeClr>
                </a:solidFill>
              </a:rPr>
              <a:t>9-2</a:t>
            </a:r>
            <a:r>
              <a:rPr lang="zh-CN" altLang="en-US" sz="1600" dirty="0" smtClean="0">
                <a:solidFill>
                  <a:schemeClr val="tx1">
                    <a:lumMod val="75000"/>
                    <a:lumOff val="25000"/>
                  </a:schemeClr>
                </a:solidFill>
              </a:rPr>
              <a:t>的语法树可以表示为</a:t>
            </a:r>
            <a:r>
              <a:rPr lang="en-US" sz="1600" dirty="0" smtClean="0">
                <a:solidFill>
                  <a:schemeClr val="tx1">
                    <a:lumMod val="75000"/>
                    <a:lumOff val="25000"/>
                  </a:schemeClr>
                </a:solidFill>
              </a:rPr>
              <a:t>(S (NP (N Boeing)) (VP (V is) (VP (V located) (PP (P in)(NP (N Seattle))))))</a:t>
            </a:r>
            <a:r>
              <a:rPr lang="zh-CN" altLang="en-US" sz="1600" dirty="0" smtClean="0">
                <a:solidFill>
                  <a:schemeClr val="tx1">
                    <a:lumMod val="75000"/>
                    <a:lumOff val="25000"/>
                  </a:schemeClr>
                </a:solidFill>
              </a:rPr>
              <a:t>。互联网上已经有成熟的、手工标注的语料数据集，如</a:t>
            </a:r>
            <a:r>
              <a:rPr lang="en-US" sz="1600" dirty="0" smtClean="0">
                <a:solidFill>
                  <a:schemeClr val="tx1">
                    <a:lumMod val="75000"/>
                    <a:lumOff val="25000"/>
                  </a:schemeClr>
                </a:solidFill>
              </a:rPr>
              <a:t>Penn Treebank II Constituent Tags</a:t>
            </a:r>
            <a:r>
              <a:rPr lang="zh-CN" altLang="en-US" sz="1600" dirty="0" smtClean="0">
                <a:solidFill>
                  <a:schemeClr val="tx1">
                    <a:lumMod val="75000"/>
                    <a:lumOff val="25000"/>
                  </a:schemeClr>
                </a:solidFill>
              </a:rPr>
              <a:t>（</a:t>
            </a:r>
            <a:r>
              <a:rPr lang="en-US" sz="1600" dirty="0" smtClean="0">
                <a:solidFill>
                  <a:schemeClr val="tx1">
                    <a:lumMod val="75000"/>
                    <a:lumOff val="25000"/>
                  </a:schemeClr>
                </a:solidFill>
              </a:rPr>
              <a:t>http://www.surdeanu.info/mihai/teaching/ista555-fall13/readings/ PennTreebankConstituents.html</a:t>
            </a:r>
            <a:r>
              <a:rPr lang="zh-CN" altLang="en-US" sz="1600" dirty="0" smtClean="0">
                <a:solidFill>
                  <a:schemeClr val="tx1">
                    <a:lumMod val="75000"/>
                    <a:lumOff val="25000"/>
                  </a:schemeClr>
                </a:solidFill>
              </a:rPr>
              <a:t>）。</a:t>
            </a:r>
            <a:endParaRPr lang="zh-CN" altLang="en-US" sz="1600" dirty="0" smtClean="0">
              <a:solidFill>
                <a:schemeClr val="tx1">
                  <a:lumMod val="75000"/>
                  <a:lumOff val="25000"/>
                </a:schemeClr>
              </a:solidFill>
            </a:endParaRPr>
          </a:p>
        </p:txBody>
      </p:sp>
      <p:pic>
        <p:nvPicPr>
          <p:cNvPr id="29697" name="Picture 1"/>
          <p:cNvPicPr>
            <a:picLocks noChangeAspect="1" noChangeArrowheads="1"/>
          </p:cNvPicPr>
          <p:nvPr/>
        </p:nvPicPr>
        <p:blipFill>
          <a:blip r:embed="rId3"/>
          <a:srcRect/>
          <a:stretch>
            <a:fillRect/>
          </a:stretch>
        </p:blipFill>
        <p:spPr bwMode="auto">
          <a:xfrm>
            <a:off x="5018054" y="2226193"/>
            <a:ext cx="3394428" cy="32098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4864735" cy="414020"/>
          </a:xfrm>
          <a:prstGeom prst="rect">
            <a:avLst/>
          </a:prstGeom>
          <a:noFill/>
        </p:spPr>
        <p:txBody>
          <a:bodyPr wrap="none" rtlCol="0">
            <a:spAutoFit/>
          </a:bodyPr>
          <a:lstStyle/>
          <a:p>
            <a:pPr algn="l"/>
            <a:r>
              <a:rPr lang="en-US" altLang="zh-CN" sz="2100" b="1" spc="225" dirty="0" smtClean="0">
                <a:solidFill>
                  <a:prstClr val="white"/>
                </a:solidFill>
              </a:rPr>
              <a:t>9.1 </a:t>
            </a:r>
            <a:r>
              <a:rPr lang="zh-CN" altLang="zh-CN" sz="2100" b="1" spc="225" dirty="0" smtClean="0">
                <a:solidFill>
                  <a:schemeClr val="bg1"/>
                </a:solidFill>
                <a:latin typeface="微软雅黑" panose="020B0503020204020204" pitchFamily="34" charset="-122"/>
                <a:ea typeface="微软雅黑" panose="020B0503020204020204" pitchFamily="34" charset="-122"/>
              </a:rPr>
              <a:t>Python常用自然语言处理工具</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第九章 自然语言处理</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4228465" cy="368300"/>
          </a:xfrm>
          <a:prstGeom prst="rect">
            <a:avLst/>
          </a:prstGeom>
        </p:spPr>
        <p:txBody>
          <a:bodyPr wrap="none">
            <a:spAutoFit/>
          </a:bodyPr>
          <a:lstStyle/>
          <a:p>
            <a:pPr algn="l"/>
            <a:r>
              <a:rPr lang="en-US" altLang="zh-CN" dirty="0" smtClean="0">
                <a:solidFill>
                  <a:schemeClr val="accent1">
                    <a:lumMod val="75000"/>
                  </a:schemeClr>
                </a:solidFill>
                <a:sym typeface="+mn-ea"/>
              </a:rPr>
              <a:t>9.1.1  </a:t>
            </a:r>
            <a:r>
              <a:rPr lang="en-US" dirty="0" err="1" smtClean="0">
                <a:solidFill>
                  <a:schemeClr val="accent1">
                    <a:lumMod val="75000"/>
                  </a:schemeClr>
                </a:solidFill>
                <a:sym typeface="+mn-ea"/>
              </a:rPr>
              <a:t>Python自然语言处理工具包NLTK</a:t>
            </a:r>
            <a:endParaRPr lang="en-US" dirty="0" err="1"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508958" y="1295192"/>
            <a:ext cx="7915326" cy="3046095"/>
          </a:xfrm>
          <a:prstGeom prst="rect">
            <a:avLst/>
          </a:prstGeom>
        </p:spPr>
        <p:txBody>
          <a:bodyPr wrap="square">
            <a:spAutoFit/>
          </a:bodyPr>
          <a:p>
            <a:pPr algn="just">
              <a:lnSpc>
                <a:spcPct val="150000"/>
              </a:lnSpc>
            </a:pPr>
            <a:r>
              <a:rPr lang="zh-CN" altLang="en-US" sz="1600" dirty="0" smtClean="0">
                <a:solidFill>
                  <a:schemeClr val="tx1">
                    <a:lumMod val="75000"/>
                    <a:lumOff val="25000"/>
                  </a:schemeClr>
                </a:solidFill>
              </a:rPr>
              <a:t>自然语言处理工具包</a:t>
            </a:r>
            <a:r>
              <a:rPr lang="en-US" sz="1600" dirty="0" smtClean="0">
                <a:solidFill>
                  <a:schemeClr val="tx1">
                    <a:lumMod val="75000"/>
                    <a:lumOff val="25000"/>
                  </a:schemeClr>
                </a:solidFill>
              </a:rPr>
              <a:t>NLTK</a:t>
            </a:r>
            <a:r>
              <a:rPr lang="zh-CN" altLang="en-US" sz="1600" dirty="0" smtClean="0">
                <a:solidFill>
                  <a:schemeClr val="tx1">
                    <a:lumMod val="75000"/>
                    <a:lumOff val="25000"/>
                  </a:schemeClr>
                </a:solidFill>
              </a:rPr>
              <a:t>是</a:t>
            </a:r>
            <a:r>
              <a:rPr lang="en-US" sz="1600" dirty="0" smtClean="0">
                <a:solidFill>
                  <a:schemeClr val="tx1">
                    <a:lumMod val="75000"/>
                    <a:lumOff val="25000"/>
                  </a:schemeClr>
                </a:solidFill>
              </a:rPr>
              <a:t>NLP</a:t>
            </a:r>
            <a:r>
              <a:rPr lang="zh-CN" altLang="en-US" sz="1600" dirty="0" smtClean="0">
                <a:solidFill>
                  <a:schemeClr val="tx1">
                    <a:lumMod val="75000"/>
                    <a:lumOff val="25000"/>
                  </a:schemeClr>
                </a:solidFill>
              </a:rPr>
              <a:t>领域最常使用的一个</a:t>
            </a:r>
            <a:r>
              <a:rPr lang="en-US" sz="1600" dirty="0" smtClean="0">
                <a:solidFill>
                  <a:schemeClr val="tx1">
                    <a:lumMod val="75000"/>
                    <a:lumOff val="25000"/>
                  </a:schemeClr>
                </a:solidFill>
              </a:rPr>
              <a:t>Python</a:t>
            </a:r>
            <a:r>
              <a:rPr lang="zh-CN" altLang="en-US" sz="1600" dirty="0" smtClean="0">
                <a:solidFill>
                  <a:schemeClr val="tx1">
                    <a:lumMod val="75000"/>
                    <a:lumOff val="25000"/>
                  </a:schemeClr>
                </a:solidFill>
              </a:rPr>
              <a:t>库。</a:t>
            </a:r>
            <a:r>
              <a:rPr lang="en-US" sz="1600" dirty="0" smtClean="0">
                <a:solidFill>
                  <a:schemeClr val="tx1">
                    <a:lumMod val="75000"/>
                    <a:lumOff val="25000"/>
                  </a:schemeClr>
                </a:solidFill>
              </a:rPr>
              <a:t>NLTK</a:t>
            </a:r>
            <a:r>
              <a:rPr lang="zh-CN" altLang="en-US" sz="1600" dirty="0" smtClean="0">
                <a:solidFill>
                  <a:schemeClr val="tx1">
                    <a:lumMod val="75000"/>
                    <a:lumOff val="25000"/>
                  </a:schemeClr>
                </a:solidFill>
              </a:rPr>
              <a:t>是由美国宾夕法尼亚大学的</a:t>
            </a:r>
            <a:r>
              <a:rPr lang="en-US" sz="1600" dirty="0" smtClean="0">
                <a:solidFill>
                  <a:schemeClr val="tx1">
                    <a:lumMod val="75000"/>
                    <a:lumOff val="25000"/>
                  </a:schemeClr>
                </a:solidFill>
              </a:rPr>
              <a:t>Steven Bird</a:t>
            </a:r>
            <a:r>
              <a:rPr lang="zh-CN" altLang="en-US" sz="1600" dirty="0" smtClean="0">
                <a:solidFill>
                  <a:schemeClr val="tx1">
                    <a:lumMod val="75000"/>
                    <a:lumOff val="25000"/>
                  </a:schemeClr>
                </a:solidFill>
              </a:rPr>
              <a:t>和</a:t>
            </a:r>
            <a:r>
              <a:rPr lang="en-US" sz="1600" dirty="0" smtClean="0">
                <a:solidFill>
                  <a:schemeClr val="tx1">
                    <a:lumMod val="75000"/>
                    <a:lumOff val="25000"/>
                  </a:schemeClr>
                </a:solidFill>
              </a:rPr>
              <a:t>Edward </a:t>
            </a:r>
            <a:r>
              <a:rPr lang="en-US" sz="1600" dirty="0" err="1" smtClean="0">
                <a:solidFill>
                  <a:schemeClr val="tx1">
                    <a:lumMod val="75000"/>
                    <a:lumOff val="25000"/>
                  </a:schemeClr>
                </a:solidFill>
              </a:rPr>
              <a:t>Loper</a:t>
            </a:r>
            <a:r>
              <a:rPr lang="zh-CN" altLang="en-US" sz="1600" dirty="0" smtClean="0">
                <a:solidFill>
                  <a:schemeClr val="tx1">
                    <a:lumMod val="75000"/>
                    <a:lumOff val="25000"/>
                  </a:schemeClr>
                </a:solidFill>
              </a:rPr>
              <a:t>开发的。</a:t>
            </a:r>
            <a:r>
              <a:rPr lang="en-US" sz="1600" dirty="0" smtClean="0">
                <a:solidFill>
                  <a:schemeClr val="tx1">
                    <a:lumMod val="75000"/>
                    <a:lumOff val="25000"/>
                  </a:schemeClr>
                </a:solidFill>
              </a:rPr>
              <a:t>NLTK</a:t>
            </a:r>
            <a:r>
              <a:rPr lang="zh-CN" altLang="en-US" sz="1600" dirty="0" smtClean="0">
                <a:solidFill>
                  <a:schemeClr val="tx1">
                    <a:lumMod val="75000"/>
                    <a:lumOff val="25000"/>
                  </a:schemeClr>
                </a:solidFill>
              </a:rPr>
              <a:t>包括图形演示和示例数据，其提供了</a:t>
            </a:r>
            <a:r>
              <a:rPr lang="en-US" sz="1600" dirty="0" err="1" smtClean="0">
                <a:solidFill>
                  <a:schemeClr val="tx1">
                    <a:lumMod val="75000"/>
                    <a:lumOff val="25000"/>
                  </a:schemeClr>
                </a:solidFill>
              </a:rPr>
              <a:t>WordNet</a:t>
            </a:r>
            <a:r>
              <a:rPr lang="zh-CN" altLang="en-US" sz="1600" dirty="0" smtClean="0">
                <a:solidFill>
                  <a:schemeClr val="tx1">
                    <a:lumMod val="75000"/>
                    <a:lumOff val="25000"/>
                  </a:schemeClr>
                </a:solidFill>
              </a:rPr>
              <a:t>这种方便处理词汇资源的接口，以及分类、分词、词干提取、标注、语法分析、语义推理等类库。</a:t>
            </a:r>
            <a:endParaRPr lang="zh-CN" altLang="en-US" sz="1600" dirty="0" smtClean="0">
              <a:solidFill>
                <a:schemeClr val="tx1">
                  <a:lumMod val="75000"/>
                  <a:lumOff val="25000"/>
                </a:schemeClr>
              </a:solidFill>
            </a:endParaRPr>
          </a:p>
          <a:p>
            <a:pPr algn="just">
              <a:lnSpc>
                <a:spcPct val="150000"/>
              </a:lnSpc>
            </a:pPr>
            <a:r>
              <a:rPr lang="en-US" sz="1600" dirty="0" smtClean="0">
                <a:solidFill>
                  <a:schemeClr val="tx1">
                    <a:lumMod val="75000"/>
                    <a:lumOff val="25000"/>
                  </a:schemeClr>
                </a:solidFill>
              </a:rPr>
              <a:t>NLTK</a:t>
            </a:r>
            <a:r>
              <a:rPr lang="zh-CN" altLang="en-US" sz="1600" dirty="0" smtClean="0">
                <a:solidFill>
                  <a:schemeClr val="tx1">
                    <a:lumMod val="75000"/>
                    <a:lumOff val="25000"/>
                  </a:schemeClr>
                </a:solidFill>
              </a:rPr>
              <a:t>网站：</a:t>
            </a:r>
            <a:r>
              <a:rPr lang="en-US" sz="1600" dirty="0" smtClean="0">
                <a:solidFill>
                  <a:schemeClr val="tx1">
                    <a:lumMod val="75000"/>
                    <a:lumOff val="25000"/>
                  </a:schemeClr>
                </a:solidFill>
                <a:hlinkClick r:id="rId3"/>
              </a:rPr>
              <a:t>http://www.nltk.org/</a:t>
            </a:r>
            <a:r>
              <a:rPr lang="zh-CN" altLang="en-US" sz="1600" dirty="0" smtClean="0">
                <a:solidFill>
                  <a:schemeClr val="tx1">
                    <a:lumMod val="75000"/>
                    <a:lumOff val="25000"/>
                  </a:schemeClr>
                </a:solidFill>
              </a:rPr>
              <a:t>。</a:t>
            </a:r>
            <a:endParaRPr lang="zh-CN" altLang="en-US" sz="1600" dirty="0" smtClean="0">
              <a:solidFill>
                <a:schemeClr val="tx1">
                  <a:lumMod val="75000"/>
                  <a:lumOff val="25000"/>
                </a:schemeClr>
              </a:solidFill>
            </a:endParaRPr>
          </a:p>
          <a:p>
            <a:pPr algn="just">
              <a:lnSpc>
                <a:spcPct val="150000"/>
              </a:lnSpc>
            </a:pPr>
            <a:r>
              <a:rPr lang="zh-CN" altLang="en-US" sz="1600" dirty="0" smtClean="0">
                <a:solidFill>
                  <a:schemeClr val="tx1">
                    <a:lumMod val="75000"/>
                    <a:lumOff val="25000"/>
                  </a:schemeClr>
                </a:solidFill>
              </a:rPr>
              <a:t>安装</a:t>
            </a:r>
            <a:r>
              <a:rPr lang="en-US" sz="1600" dirty="0" smtClean="0">
                <a:solidFill>
                  <a:schemeClr val="tx1">
                    <a:lumMod val="75000"/>
                    <a:lumOff val="25000"/>
                  </a:schemeClr>
                </a:solidFill>
              </a:rPr>
              <a:t>NLTK</a:t>
            </a:r>
            <a:r>
              <a:rPr lang="zh-CN" altLang="en-US" sz="1600" dirty="0" smtClean="0">
                <a:solidFill>
                  <a:schemeClr val="tx1">
                    <a:lumMod val="75000"/>
                    <a:lumOff val="25000"/>
                  </a:schemeClr>
                </a:solidFill>
              </a:rPr>
              <a:t>的命令：</a:t>
            </a:r>
            <a:r>
              <a:rPr lang="en-US" sz="1600" dirty="0" err="1" smtClean="0">
                <a:solidFill>
                  <a:schemeClr val="tx1">
                    <a:lumMod val="75000"/>
                    <a:lumOff val="25000"/>
                  </a:schemeClr>
                </a:solidFill>
              </a:rPr>
              <a:t>sudo</a:t>
            </a:r>
            <a:r>
              <a:rPr lang="en-US" sz="1600" dirty="0" smtClean="0">
                <a:solidFill>
                  <a:schemeClr val="tx1">
                    <a:lumMod val="75000"/>
                    <a:lumOff val="25000"/>
                  </a:schemeClr>
                </a:solidFill>
              </a:rPr>
              <a:t> pip install -U </a:t>
            </a:r>
            <a:r>
              <a:rPr lang="en-US" sz="1600" dirty="0" err="1" smtClean="0">
                <a:solidFill>
                  <a:schemeClr val="tx1">
                    <a:lumMod val="75000"/>
                    <a:lumOff val="25000"/>
                  </a:schemeClr>
                </a:solidFill>
              </a:rPr>
              <a:t>nltk</a:t>
            </a:r>
            <a:r>
              <a:rPr lang="zh-CN" altLang="en-US" sz="1600" dirty="0" smtClean="0">
                <a:solidFill>
                  <a:schemeClr val="tx1">
                    <a:lumMod val="75000"/>
                    <a:lumOff val="25000"/>
                  </a:schemeClr>
                </a:solidFill>
              </a:rPr>
              <a:t>。</a:t>
            </a:r>
            <a:endParaRPr lang="zh-CN" altLang="en-US" sz="1600" dirty="0" smtClean="0">
              <a:solidFill>
                <a:schemeClr val="tx1">
                  <a:lumMod val="75000"/>
                  <a:lumOff val="25000"/>
                </a:schemeClr>
              </a:solidFill>
            </a:endParaRPr>
          </a:p>
          <a:p>
            <a:pPr algn="just">
              <a:lnSpc>
                <a:spcPct val="150000"/>
              </a:lnSpc>
            </a:pPr>
            <a:r>
              <a:rPr lang="zh-CN" altLang="en-US" sz="1600" dirty="0" smtClean="0">
                <a:solidFill>
                  <a:schemeClr val="tx1">
                    <a:lumMod val="75000"/>
                    <a:lumOff val="25000"/>
                  </a:schemeClr>
                </a:solidFill>
              </a:rPr>
              <a:t>安装</a:t>
            </a:r>
            <a:r>
              <a:rPr lang="en-US" sz="1600" dirty="0" err="1" smtClean="0">
                <a:solidFill>
                  <a:schemeClr val="tx1">
                    <a:lumMod val="75000"/>
                    <a:lumOff val="25000"/>
                  </a:schemeClr>
                </a:solidFill>
              </a:rPr>
              <a:t>NumPy</a:t>
            </a:r>
            <a:r>
              <a:rPr lang="zh-CN" altLang="en-US" sz="1600" dirty="0" smtClean="0">
                <a:solidFill>
                  <a:schemeClr val="tx1">
                    <a:lumMod val="75000"/>
                    <a:lumOff val="25000"/>
                  </a:schemeClr>
                </a:solidFill>
              </a:rPr>
              <a:t>的命令（可选）：</a:t>
            </a:r>
            <a:r>
              <a:rPr lang="en-US" sz="1600" dirty="0" err="1" smtClean="0">
                <a:solidFill>
                  <a:schemeClr val="tx1">
                    <a:lumMod val="75000"/>
                    <a:lumOff val="25000"/>
                  </a:schemeClr>
                </a:solidFill>
              </a:rPr>
              <a:t>sudo</a:t>
            </a:r>
            <a:r>
              <a:rPr lang="en-US" sz="1600" dirty="0" smtClean="0">
                <a:solidFill>
                  <a:schemeClr val="tx1">
                    <a:lumMod val="75000"/>
                    <a:lumOff val="25000"/>
                  </a:schemeClr>
                </a:solidFill>
              </a:rPr>
              <a:t> pip install -U </a:t>
            </a:r>
            <a:r>
              <a:rPr lang="en-US" sz="1600" dirty="0" err="1" smtClean="0">
                <a:solidFill>
                  <a:schemeClr val="tx1">
                    <a:lumMod val="75000"/>
                    <a:lumOff val="25000"/>
                  </a:schemeClr>
                </a:solidFill>
              </a:rPr>
              <a:t>numpy</a:t>
            </a:r>
            <a:r>
              <a:rPr lang="zh-CN" altLang="en-US" sz="1600" dirty="0" smtClean="0">
                <a:solidFill>
                  <a:schemeClr val="tx1">
                    <a:lumMod val="75000"/>
                    <a:lumOff val="25000"/>
                  </a:schemeClr>
                </a:solidFill>
              </a:rPr>
              <a:t>。</a:t>
            </a:r>
            <a:endParaRPr lang="zh-CN" altLang="en-US" sz="1600" dirty="0" smtClean="0">
              <a:solidFill>
                <a:schemeClr val="tx1">
                  <a:lumMod val="75000"/>
                  <a:lumOff val="25000"/>
                </a:schemeClr>
              </a:solidFill>
            </a:endParaRPr>
          </a:p>
          <a:p>
            <a:pPr algn="just">
              <a:lnSpc>
                <a:spcPct val="150000"/>
              </a:lnSpc>
            </a:pPr>
            <a:r>
              <a:rPr lang="zh-CN" altLang="en-US" sz="1600" dirty="0" smtClean="0">
                <a:solidFill>
                  <a:schemeClr val="tx1">
                    <a:lumMod val="75000"/>
                    <a:lumOff val="25000"/>
                  </a:schemeClr>
                </a:solidFill>
              </a:rPr>
              <a:t>安装测试的命令：</a:t>
            </a:r>
            <a:r>
              <a:rPr lang="en-US" sz="1600" dirty="0" smtClean="0">
                <a:solidFill>
                  <a:schemeClr val="tx1">
                    <a:lumMod val="75000"/>
                    <a:lumOff val="25000"/>
                  </a:schemeClr>
                </a:solidFill>
              </a:rPr>
              <a:t>python then type import </a:t>
            </a:r>
            <a:r>
              <a:rPr lang="en-US" sz="1600" dirty="0" err="1" smtClean="0">
                <a:solidFill>
                  <a:schemeClr val="tx1">
                    <a:lumMod val="75000"/>
                    <a:lumOff val="25000"/>
                  </a:schemeClr>
                </a:solidFill>
              </a:rPr>
              <a:t>nltk</a:t>
            </a:r>
            <a:r>
              <a:rPr lang="zh-CN" altLang="en-US" sz="1600" dirty="0" smtClean="0">
                <a:solidFill>
                  <a:schemeClr val="tx1">
                    <a:lumMod val="75000"/>
                    <a:lumOff val="25000"/>
                  </a:schemeClr>
                </a:solidFill>
              </a:rPr>
              <a:t>。</a:t>
            </a:r>
            <a:endParaRPr lang="zh-CN" altLang="en-US" sz="1600" dirty="0" smtClean="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rPr>
              <a:t>9.4 </a:t>
            </a:r>
            <a:r>
              <a:rPr lang="zh-CN" altLang="zh-CN" sz="2100" b="1" spc="225" dirty="0" smtClean="0">
                <a:solidFill>
                  <a:schemeClr val="bg1"/>
                </a:solidFill>
                <a:latin typeface="微软雅黑" panose="020B0503020204020204" pitchFamily="34" charset="-122"/>
                <a:ea typeface="微软雅黑" panose="020B0503020204020204" pitchFamily="34" charset="-122"/>
              </a:rPr>
              <a:t>语法分析</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第九章 自然语言处理</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2202815" cy="368300"/>
          </a:xfrm>
          <a:prstGeom prst="rect">
            <a:avLst/>
          </a:prstGeom>
        </p:spPr>
        <p:txBody>
          <a:bodyPr wrap="none">
            <a:spAutoFit/>
          </a:bodyPr>
          <a:lstStyle/>
          <a:p>
            <a:pPr algn="l"/>
            <a:r>
              <a:rPr lang="en-US" altLang="zh-CN" dirty="0" smtClean="0">
                <a:solidFill>
                  <a:schemeClr val="accent1">
                    <a:lumMod val="75000"/>
                  </a:schemeClr>
                </a:solidFill>
                <a:sym typeface="+mn-ea"/>
              </a:rPr>
              <a:t>9.4.3  </a:t>
            </a:r>
            <a:r>
              <a:rPr lang="zh-CN" altLang="en-US" dirty="0" err="1" smtClean="0">
                <a:solidFill>
                  <a:schemeClr val="accent1">
                    <a:lumMod val="75000"/>
                  </a:schemeClr>
                </a:solidFill>
                <a:sym typeface="+mn-ea"/>
              </a:rPr>
              <a:t>语法分析算法</a:t>
            </a:r>
            <a:endParaRPr lang="zh-CN" altLang="en-US" dirty="0" err="1"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451808" y="1159937"/>
            <a:ext cx="7957310" cy="2676525"/>
          </a:xfrm>
          <a:prstGeom prst="rect">
            <a:avLst/>
          </a:prstGeom>
        </p:spPr>
        <p:txBody>
          <a:bodyPr wrap="square">
            <a:spAutoFit/>
          </a:bodyPr>
          <a:p>
            <a:pPr>
              <a:lnSpc>
                <a:spcPct val="150000"/>
              </a:lnSpc>
            </a:pPr>
            <a:r>
              <a:rPr lang="x-none" sz="1600" b="1" dirty="0" smtClean="0">
                <a:solidFill>
                  <a:schemeClr val="tx1">
                    <a:lumMod val="75000"/>
                    <a:lumOff val="25000"/>
                  </a:schemeClr>
                </a:solidFill>
                <a:latin typeface="+mn-ea"/>
              </a:rPr>
              <a:t>1. 上下文无关语法</a:t>
            </a:r>
            <a:endParaRPr lang="zh-CN" altLang="en-US" sz="1600" b="1" dirty="0" smtClean="0">
              <a:solidFill>
                <a:schemeClr val="tx1">
                  <a:lumMod val="75000"/>
                  <a:lumOff val="25000"/>
                </a:schemeClr>
              </a:solidFill>
              <a:latin typeface="+mn-ea"/>
            </a:endParaRPr>
          </a:p>
          <a:p>
            <a:pPr>
              <a:lnSpc>
                <a:spcPct val="150000"/>
              </a:lnSpc>
            </a:pPr>
            <a:r>
              <a:rPr lang="zh-CN" altLang="en-US" sz="1600" dirty="0" smtClean="0">
                <a:solidFill>
                  <a:schemeClr val="tx1">
                    <a:lumMod val="75000"/>
                    <a:lumOff val="25000"/>
                  </a:schemeClr>
                </a:solidFill>
                <a:latin typeface="+mn-ea"/>
              </a:rPr>
              <a:t>上下文无关语法（</a:t>
            </a:r>
            <a:r>
              <a:rPr lang="en-US" sz="1600" dirty="0" smtClean="0">
                <a:solidFill>
                  <a:schemeClr val="tx1">
                    <a:lumMod val="75000"/>
                    <a:lumOff val="25000"/>
                  </a:schemeClr>
                </a:solidFill>
                <a:latin typeface="+mn-ea"/>
              </a:rPr>
              <a:t>Context-Free </a:t>
            </a:r>
            <a:r>
              <a:rPr lang="en-US" sz="1600" dirty="0" err="1" smtClean="0">
                <a:solidFill>
                  <a:schemeClr val="tx1">
                    <a:lumMod val="75000"/>
                    <a:lumOff val="25000"/>
                  </a:schemeClr>
                </a:solidFill>
                <a:latin typeface="+mn-ea"/>
              </a:rPr>
              <a:t>Grammer</a:t>
            </a:r>
            <a:r>
              <a:rPr lang="zh-CN" altLang="en-US" sz="1600" dirty="0" smtClean="0">
                <a:solidFill>
                  <a:schemeClr val="tx1">
                    <a:lumMod val="75000"/>
                    <a:lumOff val="25000"/>
                  </a:schemeClr>
                </a:solidFill>
                <a:latin typeface="+mn-ea"/>
              </a:rPr>
              <a:t>，</a:t>
            </a:r>
            <a:r>
              <a:rPr lang="en-US" sz="1600" dirty="0" smtClean="0">
                <a:solidFill>
                  <a:schemeClr val="tx1">
                    <a:lumMod val="75000"/>
                    <a:lumOff val="25000"/>
                  </a:schemeClr>
                </a:solidFill>
                <a:latin typeface="+mn-ea"/>
              </a:rPr>
              <a:t>CFG</a:t>
            </a:r>
            <a:r>
              <a:rPr lang="zh-CN" altLang="en-US" sz="1600" dirty="0" smtClean="0">
                <a:solidFill>
                  <a:schemeClr val="tx1">
                    <a:lumMod val="75000"/>
                    <a:lumOff val="25000"/>
                  </a:schemeClr>
                </a:solidFill>
                <a:latin typeface="+mn-ea"/>
              </a:rPr>
              <a:t>）：为了生成句子的语法树，我们可以定义如下一套上下文无关语法。</a:t>
            </a:r>
            <a:endParaRPr lang="zh-CN" altLang="en-US" sz="1600" dirty="0" smtClean="0">
              <a:solidFill>
                <a:schemeClr val="tx1">
                  <a:lumMod val="75000"/>
                  <a:lumOff val="25000"/>
                </a:schemeClr>
              </a:solidFill>
              <a:latin typeface="+mn-ea"/>
            </a:endParaRPr>
          </a:p>
          <a:p>
            <a:pPr>
              <a:lnSpc>
                <a:spcPct val="150000"/>
              </a:lnSpc>
            </a:pPr>
            <a:r>
              <a:rPr lang="zh-CN" altLang="en-US" sz="1600" dirty="0" smtClean="0">
                <a:solidFill>
                  <a:schemeClr val="tx1">
                    <a:lumMod val="75000"/>
                    <a:lumOff val="25000"/>
                  </a:schemeClr>
                </a:solidFill>
                <a:latin typeface="+mn-ea"/>
              </a:rPr>
              <a:t>（</a:t>
            </a:r>
            <a:r>
              <a:rPr lang="en-US" sz="1600" dirty="0" smtClean="0">
                <a:solidFill>
                  <a:schemeClr val="tx1">
                    <a:lumMod val="75000"/>
                    <a:lumOff val="25000"/>
                  </a:schemeClr>
                </a:solidFill>
                <a:latin typeface="+mn-ea"/>
              </a:rPr>
              <a:t>1</a:t>
            </a:r>
            <a:r>
              <a:rPr lang="zh-CN" altLang="en-US" sz="1600" dirty="0" smtClean="0">
                <a:solidFill>
                  <a:schemeClr val="tx1">
                    <a:lumMod val="75000"/>
                    <a:lumOff val="25000"/>
                  </a:schemeClr>
                </a:solidFill>
                <a:latin typeface="+mn-ea"/>
              </a:rPr>
              <a:t>）</a:t>
            </a:r>
            <a:r>
              <a:rPr lang="en-US" sz="1600" dirty="0" smtClean="0">
                <a:solidFill>
                  <a:schemeClr val="tx1">
                    <a:lumMod val="75000"/>
                    <a:lumOff val="25000"/>
                  </a:schemeClr>
                </a:solidFill>
                <a:latin typeface="+mn-ea"/>
              </a:rPr>
              <a:t>N</a:t>
            </a:r>
            <a:r>
              <a:rPr lang="zh-CN" altLang="en-US" sz="1600" dirty="0" smtClean="0">
                <a:solidFill>
                  <a:schemeClr val="tx1">
                    <a:lumMod val="75000"/>
                    <a:lumOff val="25000"/>
                  </a:schemeClr>
                </a:solidFill>
                <a:latin typeface="+mn-ea"/>
              </a:rPr>
              <a:t>表示一组非叶子节点的标注，如</a:t>
            </a:r>
            <a:r>
              <a:rPr lang="en-US" sz="1600" dirty="0" smtClean="0">
                <a:solidFill>
                  <a:schemeClr val="tx1">
                    <a:lumMod val="75000"/>
                    <a:lumOff val="25000"/>
                  </a:schemeClr>
                </a:solidFill>
                <a:latin typeface="+mn-ea"/>
              </a:rPr>
              <a:t>{S</a:t>
            </a:r>
            <a:r>
              <a:rPr lang="zh-CN" altLang="en-US" sz="1600" dirty="0" smtClean="0">
                <a:solidFill>
                  <a:schemeClr val="tx1">
                    <a:lumMod val="75000"/>
                    <a:lumOff val="25000"/>
                  </a:schemeClr>
                </a:solidFill>
                <a:latin typeface="+mn-ea"/>
              </a:rPr>
              <a:t>、</a:t>
            </a:r>
            <a:r>
              <a:rPr lang="en-US" sz="1600" dirty="0" smtClean="0">
                <a:solidFill>
                  <a:schemeClr val="tx1">
                    <a:lumMod val="75000"/>
                    <a:lumOff val="25000"/>
                  </a:schemeClr>
                </a:solidFill>
                <a:latin typeface="+mn-ea"/>
              </a:rPr>
              <a:t>NP</a:t>
            </a:r>
            <a:r>
              <a:rPr lang="zh-CN" altLang="en-US" sz="1600" dirty="0" smtClean="0">
                <a:solidFill>
                  <a:schemeClr val="tx1">
                    <a:lumMod val="75000"/>
                    <a:lumOff val="25000"/>
                  </a:schemeClr>
                </a:solidFill>
                <a:latin typeface="+mn-ea"/>
              </a:rPr>
              <a:t>、</a:t>
            </a:r>
            <a:r>
              <a:rPr lang="en-US" sz="1600" dirty="0" smtClean="0">
                <a:solidFill>
                  <a:schemeClr val="tx1">
                    <a:lumMod val="75000"/>
                    <a:lumOff val="25000"/>
                  </a:schemeClr>
                </a:solidFill>
                <a:latin typeface="+mn-ea"/>
              </a:rPr>
              <a:t>VP</a:t>
            </a:r>
            <a:r>
              <a:rPr lang="zh-CN" altLang="en-US" sz="1600" dirty="0" smtClean="0">
                <a:solidFill>
                  <a:schemeClr val="tx1">
                    <a:lumMod val="75000"/>
                    <a:lumOff val="25000"/>
                  </a:schemeClr>
                </a:solidFill>
                <a:latin typeface="+mn-ea"/>
              </a:rPr>
              <a:t>、</a:t>
            </a:r>
            <a:r>
              <a:rPr lang="en-US" sz="1600" dirty="0" smtClean="0">
                <a:solidFill>
                  <a:schemeClr val="tx1">
                    <a:lumMod val="75000"/>
                    <a:lumOff val="25000"/>
                  </a:schemeClr>
                </a:solidFill>
                <a:latin typeface="+mn-ea"/>
              </a:rPr>
              <a:t>N</a:t>
            </a:r>
            <a:r>
              <a:rPr lang="en-US" altLang="zh-CN" sz="1600" dirty="0" smtClean="0">
                <a:solidFill>
                  <a:schemeClr val="tx1">
                    <a:lumMod val="75000"/>
                    <a:lumOff val="25000"/>
                  </a:schemeClr>
                </a:solidFill>
                <a:latin typeface="+mn-ea"/>
              </a:rPr>
              <a:t>…</a:t>
            </a:r>
            <a:r>
              <a:rPr lang="en-US" sz="1600" dirty="0" smtClean="0">
                <a:solidFill>
                  <a:schemeClr val="tx1">
                    <a:lumMod val="75000"/>
                    <a:lumOff val="25000"/>
                  </a:schemeClr>
                </a:solidFill>
                <a:latin typeface="+mn-ea"/>
              </a:rPr>
              <a:t>}</a:t>
            </a:r>
            <a:r>
              <a:rPr lang="zh-CN" altLang="en-US" sz="1600" dirty="0" smtClean="0">
                <a:solidFill>
                  <a:schemeClr val="tx1">
                    <a:lumMod val="75000"/>
                    <a:lumOff val="25000"/>
                  </a:schemeClr>
                </a:solidFill>
                <a:latin typeface="+mn-ea"/>
              </a:rPr>
              <a:t>。</a:t>
            </a:r>
            <a:endParaRPr lang="zh-CN" altLang="en-US" sz="1600" dirty="0" smtClean="0">
              <a:solidFill>
                <a:schemeClr val="tx1">
                  <a:lumMod val="75000"/>
                  <a:lumOff val="25000"/>
                </a:schemeClr>
              </a:solidFill>
              <a:latin typeface="+mn-ea"/>
            </a:endParaRPr>
          </a:p>
          <a:p>
            <a:pPr>
              <a:lnSpc>
                <a:spcPct val="150000"/>
              </a:lnSpc>
            </a:pPr>
            <a:r>
              <a:rPr lang="zh-CN" altLang="en-US" sz="1600" dirty="0" smtClean="0">
                <a:solidFill>
                  <a:schemeClr val="tx1">
                    <a:lumMod val="75000"/>
                    <a:lumOff val="25000"/>
                  </a:schemeClr>
                </a:solidFill>
                <a:latin typeface="+mn-ea"/>
              </a:rPr>
              <a:t>（</a:t>
            </a:r>
            <a:r>
              <a:rPr lang="en-US" sz="1600" dirty="0" smtClean="0">
                <a:solidFill>
                  <a:schemeClr val="tx1">
                    <a:lumMod val="75000"/>
                    <a:lumOff val="25000"/>
                  </a:schemeClr>
                </a:solidFill>
                <a:latin typeface="+mn-ea"/>
              </a:rPr>
              <a:t>2</a:t>
            </a:r>
            <a:r>
              <a:rPr lang="zh-CN" altLang="en-US" sz="1600" dirty="0" smtClean="0">
                <a:solidFill>
                  <a:schemeClr val="tx1">
                    <a:lumMod val="75000"/>
                    <a:lumOff val="25000"/>
                  </a:schemeClr>
                </a:solidFill>
                <a:latin typeface="+mn-ea"/>
              </a:rPr>
              <a:t>）</a:t>
            </a:r>
            <a:r>
              <a:rPr lang="en-US" sz="1600" dirty="0" smtClean="0">
                <a:solidFill>
                  <a:schemeClr val="tx1">
                    <a:lumMod val="75000"/>
                    <a:lumOff val="25000"/>
                  </a:schemeClr>
                </a:solidFill>
                <a:latin typeface="+mn-ea"/>
              </a:rPr>
              <a:t>Σ</a:t>
            </a:r>
            <a:r>
              <a:rPr lang="zh-CN" altLang="en-US" sz="1600" dirty="0" smtClean="0">
                <a:solidFill>
                  <a:schemeClr val="tx1">
                    <a:lumMod val="75000"/>
                    <a:lumOff val="25000"/>
                  </a:schemeClr>
                </a:solidFill>
                <a:latin typeface="+mn-ea"/>
              </a:rPr>
              <a:t>表示一组叶子结点的标注，如</a:t>
            </a:r>
            <a:r>
              <a:rPr lang="en-US" sz="1600" dirty="0" smtClean="0">
                <a:solidFill>
                  <a:schemeClr val="tx1">
                    <a:lumMod val="75000"/>
                    <a:lumOff val="25000"/>
                  </a:schemeClr>
                </a:solidFill>
                <a:latin typeface="+mn-ea"/>
              </a:rPr>
              <a:t>{</a:t>
            </a:r>
            <a:r>
              <a:rPr lang="en-US" sz="1600" dirty="0" err="1" smtClean="0">
                <a:solidFill>
                  <a:schemeClr val="tx1">
                    <a:lumMod val="75000"/>
                    <a:lumOff val="25000"/>
                  </a:schemeClr>
                </a:solidFill>
                <a:latin typeface="+mn-ea"/>
              </a:rPr>
              <a:t>boeing</a:t>
            </a:r>
            <a:r>
              <a:rPr lang="zh-CN" altLang="en-US" sz="1600" dirty="0" smtClean="0">
                <a:solidFill>
                  <a:schemeClr val="tx1">
                    <a:lumMod val="75000"/>
                    <a:lumOff val="25000"/>
                  </a:schemeClr>
                </a:solidFill>
                <a:latin typeface="+mn-ea"/>
              </a:rPr>
              <a:t>、</a:t>
            </a:r>
            <a:r>
              <a:rPr lang="en-US" sz="1600" dirty="0" smtClean="0">
                <a:solidFill>
                  <a:schemeClr val="tx1">
                    <a:lumMod val="75000"/>
                    <a:lumOff val="25000"/>
                  </a:schemeClr>
                </a:solidFill>
                <a:latin typeface="+mn-ea"/>
              </a:rPr>
              <a:t>is</a:t>
            </a:r>
            <a:r>
              <a:rPr lang="en-US" altLang="zh-CN" sz="1600" dirty="0" smtClean="0">
                <a:solidFill>
                  <a:schemeClr val="tx1">
                    <a:lumMod val="75000"/>
                    <a:lumOff val="25000"/>
                  </a:schemeClr>
                </a:solidFill>
                <a:latin typeface="+mn-ea"/>
              </a:rPr>
              <a:t>…</a:t>
            </a:r>
            <a:r>
              <a:rPr lang="en-US" sz="1600" dirty="0" smtClean="0">
                <a:solidFill>
                  <a:schemeClr val="tx1">
                    <a:lumMod val="75000"/>
                    <a:lumOff val="25000"/>
                  </a:schemeClr>
                </a:solidFill>
                <a:latin typeface="+mn-ea"/>
              </a:rPr>
              <a:t>}</a:t>
            </a:r>
            <a:r>
              <a:rPr lang="zh-CN" altLang="en-US" sz="1600" dirty="0" smtClean="0">
                <a:solidFill>
                  <a:schemeClr val="tx1">
                    <a:lumMod val="75000"/>
                    <a:lumOff val="25000"/>
                  </a:schemeClr>
                </a:solidFill>
                <a:latin typeface="+mn-ea"/>
              </a:rPr>
              <a:t>。</a:t>
            </a:r>
            <a:endParaRPr lang="zh-CN" altLang="en-US" sz="1600" dirty="0" smtClean="0">
              <a:solidFill>
                <a:schemeClr val="tx1">
                  <a:lumMod val="75000"/>
                  <a:lumOff val="25000"/>
                </a:schemeClr>
              </a:solidFill>
              <a:latin typeface="+mn-ea"/>
            </a:endParaRPr>
          </a:p>
          <a:p>
            <a:pPr>
              <a:lnSpc>
                <a:spcPct val="150000"/>
              </a:lnSpc>
            </a:pPr>
            <a:r>
              <a:rPr lang="zh-CN" altLang="en-US" sz="1600" dirty="0" smtClean="0">
                <a:solidFill>
                  <a:schemeClr val="tx1">
                    <a:lumMod val="75000"/>
                    <a:lumOff val="25000"/>
                  </a:schemeClr>
                </a:solidFill>
                <a:latin typeface="+mn-ea"/>
              </a:rPr>
              <a:t>（</a:t>
            </a:r>
            <a:r>
              <a:rPr lang="en-US" sz="1600" dirty="0" smtClean="0">
                <a:solidFill>
                  <a:schemeClr val="tx1">
                    <a:lumMod val="75000"/>
                    <a:lumOff val="25000"/>
                  </a:schemeClr>
                </a:solidFill>
                <a:latin typeface="+mn-ea"/>
              </a:rPr>
              <a:t>3</a:t>
            </a:r>
            <a:r>
              <a:rPr lang="zh-CN" altLang="en-US" sz="1600" dirty="0" smtClean="0">
                <a:solidFill>
                  <a:schemeClr val="tx1">
                    <a:lumMod val="75000"/>
                    <a:lumOff val="25000"/>
                  </a:schemeClr>
                </a:solidFill>
                <a:latin typeface="+mn-ea"/>
              </a:rPr>
              <a:t>）</a:t>
            </a:r>
            <a:r>
              <a:rPr lang="en-US" sz="1600" dirty="0" smtClean="0">
                <a:solidFill>
                  <a:schemeClr val="tx1">
                    <a:lumMod val="75000"/>
                    <a:lumOff val="25000"/>
                  </a:schemeClr>
                </a:solidFill>
                <a:latin typeface="+mn-ea"/>
              </a:rPr>
              <a:t>R</a:t>
            </a:r>
            <a:r>
              <a:rPr lang="zh-CN" altLang="en-US" sz="1600" dirty="0" smtClean="0">
                <a:solidFill>
                  <a:schemeClr val="tx1">
                    <a:lumMod val="75000"/>
                    <a:lumOff val="25000"/>
                  </a:schemeClr>
                </a:solidFill>
                <a:latin typeface="+mn-ea"/>
              </a:rPr>
              <a:t>表示一组规则，每条规则都可以表示为</a:t>
            </a:r>
            <a:r>
              <a:rPr lang="en-US" sz="1600" dirty="0" smtClean="0">
                <a:solidFill>
                  <a:schemeClr val="tx1">
                    <a:lumMod val="75000"/>
                    <a:lumOff val="25000"/>
                  </a:schemeClr>
                </a:solidFill>
                <a:latin typeface="+mn-ea"/>
              </a:rPr>
              <a:t>X-&gt;Y1Y2</a:t>
            </a:r>
            <a:r>
              <a:rPr lang="en-US" altLang="zh-CN" sz="1600" dirty="0" smtClean="0">
                <a:solidFill>
                  <a:schemeClr val="tx1">
                    <a:lumMod val="75000"/>
                    <a:lumOff val="25000"/>
                  </a:schemeClr>
                </a:solidFill>
                <a:latin typeface="+mn-ea"/>
              </a:rPr>
              <a:t>…</a:t>
            </a:r>
            <a:r>
              <a:rPr lang="en-US" sz="1600" dirty="0" err="1" smtClean="0">
                <a:solidFill>
                  <a:schemeClr val="tx1">
                    <a:lumMod val="75000"/>
                    <a:lumOff val="25000"/>
                  </a:schemeClr>
                </a:solidFill>
                <a:latin typeface="+mn-ea"/>
              </a:rPr>
              <a:t>Yn</a:t>
            </a:r>
            <a:r>
              <a:rPr lang="zh-CN" altLang="en-US" sz="1600" dirty="0" smtClean="0">
                <a:solidFill>
                  <a:schemeClr val="tx1">
                    <a:lumMod val="75000"/>
                    <a:lumOff val="25000"/>
                  </a:schemeClr>
                </a:solidFill>
                <a:latin typeface="+mn-ea"/>
              </a:rPr>
              <a:t>、</a:t>
            </a:r>
            <a:r>
              <a:rPr lang="en-US" sz="1600" dirty="0" smtClean="0">
                <a:solidFill>
                  <a:schemeClr val="tx1">
                    <a:lumMod val="75000"/>
                    <a:lumOff val="25000"/>
                  </a:schemeClr>
                </a:solidFill>
                <a:latin typeface="+mn-ea"/>
              </a:rPr>
              <a:t>X</a:t>
            </a:r>
            <a:r>
              <a:rPr lang="zh-CN" altLang="en-US" sz="1600" dirty="0" smtClean="0">
                <a:solidFill>
                  <a:schemeClr val="tx1">
                    <a:lumMod val="75000"/>
                    <a:lumOff val="25000"/>
                  </a:schemeClr>
                </a:solidFill>
                <a:latin typeface="+mn-ea"/>
              </a:rPr>
              <a:t>∈</a:t>
            </a:r>
            <a:r>
              <a:rPr lang="en-US" sz="1600" dirty="0" smtClean="0">
                <a:solidFill>
                  <a:schemeClr val="tx1">
                    <a:lumMod val="75000"/>
                    <a:lumOff val="25000"/>
                  </a:schemeClr>
                </a:solidFill>
                <a:latin typeface="+mn-ea"/>
              </a:rPr>
              <a:t>N</a:t>
            </a:r>
            <a:r>
              <a:rPr lang="zh-CN" altLang="en-US" sz="1600" dirty="0" smtClean="0">
                <a:solidFill>
                  <a:schemeClr val="tx1">
                    <a:lumMod val="75000"/>
                    <a:lumOff val="25000"/>
                  </a:schemeClr>
                </a:solidFill>
                <a:latin typeface="+mn-ea"/>
              </a:rPr>
              <a:t>、</a:t>
            </a:r>
            <a:r>
              <a:rPr lang="en-US" sz="1600" dirty="0" smtClean="0">
                <a:solidFill>
                  <a:schemeClr val="tx1">
                    <a:lumMod val="75000"/>
                    <a:lumOff val="25000"/>
                  </a:schemeClr>
                </a:solidFill>
                <a:latin typeface="+mn-ea"/>
              </a:rPr>
              <a:t>Yi</a:t>
            </a:r>
            <a:r>
              <a:rPr lang="zh-CN" altLang="en-US" sz="1600" dirty="0" smtClean="0">
                <a:solidFill>
                  <a:schemeClr val="tx1">
                    <a:lumMod val="75000"/>
                    <a:lumOff val="25000"/>
                  </a:schemeClr>
                </a:solidFill>
                <a:latin typeface="+mn-ea"/>
              </a:rPr>
              <a:t>∈</a:t>
            </a:r>
            <a:r>
              <a:rPr lang="en-US" sz="1600" dirty="0" smtClean="0">
                <a:solidFill>
                  <a:schemeClr val="tx1">
                    <a:lumMod val="75000"/>
                    <a:lumOff val="25000"/>
                  </a:schemeClr>
                </a:solidFill>
                <a:latin typeface="+mn-ea"/>
              </a:rPr>
              <a:t>(N</a:t>
            </a:r>
            <a:r>
              <a:rPr lang="zh-CN" altLang="en-US" sz="1600" dirty="0" smtClean="0">
                <a:solidFill>
                  <a:schemeClr val="tx1">
                    <a:lumMod val="75000"/>
                    <a:lumOff val="25000"/>
                  </a:schemeClr>
                </a:solidFill>
                <a:latin typeface="+mn-ea"/>
              </a:rPr>
              <a:t>∪</a:t>
            </a:r>
            <a:r>
              <a:rPr lang="en-US" sz="1600" dirty="0" smtClean="0">
                <a:solidFill>
                  <a:schemeClr val="tx1">
                    <a:lumMod val="75000"/>
                    <a:lumOff val="25000"/>
                  </a:schemeClr>
                </a:solidFill>
                <a:latin typeface="+mn-ea"/>
              </a:rPr>
              <a:t>Σ)</a:t>
            </a:r>
            <a:r>
              <a:rPr lang="zh-CN" altLang="en-US" sz="1600" dirty="0" smtClean="0">
                <a:solidFill>
                  <a:schemeClr val="tx1">
                    <a:lumMod val="75000"/>
                    <a:lumOff val="25000"/>
                  </a:schemeClr>
                </a:solidFill>
                <a:latin typeface="+mn-ea"/>
              </a:rPr>
              <a:t>。</a:t>
            </a:r>
            <a:endParaRPr lang="zh-CN" altLang="en-US" sz="1600" dirty="0" smtClean="0">
              <a:solidFill>
                <a:schemeClr val="tx1">
                  <a:lumMod val="75000"/>
                  <a:lumOff val="25000"/>
                </a:schemeClr>
              </a:solidFill>
              <a:latin typeface="+mn-ea"/>
            </a:endParaRPr>
          </a:p>
          <a:p>
            <a:pPr>
              <a:lnSpc>
                <a:spcPct val="150000"/>
              </a:lnSpc>
            </a:pPr>
            <a:r>
              <a:rPr lang="zh-CN" altLang="en-US" sz="1600" dirty="0" smtClean="0">
                <a:solidFill>
                  <a:schemeClr val="tx1">
                    <a:lumMod val="75000"/>
                    <a:lumOff val="25000"/>
                  </a:schemeClr>
                </a:solidFill>
                <a:latin typeface="+mn-ea"/>
              </a:rPr>
              <a:t>（</a:t>
            </a:r>
            <a:r>
              <a:rPr lang="en-US" sz="1600" dirty="0" smtClean="0">
                <a:solidFill>
                  <a:schemeClr val="tx1">
                    <a:lumMod val="75000"/>
                    <a:lumOff val="25000"/>
                  </a:schemeClr>
                </a:solidFill>
                <a:latin typeface="+mn-ea"/>
              </a:rPr>
              <a:t>4</a:t>
            </a:r>
            <a:r>
              <a:rPr lang="zh-CN" altLang="en-US" sz="1600" dirty="0" smtClean="0">
                <a:solidFill>
                  <a:schemeClr val="tx1">
                    <a:lumMod val="75000"/>
                    <a:lumOff val="25000"/>
                  </a:schemeClr>
                </a:solidFill>
                <a:latin typeface="+mn-ea"/>
              </a:rPr>
              <a:t>）</a:t>
            </a:r>
            <a:r>
              <a:rPr lang="en-US" sz="1600" dirty="0" smtClean="0">
                <a:solidFill>
                  <a:schemeClr val="tx1">
                    <a:lumMod val="75000"/>
                    <a:lumOff val="25000"/>
                  </a:schemeClr>
                </a:solidFill>
                <a:latin typeface="+mn-ea"/>
              </a:rPr>
              <a:t>S</a:t>
            </a:r>
            <a:r>
              <a:rPr lang="zh-CN" altLang="en-US" sz="1600" dirty="0" smtClean="0">
                <a:solidFill>
                  <a:schemeClr val="tx1">
                    <a:lumMod val="75000"/>
                    <a:lumOff val="25000"/>
                  </a:schemeClr>
                </a:solidFill>
                <a:latin typeface="+mn-ea"/>
              </a:rPr>
              <a:t>表示语法树开始的标注。</a:t>
            </a:r>
            <a:endParaRPr lang="zh-CN" altLang="en-US" sz="1600" dirty="0" smtClean="0">
              <a:solidFill>
                <a:schemeClr val="tx1">
                  <a:lumMod val="75000"/>
                  <a:lumOff val="25000"/>
                </a:schemeClr>
              </a:solidFill>
              <a:latin typeface="+mn-ea"/>
            </a:endParaRPr>
          </a:p>
        </p:txBody>
      </p:sp>
      <p:sp>
        <p:nvSpPr>
          <p:cNvPr id="73" name="矩形 72"/>
          <p:cNvSpPr/>
          <p:nvPr/>
        </p:nvSpPr>
        <p:spPr>
          <a:xfrm>
            <a:off x="615875" y="3816225"/>
            <a:ext cx="3851239" cy="2306955"/>
          </a:xfrm>
          <a:prstGeom prst="rect">
            <a:avLst/>
          </a:prstGeom>
        </p:spPr>
        <p:txBody>
          <a:bodyPr wrap="square">
            <a:spAutoFit/>
          </a:bodyPr>
          <a:p>
            <a:pPr algn="just">
              <a:lnSpc>
                <a:spcPct val="150000"/>
              </a:lnSpc>
            </a:pPr>
            <a:r>
              <a:rPr lang="zh-CN" altLang="en-US" sz="1600" dirty="0" smtClean="0">
                <a:solidFill>
                  <a:schemeClr val="tx1">
                    <a:lumMod val="75000"/>
                    <a:lumOff val="25000"/>
                  </a:schemeClr>
                </a:solidFill>
                <a:latin typeface="+mn-ea"/>
              </a:rPr>
              <a:t>举例来说，语法的一个语法子集可以用图</a:t>
            </a:r>
            <a:r>
              <a:rPr lang="en-US" sz="1600" dirty="0" smtClean="0">
                <a:solidFill>
                  <a:schemeClr val="tx1">
                    <a:lumMod val="75000"/>
                    <a:lumOff val="25000"/>
                  </a:schemeClr>
                </a:solidFill>
                <a:latin typeface="+mn-ea"/>
              </a:rPr>
              <a:t>9-3</a:t>
            </a:r>
            <a:r>
              <a:rPr lang="zh-CN" altLang="en-US" sz="1600" dirty="0" smtClean="0">
                <a:solidFill>
                  <a:schemeClr val="tx1">
                    <a:lumMod val="75000"/>
                    <a:lumOff val="25000"/>
                  </a:schemeClr>
                </a:solidFill>
                <a:latin typeface="+mn-ea"/>
              </a:rPr>
              <a:t>来表示。当给定一个句子时，我们便可以按照从左到右的顺序来解析语法。例如，句子</a:t>
            </a:r>
            <a:r>
              <a:rPr lang="en-US" sz="1600" dirty="0" smtClean="0">
                <a:solidFill>
                  <a:schemeClr val="tx1">
                    <a:lumMod val="75000"/>
                    <a:lumOff val="25000"/>
                  </a:schemeClr>
                </a:solidFill>
                <a:latin typeface="+mn-ea"/>
              </a:rPr>
              <a:t>the man sleeps</a:t>
            </a:r>
            <a:r>
              <a:rPr lang="zh-CN" altLang="en-US" sz="1600" dirty="0" smtClean="0">
                <a:solidFill>
                  <a:schemeClr val="tx1">
                    <a:lumMod val="75000"/>
                    <a:lumOff val="25000"/>
                  </a:schemeClr>
                </a:solidFill>
                <a:latin typeface="+mn-ea"/>
              </a:rPr>
              <a:t>就可以表示为</a:t>
            </a:r>
            <a:r>
              <a:rPr lang="en-US" sz="1600" dirty="0" smtClean="0">
                <a:solidFill>
                  <a:schemeClr val="tx1">
                    <a:lumMod val="75000"/>
                    <a:lumOff val="25000"/>
                  </a:schemeClr>
                </a:solidFill>
                <a:latin typeface="+mn-ea"/>
              </a:rPr>
              <a:t>(S (NP (DT the) (NN man)) (VP sleeps))</a:t>
            </a:r>
            <a:r>
              <a:rPr lang="zh-CN" altLang="en-US" sz="1600" dirty="0" smtClean="0">
                <a:solidFill>
                  <a:schemeClr val="tx1">
                    <a:lumMod val="75000"/>
                    <a:lumOff val="25000"/>
                  </a:schemeClr>
                </a:solidFill>
                <a:latin typeface="+mn-ea"/>
              </a:rPr>
              <a:t>。</a:t>
            </a:r>
            <a:endParaRPr lang="zh-CN" altLang="en-US" sz="1600" dirty="0" smtClean="0">
              <a:solidFill>
                <a:schemeClr val="tx1">
                  <a:lumMod val="75000"/>
                  <a:lumOff val="25000"/>
                </a:schemeClr>
              </a:solidFill>
              <a:latin typeface="+mn-ea"/>
            </a:endParaRPr>
          </a:p>
        </p:txBody>
      </p:sp>
      <p:pic>
        <p:nvPicPr>
          <p:cNvPr id="27649" name="Picture 1"/>
          <p:cNvPicPr>
            <a:picLocks noChangeAspect="1" noChangeArrowheads="1"/>
          </p:cNvPicPr>
          <p:nvPr/>
        </p:nvPicPr>
        <p:blipFill>
          <a:blip r:embed="rId3"/>
          <a:srcRect/>
          <a:stretch>
            <a:fillRect/>
          </a:stretch>
        </p:blipFill>
        <p:spPr bwMode="auto">
          <a:xfrm>
            <a:off x="4729364" y="3409967"/>
            <a:ext cx="3854827" cy="262638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rPr>
              <a:t>9.4 </a:t>
            </a:r>
            <a:r>
              <a:rPr lang="zh-CN" altLang="zh-CN" sz="2100" b="1" spc="225" dirty="0" smtClean="0">
                <a:solidFill>
                  <a:schemeClr val="bg1"/>
                </a:solidFill>
                <a:latin typeface="微软雅黑" panose="020B0503020204020204" pitchFamily="34" charset="-122"/>
                <a:ea typeface="微软雅黑" panose="020B0503020204020204" pitchFamily="34" charset="-122"/>
              </a:rPr>
              <a:t>语法分析</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第九章 自然语言处理</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2202815" cy="368300"/>
          </a:xfrm>
          <a:prstGeom prst="rect">
            <a:avLst/>
          </a:prstGeom>
        </p:spPr>
        <p:txBody>
          <a:bodyPr wrap="none">
            <a:spAutoFit/>
          </a:bodyPr>
          <a:lstStyle/>
          <a:p>
            <a:pPr algn="l"/>
            <a:r>
              <a:rPr lang="en-US" altLang="zh-CN" dirty="0" smtClean="0">
                <a:solidFill>
                  <a:schemeClr val="accent1">
                    <a:lumMod val="75000"/>
                  </a:schemeClr>
                </a:solidFill>
                <a:sym typeface="+mn-ea"/>
              </a:rPr>
              <a:t>9.4.3  </a:t>
            </a:r>
            <a:r>
              <a:rPr lang="zh-CN" altLang="en-US" dirty="0" err="1" smtClean="0">
                <a:solidFill>
                  <a:schemeClr val="accent1">
                    <a:lumMod val="75000"/>
                  </a:schemeClr>
                </a:solidFill>
                <a:sym typeface="+mn-ea"/>
              </a:rPr>
              <a:t>语法分析算法</a:t>
            </a:r>
            <a:endParaRPr lang="zh-CN" altLang="en-US" dirty="0" err="1"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508958" y="1295192"/>
            <a:ext cx="7957310" cy="2306955"/>
          </a:xfrm>
          <a:prstGeom prst="rect">
            <a:avLst/>
          </a:prstGeom>
        </p:spPr>
        <p:txBody>
          <a:bodyPr wrap="square">
            <a:spAutoFit/>
          </a:bodyPr>
          <a:p>
            <a:pPr>
              <a:lnSpc>
                <a:spcPct val="150000"/>
              </a:lnSpc>
            </a:pPr>
            <a:r>
              <a:rPr lang="x-none" sz="1600" b="1" dirty="0" smtClean="0">
                <a:solidFill>
                  <a:schemeClr val="tx1">
                    <a:lumMod val="75000"/>
                    <a:lumOff val="25000"/>
                  </a:schemeClr>
                </a:solidFill>
                <a:latin typeface="+mn-ea"/>
              </a:rPr>
              <a:t>1. 上下文无关语法</a:t>
            </a:r>
            <a:endParaRPr lang="zh-CN" altLang="en-US" sz="1600" b="1" dirty="0" smtClean="0">
              <a:solidFill>
                <a:schemeClr val="tx1">
                  <a:lumMod val="75000"/>
                  <a:lumOff val="25000"/>
                </a:schemeClr>
              </a:solidFill>
              <a:latin typeface="+mn-ea"/>
            </a:endParaRPr>
          </a:p>
          <a:p>
            <a:pPr>
              <a:lnSpc>
                <a:spcPct val="150000"/>
              </a:lnSpc>
            </a:pPr>
            <a:r>
              <a:rPr lang="zh-CN" altLang="en-US" sz="1600" dirty="0" smtClean="0">
                <a:solidFill>
                  <a:schemeClr val="tx1">
                    <a:lumMod val="75000"/>
                    <a:lumOff val="25000"/>
                  </a:schemeClr>
                </a:solidFill>
                <a:latin typeface="+mn-ea"/>
              </a:rPr>
              <a:t>上述这种上下文无关语法可以很容易地推导出一个句子的语法结构，但其缺点是推导出的结构可能存在二义性。例如，图</a:t>
            </a:r>
            <a:r>
              <a:rPr lang="en-US" sz="1600" dirty="0" smtClean="0">
                <a:solidFill>
                  <a:schemeClr val="tx1">
                    <a:lumMod val="75000"/>
                    <a:lumOff val="25000"/>
                  </a:schemeClr>
                </a:solidFill>
                <a:latin typeface="+mn-ea"/>
              </a:rPr>
              <a:t>9-4</a:t>
            </a:r>
            <a:r>
              <a:rPr lang="zh-CN" altLang="en-US" sz="1600" dirty="0" smtClean="0">
                <a:solidFill>
                  <a:schemeClr val="tx1">
                    <a:lumMod val="75000"/>
                    <a:lumOff val="25000"/>
                  </a:schemeClr>
                </a:solidFill>
                <a:latin typeface="+mn-ea"/>
              </a:rPr>
              <a:t>和图</a:t>
            </a:r>
            <a:r>
              <a:rPr lang="en-US" sz="1600" dirty="0" smtClean="0">
                <a:solidFill>
                  <a:schemeClr val="tx1">
                    <a:lumMod val="75000"/>
                    <a:lumOff val="25000"/>
                  </a:schemeClr>
                </a:solidFill>
                <a:latin typeface="+mn-ea"/>
              </a:rPr>
              <a:t>9-5</a:t>
            </a:r>
            <a:r>
              <a:rPr lang="zh-CN" altLang="en-US" sz="1600" dirty="0" smtClean="0">
                <a:solidFill>
                  <a:schemeClr val="tx1">
                    <a:lumMod val="75000"/>
                    <a:lumOff val="25000"/>
                  </a:schemeClr>
                </a:solidFill>
                <a:latin typeface="+mn-ea"/>
              </a:rPr>
              <a:t>中的语法树都可以表示同一个句子。常见的二义性问题有：①单词的不同词性，如</a:t>
            </a:r>
            <a:r>
              <a:rPr lang="en-US" sz="1600" dirty="0" smtClean="0">
                <a:solidFill>
                  <a:schemeClr val="tx1">
                    <a:lumMod val="75000"/>
                    <a:lumOff val="25000"/>
                  </a:schemeClr>
                </a:solidFill>
                <a:latin typeface="+mn-ea"/>
              </a:rPr>
              <a:t>can</a:t>
            </a:r>
            <a:r>
              <a:rPr lang="zh-CN" altLang="en-US" sz="1600" dirty="0" smtClean="0">
                <a:solidFill>
                  <a:schemeClr val="tx1">
                    <a:lumMod val="75000"/>
                    <a:lumOff val="25000"/>
                  </a:schemeClr>
                </a:solidFill>
                <a:latin typeface="+mn-ea"/>
              </a:rPr>
              <a:t>一般表示“可以”这个情态动词，有时则表示罐子；②介词短语的作用范围，如</a:t>
            </a:r>
            <a:r>
              <a:rPr lang="en-US" sz="1600" dirty="0" smtClean="0">
                <a:solidFill>
                  <a:schemeClr val="tx1">
                    <a:lumMod val="75000"/>
                    <a:lumOff val="25000"/>
                  </a:schemeClr>
                </a:solidFill>
                <a:latin typeface="+mn-ea"/>
              </a:rPr>
              <a:t>VP PP </a:t>
            </a:r>
            <a:r>
              <a:rPr lang="en-US" sz="1600" dirty="0" err="1" smtClean="0">
                <a:solidFill>
                  <a:schemeClr val="tx1">
                    <a:lumMod val="75000"/>
                    <a:lumOff val="25000"/>
                  </a:schemeClr>
                </a:solidFill>
                <a:latin typeface="+mn-ea"/>
              </a:rPr>
              <a:t>PP</a:t>
            </a:r>
            <a:r>
              <a:rPr lang="zh-CN" altLang="en-US" sz="1600" dirty="0" smtClean="0">
                <a:solidFill>
                  <a:schemeClr val="tx1">
                    <a:lumMod val="75000"/>
                    <a:lumOff val="25000"/>
                  </a:schemeClr>
                </a:solidFill>
                <a:latin typeface="+mn-ea"/>
              </a:rPr>
              <a:t>这样的结构，第二个介词短语可能形容</a:t>
            </a:r>
            <a:r>
              <a:rPr lang="en-US" sz="1600" dirty="0" smtClean="0">
                <a:solidFill>
                  <a:schemeClr val="tx1">
                    <a:lumMod val="75000"/>
                    <a:lumOff val="25000"/>
                  </a:schemeClr>
                </a:solidFill>
                <a:latin typeface="+mn-ea"/>
              </a:rPr>
              <a:t>VP</a:t>
            </a:r>
            <a:r>
              <a:rPr lang="zh-CN" altLang="en-US" sz="1600" dirty="0" smtClean="0">
                <a:solidFill>
                  <a:schemeClr val="tx1">
                    <a:lumMod val="75000"/>
                    <a:lumOff val="25000"/>
                  </a:schemeClr>
                </a:solidFill>
                <a:latin typeface="+mn-ea"/>
              </a:rPr>
              <a:t>，也可能形容第一个</a:t>
            </a:r>
            <a:r>
              <a:rPr lang="en-US" sz="1600" dirty="0" smtClean="0">
                <a:solidFill>
                  <a:schemeClr val="tx1">
                    <a:lumMod val="75000"/>
                    <a:lumOff val="25000"/>
                  </a:schemeClr>
                </a:solidFill>
                <a:latin typeface="+mn-ea"/>
              </a:rPr>
              <a:t>PP</a:t>
            </a:r>
            <a:r>
              <a:rPr lang="zh-CN" altLang="en-US" sz="1600" dirty="0" smtClean="0">
                <a:solidFill>
                  <a:schemeClr val="tx1">
                    <a:lumMod val="75000"/>
                    <a:lumOff val="25000"/>
                  </a:schemeClr>
                </a:solidFill>
                <a:latin typeface="+mn-ea"/>
              </a:rPr>
              <a:t>；③连续的名字，如</a:t>
            </a:r>
            <a:r>
              <a:rPr lang="en-US" sz="1600" dirty="0" smtClean="0">
                <a:solidFill>
                  <a:schemeClr val="tx1">
                    <a:lumMod val="75000"/>
                    <a:lumOff val="25000"/>
                  </a:schemeClr>
                </a:solidFill>
                <a:latin typeface="+mn-ea"/>
              </a:rPr>
              <a:t>NN </a:t>
            </a:r>
            <a:r>
              <a:rPr lang="en-US" sz="1600" dirty="0" err="1" smtClean="0">
                <a:solidFill>
                  <a:schemeClr val="tx1">
                    <a:lumMod val="75000"/>
                    <a:lumOff val="25000"/>
                  </a:schemeClr>
                </a:solidFill>
                <a:latin typeface="+mn-ea"/>
              </a:rPr>
              <a:t>NN</a:t>
            </a:r>
            <a:r>
              <a:rPr lang="en-US" sz="1600" dirty="0" smtClean="0">
                <a:solidFill>
                  <a:schemeClr val="tx1">
                    <a:lumMod val="75000"/>
                    <a:lumOff val="25000"/>
                  </a:schemeClr>
                </a:solidFill>
                <a:latin typeface="+mn-ea"/>
              </a:rPr>
              <a:t> </a:t>
            </a:r>
            <a:r>
              <a:rPr lang="en-US" sz="1600" dirty="0" err="1" smtClean="0">
                <a:solidFill>
                  <a:schemeClr val="tx1">
                    <a:lumMod val="75000"/>
                    <a:lumOff val="25000"/>
                  </a:schemeClr>
                </a:solidFill>
                <a:latin typeface="+mn-ea"/>
              </a:rPr>
              <a:t>NN</a:t>
            </a:r>
            <a:r>
              <a:rPr lang="zh-CN" altLang="en-US" sz="1600" dirty="0" smtClean="0">
                <a:solidFill>
                  <a:schemeClr val="tx1">
                    <a:lumMod val="75000"/>
                    <a:lumOff val="25000"/>
                  </a:schemeClr>
                </a:solidFill>
                <a:latin typeface="+mn-ea"/>
              </a:rPr>
              <a:t>。</a:t>
            </a:r>
            <a:endParaRPr lang="zh-CN" altLang="en-US" sz="1600" dirty="0" smtClean="0">
              <a:solidFill>
                <a:schemeClr val="tx1">
                  <a:lumMod val="75000"/>
                  <a:lumOff val="25000"/>
                </a:schemeClr>
              </a:solidFill>
              <a:latin typeface="+mn-ea"/>
            </a:endParaRPr>
          </a:p>
        </p:txBody>
      </p:sp>
      <p:pic>
        <p:nvPicPr>
          <p:cNvPr id="90114" name="Picture 2"/>
          <p:cNvPicPr>
            <a:picLocks noChangeAspect="1" noChangeArrowheads="1"/>
          </p:cNvPicPr>
          <p:nvPr/>
        </p:nvPicPr>
        <p:blipFill>
          <a:blip r:embed="rId3"/>
          <a:srcRect/>
          <a:stretch>
            <a:fillRect/>
          </a:stretch>
        </p:blipFill>
        <p:spPr bwMode="auto">
          <a:xfrm>
            <a:off x="978310" y="3602246"/>
            <a:ext cx="6741101" cy="252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rPr>
              <a:t>9.4 </a:t>
            </a:r>
            <a:r>
              <a:rPr lang="zh-CN" altLang="zh-CN" sz="2100" b="1" spc="225" dirty="0" smtClean="0">
                <a:solidFill>
                  <a:schemeClr val="bg1"/>
                </a:solidFill>
                <a:latin typeface="微软雅黑" panose="020B0503020204020204" pitchFamily="34" charset="-122"/>
                <a:ea typeface="微软雅黑" panose="020B0503020204020204" pitchFamily="34" charset="-122"/>
              </a:rPr>
              <a:t>语法分析</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第九章 自然语言处理</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2202815" cy="368300"/>
          </a:xfrm>
          <a:prstGeom prst="rect">
            <a:avLst/>
          </a:prstGeom>
        </p:spPr>
        <p:txBody>
          <a:bodyPr wrap="none">
            <a:spAutoFit/>
          </a:bodyPr>
          <a:lstStyle/>
          <a:p>
            <a:pPr algn="l"/>
            <a:r>
              <a:rPr lang="en-US" altLang="zh-CN" dirty="0" smtClean="0">
                <a:solidFill>
                  <a:schemeClr val="accent1">
                    <a:lumMod val="75000"/>
                  </a:schemeClr>
                </a:solidFill>
                <a:sym typeface="+mn-ea"/>
              </a:rPr>
              <a:t>9.4.3  </a:t>
            </a:r>
            <a:r>
              <a:rPr lang="zh-CN" altLang="en-US" dirty="0" err="1" smtClean="0">
                <a:solidFill>
                  <a:schemeClr val="accent1">
                    <a:lumMod val="75000"/>
                  </a:schemeClr>
                </a:solidFill>
                <a:sym typeface="+mn-ea"/>
              </a:rPr>
              <a:t>语法分析算法</a:t>
            </a:r>
            <a:endParaRPr lang="zh-CN" altLang="en-US" dirty="0" err="1"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476685" y="1155342"/>
            <a:ext cx="2309546" cy="1740535"/>
          </a:xfrm>
          <a:prstGeom prst="rect">
            <a:avLst/>
          </a:prstGeom>
        </p:spPr>
        <p:txBody>
          <a:bodyPr wrap="square">
            <a:spAutoFit/>
          </a:bodyPr>
          <a:p>
            <a:pPr>
              <a:lnSpc>
                <a:spcPct val="150000"/>
              </a:lnSpc>
            </a:pPr>
            <a:r>
              <a:rPr lang="x-none" sz="1600" b="1" dirty="0" smtClean="0">
                <a:solidFill>
                  <a:schemeClr val="tx1">
                    <a:lumMod val="75000"/>
                    <a:lumOff val="25000"/>
                  </a:schemeClr>
                </a:solidFill>
                <a:latin typeface="+mn-ea"/>
              </a:rPr>
              <a:t>1. 上下文无关语法</a:t>
            </a:r>
            <a:endParaRPr lang="zh-CN" altLang="en-US" sz="1600" b="1" dirty="0" smtClean="0">
              <a:solidFill>
                <a:schemeClr val="tx1">
                  <a:lumMod val="75000"/>
                  <a:lumOff val="25000"/>
                </a:schemeClr>
              </a:solidFill>
              <a:latin typeface="+mn-ea"/>
            </a:endParaRPr>
          </a:p>
          <a:p>
            <a:pPr>
              <a:lnSpc>
                <a:spcPct val="150000"/>
              </a:lnSpc>
            </a:pPr>
            <a:r>
              <a:rPr lang="en-US" sz="1600" dirty="0" smtClean="0">
                <a:solidFill>
                  <a:schemeClr val="tx1">
                    <a:lumMod val="75000"/>
                    <a:lumOff val="25000"/>
                  </a:schemeClr>
                </a:solidFill>
              </a:rPr>
              <a:t>1</a:t>
            </a:r>
            <a:r>
              <a:rPr lang="zh-CN" altLang="en-US" sz="1600" dirty="0" smtClean="0">
                <a:solidFill>
                  <a:schemeClr val="tx1">
                    <a:lumMod val="75000"/>
                    <a:lumOff val="25000"/>
                  </a:schemeClr>
                </a:solidFill>
              </a:rPr>
              <a:t>）自定义文法</a:t>
            </a:r>
            <a:endParaRPr lang="zh-CN" altLang="en-US" sz="1600" b="1" dirty="0" smtClean="0">
              <a:solidFill>
                <a:schemeClr val="tx1">
                  <a:lumMod val="75000"/>
                  <a:lumOff val="25000"/>
                </a:schemeClr>
              </a:solidFill>
            </a:endParaRPr>
          </a:p>
          <a:p>
            <a:pPr>
              <a:lnSpc>
                <a:spcPct val="150000"/>
              </a:lnSpc>
            </a:pPr>
            <a:r>
              <a:rPr lang="zh-CN" altLang="en-US" sz="1600" dirty="0" smtClean="0">
                <a:solidFill>
                  <a:schemeClr val="tx1">
                    <a:lumMod val="75000"/>
                    <a:lumOff val="25000"/>
                  </a:schemeClr>
                </a:solidFill>
              </a:rPr>
              <a:t>示例代码如下：</a:t>
            </a:r>
            <a:r>
              <a:rPr lang="en-US" sz="1600" dirty="0" smtClean="0">
                <a:solidFill>
                  <a:schemeClr val="tx1">
                    <a:lumMod val="75000"/>
                    <a:lumOff val="25000"/>
                  </a:schemeClr>
                </a:solidFill>
              </a:rPr>
              <a:t> </a:t>
            </a:r>
            <a:endParaRPr lang="en-US" sz="1600" dirty="0" smtClean="0"/>
          </a:p>
          <a:p>
            <a:endParaRPr lang="zh-CN" altLang="en-US" sz="1600" dirty="0" smtClean="0"/>
          </a:p>
          <a:p>
            <a:pPr>
              <a:lnSpc>
                <a:spcPts val="2300"/>
              </a:lnSpc>
            </a:pPr>
            <a:endParaRPr lang="zh-CN" altLang="en-US" sz="1600" dirty="0" smtClean="0">
              <a:latin typeface="+mn-ea"/>
            </a:endParaRPr>
          </a:p>
        </p:txBody>
      </p:sp>
      <p:sp>
        <p:nvSpPr>
          <p:cNvPr id="69" name="矩形 68"/>
          <p:cNvSpPr/>
          <p:nvPr/>
        </p:nvSpPr>
        <p:spPr>
          <a:xfrm>
            <a:off x="4467076" y="1257765"/>
            <a:ext cx="3996465" cy="1276350"/>
          </a:xfrm>
          <a:prstGeom prst="rect">
            <a:avLst/>
          </a:prstGeom>
        </p:spPr>
        <p:txBody>
          <a:bodyPr wrap="square">
            <a:spAutoFit/>
          </a:bodyPr>
          <a:p>
            <a:pPr>
              <a:lnSpc>
                <a:spcPct val="150000"/>
              </a:lnSpc>
            </a:pPr>
            <a:r>
              <a:rPr lang="en-US" sz="1600" dirty="0" smtClean="0">
                <a:solidFill>
                  <a:schemeClr val="tx1">
                    <a:lumMod val="75000"/>
                    <a:lumOff val="25000"/>
                  </a:schemeClr>
                </a:solidFill>
                <a:latin typeface="+mn-ea"/>
              </a:rPr>
              <a:t>2</a:t>
            </a:r>
            <a:r>
              <a:rPr lang="zh-CN" altLang="en-US" sz="1600" dirty="0" smtClean="0">
                <a:solidFill>
                  <a:schemeClr val="tx1">
                    <a:lumMod val="75000"/>
                    <a:lumOff val="25000"/>
                  </a:schemeClr>
                </a:solidFill>
                <a:latin typeface="+mn-ea"/>
              </a:rPr>
              <a:t>）开发文法</a:t>
            </a:r>
            <a:endParaRPr lang="zh-CN" altLang="en-US" sz="1600" b="1" dirty="0" smtClean="0">
              <a:solidFill>
                <a:schemeClr val="tx1">
                  <a:lumMod val="75000"/>
                  <a:lumOff val="25000"/>
                </a:schemeClr>
              </a:solidFill>
              <a:latin typeface="+mn-ea"/>
            </a:endParaRPr>
          </a:p>
          <a:p>
            <a:pPr>
              <a:lnSpc>
                <a:spcPct val="150000"/>
              </a:lnSpc>
              <a:spcBef>
                <a:spcPts val="600"/>
              </a:spcBef>
            </a:pPr>
            <a:r>
              <a:rPr lang="zh-CN" altLang="en-US" sz="1600" dirty="0" smtClean="0">
                <a:solidFill>
                  <a:schemeClr val="tx1">
                    <a:lumMod val="75000"/>
                    <a:lumOff val="25000"/>
                  </a:schemeClr>
                </a:solidFill>
                <a:latin typeface="+mn-ea"/>
              </a:rPr>
              <a:t>下面程序展示了如何利用简单的过滤器来寻找带句子补语的动词。</a:t>
            </a:r>
            <a:endParaRPr lang="zh-CN" altLang="en-US" sz="1600" dirty="0" smtClean="0">
              <a:solidFill>
                <a:schemeClr val="tx1">
                  <a:lumMod val="75000"/>
                  <a:lumOff val="25000"/>
                </a:schemeClr>
              </a:solidFill>
              <a:latin typeface="+mn-ea"/>
            </a:endParaRPr>
          </a:p>
        </p:txBody>
      </p:sp>
      <p:pic>
        <p:nvPicPr>
          <p:cNvPr id="91138" name="Picture 2"/>
          <p:cNvPicPr>
            <a:picLocks noChangeAspect="1" noChangeArrowheads="1"/>
          </p:cNvPicPr>
          <p:nvPr/>
        </p:nvPicPr>
        <p:blipFill>
          <a:blip r:embed="rId3"/>
          <a:srcRect/>
          <a:stretch>
            <a:fillRect/>
          </a:stretch>
        </p:blipFill>
        <p:spPr bwMode="auto">
          <a:xfrm>
            <a:off x="567486" y="2323635"/>
            <a:ext cx="3143366" cy="3600000"/>
          </a:xfrm>
          <a:prstGeom prst="rect">
            <a:avLst/>
          </a:prstGeom>
          <a:noFill/>
          <a:ln w="9525">
            <a:noFill/>
            <a:miter lim="800000"/>
            <a:headEnd/>
            <a:tailEnd/>
          </a:ln>
          <a:effectLst/>
        </p:spPr>
      </p:pic>
      <p:pic>
        <p:nvPicPr>
          <p:cNvPr id="91142" name="Picture 6"/>
          <p:cNvPicPr>
            <a:picLocks noChangeAspect="1" noChangeArrowheads="1"/>
          </p:cNvPicPr>
          <p:nvPr/>
        </p:nvPicPr>
        <p:blipFill>
          <a:blip r:embed="rId4"/>
          <a:srcRect/>
          <a:stretch>
            <a:fillRect/>
          </a:stretch>
        </p:blipFill>
        <p:spPr bwMode="auto">
          <a:xfrm>
            <a:off x="4310604" y="2534473"/>
            <a:ext cx="4549140" cy="35814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1142"/>
                                        </p:tgtEl>
                                        <p:attrNameLst>
                                          <p:attrName>style.visibility</p:attrName>
                                        </p:attrNameLst>
                                      </p:cBhvr>
                                      <p:to>
                                        <p:strVal val="visible"/>
                                      </p:to>
                                    </p:set>
                                    <p:anim calcmode="lin" valueType="num">
                                      <p:cBhvr additive="base">
                                        <p:cTn id="7" dur="500" fill="hold"/>
                                        <p:tgtEl>
                                          <p:spTgt spid="91142"/>
                                        </p:tgtEl>
                                        <p:attrNameLst>
                                          <p:attrName>ppt_x</p:attrName>
                                        </p:attrNameLst>
                                      </p:cBhvr>
                                      <p:tavLst>
                                        <p:tav tm="0">
                                          <p:val>
                                            <p:strVal val="#ppt_x"/>
                                          </p:val>
                                        </p:tav>
                                        <p:tav tm="100000">
                                          <p:val>
                                            <p:strVal val="#ppt_x"/>
                                          </p:val>
                                        </p:tav>
                                      </p:tavLst>
                                    </p:anim>
                                    <p:anim calcmode="lin" valueType="num">
                                      <p:cBhvr additive="base">
                                        <p:cTn id="8" dur="500" fill="hold"/>
                                        <p:tgtEl>
                                          <p:spTgt spid="911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rPr>
              <a:t>9.4 </a:t>
            </a:r>
            <a:r>
              <a:rPr lang="zh-CN" altLang="zh-CN" sz="2100" b="1" spc="225" dirty="0" smtClean="0">
                <a:solidFill>
                  <a:schemeClr val="bg1"/>
                </a:solidFill>
                <a:latin typeface="微软雅黑" panose="020B0503020204020204" pitchFamily="34" charset="-122"/>
                <a:ea typeface="微软雅黑" panose="020B0503020204020204" pitchFamily="34" charset="-122"/>
              </a:rPr>
              <a:t>语法分析</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第九章 自然语言处理</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2202815" cy="368300"/>
          </a:xfrm>
          <a:prstGeom prst="rect">
            <a:avLst/>
          </a:prstGeom>
        </p:spPr>
        <p:txBody>
          <a:bodyPr wrap="none">
            <a:spAutoFit/>
          </a:bodyPr>
          <a:lstStyle/>
          <a:p>
            <a:pPr algn="l"/>
            <a:r>
              <a:rPr lang="en-US" altLang="zh-CN" dirty="0" smtClean="0">
                <a:solidFill>
                  <a:schemeClr val="accent1">
                    <a:lumMod val="75000"/>
                  </a:schemeClr>
                </a:solidFill>
                <a:sym typeface="+mn-ea"/>
              </a:rPr>
              <a:t>9.4.3  </a:t>
            </a:r>
            <a:r>
              <a:rPr lang="zh-CN" altLang="en-US" dirty="0" err="1" smtClean="0">
                <a:solidFill>
                  <a:schemeClr val="accent1">
                    <a:lumMod val="75000"/>
                  </a:schemeClr>
                </a:solidFill>
                <a:sym typeface="+mn-ea"/>
              </a:rPr>
              <a:t>语法分析算法</a:t>
            </a:r>
            <a:endParaRPr lang="zh-CN" altLang="en-US" dirty="0" err="1"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476684" y="1155342"/>
            <a:ext cx="8140191" cy="2384425"/>
          </a:xfrm>
          <a:prstGeom prst="rect">
            <a:avLst/>
          </a:prstGeom>
        </p:spPr>
        <p:txBody>
          <a:bodyPr wrap="square">
            <a:spAutoFit/>
          </a:bodyPr>
          <a:p>
            <a:pPr>
              <a:lnSpc>
                <a:spcPct val="150000"/>
              </a:lnSpc>
            </a:pPr>
            <a:r>
              <a:rPr lang="x-none" sz="1600" b="1" dirty="0" smtClean="0">
                <a:solidFill>
                  <a:schemeClr val="tx1">
                    <a:lumMod val="75000"/>
                    <a:lumOff val="25000"/>
                  </a:schemeClr>
                </a:solidFill>
              </a:rPr>
              <a:t>2. 概率分布的上下文无关语法</a:t>
            </a:r>
            <a:endParaRPr lang="zh-CN" altLang="en-US" sz="1600" b="1" dirty="0" smtClean="0">
              <a:solidFill>
                <a:schemeClr val="tx1">
                  <a:lumMod val="75000"/>
                  <a:lumOff val="25000"/>
                </a:schemeClr>
              </a:solidFill>
            </a:endParaRPr>
          </a:p>
          <a:p>
            <a:pPr>
              <a:lnSpc>
                <a:spcPct val="150000"/>
              </a:lnSpc>
              <a:spcBef>
                <a:spcPts val="600"/>
              </a:spcBef>
            </a:pPr>
            <a:r>
              <a:rPr lang="zh-CN" altLang="en-US" sz="1600" dirty="0" smtClean="0">
                <a:solidFill>
                  <a:schemeClr val="tx1">
                    <a:lumMod val="75000"/>
                    <a:lumOff val="25000"/>
                  </a:schemeClr>
                </a:solidFill>
                <a:latin typeface="+mn-ea"/>
              </a:rPr>
              <a:t>由于语法的解析存在二义性，就需要找到一种方法从多种可能的语法树中找出最可能的一棵树。一种常见的方法是概率分布的上下文无关语法（</a:t>
            </a:r>
            <a:r>
              <a:rPr lang="en-US" sz="1600" dirty="0" smtClean="0">
                <a:solidFill>
                  <a:schemeClr val="tx1">
                    <a:lumMod val="75000"/>
                    <a:lumOff val="25000"/>
                  </a:schemeClr>
                </a:solidFill>
                <a:latin typeface="+mn-ea"/>
              </a:rPr>
              <a:t>Probabilistic Context-Free Grammar</a:t>
            </a:r>
            <a:r>
              <a:rPr lang="zh-CN" altLang="en-US" sz="1600" dirty="0" smtClean="0">
                <a:solidFill>
                  <a:schemeClr val="tx1">
                    <a:lumMod val="75000"/>
                    <a:lumOff val="25000"/>
                  </a:schemeClr>
                </a:solidFill>
                <a:latin typeface="+mn-ea"/>
              </a:rPr>
              <a:t>，</a:t>
            </a:r>
            <a:r>
              <a:rPr lang="en-US" sz="1600" dirty="0" smtClean="0">
                <a:solidFill>
                  <a:schemeClr val="tx1">
                    <a:lumMod val="75000"/>
                    <a:lumOff val="25000"/>
                  </a:schemeClr>
                </a:solidFill>
                <a:latin typeface="+mn-ea"/>
              </a:rPr>
              <a:t>PCFG</a:t>
            </a:r>
            <a:r>
              <a:rPr lang="zh-CN" altLang="en-US" sz="1600" dirty="0" smtClean="0">
                <a:solidFill>
                  <a:schemeClr val="tx1">
                    <a:lumMod val="75000"/>
                    <a:lumOff val="25000"/>
                  </a:schemeClr>
                </a:solidFill>
                <a:latin typeface="+mn-ea"/>
              </a:rPr>
              <a:t>）。如图</a:t>
            </a:r>
            <a:r>
              <a:rPr lang="en-US" sz="1600" dirty="0" smtClean="0">
                <a:solidFill>
                  <a:schemeClr val="tx1">
                    <a:lumMod val="75000"/>
                    <a:lumOff val="25000"/>
                  </a:schemeClr>
                </a:solidFill>
                <a:latin typeface="+mn-ea"/>
              </a:rPr>
              <a:t>9-6</a:t>
            </a:r>
            <a:r>
              <a:rPr lang="zh-CN" altLang="en-US" sz="1600" dirty="0" smtClean="0">
                <a:solidFill>
                  <a:schemeClr val="tx1">
                    <a:lumMod val="75000"/>
                    <a:lumOff val="25000"/>
                  </a:schemeClr>
                </a:solidFill>
                <a:latin typeface="+mn-ea"/>
              </a:rPr>
              <a:t>所示，除了常规的语法规则，我们还对每一条规则赋予了一个概率。对于每一棵生成的语法树，我们将其中所有规则的概率的乘积作为这棵语法树的出现概率。</a:t>
            </a:r>
            <a:endParaRPr lang="zh-CN" altLang="en-US" sz="1600" dirty="0" smtClean="0">
              <a:solidFill>
                <a:schemeClr val="tx1">
                  <a:lumMod val="75000"/>
                  <a:lumOff val="25000"/>
                </a:schemeClr>
              </a:solidFill>
              <a:latin typeface="+mn-ea"/>
            </a:endParaRPr>
          </a:p>
        </p:txBody>
      </p:sp>
      <p:pic>
        <p:nvPicPr>
          <p:cNvPr id="92162" name="Picture 2"/>
          <p:cNvPicPr>
            <a:picLocks noChangeAspect="1" noChangeArrowheads="1"/>
          </p:cNvPicPr>
          <p:nvPr/>
        </p:nvPicPr>
        <p:blipFill>
          <a:blip r:embed="rId3"/>
          <a:srcRect/>
          <a:stretch>
            <a:fillRect/>
          </a:stretch>
        </p:blipFill>
        <p:spPr bwMode="auto">
          <a:xfrm>
            <a:off x="2225003" y="3136882"/>
            <a:ext cx="4800600" cy="2295525"/>
          </a:xfrm>
          <a:prstGeom prst="rect">
            <a:avLst/>
          </a:prstGeom>
          <a:noFill/>
          <a:ln w="9525">
            <a:noFill/>
            <a:miter lim="800000"/>
            <a:headEnd/>
            <a:tailEnd/>
          </a:ln>
          <a:effectLst/>
        </p:spPr>
      </p:pic>
      <p:sp>
        <p:nvSpPr>
          <p:cNvPr id="69" name="矩形 68"/>
          <p:cNvSpPr/>
          <p:nvPr/>
        </p:nvSpPr>
        <p:spPr>
          <a:xfrm>
            <a:off x="633730" y="5293451"/>
            <a:ext cx="7826188" cy="829945"/>
          </a:xfrm>
          <a:prstGeom prst="rect">
            <a:avLst/>
          </a:prstGeom>
        </p:spPr>
        <p:txBody>
          <a:bodyPr wrap="square">
            <a:spAutoFit/>
          </a:bodyPr>
          <a:p>
            <a:pPr>
              <a:lnSpc>
                <a:spcPct val="150000"/>
              </a:lnSpc>
            </a:pPr>
            <a:r>
              <a:rPr lang="zh-CN" altLang="en-US" sz="1600" dirty="0" smtClean="0">
                <a:solidFill>
                  <a:schemeClr val="tx1">
                    <a:lumMod val="75000"/>
                    <a:lumOff val="25000"/>
                  </a:schemeClr>
                </a:solidFill>
                <a:latin typeface="+mn-ea"/>
              </a:rPr>
              <a:t>综上所述，当我们获得多棵语法树时，可以分别计算每棵语法树的概率</a:t>
            </a:r>
            <a:r>
              <a:rPr lang="en-US" sz="1600" i="1" dirty="0" smtClean="0">
                <a:solidFill>
                  <a:schemeClr val="tx1">
                    <a:lumMod val="75000"/>
                    <a:lumOff val="25000"/>
                  </a:schemeClr>
                </a:solidFill>
                <a:latin typeface="+mn-ea"/>
              </a:rPr>
              <a:t>p</a:t>
            </a:r>
            <a:r>
              <a:rPr lang="en-US" sz="1600" dirty="0" smtClean="0">
                <a:solidFill>
                  <a:schemeClr val="tx1">
                    <a:lumMod val="75000"/>
                    <a:lumOff val="25000"/>
                  </a:schemeClr>
                </a:solidFill>
                <a:latin typeface="+mn-ea"/>
              </a:rPr>
              <a:t>(</a:t>
            </a:r>
            <a:r>
              <a:rPr lang="en-US" sz="1600" i="1" dirty="0" smtClean="0">
                <a:solidFill>
                  <a:schemeClr val="tx1">
                    <a:lumMod val="75000"/>
                    <a:lumOff val="25000"/>
                  </a:schemeClr>
                </a:solidFill>
                <a:latin typeface="+mn-ea"/>
              </a:rPr>
              <a:t>t</a:t>
            </a:r>
            <a:r>
              <a:rPr lang="en-US" sz="1600" dirty="0" smtClean="0">
                <a:solidFill>
                  <a:schemeClr val="tx1">
                    <a:lumMod val="75000"/>
                    <a:lumOff val="25000"/>
                  </a:schemeClr>
                </a:solidFill>
                <a:latin typeface="+mn-ea"/>
              </a:rPr>
              <a:t>)</a:t>
            </a:r>
            <a:r>
              <a:rPr lang="zh-CN" altLang="en-US" sz="1600" dirty="0" smtClean="0">
                <a:solidFill>
                  <a:schemeClr val="tx1">
                    <a:lumMod val="75000"/>
                    <a:lumOff val="25000"/>
                  </a:schemeClr>
                </a:solidFill>
                <a:latin typeface="+mn-ea"/>
              </a:rPr>
              <a:t>，出现概率最大的那棵语法树就是我们希望得到的结果。</a:t>
            </a:r>
            <a:endParaRPr lang="zh-CN" altLang="en-US" sz="1600" dirty="0" smtClean="0">
              <a:solidFill>
                <a:schemeClr val="tx1">
                  <a:lumMod val="75000"/>
                  <a:lumOff val="25000"/>
                </a:schemeClr>
              </a:solidFill>
              <a:latin typeface="+mn-ea"/>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rPr>
              <a:t>9.4 </a:t>
            </a:r>
            <a:r>
              <a:rPr lang="zh-CN" altLang="zh-CN" sz="2100" b="1" spc="225" dirty="0" smtClean="0">
                <a:solidFill>
                  <a:schemeClr val="bg1"/>
                </a:solidFill>
                <a:latin typeface="微软雅黑" panose="020B0503020204020204" pitchFamily="34" charset="-122"/>
                <a:ea typeface="微软雅黑" panose="020B0503020204020204" pitchFamily="34" charset="-122"/>
              </a:rPr>
              <a:t>语法分析</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第九章 自然语言处理</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2202815" cy="368300"/>
          </a:xfrm>
          <a:prstGeom prst="rect">
            <a:avLst/>
          </a:prstGeom>
        </p:spPr>
        <p:txBody>
          <a:bodyPr wrap="none">
            <a:spAutoFit/>
          </a:bodyPr>
          <a:lstStyle/>
          <a:p>
            <a:pPr algn="l"/>
            <a:r>
              <a:rPr lang="en-US" altLang="zh-CN" dirty="0" smtClean="0">
                <a:solidFill>
                  <a:schemeClr val="accent1">
                    <a:lumMod val="75000"/>
                  </a:schemeClr>
                </a:solidFill>
                <a:sym typeface="+mn-ea"/>
              </a:rPr>
              <a:t>9.4.4  </a:t>
            </a:r>
            <a:r>
              <a:rPr lang="zh-CN" altLang="en-US" dirty="0" err="1" smtClean="0">
                <a:solidFill>
                  <a:schemeClr val="accent1">
                    <a:lumMod val="75000"/>
                  </a:schemeClr>
                </a:solidFill>
                <a:sym typeface="+mn-ea"/>
              </a:rPr>
              <a:t>语法分析实例</a:t>
            </a:r>
            <a:endParaRPr lang="zh-CN" altLang="en-US" dirty="0" err="1"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538803" y="1200577"/>
            <a:ext cx="3180915" cy="460375"/>
          </a:xfrm>
          <a:prstGeom prst="rect">
            <a:avLst/>
          </a:prstGeom>
        </p:spPr>
        <p:txBody>
          <a:bodyPr wrap="square">
            <a:spAutoFit/>
          </a:bodyPr>
          <a:p>
            <a:pPr>
              <a:lnSpc>
                <a:spcPct val="150000"/>
              </a:lnSpc>
            </a:pPr>
            <a:r>
              <a:rPr lang="zh-CN" altLang="en-US" sz="1600" dirty="0" smtClean="0">
                <a:solidFill>
                  <a:schemeClr val="tx1">
                    <a:lumMod val="75000"/>
                    <a:lumOff val="25000"/>
                  </a:schemeClr>
                </a:solidFill>
              </a:rPr>
              <a:t>下面是一个四则运算的语法结构</a:t>
            </a:r>
            <a:endParaRPr lang="zh-CN" altLang="en-US" sz="1600" dirty="0" smtClean="0">
              <a:solidFill>
                <a:schemeClr val="tx1">
                  <a:lumMod val="75000"/>
                  <a:lumOff val="25000"/>
                </a:schemeClr>
              </a:solidFill>
            </a:endParaRPr>
          </a:p>
        </p:txBody>
      </p:sp>
      <p:pic>
        <p:nvPicPr>
          <p:cNvPr id="25601" name="Picture 1"/>
          <p:cNvPicPr>
            <a:picLocks noChangeAspect="1" noChangeArrowheads="1"/>
          </p:cNvPicPr>
          <p:nvPr/>
        </p:nvPicPr>
        <p:blipFill>
          <a:blip r:embed="rId3"/>
          <a:srcRect/>
          <a:stretch>
            <a:fillRect/>
          </a:stretch>
        </p:blipFill>
        <p:spPr bwMode="auto">
          <a:xfrm>
            <a:off x="767939" y="1661218"/>
            <a:ext cx="2724150" cy="1038952"/>
          </a:xfrm>
          <a:prstGeom prst="rect">
            <a:avLst/>
          </a:prstGeom>
          <a:noFill/>
          <a:ln w="9525">
            <a:noFill/>
            <a:miter lim="800000"/>
            <a:headEnd/>
            <a:tailEnd/>
          </a:ln>
          <a:effectLst/>
        </p:spPr>
      </p:pic>
      <p:sp>
        <p:nvSpPr>
          <p:cNvPr id="146" name="矩形 145"/>
          <p:cNvSpPr/>
          <p:nvPr/>
        </p:nvSpPr>
        <p:spPr>
          <a:xfrm>
            <a:off x="595355" y="2580050"/>
            <a:ext cx="3331521" cy="460375"/>
          </a:xfrm>
          <a:prstGeom prst="rect">
            <a:avLst/>
          </a:prstGeom>
        </p:spPr>
        <p:txBody>
          <a:bodyPr wrap="square">
            <a:spAutoFit/>
          </a:bodyPr>
          <a:p>
            <a:pPr>
              <a:lnSpc>
                <a:spcPct val="150000"/>
              </a:lnSpc>
            </a:pPr>
            <a:r>
              <a:rPr lang="zh-CN" altLang="en-US" sz="1600" dirty="0" smtClean="0">
                <a:solidFill>
                  <a:schemeClr val="tx1">
                    <a:lumMod val="75000"/>
                    <a:lumOff val="25000"/>
                  </a:schemeClr>
                </a:solidFill>
              </a:rPr>
              <a:t>用</a:t>
            </a:r>
            <a:r>
              <a:rPr lang="en-US" sz="1600" dirty="0" smtClean="0">
                <a:solidFill>
                  <a:schemeClr val="tx1">
                    <a:lumMod val="75000"/>
                    <a:lumOff val="25000"/>
                  </a:schemeClr>
                </a:solidFill>
              </a:rPr>
              <a:t>PLY</a:t>
            </a:r>
            <a:r>
              <a:rPr lang="zh-CN" altLang="en-US" sz="1600" dirty="0" smtClean="0">
                <a:solidFill>
                  <a:schemeClr val="tx1">
                    <a:lumMod val="75000"/>
                    <a:lumOff val="25000"/>
                  </a:schemeClr>
                </a:solidFill>
              </a:rPr>
              <a:t>实现四则运算的语法分析：</a:t>
            </a:r>
            <a:endParaRPr lang="zh-CN" altLang="en-US" sz="1600" dirty="0" smtClean="0">
              <a:solidFill>
                <a:schemeClr val="tx1">
                  <a:lumMod val="75000"/>
                  <a:lumOff val="25000"/>
                </a:schemeClr>
              </a:solidFill>
            </a:endParaRPr>
          </a:p>
        </p:txBody>
      </p:sp>
      <p:pic>
        <p:nvPicPr>
          <p:cNvPr id="25603" name="Picture 3"/>
          <p:cNvPicPr>
            <a:picLocks noChangeAspect="1" noChangeArrowheads="1"/>
          </p:cNvPicPr>
          <p:nvPr/>
        </p:nvPicPr>
        <p:blipFill>
          <a:blip r:embed="rId4"/>
          <a:srcRect/>
          <a:stretch>
            <a:fillRect/>
          </a:stretch>
        </p:blipFill>
        <p:spPr bwMode="auto">
          <a:xfrm>
            <a:off x="761272" y="3040380"/>
            <a:ext cx="3262087" cy="3037691"/>
          </a:xfrm>
          <a:prstGeom prst="rect">
            <a:avLst/>
          </a:prstGeom>
          <a:noFill/>
          <a:ln w="9525">
            <a:noFill/>
            <a:miter lim="800000"/>
            <a:headEnd/>
            <a:tailEnd/>
          </a:ln>
          <a:effectLst/>
        </p:spPr>
      </p:pic>
      <p:pic>
        <p:nvPicPr>
          <p:cNvPr id="25604" name="Picture 4"/>
          <p:cNvPicPr>
            <a:picLocks noChangeAspect="1" noChangeArrowheads="1"/>
          </p:cNvPicPr>
          <p:nvPr/>
        </p:nvPicPr>
        <p:blipFill>
          <a:blip r:embed="rId5"/>
          <a:srcRect/>
          <a:stretch>
            <a:fillRect/>
          </a:stretch>
        </p:blipFill>
        <p:spPr bwMode="auto">
          <a:xfrm>
            <a:off x="5763297" y="753035"/>
            <a:ext cx="2735244" cy="3065930"/>
          </a:xfrm>
          <a:prstGeom prst="rect">
            <a:avLst/>
          </a:prstGeom>
          <a:noFill/>
          <a:ln w="9525">
            <a:noFill/>
            <a:miter lim="800000"/>
            <a:headEnd/>
            <a:tailEnd/>
          </a:ln>
          <a:effectLst/>
        </p:spPr>
      </p:pic>
      <p:pic>
        <p:nvPicPr>
          <p:cNvPr id="25602" name="Picture 2"/>
          <p:cNvPicPr>
            <a:picLocks noChangeAspect="1" noChangeArrowheads="1"/>
          </p:cNvPicPr>
          <p:nvPr/>
        </p:nvPicPr>
        <p:blipFill>
          <a:blip r:embed="rId6"/>
          <a:srcRect/>
          <a:stretch>
            <a:fillRect/>
          </a:stretch>
        </p:blipFill>
        <p:spPr bwMode="auto">
          <a:xfrm>
            <a:off x="5768285" y="3799019"/>
            <a:ext cx="2741013" cy="233284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rPr>
              <a:t>9.4 </a:t>
            </a:r>
            <a:r>
              <a:rPr lang="zh-CN" altLang="zh-CN" sz="2100" b="1" spc="225" dirty="0" smtClean="0">
                <a:solidFill>
                  <a:schemeClr val="bg1"/>
                </a:solidFill>
                <a:latin typeface="微软雅黑" panose="020B0503020204020204" pitchFamily="34" charset="-122"/>
                <a:ea typeface="微软雅黑" panose="020B0503020204020204" pitchFamily="34" charset="-122"/>
              </a:rPr>
              <a:t>语法分析</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第九章 自然语言处理</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2202815" cy="368300"/>
          </a:xfrm>
          <a:prstGeom prst="rect">
            <a:avLst/>
          </a:prstGeom>
        </p:spPr>
        <p:txBody>
          <a:bodyPr wrap="none">
            <a:spAutoFit/>
          </a:bodyPr>
          <a:lstStyle/>
          <a:p>
            <a:pPr algn="l"/>
            <a:r>
              <a:rPr lang="en-US" altLang="zh-CN" dirty="0" smtClean="0">
                <a:solidFill>
                  <a:schemeClr val="accent1">
                    <a:lumMod val="75000"/>
                  </a:schemeClr>
                </a:solidFill>
                <a:sym typeface="+mn-ea"/>
              </a:rPr>
              <a:t>9.4.4  </a:t>
            </a:r>
            <a:r>
              <a:rPr lang="zh-CN" altLang="en-US" dirty="0" err="1" smtClean="0">
                <a:solidFill>
                  <a:schemeClr val="accent1">
                    <a:lumMod val="75000"/>
                  </a:schemeClr>
                </a:solidFill>
                <a:sym typeface="+mn-ea"/>
              </a:rPr>
              <a:t>语法分析实例</a:t>
            </a:r>
            <a:endParaRPr lang="zh-CN" altLang="en-US" dirty="0" err="1"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508958" y="1170097"/>
            <a:ext cx="8032614" cy="1938020"/>
          </a:xfrm>
          <a:prstGeom prst="rect">
            <a:avLst/>
          </a:prstGeom>
        </p:spPr>
        <p:txBody>
          <a:bodyPr wrap="square">
            <a:spAutoFit/>
          </a:bodyPr>
          <a:p>
            <a:pPr>
              <a:lnSpc>
                <a:spcPct val="150000"/>
              </a:lnSpc>
            </a:pPr>
            <a:r>
              <a:rPr lang="zh-CN" altLang="en-US" sz="1600" dirty="0" smtClean="0">
                <a:solidFill>
                  <a:schemeClr val="tx1">
                    <a:lumMod val="75000"/>
                    <a:lumOff val="25000"/>
                  </a:schemeClr>
                </a:solidFill>
              </a:rPr>
              <a:t>与词法分析一样，语法分析的命名方式也是固定的，即</a:t>
            </a:r>
            <a:r>
              <a:rPr lang="en-US" sz="1600" dirty="0" smtClean="0">
                <a:solidFill>
                  <a:schemeClr val="tx1">
                    <a:lumMod val="75000"/>
                    <a:lumOff val="25000"/>
                  </a:schemeClr>
                </a:solidFill>
              </a:rPr>
              <a:t>p_</a:t>
            </a:r>
            <a:r>
              <a:rPr lang="zh-CN" altLang="en-US" sz="1600" dirty="0" smtClean="0">
                <a:solidFill>
                  <a:schemeClr val="tx1">
                    <a:lumMod val="75000"/>
                    <a:lumOff val="25000"/>
                  </a:schemeClr>
                </a:solidFill>
              </a:rPr>
              <a:t>成分名</a:t>
            </a:r>
            <a:r>
              <a:rPr lang="en-US" sz="1600" dirty="0" smtClean="0">
                <a:solidFill>
                  <a:schemeClr val="tx1">
                    <a:lumMod val="75000"/>
                    <a:lumOff val="25000"/>
                  </a:schemeClr>
                </a:solidFill>
              </a:rPr>
              <a:t>_</a:t>
            </a:r>
            <a:r>
              <a:rPr lang="zh-CN" altLang="en-US" sz="1600" dirty="0" smtClean="0">
                <a:solidFill>
                  <a:schemeClr val="tx1">
                    <a:lumMod val="75000"/>
                    <a:lumOff val="25000"/>
                  </a:schemeClr>
                </a:solidFill>
              </a:rPr>
              <a:t>动作。函数一开始必须是一个声明字符串，格式是“成分名：成分名成分名</a:t>
            </a:r>
            <a:r>
              <a:rPr lang="en-US" altLang="zh-CN" sz="1600" dirty="0" smtClean="0">
                <a:solidFill>
                  <a:schemeClr val="tx1">
                    <a:lumMod val="75000"/>
                    <a:lumOff val="25000"/>
                  </a:schemeClr>
                </a:solidFill>
              </a:rPr>
              <a:t>…”</a:t>
            </a:r>
            <a:r>
              <a:rPr lang="zh-CN" altLang="en-US" sz="1600" dirty="0" smtClean="0">
                <a:solidFill>
                  <a:schemeClr val="tx1">
                    <a:lumMod val="75000"/>
                    <a:lumOff val="25000"/>
                  </a:schemeClr>
                </a:solidFill>
              </a:rPr>
              <a:t>。其中，成分名可以是词法分析中的</a:t>
            </a:r>
            <a:r>
              <a:rPr lang="en-US" sz="1600" dirty="0" smtClean="0">
                <a:solidFill>
                  <a:schemeClr val="tx1">
                    <a:lumMod val="75000"/>
                    <a:lumOff val="25000"/>
                  </a:schemeClr>
                </a:solidFill>
              </a:rPr>
              <a:t>ID</a:t>
            </a:r>
            <a:r>
              <a:rPr lang="zh-CN" altLang="en-US" sz="1600" dirty="0" smtClean="0">
                <a:solidFill>
                  <a:schemeClr val="tx1">
                    <a:lumMod val="75000"/>
                    <a:lumOff val="25000"/>
                  </a:schemeClr>
                </a:solidFill>
              </a:rPr>
              <a:t>，如</a:t>
            </a:r>
            <a:r>
              <a:rPr lang="en-US" sz="1600" dirty="0" smtClean="0">
                <a:solidFill>
                  <a:schemeClr val="tx1">
                    <a:lumMod val="75000"/>
                    <a:lumOff val="25000"/>
                  </a:schemeClr>
                </a:solidFill>
              </a:rPr>
              <a:t>PLUS</a:t>
            </a:r>
            <a:r>
              <a:rPr lang="zh-CN" altLang="en-US" sz="1600" dirty="0" smtClean="0">
                <a:solidFill>
                  <a:schemeClr val="tx1">
                    <a:lumMod val="75000"/>
                    <a:lumOff val="25000"/>
                  </a:schemeClr>
                </a:solidFill>
              </a:rPr>
              <a:t>、</a:t>
            </a:r>
            <a:r>
              <a:rPr lang="en-US" sz="1600" dirty="0" smtClean="0">
                <a:solidFill>
                  <a:schemeClr val="tx1">
                    <a:lumMod val="75000"/>
                    <a:lumOff val="25000"/>
                  </a:schemeClr>
                </a:solidFill>
              </a:rPr>
              <a:t>NUMBER</a:t>
            </a:r>
            <a:r>
              <a:rPr lang="zh-CN" altLang="en-US" sz="1600" dirty="0" smtClean="0">
                <a:solidFill>
                  <a:schemeClr val="tx1">
                    <a:lumMod val="75000"/>
                    <a:lumOff val="25000"/>
                  </a:schemeClr>
                </a:solidFill>
              </a:rPr>
              <a:t>等。冒号右边的是这个函数结果的成分名。语法分析通过组合各个</a:t>
            </a:r>
            <a:r>
              <a:rPr lang="en-US" sz="1600" dirty="0" smtClean="0">
                <a:solidFill>
                  <a:schemeClr val="tx1">
                    <a:lumMod val="75000"/>
                    <a:lumOff val="25000"/>
                  </a:schemeClr>
                </a:solidFill>
              </a:rPr>
              <a:t>ID</a:t>
            </a:r>
            <a:r>
              <a:rPr lang="zh-CN" altLang="en-US" sz="1600" dirty="0" smtClean="0">
                <a:solidFill>
                  <a:schemeClr val="tx1">
                    <a:lumMod val="75000"/>
                    <a:lumOff val="25000"/>
                  </a:schemeClr>
                </a:solidFill>
              </a:rPr>
              <a:t>得到结构化的结果。</a:t>
            </a:r>
            <a:endParaRPr lang="zh-CN" altLang="en-US" sz="1600" dirty="0" smtClean="0">
              <a:solidFill>
                <a:schemeClr val="tx1">
                  <a:lumMod val="75000"/>
                  <a:lumOff val="25000"/>
                </a:schemeClr>
              </a:solidFill>
            </a:endParaRPr>
          </a:p>
          <a:p>
            <a:pPr>
              <a:lnSpc>
                <a:spcPct val="150000"/>
              </a:lnSpc>
            </a:pPr>
            <a:r>
              <a:rPr lang="zh-CN" altLang="en-US" sz="1600" dirty="0" smtClean="0">
                <a:solidFill>
                  <a:schemeClr val="tx1">
                    <a:lumMod val="75000"/>
                    <a:lumOff val="25000"/>
                  </a:schemeClr>
                </a:solidFill>
              </a:rPr>
              <a:t>成分相同的结构可以合并，如同时定义加法和减法：</a:t>
            </a:r>
            <a:endParaRPr lang="zh-CN" altLang="en-US" sz="1600" dirty="0" smtClean="0">
              <a:solidFill>
                <a:schemeClr val="tx1">
                  <a:lumMod val="75000"/>
                  <a:lumOff val="25000"/>
                </a:schemeClr>
              </a:solidFill>
            </a:endParaRPr>
          </a:p>
        </p:txBody>
      </p:sp>
      <p:pic>
        <p:nvPicPr>
          <p:cNvPr id="96258" name="Picture 2"/>
          <p:cNvPicPr>
            <a:picLocks noChangeAspect="1" noChangeArrowheads="1"/>
          </p:cNvPicPr>
          <p:nvPr/>
        </p:nvPicPr>
        <p:blipFill>
          <a:blip r:embed="rId3"/>
          <a:srcRect/>
          <a:stretch>
            <a:fillRect/>
          </a:stretch>
        </p:blipFill>
        <p:spPr bwMode="auto">
          <a:xfrm>
            <a:off x="890886" y="3108288"/>
            <a:ext cx="3838575" cy="2095500"/>
          </a:xfrm>
          <a:prstGeom prst="rect">
            <a:avLst/>
          </a:prstGeom>
          <a:noFill/>
          <a:ln w="9525">
            <a:noFill/>
            <a:miter lim="800000"/>
            <a:headEnd/>
            <a:tailEnd/>
          </a:ln>
          <a:effectLst/>
        </p:spPr>
      </p:pic>
      <p:sp>
        <p:nvSpPr>
          <p:cNvPr id="146" name="矩形 145"/>
          <p:cNvSpPr/>
          <p:nvPr/>
        </p:nvSpPr>
        <p:spPr>
          <a:xfrm>
            <a:off x="509381" y="5293255"/>
            <a:ext cx="7960659" cy="829945"/>
          </a:xfrm>
          <a:prstGeom prst="rect">
            <a:avLst/>
          </a:prstGeom>
        </p:spPr>
        <p:txBody>
          <a:bodyPr wrap="square">
            <a:spAutoFit/>
          </a:bodyPr>
          <a:p>
            <a:pPr>
              <a:lnSpc>
                <a:spcPct val="150000"/>
              </a:lnSpc>
            </a:pPr>
            <a:r>
              <a:rPr lang="zh-CN" altLang="en-US" sz="1600" dirty="0" smtClean="0">
                <a:solidFill>
                  <a:schemeClr val="tx1">
                    <a:lumMod val="75000"/>
                    <a:lumOff val="25000"/>
                  </a:schemeClr>
                </a:solidFill>
              </a:rPr>
              <a:t>从上面例子可以看到，增加的一种结构用“</a:t>
            </a:r>
            <a:r>
              <a:rPr lang="en-US" sz="1600" dirty="0" smtClean="0">
                <a:solidFill>
                  <a:schemeClr val="tx1">
                    <a:lumMod val="75000"/>
                    <a:lumOff val="25000"/>
                  </a:schemeClr>
                </a:solidFill>
              </a:rPr>
              <a:t>|</a:t>
            </a:r>
            <a:r>
              <a:rPr lang="zh-CN" altLang="en-US" sz="1600" dirty="0" smtClean="0">
                <a:solidFill>
                  <a:schemeClr val="tx1">
                    <a:lumMod val="75000"/>
                    <a:lumOff val="25000"/>
                  </a:schemeClr>
                </a:solidFill>
              </a:rPr>
              <a:t>”换行分隔。注意这个字符串的格式是固定的，不过</a:t>
            </a:r>
            <a:r>
              <a:rPr lang="en-US" sz="1600" dirty="0" smtClean="0">
                <a:solidFill>
                  <a:schemeClr val="tx1">
                    <a:lumMod val="75000"/>
                    <a:lumOff val="25000"/>
                  </a:schemeClr>
                </a:solidFill>
              </a:rPr>
              <a:t>PLUS</a:t>
            </a:r>
            <a:r>
              <a:rPr lang="zh-CN" altLang="en-US" sz="1600" dirty="0" smtClean="0">
                <a:solidFill>
                  <a:schemeClr val="tx1">
                    <a:lumMod val="75000"/>
                    <a:lumOff val="25000"/>
                  </a:schemeClr>
                </a:solidFill>
              </a:rPr>
              <a:t>和</a:t>
            </a:r>
            <a:r>
              <a:rPr lang="en-US" sz="1600" dirty="0" smtClean="0">
                <a:solidFill>
                  <a:schemeClr val="tx1">
                    <a:lumMod val="75000"/>
                    <a:lumOff val="25000"/>
                  </a:schemeClr>
                </a:solidFill>
              </a:rPr>
              <a:t>MINUS</a:t>
            </a:r>
            <a:r>
              <a:rPr lang="zh-CN" altLang="en-US" sz="1600" dirty="0" smtClean="0">
                <a:solidFill>
                  <a:schemeClr val="tx1">
                    <a:lumMod val="75000"/>
                    <a:lumOff val="25000"/>
                  </a:schemeClr>
                </a:solidFill>
              </a:rPr>
              <a:t>的顺序没有规定，哪个在上面都可以。</a:t>
            </a:r>
            <a:endParaRPr lang="zh-CN" altLang="en-US" sz="1600" dirty="0" smtClean="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nvGrpSpPr>
        <p:grpSpPr>
          <a:xfrm>
            <a:off x="1693574" y="1927796"/>
            <a:ext cx="5693399" cy="444332"/>
            <a:chOff x="1807265" y="3866296"/>
            <a:chExt cx="5693399" cy="394200"/>
          </a:xfrm>
          <a:solidFill>
            <a:schemeClr val="accent3">
              <a:lumMod val="40000"/>
              <a:lumOff val="60000"/>
            </a:schemeClr>
          </a:solidFill>
        </p:grpSpPr>
        <p:sp>
          <p:nvSpPr>
            <p:cNvPr id="39" name="圆角矩形 38"/>
            <p:cNvSpPr/>
            <p:nvPr/>
          </p:nvSpPr>
          <p:spPr>
            <a:xfrm>
              <a:off x="1807265" y="3866296"/>
              <a:ext cx="5693399" cy="394200"/>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7" name="矩形 46"/>
            <p:cNvSpPr/>
            <p:nvPr/>
          </p:nvSpPr>
          <p:spPr>
            <a:xfrm>
              <a:off x="1881814" y="3877080"/>
              <a:ext cx="4966970" cy="367308"/>
            </a:xfrm>
            <a:prstGeom prst="rect">
              <a:avLst/>
            </a:prstGeom>
            <a:solidFill>
              <a:schemeClr val="bg2"/>
            </a:solidFill>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9.1</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Python常用自然语言处理工具</a:t>
              </a:r>
              <a:endParaRPr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矩形 35"/>
          <p:cNvSpPr/>
          <p:nvPr/>
        </p:nvSpPr>
        <p:spPr>
          <a:xfrm>
            <a:off x="0" y="6669360"/>
            <a:ext cx="9144000" cy="1886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7" name="组合 56"/>
          <p:cNvGrpSpPr/>
          <p:nvPr/>
        </p:nvGrpSpPr>
        <p:grpSpPr>
          <a:xfrm>
            <a:off x="1693574" y="2469970"/>
            <a:ext cx="5693399" cy="444332"/>
            <a:chOff x="1807265" y="2935089"/>
            <a:chExt cx="5693399" cy="394200"/>
          </a:xfrm>
        </p:grpSpPr>
        <p:sp>
          <p:nvSpPr>
            <p:cNvPr id="74" name="圆角矩形 73"/>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5" name="矩形 74"/>
            <p:cNvSpPr/>
            <p:nvPr/>
          </p:nvSpPr>
          <p:spPr>
            <a:xfrm>
              <a:off x="1881814" y="2945873"/>
              <a:ext cx="2441694" cy="367308"/>
            </a:xfrm>
            <a:prstGeom prst="rect">
              <a:avLst/>
            </a:prstGeom>
          </p:spPr>
          <p:txBody>
            <a:bodyPr wrap="squar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9.2</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文本处理</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58" name="组合 57"/>
          <p:cNvGrpSpPr/>
          <p:nvPr/>
        </p:nvGrpSpPr>
        <p:grpSpPr>
          <a:xfrm>
            <a:off x="1693574" y="3040884"/>
            <a:ext cx="5693399" cy="444635"/>
            <a:chOff x="1807265" y="3400425"/>
            <a:chExt cx="5693399" cy="394468"/>
          </a:xfrm>
          <a:solidFill>
            <a:schemeClr val="bg2"/>
          </a:solidFill>
        </p:grpSpPr>
        <p:sp>
          <p:nvSpPr>
            <p:cNvPr id="71" name="圆角矩形 7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2" name="矩形 71"/>
            <p:cNvSpPr/>
            <p:nvPr/>
          </p:nvSpPr>
          <p:spPr>
            <a:xfrm>
              <a:off x="1881687" y="3400425"/>
              <a:ext cx="2121535" cy="367307"/>
            </a:xfrm>
            <a:prstGeom prst="rect">
              <a:avLst/>
            </a:prstGeom>
            <a:noFill/>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9.3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词法分析</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0" name="组合 59"/>
          <p:cNvGrpSpPr/>
          <p:nvPr/>
        </p:nvGrpSpPr>
        <p:grpSpPr>
          <a:xfrm>
            <a:off x="1693574" y="4164445"/>
            <a:ext cx="5693399" cy="444332"/>
            <a:chOff x="1807265" y="4331900"/>
            <a:chExt cx="5693399" cy="394200"/>
          </a:xfrm>
        </p:grpSpPr>
        <p:sp>
          <p:nvSpPr>
            <p:cNvPr id="67" name="圆角矩形 66"/>
            <p:cNvSpPr/>
            <p:nvPr/>
          </p:nvSpPr>
          <p:spPr>
            <a:xfrm>
              <a:off x="1807265" y="4331900"/>
              <a:ext cx="5693399" cy="394200"/>
            </a:xfrm>
            <a:prstGeom prst="roundRect">
              <a:avLst>
                <a:gd name="adj" fmla="val 20658"/>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8" name="矩形 67"/>
            <p:cNvSpPr/>
            <p:nvPr/>
          </p:nvSpPr>
          <p:spPr>
            <a:xfrm>
              <a:off x="1881560" y="4342604"/>
              <a:ext cx="3037840" cy="367308"/>
            </a:xfrm>
            <a:prstGeom prst="rect">
              <a:avLst/>
            </a:prstGeom>
          </p:spPr>
          <p:txBody>
            <a:bodyPr wrap="squar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9.5</a:t>
              </a:r>
              <a:r>
                <a:rPr lang="zh-CN" altLang="en-US" sz="2100" spc="225" dirty="0">
                  <a:solidFill>
                    <a:schemeClr val="bg1"/>
                  </a:solidFill>
                  <a:latin typeface="微软雅黑" panose="020B0503020204020204" pitchFamily="34" charset="-122"/>
                  <a:ea typeface="微软雅黑" panose="020B0503020204020204" pitchFamily="34" charset="-122"/>
                </a:rPr>
                <a:t>　实战：搜索引擎</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48" name="组合 47"/>
          <p:cNvGrpSpPr/>
          <p:nvPr/>
        </p:nvGrpSpPr>
        <p:grpSpPr>
          <a:xfrm>
            <a:off x="1682496" y="3588627"/>
            <a:ext cx="5730240" cy="444280"/>
            <a:chOff x="1807265" y="2478527"/>
            <a:chExt cx="5693399" cy="394154"/>
          </a:xfrm>
          <a:solidFill>
            <a:schemeClr val="bg2"/>
          </a:solidFill>
        </p:grpSpPr>
        <p:sp>
          <p:nvSpPr>
            <p:cNvPr id="49" name="圆角矩形 48"/>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61524" y="2485851"/>
              <a:ext cx="2202533" cy="367308"/>
            </a:xfrm>
            <a:prstGeom prst="rect">
              <a:avLst/>
            </a:prstGeom>
            <a:grpFill/>
          </p:spPr>
          <p:txBody>
            <a:bodyPr wrap="squar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9.4</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语法分析</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pic>
        <p:nvPicPr>
          <p:cNvPr id="51"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53"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smtClean="0">
                <a:solidFill>
                  <a:schemeClr val="bg1">
                    <a:lumMod val="50000"/>
                  </a:schemeClr>
                </a:solidFill>
              </a:rPr>
              <a:t>56</a:t>
            </a:r>
            <a:endParaRPr lang="en-US" altLang="es-HN" sz="1200" b="1" dirty="0" smtClean="0">
              <a:solidFill>
                <a:schemeClr val="bg1">
                  <a:lumMod val="50000"/>
                </a:schemeClr>
              </a:solidFill>
              <a:latin typeface="+mn-lt"/>
            </a:endParaRPr>
          </a:p>
        </p:txBody>
      </p:sp>
      <p:pic>
        <p:nvPicPr>
          <p:cNvPr id="54"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73" name="矩形 72"/>
          <p:cNvSpPr/>
          <p:nvPr/>
        </p:nvSpPr>
        <p:spPr>
          <a:xfrm>
            <a:off x="7929" y="38314"/>
            <a:ext cx="1725930" cy="299085"/>
          </a:xfrm>
          <a:prstGeom prst="rect">
            <a:avLst/>
          </a:prstGeom>
        </p:spPr>
        <p:txBody>
          <a:bodyPr wrap="none">
            <a:spAutoFit/>
          </a:bodyPr>
          <a:lstStyle/>
          <a:p>
            <a:r>
              <a:rPr lang="zh-CN" altLang="en-US" sz="1350" dirty="0" smtClean="0">
                <a:solidFill>
                  <a:schemeClr val="bg1"/>
                </a:solidFill>
              </a:rPr>
              <a:t>高级大数据人才培养</a:t>
            </a:r>
            <a:endParaRPr lang="zh-CN" altLang="en-US" sz="1350" dirty="0">
              <a:solidFill>
                <a:schemeClr val="bg1"/>
              </a:solidFill>
            </a:endParaRPr>
          </a:p>
        </p:txBody>
      </p:sp>
      <p:sp>
        <p:nvSpPr>
          <p:cNvPr id="35" name="矩形 34"/>
          <p:cNvSpPr/>
          <p:nvPr/>
        </p:nvSpPr>
        <p:spPr>
          <a:xfrm>
            <a:off x="762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59" name="组合 58"/>
          <p:cNvGrpSpPr/>
          <p:nvPr/>
        </p:nvGrpSpPr>
        <p:grpSpPr>
          <a:xfrm>
            <a:off x="1675286" y="4772783"/>
            <a:ext cx="5693399" cy="444355"/>
            <a:chOff x="1807265" y="4331900"/>
            <a:chExt cx="5693399" cy="394220"/>
          </a:xfrm>
        </p:grpSpPr>
        <p:sp>
          <p:nvSpPr>
            <p:cNvPr id="62" name="圆角矩形 61"/>
            <p:cNvSpPr/>
            <p:nvPr/>
          </p:nvSpPr>
          <p:spPr>
            <a:xfrm>
              <a:off x="1807265" y="433190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3" name="矩形 62"/>
            <p:cNvSpPr/>
            <p:nvPr/>
          </p:nvSpPr>
          <p:spPr>
            <a:xfrm>
              <a:off x="1869622" y="4358813"/>
              <a:ext cx="773430" cy="367307"/>
            </a:xfrm>
            <a:prstGeom prst="rect">
              <a:avLst/>
            </a:prstGeom>
          </p:spPr>
          <p:txBody>
            <a:bodyPr wrap="none">
              <a:spAutoFit/>
            </a:bodyPr>
            <a:lstStyle/>
            <a:p>
              <a:r>
                <a:rPr 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习题</a:t>
              </a:r>
              <a:endParaRPr 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 name="组合 1"/>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4" name="文本框 14"/>
            <p:cNvSpPr txBox="1"/>
            <p:nvPr/>
          </p:nvSpPr>
          <p:spPr>
            <a:xfrm>
              <a:off x="3681581" y="1169836"/>
              <a:ext cx="1780836" cy="521970"/>
            </a:xfrm>
            <a:prstGeom prst="rect">
              <a:avLst/>
            </a:prstGeom>
            <a:noFill/>
          </p:spPr>
          <p:txBody>
            <a:bodyPr wrap="none" rtlCol="0">
              <a:spAutoFit/>
            </a:bodyPr>
            <a:p>
              <a:pPr algn="ctr"/>
              <a:r>
                <a:rPr lang="zh-CN" altLang="en-US" sz="2800" dirty="0">
                  <a:solidFill>
                    <a:schemeClr val="accent4"/>
                  </a:solidFill>
                </a:rPr>
                <a:t>第九</a:t>
              </a:r>
              <a:r>
                <a:rPr lang="zh-CN" altLang="en-US" sz="2800" dirty="0" smtClean="0">
                  <a:solidFill>
                    <a:schemeClr val="accent4"/>
                  </a:solidFill>
                </a:rPr>
                <a:t>章　</a:t>
              </a:r>
              <a:r>
                <a:rPr lang="zh-CN" altLang="zh-CN" sz="2800" dirty="0" smtClean="0">
                  <a:solidFill>
                    <a:schemeClr val="accent4"/>
                  </a:solidFill>
                </a:rPr>
                <a:t>自然语言处理</a:t>
              </a:r>
              <a:endParaRPr lang="zh-CN" altLang="en-US" sz="2800" dirty="0">
                <a:solidFill>
                  <a:schemeClr val="accent4"/>
                </a:solidFill>
              </a:endParaRPr>
            </a:p>
          </p:txBody>
        </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848610" cy="414020"/>
          </a:xfrm>
          <a:prstGeom prst="rect">
            <a:avLst/>
          </a:prstGeom>
          <a:noFill/>
        </p:spPr>
        <p:txBody>
          <a:bodyPr wrap="none" rtlCol="0">
            <a:spAutoFit/>
          </a:bodyPr>
          <a:lstStyle/>
          <a:p>
            <a:pPr algn="l"/>
            <a:r>
              <a:rPr lang="en-US" altLang="zh-CN" sz="2100" b="1" spc="225" dirty="0" smtClean="0">
                <a:solidFill>
                  <a:prstClr val="white"/>
                </a:solidFill>
              </a:rPr>
              <a:t>9.5 </a:t>
            </a:r>
            <a:r>
              <a:rPr lang="zh-CN" altLang="zh-CN" sz="2100" b="1" spc="225" dirty="0" smtClean="0">
                <a:solidFill>
                  <a:schemeClr val="bg1"/>
                </a:solidFill>
                <a:latin typeface="微软雅黑" panose="020B0503020204020204" pitchFamily="34" charset="-122"/>
                <a:ea typeface="微软雅黑" panose="020B0503020204020204" pitchFamily="34" charset="-122"/>
              </a:rPr>
              <a:t>实战：搜索引擎</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第九章 自然语言处理</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523525" y="729818"/>
            <a:ext cx="8097159" cy="1938020"/>
          </a:xfrm>
          <a:prstGeom prst="rect">
            <a:avLst/>
          </a:prstGeom>
        </p:spPr>
        <p:txBody>
          <a:bodyPr wrap="square">
            <a:spAutoFit/>
          </a:bodyPr>
          <a:p>
            <a:pPr algn="just">
              <a:lnSpc>
                <a:spcPct val="150000"/>
              </a:lnSpc>
            </a:pPr>
            <a:r>
              <a:rPr lang="zh-CN" altLang="en-US" sz="1600" dirty="0" smtClean="0">
                <a:solidFill>
                  <a:schemeClr val="tx1">
                    <a:lumMod val="75000"/>
                    <a:lumOff val="25000"/>
                  </a:schemeClr>
                </a:solidFill>
              </a:rPr>
              <a:t>搜索引擎是“对网络信息资源进行搜集整理并提供信息查询服务的系统，包括信息搜集、信息整理和用户查询三部分”。图</a:t>
            </a:r>
            <a:r>
              <a:rPr lang="en-US" sz="1600" dirty="0" smtClean="0">
                <a:solidFill>
                  <a:schemeClr val="tx1">
                    <a:lumMod val="75000"/>
                    <a:lumOff val="25000"/>
                  </a:schemeClr>
                </a:solidFill>
              </a:rPr>
              <a:t>9-7</a:t>
            </a:r>
            <a:r>
              <a:rPr lang="zh-CN" altLang="en-US" sz="1600" dirty="0" smtClean="0">
                <a:solidFill>
                  <a:schemeClr val="tx1">
                    <a:lumMod val="75000"/>
                    <a:lumOff val="25000"/>
                  </a:schemeClr>
                </a:solidFill>
              </a:rPr>
              <a:t>是搜索引擎的一般结构，首先信息搜集模块将网络信息采集到网络信息库中（一般使用爬虫）；然后信息整理模块对采集的信息进行分词、去停用词、赋权重等操作后建立索引表（一般是倒排索引）构成索引库；最后用户查询模块就可以识别用户的检索需求并提供检索服务。</a:t>
            </a:r>
            <a:endParaRPr lang="zh-CN" altLang="en-US" sz="1600" dirty="0" smtClean="0">
              <a:solidFill>
                <a:schemeClr val="tx1">
                  <a:lumMod val="75000"/>
                  <a:lumOff val="25000"/>
                </a:schemeClr>
              </a:solidFill>
            </a:endParaRPr>
          </a:p>
        </p:txBody>
      </p:sp>
      <p:sp>
        <p:nvSpPr>
          <p:cNvPr id="73" name="矩形 72"/>
          <p:cNvSpPr/>
          <p:nvPr/>
        </p:nvSpPr>
        <p:spPr>
          <a:xfrm>
            <a:off x="523464" y="2667481"/>
            <a:ext cx="2963732" cy="3046095"/>
          </a:xfrm>
          <a:prstGeom prst="rect">
            <a:avLst/>
          </a:prstGeom>
        </p:spPr>
        <p:txBody>
          <a:bodyPr wrap="square">
            <a:spAutoFit/>
          </a:bodyPr>
          <a:p>
            <a:pPr>
              <a:lnSpc>
                <a:spcPct val="150000"/>
              </a:lnSpc>
            </a:pPr>
            <a:r>
              <a:rPr lang="zh-CN" altLang="en-US" sz="1600" dirty="0" smtClean="0">
                <a:solidFill>
                  <a:schemeClr val="tx1">
                    <a:lumMod val="75000"/>
                    <a:lumOff val="25000"/>
                  </a:schemeClr>
                </a:solidFill>
                <a:latin typeface="+mn-ea"/>
              </a:rPr>
              <a:t>搜索引擎可以用</a:t>
            </a:r>
            <a:r>
              <a:rPr lang="en-US" sz="1600" dirty="0" err="1" smtClean="0">
                <a:solidFill>
                  <a:schemeClr val="tx1">
                    <a:lumMod val="75000"/>
                    <a:lumOff val="25000"/>
                  </a:schemeClr>
                </a:solidFill>
                <a:latin typeface="+mn-ea"/>
              </a:rPr>
              <a:t>Nutch</a:t>
            </a:r>
            <a:r>
              <a:rPr lang="zh-CN" altLang="en-US" sz="1600" dirty="0" smtClean="0">
                <a:solidFill>
                  <a:schemeClr val="tx1">
                    <a:lumMod val="75000"/>
                    <a:lumOff val="25000"/>
                  </a:schemeClr>
                </a:solidFill>
                <a:latin typeface="+mn-ea"/>
              </a:rPr>
              <a:t>等工具来配置，也可以自己写代码实现。本节作为一个</a:t>
            </a:r>
            <a:r>
              <a:rPr lang="en-US" sz="1600" dirty="0" smtClean="0">
                <a:solidFill>
                  <a:schemeClr val="tx1">
                    <a:lumMod val="75000"/>
                    <a:lumOff val="25000"/>
                  </a:schemeClr>
                </a:solidFill>
                <a:latin typeface="+mn-ea"/>
              </a:rPr>
              <a:t>Python</a:t>
            </a:r>
            <a:r>
              <a:rPr lang="zh-CN" altLang="en-US" sz="1600" dirty="0" smtClean="0">
                <a:solidFill>
                  <a:schemeClr val="tx1">
                    <a:lumMod val="75000"/>
                    <a:lumOff val="25000"/>
                  </a:schemeClr>
                </a:solidFill>
                <a:latin typeface="+mn-ea"/>
              </a:rPr>
              <a:t>学习案例，我们用</a:t>
            </a:r>
            <a:r>
              <a:rPr lang="en-US" sz="1600" dirty="0" smtClean="0">
                <a:solidFill>
                  <a:schemeClr val="tx1">
                    <a:lumMod val="75000"/>
                    <a:lumOff val="25000"/>
                  </a:schemeClr>
                </a:solidFill>
                <a:latin typeface="+mn-ea"/>
              </a:rPr>
              <a:t>Python</a:t>
            </a:r>
            <a:r>
              <a:rPr lang="zh-CN" altLang="en-US" sz="1600" dirty="0" smtClean="0">
                <a:solidFill>
                  <a:schemeClr val="tx1">
                    <a:lumMod val="75000"/>
                    <a:lumOff val="25000"/>
                  </a:schemeClr>
                </a:solidFill>
                <a:latin typeface="+mn-ea"/>
              </a:rPr>
              <a:t>代码来实现一个简单的中文搜索引擎。搜其索范围限定在某个新闻网站内部。另外，需要安装</a:t>
            </a:r>
            <a:r>
              <a:rPr lang="en-US" sz="1600" dirty="0" err="1" smtClean="0">
                <a:solidFill>
                  <a:schemeClr val="tx1">
                    <a:lumMod val="75000"/>
                    <a:lumOff val="25000"/>
                  </a:schemeClr>
                </a:solidFill>
                <a:latin typeface="+mn-ea"/>
              </a:rPr>
              <a:t>jieba</a:t>
            </a:r>
            <a:r>
              <a:rPr lang="zh-CN" altLang="en-US" sz="1600" dirty="0" smtClean="0">
                <a:solidFill>
                  <a:schemeClr val="tx1">
                    <a:lumMod val="75000"/>
                    <a:lumOff val="25000"/>
                  </a:schemeClr>
                </a:solidFill>
                <a:latin typeface="+mn-ea"/>
              </a:rPr>
              <a:t>和</a:t>
            </a:r>
            <a:r>
              <a:rPr lang="en-US" sz="1600" dirty="0" err="1" smtClean="0">
                <a:solidFill>
                  <a:schemeClr val="tx1">
                    <a:lumMod val="75000"/>
                    <a:lumOff val="25000"/>
                  </a:schemeClr>
                </a:solidFill>
                <a:latin typeface="+mn-ea"/>
              </a:rPr>
              <a:t>BeautifulSoup</a:t>
            </a:r>
            <a:r>
              <a:rPr lang="zh-CN" altLang="en-US" sz="1600" dirty="0" smtClean="0">
                <a:solidFill>
                  <a:schemeClr val="tx1">
                    <a:lumMod val="75000"/>
                    <a:lumOff val="25000"/>
                  </a:schemeClr>
                </a:solidFill>
                <a:latin typeface="+mn-ea"/>
              </a:rPr>
              <a:t>库。</a:t>
            </a:r>
            <a:endParaRPr lang="zh-CN" altLang="en-US" sz="1600" dirty="0" smtClean="0">
              <a:solidFill>
                <a:schemeClr val="tx1">
                  <a:lumMod val="75000"/>
                  <a:lumOff val="25000"/>
                </a:schemeClr>
              </a:solidFill>
              <a:latin typeface="+mn-ea"/>
            </a:endParaRPr>
          </a:p>
        </p:txBody>
      </p:sp>
      <p:pic>
        <p:nvPicPr>
          <p:cNvPr id="22529" name="Picture 1"/>
          <p:cNvPicPr>
            <a:picLocks noChangeAspect="1" noChangeArrowheads="1"/>
          </p:cNvPicPr>
          <p:nvPr/>
        </p:nvPicPr>
        <p:blipFill>
          <a:blip r:embed="rId3"/>
          <a:srcRect/>
          <a:stretch>
            <a:fillRect/>
          </a:stretch>
        </p:blipFill>
        <p:spPr bwMode="auto">
          <a:xfrm>
            <a:off x="3818964" y="2667896"/>
            <a:ext cx="4658061" cy="315199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848610" cy="414020"/>
          </a:xfrm>
          <a:prstGeom prst="rect">
            <a:avLst/>
          </a:prstGeom>
          <a:noFill/>
        </p:spPr>
        <p:txBody>
          <a:bodyPr wrap="none" rtlCol="0">
            <a:spAutoFit/>
          </a:bodyPr>
          <a:lstStyle/>
          <a:p>
            <a:pPr algn="l"/>
            <a:r>
              <a:rPr lang="en-US" altLang="zh-CN" sz="2100" b="1" spc="225" dirty="0" smtClean="0">
                <a:solidFill>
                  <a:prstClr val="white"/>
                </a:solidFill>
              </a:rPr>
              <a:t>9.5 </a:t>
            </a:r>
            <a:r>
              <a:rPr lang="zh-CN" altLang="zh-CN" sz="2100" b="1" spc="225" dirty="0" smtClean="0">
                <a:solidFill>
                  <a:schemeClr val="bg1"/>
                </a:solidFill>
                <a:latin typeface="微软雅黑" panose="020B0503020204020204" pitchFamily="34" charset="-122"/>
                <a:ea typeface="微软雅黑" panose="020B0503020204020204" pitchFamily="34" charset="-122"/>
              </a:rPr>
              <a:t>实战：搜索引擎</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第九章 自然语言处理</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523525" y="716222"/>
            <a:ext cx="8097160" cy="2753360"/>
          </a:xfrm>
          <a:prstGeom prst="rect">
            <a:avLst/>
          </a:prstGeom>
        </p:spPr>
        <p:txBody>
          <a:bodyPr wrap="square">
            <a:spAutoFit/>
          </a:bodyPr>
          <a:p>
            <a:pPr>
              <a:lnSpc>
                <a:spcPct val="150000"/>
              </a:lnSpc>
              <a:spcAft>
                <a:spcPts val="600"/>
              </a:spcAft>
            </a:pPr>
            <a:r>
              <a:rPr lang="x-none" sz="1600" b="1" dirty="0" smtClean="0">
                <a:solidFill>
                  <a:schemeClr val="tx1">
                    <a:lumMod val="75000"/>
                    <a:lumOff val="25000"/>
                  </a:schemeClr>
                </a:solidFill>
                <a:latin typeface="+mn-ea"/>
              </a:rPr>
              <a:t>1. 问题分析</a:t>
            </a:r>
            <a:endParaRPr lang="zh-CN" altLang="en-US" sz="1600" b="1" dirty="0" smtClean="0">
              <a:solidFill>
                <a:schemeClr val="tx1">
                  <a:lumMod val="75000"/>
                  <a:lumOff val="25000"/>
                </a:schemeClr>
              </a:solidFill>
              <a:latin typeface="+mn-ea"/>
            </a:endParaRPr>
          </a:p>
          <a:p>
            <a:pPr algn="just">
              <a:lnSpc>
                <a:spcPct val="150000"/>
              </a:lnSpc>
            </a:pPr>
            <a:r>
              <a:rPr lang="zh-CN" altLang="en-US" sz="1600" dirty="0" smtClean="0">
                <a:solidFill>
                  <a:schemeClr val="tx1">
                    <a:lumMod val="75000"/>
                    <a:lumOff val="25000"/>
                  </a:schemeClr>
                </a:solidFill>
                <a:latin typeface="+mn-ea"/>
              </a:rPr>
              <a:t>从图</a:t>
            </a:r>
            <a:r>
              <a:rPr lang="en-US" sz="1600" dirty="0" smtClean="0">
                <a:solidFill>
                  <a:schemeClr val="tx1">
                    <a:lumMod val="75000"/>
                    <a:lumOff val="25000"/>
                  </a:schemeClr>
                </a:solidFill>
                <a:latin typeface="+mn-ea"/>
              </a:rPr>
              <a:t>9-7</a:t>
            </a:r>
            <a:r>
              <a:rPr lang="zh-CN" altLang="en-US" sz="1600" dirty="0" smtClean="0">
                <a:solidFill>
                  <a:schemeClr val="tx1">
                    <a:lumMod val="75000"/>
                    <a:lumOff val="25000"/>
                  </a:schemeClr>
                </a:solidFill>
                <a:latin typeface="+mn-ea"/>
              </a:rPr>
              <a:t>可知，一个完整的搜索引擎结构从互联网搜集信息开始，要达成目标，主要有如下</a:t>
            </a:r>
            <a:r>
              <a:rPr lang="en-US" sz="1600" dirty="0" smtClean="0">
                <a:solidFill>
                  <a:schemeClr val="tx1">
                    <a:lumMod val="75000"/>
                    <a:lumOff val="25000"/>
                  </a:schemeClr>
                </a:solidFill>
                <a:latin typeface="+mn-ea"/>
              </a:rPr>
              <a:t>4</a:t>
            </a:r>
            <a:r>
              <a:rPr lang="zh-CN" altLang="en-US" sz="1600" dirty="0" smtClean="0">
                <a:solidFill>
                  <a:schemeClr val="tx1">
                    <a:lumMod val="75000"/>
                    <a:lumOff val="25000"/>
                  </a:schemeClr>
                </a:solidFill>
                <a:latin typeface="+mn-ea"/>
              </a:rPr>
              <a:t>个步骤：</a:t>
            </a:r>
            <a:endParaRPr lang="zh-CN" altLang="en-US" sz="1600" dirty="0" smtClean="0">
              <a:solidFill>
                <a:schemeClr val="tx1">
                  <a:lumMod val="75000"/>
                  <a:lumOff val="25000"/>
                </a:schemeClr>
              </a:solidFill>
              <a:latin typeface="+mn-ea"/>
            </a:endParaRPr>
          </a:p>
          <a:p>
            <a:pPr algn="just">
              <a:lnSpc>
                <a:spcPct val="150000"/>
              </a:lnSpc>
            </a:pPr>
            <a:r>
              <a:rPr lang="zh-CN" altLang="en-US" sz="1600" dirty="0" smtClean="0">
                <a:solidFill>
                  <a:schemeClr val="tx1">
                    <a:lumMod val="75000"/>
                    <a:lumOff val="25000"/>
                  </a:schemeClr>
                </a:solidFill>
                <a:latin typeface="+mn-ea"/>
              </a:rPr>
              <a:t>（</a:t>
            </a:r>
            <a:r>
              <a:rPr lang="en-US" sz="1600" dirty="0" smtClean="0">
                <a:solidFill>
                  <a:schemeClr val="tx1">
                    <a:lumMod val="75000"/>
                    <a:lumOff val="25000"/>
                  </a:schemeClr>
                </a:solidFill>
                <a:latin typeface="+mn-ea"/>
              </a:rPr>
              <a:t>1</a:t>
            </a:r>
            <a:r>
              <a:rPr lang="zh-CN" altLang="en-US" sz="1600" dirty="0" smtClean="0">
                <a:solidFill>
                  <a:schemeClr val="tx1">
                    <a:lumMod val="75000"/>
                    <a:lumOff val="25000"/>
                  </a:schemeClr>
                </a:solidFill>
                <a:latin typeface="+mn-ea"/>
              </a:rPr>
              <a:t>）爬取网站，得到所有网页链接。</a:t>
            </a:r>
            <a:endParaRPr lang="zh-CN" altLang="en-US" sz="1600" dirty="0" smtClean="0">
              <a:solidFill>
                <a:schemeClr val="tx1">
                  <a:lumMod val="75000"/>
                  <a:lumOff val="25000"/>
                </a:schemeClr>
              </a:solidFill>
              <a:latin typeface="+mn-ea"/>
            </a:endParaRPr>
          </a:p>
          <a:p>
            <a:pPr algn="just">
              <a:lnSpc>
                <a:spcPct val="150000"/>
              </a:lnSpc>
            </a:pPr>
            <a:r>
              <a:rPr lang="zh-CN" altLang="en-US" sz="1600" dirty="0" smtClean="0">
                <a:solidFill>
                  <a:schemeClr val="tx1">
                    <a:lumMod val="75000"/>
                    <a:lumOff val="25000"/>
                  </a:schemeClr>
                </a:solidFill>
                <a:latin typeface="+mn-ea"/>
              </a:rPr>
              <a:t>（</a:t>
            </a:r>
            <a:r>
              <a:rPr lang="en-US" sz="1600" dirty="0" smtClean="0">
                <a:solidFill>
                  <a:schemeClr val="tx1">
                    <a:lumMod val="75000"/>
                    <a:lumOff val="25000"/>
                  </a:schemeClr>
                </a:solidFill>
                <a:latin typeface="+mn-ea"/>
              </a:rPr>
              <a:t>2</a:t>
            </a:r>
            <a:r>
              <a:rPr lang="zh-CN" altLang="en-US" sz="1600" dirty="0" smtClean="0">
                <a:solidFill>
                  <a:schemeClr val="tx1">
                    <a:lumMod val="75000"/>
                    <a:lumOff val="25000"/>
                  </a:schemeClr>
                </a:solidFill>
                <a:latin typeface="+mn-ea"/>
              </a:rPr>
              <a:t>）得到网页的源代码，解析剥离出想要的内容。</a:t>
            </a:r>
            <a:endParaRPr lang="zh-CN" altLang="en-US" sz="1600" dirty="0" smtClean="0">
              <a:solidFill>
                <a:schemeClr val="tx1">
                  <a:lumMod val="75000"/>
                  <a:lumOff val="25000"/>
                </a:schemeClr>
              </a:solidFill>
              <a:latin typeface="+mn-ea"/>
            </a:endParaRPr>
          </a:p>
          <a:p>
            <a:pPr algn="just">
              <a:lnSpc>
                <a:spcPct val="150000"/>
              </a:lnSpc>
            </a:pPr>
            <a:r>
              <a:rPr lang="zh-CN" altLang="en-US" sz="1600" dirty="0" smtClean="0">
                <a:solidFill>
                  <a:schemeClr val="tx1">
                    <a:lumMod val="75000"/>
                    <a:lumOff val="25000"/>
                  </a:schemeClr>
                </a:solidFill>
                <a:latin typeface="+mn-ea"/>
              </a:rPr>
              <a:t>（</a:t>
            </a:r>
            <a:r>
              <a:rPr lang="en-US" sz="1600" dirty="0" smtClean="0">
                <a:solidFill>
                  <a:schemeClr val="tx1">
                    <a:lumMod val="75000"/>
                    <a:lumOff val="25000"/>
                  </a:schemeClr>
                </a:solidFill>
                <a:latin typeface="+mn-ea"/>
              </a:rPr>
              <a:t>3</a:t>
            </a:r>
            <a:r>
              <a:rPr lang="zh-CN" altLang="en-US" sz="1600" dirty="0" smtClean="0">
                <a:solidFill>
                  <a:schemeClr val="tx1">
                    <a:lumMod val="75000"/>
                    <a:lumOff val="25000"/>
                  </a:schemeClr>
                </a:solidFill>
                <a:latin typeface="+mn-ea"/>
              </a:rPr>
              <a:t>）把内容做成词条索引，保存起来。</a:t>
            </a:r>
            <a:endParaRPr lang="zh-CN" altLang="en-US" sz="1600" dirty="0" smtClean="0">
              <a:solidFill>
                <a:schemeClr val="tx1">
                  <a:lumMod val="75000"/>
                  <a:lumOff val="25000"/>
                </a:schemeClr>
              </a:solidFill>
              <a:latin typeface="+mn-ea"/>
            </a:endParaRPr>
          </a:p>
          <a:p>
            <a:pPr algn="just">
              <a:lnSpc>
                <a:spcPct val="150000"/>
              </a:lnSpc>
            </a:pPr>
            <a:r>
              <a:rPr lang="zh-CN" altLang="en-US" sz="1600" dirty="0" smtClean="0">
                <a:solidFill>
                  <a:schemeClr val="tx1">
                    <a:lumMod val="75000"/>
                    <a:lumOff val="25000"/>
                  </a:schemeClr>
                </a:solidFill>
                <a:latin typeface="+mn-ea"/>
              </a:rPr>
              <a:t>（</a:t>
            </a:r>
            <a:r>
              <a:rPr lang="en-US" sz="1600" dirty="0" smtClean="0">
                <a:solidFill>
                  <a:schemeClr val="tx1">
                    <a:lumMod val="75000"/>
                    <a:lumOff val="25000"/>
                  </a:schemeClr>
                </a:solidFill>
                <a:latin typeface="+mn-ea"/>
              </a:rPr>
              <a:t>4</a:t>
            </a:r>
            <a:r>
              <a:rPr lang="zh-CN" altLang="en-US" sz="1600" dirty="0" smtClean="0">
                <a:solidFill>
                  <a:schemeClr val="tx1">
                    <a:lumMod val="75000"/>
                    <a:lumOff val="25000"/>
                  </a:schemeClr>
                </a:solidFill>
                <a:latin typeface="+mn-ea"/>
              </a:rPr>
              <a:t>）搜索时，根据搜索词在词条索引里查询，按顺序返回相关的搜索结果。</a:t>
            </a:r>
            <a:endParaRPr lang="zh-CN" altLang="en-US" sz="1600" dirty="0" smtClean="0">
              <a:solidFill>
                <a:schemeClr val="tx1">
                  <a:lumMod val="75000"/>
                  <a:lumOff val="25000"/>
                </a:schemeClr>
              </a:solidFill>
              <a:latin typeface="+mn-ea"/>
            </a:endParaRPr>
          </a:p>
        </p:txBody>
      </p:sp>
      <p:sp>
        <p:nvSpPr>
          <p:cNvPr id="70" name="矩形 69"/>
          <p:cNvSpPr/>
          <p:nvPr/>
        </p:nvSpPr>
        <p:spPr>
          <a:xfrm>
            <a:off x="690283" y="3311982"/>
            <a:ext cx="4039496" cy="2830195"/>
          </a:xfrm>
          <a:prstGeom prst="rect">
            <a:avLst/>
          </a:prstGeom>
        </p:spPr>
        <p:txBody>
          <a:bodyPr wrap="square">
            <a:spAutoFit/>
          </a:bodyPr>
          <a:p>
            <a:pPr algn="just">
              <a:lnSpc>
                <a:spcPct val="150000"/>
              </a:lnSpc>
              <a:spcBef>
                <a:spcPts val="600"/>
              </a:spcBef>
              <a:spcAft>
                <a:spcPts val="600"/>
              </a:spcAft>
            </a:pPr>
            <a:r>
              <a:rPr lang="x-none" sz="1600" b="1" dirty="0" smtClean="0">
                <a:solidFill>
                  <a:schemeClr val="tx1">
                    <a:lumMod val="75000"/>
                    <a:lumOff val="25000"/>
                  </a:schemeClr>
                </a:solidFill>
                <a:latin typeface="+mn-ea"/>
              </a:rPr>
              <a:t>2. 爬虫设计</a:t>
            </a:r>
            <a:endParaRPr lang="zh-CN" altLang="en-US" sz="1600" b="1" dirty="0" smtClean="0">
              <a:solidFill>
                <a:schemeClr val="tx1">
                  <a:lumMod val="75000"/>
                  <a:lumOff val="25000"/>
                </a:schemeClr>
              </a:solidFill>
              <a:latin typeface="+mn-ea"/>
            </a:endParaRPr>
          </a:p>
          <a:p>
            <a:pPr algn="just">
              <a:lnSpc>
                <a:spcPct val="150000"/>
              </a:lnSpc>
              <a:spcBef>
                <a:spcPts val="600"/>
              </a:spcBef>
            </a:pPr>
            <a:r>
              <a:rPr lang="zh-CN" altLang="en-US" sz="1600" dirty="0" smtClean="0">
                <a:solidFill>
                  <a:schemeClr val="tx1">
                    <a:lumMod val="75000"/>
                    <a:lumOff val="25000"/>
                  </a:schemeClr>
                </a:solidFill>
                <a:latin typeface="+mn-ea"/>
              </a:rPr>
              <a:t>我们主要搜集以下内容：目标网页的标题、目标网页的主要文字内容、目标网页指向其他页面的</a:t>
            </a:r>
            <a:r>
              <a:rPr lang="en-US" sz="1600" dirty="0" smtClean="0">
                <a:solidFill>
                  <a:schemeClr val="tx1">
                    <a:lumMod val="75000"/>
                    <a:lumOff val="25000"/>
                  </a:schemeClr>
                </a:solidFill>
                <a:latin typeface="+mn-ea"/>
              </a:rPr>
              <a:t>URL</a:t>
            </a:r>
            <a:r>
              <a:rPr lang="zh-CN" altLang="en-US" sz="1600" dirty="0" smtClean="0">
                <a:solidFill>
                  <a:schemeClr val="tx1">
                    <a:lumMod val="75000"/>
                    <a:lumOff val="25000"/>
                  </a:schemeClr>
                </a:solidFill>
                <a:latin typeface="+mn-ea"/>
              </a:rPr>
              <a:t>地址。爬虫使用</a:t>
            </a:r>
            <a:r>
              <a:rPr lang="en-US" sz="1600" dirty="0" smtClean="0">
                <a:solidFill>
                  <a:schemeClr val="tx1">
                    <a:lumMod val="75000"/>
                    <a:lumOff val="25000"/>
                  </a:schemeClr>
                </a:solidFill>
                <a:latin typeface="+mn-ea"/>
              </a:rPr>
              <a:t>BFS</a:t>
            </a:r>
            <a:r>
              <a:rPr lang="zh-CN" altLang="en-US" sz="1600" dirty="0" smtClean="0">
                <a:solidFill>
                  <a:schemeClr val="tx1">
                    <a:lumMod val="75000"/>
                    <a:lumOff val="25000"/>
                  </a:schemeClr>
                </a:solidFill>
                <a:latin typeface="+mn-ea"/>
              </a:rPr>
              <a:t>算法，用到的数据结构为队列（</a:t>
            </a:r>
            <a:r>
              <a:rPr lang="en-US" sz="1600" dirty="0" err="1" smtClean="0">
                <a:solidFill>
                  <a:schemeClr val="tx1">
                    <a:lumMod val="75000"/>
                    <a:lumOff val="25000"/>
                  </a:schemeClr>
                </a:solidFill>
                <a:latin typeface="+mn-ea"/>
              </a:rPr>
              <a:t>deque</a:t>
            </a:r>
            <a:r>
              <a:rPr lang="zh-CN" altLang="en-US" sz="1600" dirty="0" smtClean="0">
                <a:solidFill>
                  <a:schemeClr val="tx1">
                    <a:lumMod val="75000"/>
                    <a:lumOff val="25000"/>
                  </a:schemeClr>
                </a:solidFill>
                <a:latin typeface="+mn-ea"/>
              </a:rPr>
              <a:t>）和集合（</a:t>
            </a:r>
            <a:r>
              <a:rPr lang="en-US" sz="1600" dirty="0" smtClean="0">
                <a:solidFill>
                  <a:schemeClr val="tx1">
                    <a:lumMod val="75000"/>
                    <a:lumOff val="25000"/>
                  </a:schemeClr>
                </a:solidFill>
                <a:latin typeface="+mn-ea"/>
              </a:rPr>
              <a:t>set</a:t>
            </a:r>
            <a:r>
              <a:rPr lang="zh-CN" altLang="en-US" sz="1600" dirty="0" smtClean="0">
                <a:solidFill>
                  <a:schemeClr val="tx1">
                    <a:lumMod val="75000"/>
                    <a:lumOff val="25000"/>
                  </a:schemeClr>
                </a:solidFill>
                <a:latin typeface="+mn-ea"/>
              </a:rPr>
              <a:t>）。队列存储当前准备访问的</a:t>
            </a:r>
            <a:r>
              <a:rPr lang="en-US" sz="1600" dirty="0" smtClean="0">
                <a:solidFill>
                  <a:schemeClr val="tx1">
                    <a:lumMod val="75000"/>
                    <a:lumOff val="25000"/>
                  </a:schemeClr>
                </a:solidFill>
                <a:latin typeface="+mn-ea"/>
              </a:rPr>
              <a:t>URL</a:t>
            </a:r>
            <a:r>
              <a:rPr lang="zh-CN" altLang="en-US" sz="1600" dirty="0" smtClean="0">
                <a:solidFill>
                  <a:schemeClr val="tx1">
                    <a:lumMod val="75000"/>
                    <a:lumOff val="25000"/>
                  </a:schemeClr>
                </a:solidFill>
                <a:latin typeface="+mn-ea"/>
              </a:rPr>
              <a:t>，集合存储所有走过的</a:t>
            </a:r>
            <a:r>
              <a:rPr lang="en-US" sz="1600" dirty="0" smtClean="0">
                <a:solidFill>
                  <a:schemeClr val="tx1">
                    <a:lumMod val="75000"/>
                    <a:lumOff val="25000"/>
                  </a:schemeClr>
                </a:solidFill>
                <a:latin typeface="+mn-ea"/>
              </a:rPr>
              <a:t>URL</a:t>
            </a:r>
            <a:r>
              <a:rPr lang="zh-CN" altLang="en-US" sz="1600" dirty="0" smtClean="0">
                <a:solidFill>
                  <a:schemeClr val="tx1">
                    <a:lumMod val="75000"/>
                    <a:lumOff val="25000"/>
                  </a:schemeClr>
                </a:solidFill>
                <a:latin typeface="+mn-ea"/>
              </a:rPr>
              <a:t>。代码如右：</a:t>
            </a:r>
            <a:endParaRPr lang="zh-CN" altLang="en-US" sz="1600" dirty="0" smtClean="0">
              <a:solidFill>
                <a:schemeClr val="tx1">
                  <a:lumMod val="75000"/>
                  <a:lumOff val="25000"/>
                </a:schemeClr>
              </a:solidFill>
              <a:latin typeface="+mn-ea"/>
            </a:endParaRPr>
          </a:p>
        </p:txBody>
      </p:sp>
      <p:pic>
        <p:nvPicPr>
          <p:cNvPr id="97282" name="Picture 2"/>
          <p:cNvPicPr>
            <a:picLocks noChangeAspect="1" noChangeArrowheads="1"/>
          </p:cNvPicPr>
          <p:nvPr/>
        </p:nvPicPr>
        <p:blipFill>
          <a:blip r:embed="rId3"/>
          <a:srcRect/>
          <a:stretch>
            <a:fillRect/>
          </a:stretch>
        </p:blipFill>
        <p:spPr bwMode="auto">
          <a:xfrm>
            <a:off x="5097968" y="3374726"/>
            <a:ext cx="3522568" cy="27485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848610" cy="414020"/>
          </a:xfrm>
          <a:prstGeom prst="rect">
            <a:avLst/>
          </a:prstGeom>
          <a:noFill/>
        </p:spPr>
        <p:txBody>
          <a:bodyPr wrap="none" rtlCol="0">
            <a:spAutoFit/>
          </a:bodyPr>
          <a:lstStyle/>
          <a:p>
            <a:pPr algn="l"/>
            <a:r>
              <a:rPr lang="en-US" altLang="zh-CN" sz="2100" b="1" spc="225" dirty="0" smtClean="0">
                <a:solidFill>
                  <a:prstClr val="white"/>
                </a:solidFill>
              </a:rPr>
              <a:t>9.5 </a:t>
            </a:r>
            <a:r>
              <a:rPr lang="zh-CN" altLang="zh-CN" sz="2100" b="1" spc="225" dirty="0" smtClean="0">
                <a:solidFill>
                  <a:schemeClr val="bg1"/>
                </a:solidFill>
                <a:latin typeface="微软雅黑" panose="020B0503020204020204" pitchFamily="34" charset="-122"/>
                <a:ea typeface="微软雅黑" panose="020B0503020204020204" pitchFamily="34" charset="-122"/>
              </a:rPr>
              <a:t>实战：搜索引擎</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第九章 自然语言处理</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523525" y="716222"/>
            <a:ext cx="8097160" cy="1722120"/>
          </a:xfrm>
          <a:prstGeom prst="rect">
            <a:avLst/>
          </a:prstGeom>
        </p:spPr>
        <p:txBody>
          <a:bodyPr wrap="square">
            <a:spAutoFit/>
          </a:bodyPr>
          <a:p>
            <a:pPr>
              <a:lnSpc>
                <a:spcPct val="150000"/>
              </a:lnSpc>
            </a:pPr>
            <a:r>
              <a:rPr lang="x-none" sz="1600" b="1" dirty="0" smtClean="0">
                <a:solidFill>
                  <a:schemeClr val="tx1">
                    <a:lumMod val="75000"/>
                    <a:lumOff val="25000"/>
                  </a:schemeClr>
                </a:solidFill>
                <a:latin typeface="+mn-ea"/>
              </a:rPr>
              <a:t>3. 正则表达式</a:t>
            </a:r>
            <a:endParaRPr lang="zh-CN" altLang="en-US" sz="1600" b="1" dirty="0" smtClean="0">
              <a:solidFill>
                <a:schemeClr val="tx1">
                  <a:lumMod val="75000"/>
                  <a:lumOff val="25000"/>
                </a:schemeClr>
              </a:solidFill>
              <a:latin typeface="+mn-ea"/>
            </a:endParaRPr>
          </a:p>
          <a:p>
            <a:pPr>
              <a:lnSpc>
                <a:spcPct val="150000"/>
              </a:lnSpc>
              <a:spcBef>
                <a:spcPts val="600"/>
              </a:spcBef>
            </a:pPr>
            <a:r>
              <a:rPr lang="zh-CN" altLang="en-US" sz="1600" dirty="0" smtClean="0">
                <a:solidFill>
                  <a:schemeClr val="tx1">
                    <a:lumMod val="75000"/>
                    <a:lumOff val="25000"/>
                  </a:schemeClr>
                </a:solidFill>
                <a:latin typeface="+mn-ea"/>
              </a:rPr>
              <a:t>正则表达式可以检测一个字符串是不是符合某个格式，或者把一个字符串里特定格式的部分提取出来。正则表达式用于匹配</a:t>
            </a:r>
            <a:r>
              <a:rPr lang="en-US" sz="1600" dirty="0" smtClean="0">
                <a:solidFill>
                  <a:schemeClr val="tx1">
                    <a:lumMod val="75000"/>
                    <a:lumOff val="25000"/>
                  </a:schemeClr>
                </a:solidFill>
                <a:latin typeface="+mn-ea"/>
              </a:rPr>
              <a:t>HTML</a:t>
            </a:r>
            <a:r>
              <a:rPr lang="zh-CN" altLang="en-US" sz="1600" dirty="0" smtClean="0">
                <a:solidFill>
                  <a:schemeClr val="tx1">
                    <a:lumMod val="75000"/>
                    <a:lumOff val="25000"/>
                  </a:schemeClr>
                </a:solidFill>
                <a:latin typeface="+mn-ea"/>
              </a:rPr>
              <a:t>代码中的特定内容。</a:t>
            </a:r>
            <a:endParaRPr lang="en-US" altLang="zh-CN" sz="1600" dirty="0" smtClean="0">
              <a:solidFill>
                <a:schemeClr val="tx1">
                  <a:lumMod val="75000"/>
                  <a:lumOff val="25000"/>
                </a:schemeClr>
              </a:solidFill>
              <a:latin typeface="+mn-ea"/>
            </a:endParaRPr>
          </a:p>
          <a:p>
            <a:pPr>
              <a:lnSpc>
                <a:spcPct val="150000"/>
              </a:lnSpc>
              <a:spcBef>
                <a:spcPts val="600"/>
              </a:spcBef>
            </a:pPr>
            <a:r>
              <a:rPr lang="zh-CN" altLang="en-US" sz="1600" dirty="0" smtClean="0">
                <a:solidFill>
                  <a:schemeClr val="tx1">
                    <a:lumMod val="75000"/>
                    <a:lumOff val="25000"/>
                  </a:schemeClr>
                </a:solidFill>
                <a:latin typeface="+mn-ea"/>
              </a:rPr>
              <a:t>正则表达式的</a:t>
            </a:r>
            <a:r>
              <a:rPr lang="en-US" sz="1600" dirty="0" smtClean="0">
                <a:solidFill>
                  <a:schemeClr val="tx1">
                    <a:lumMod val="75000"/>
                    <a:lumOff val="25000"/>
                  </a:schemeClr>
                </a:solidFill>
                <a:latin typeface="+mn-ea"/>
              </a:rPr>
              <a:t>python</a:t>
            </a:r>
            <a:r>
              <a:rPr lang="zh-CN" altLang="en-US" sz="1600" dirty="0" smtClean="0">
                <a:solidFill>
                  <a:schemeClr val="tx1">
                    <a:lumMod val="75000"/>
                    <a:lumOff val="25000"/>
                  </a:schemeClr>
                </a:solidFill>
                <a:latin typeface="+mn-ea"/>
              </a:rPr>
              <a:t>代码如下。</a:t>
            </a:r>
            <a:endParaRPr lang="zh-CN" altLang="en-US" sz="1600" dirty="0" smtClean="0">
              <a:solidFill>
                <a:schemeClr val="tx1">
                  <a:lumMod val="75000"/>
                  <a:lumOff val="25000"/>
                </a:schemeClr>
              </a:solidFill>
              <a:latin typeface="+mn-ea"/>
            </a:endParaRPr>
          </a:p>
        </p:txBody>
      </p:sp>
      <p:pic>
        <p:nvPicPr>
          <p:cNvPr id="98306" name="Picture 2"/>
          <p:cNvPicPr>
            <a:picLocks noChangeAspect="1" noChangeArrowheads="1"/>
          </p:cNvPicPr>
          <p:nvPr/>
        </p:nvPicPr>
        <p:blipFill>
          <a:blip r:embed="rId3"/>
          <a:srcRect/>
          <a:stretch>
            <a:fillRect/>
          </a:stretch>
        </p:blipFill>
        <p:spPr bwMode="auto">
          <a:xfrm>
            <a:off x="607808" y="2586764"/>
            <a:ext cx="4288826" cy="1683909"/>
          </a:xfrm>
          <a:prstGeom prst="rect">
            <a:avLst/>
          </a:prstGeom>
          <a:noFill/>
          <a:ln w="9525">
            <a:noFill/>
            <a:miter lim="800000"/>
            <a:headEnd/>
            <a:tailEnd/>
          </a:ln>
          <a:effectLst/>
        </p:spPr>
      </p:pic>
      <p:sp>
        <p:nvSpPr>
          <p:cNvPr id="70" name="矩形 69"/>
          <p:cNvSpPr/>
          <p:nvPr/>
        </p:nvSpPr>
        <p:spPr>
          <a:xfrm>
            <a:off x="607807" y="4495472"/>
            <a:ext cx="4491317" cy="1276350"/>
          </a:xfrm>
          <a:prstGeom prst="rect">
            <a:avLst/>
          </a:prstGeom>
        </p:spPr>
        <p:txBody>
          <a:bodyPr wrap="square">
            <a:spAutoFit/>
          </a:bodyPr>
          <a:p>
            <a:pPr>
              <a:lnSpc>
                <a:spcPct val="150000"/>
              </a:lnSpc>
            </a:pPr>
            <a:r>
              <a:rPr lang="x-none" sz="1600" b="1" dirty="0" smtClean="0">
                <a:solidFill>
                  <a:schemeClr val="tx1">
                    <a:lumMod val="75000"/>
                    <a:lumOff val="25000"/>
                  </a:schemeClr>
                </a:solidFill>
              </a:rPr>
              <a:t>4. sqlite </a:t>
            </a:r>
            <a:endParaRPr lang="zh-CN" altLang="en-US" sz="1600" b="1" dirty="0" smtClean="0">
              <a:solidFill>
                <a:schemeClr val="tx1">
                  <a:lumMod val="75000"/>
                  <a:lumOff val="25000"/>
                </a:schemeClr>
              </a:solidFill>
            </a:endParaRPr>
          </a:p>
          <a:p>
            <a:pPr>
              <a:lnSpc>
                <a:spcPct val="150000"/>
              </a:lnSpc>
              <a:spcBef>
                <a:spcPts val="600"/>
              </a:spcBef>
            </a:pPr>
            <a:r>
              <a:rPr lang="en-US" sz="1600" dirty="0" err="1" smtClean="0">
                <a:solidFill>
                  <a:schemeClr val="tx1">
                    <a:lumMod val="75000"/>
                    <a:lumOff val="25000"/>
                  </a:schemeClr>
                </a:solidFill>
              </a:rPr>
              <a:t>sqlite</a:t>
            </a:r>
            <a:r>
              <a:rPr lang="zh-CN" altLang="en-US" sz="1600" dirty="0" smtClean="0">
                <a:solidFill>
                  <a:schemeClr val="tx1">
                    <a:lumMod val="75000"/>
                    <a:lumOff val="25000"/>
                  </a:schemeClr>
                </a:solidFill>
              </a:rPr>
              <a:t>是</a:t>
            </a:r>
            <a:r>
              <a:rPr lang="en-US" sz="1600" dirty="0" smtClean="0">
                <a:solidFill>
                  <a:schemeClr val="tx1">
                    <a:lumMod val="75000"/>
                    <a:lumOff val="25000"/>
                  </a:schemeClr>
                </a:solidFill>
              </a:rPr>
              <a:t>Python</a:t>
            </a:r>
            <a:r>
              <a:rPr lang="zh-CN" altLang="en-US" sz="1600" dirty="0" smtClean="0">
                <a:solidFill>
                  <a:schemeClr val="tx1">
                    <a:lumMod val="75000"/>
                    <a:lumOff val="25000"/>
                  </a:schemeClr>
                </a:solidFill>
              </a:rPr>
              <a:t>和数据库的基础知识，其</a:t>
            </a:r>
            <a:r>
              <a:rPr lang="en-US" sz="1600" dirty="0" smtClean="0">
                <a:solidFill>
                  <a:schemeClr val="tx1">
                    <a:lumMod val="75000"/>
                    <a:lumOff val="25000"/>
                  </a:schemeClr>
                </a:solidFill>
              </a:rPr>
              <a:t>Python</a:t>
            </a:r>
            <a:r>
              <a:rPr lang="zh-CN" altLang="en-US" sz="1600" dirty="0" smtClean="0">
                <a:solidFill>
                  <a:schemeClr val="tx1">
                    <a:lumMod val="75000"/>
                    <a:lumOff val="25000"/>
                  </a:schemeClr>
                </a:solidFill>
              </a:rPr>
              <a:t>代码如右。</a:t>
            </a:r>
            <a:r>
              <a:rPr lang="zh-CN" altLang="en-US" sz="1600" dirty="0" smtClean="0">
                <a:solidFill>
                  <a:schemeClr val="tx1">
                    <a:lumMod val="75000"/>
                    <a:lumOff val="25000"/>
                  </a:schemeClr>
                </a:solidFill>
                <a:latin typeface="+mn-ea"/>
              </a:rPr>
              <a:t>    </a:t>
            </a:r>
            <a:endParaRPr lang="zh-CN" altLang="en-US" sz="1600" dirty="0" smtClean="0">
              <a:solidFill>
                <a:schemeClr val="tx1">
                  <a:lumMod val="75000"/>
                  <a:lumOff val="25000"/>
                </a:schemeClr>
              </a:solidFill>
              <a:latin typeface="+mn-ea"/>
            </a:endParaRPr>
          </a:p>
        </p:txBody>
      </p:sp>
      <p:pic>
        <p:nvPicPr>
          <p:cNvPr id="98307" name="Picture 3"/>
          <p:cNvPicPr>
            <a:picLocks noChangeAspect="1" noChangeArrowheads="1"/>
          </p:cNvPicPr>
          <p:nvPr/>
        </p:nvPicPr>
        <p:blipFill>
          <a:blip r:embed="rId4"/>
          <a:srcRect/>
          <a:stretch>
            <a:fillRect/>
          </a:stretch>
        </p:blipFill>
        <p:spPr bwMode="auto">
          <a:xfrm>
            <a:off x="5247882" y="2033924"/>
            <a:ext cx="3465700" cy="38397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4864735" cy="414020"/>
          </a:xfrm>
          <a:prstGeom prst="rect">
            <a:avLst/>
          </a:prstGeom>
          <a:noFill/>
        </p:spPr>
        <p:txBody>
          <a:bodyPr wrap="none" rtlCol="0">
            <a:spAutoFit/>
          </a:bodyPr>
          <a:lstStyle/>
          <a:p>
            <a:pPr algn="l"/>
            <a:r>
              <a:rPr lang="en-US" altLang="zh-CN" sz="2100" b="1" spc="225" dirty="0" smtClean="0">
                <a:solidFill>
                  <a:prstClr val="white"/>
                </a:solidFill>
              </a:rPr>
              <a:t>9.1 </a:t>
            </a:r>
            <a:r>
              <a:rPr lang="zh-CN" altLang="zh-CN" sz="2100" b="1" spc="225" dirty="0" smtClean="0">
                <a:solidFill>
                  <a:schemeClr val="bg1"/>
                </a:solidFill>
                <a:latin typeface="微软雅黑" panose="020B0503020204020204" pitchFamily="34" charset="-122"/>
                <a:ea typeface="微软雅黑" panose="020B0503020204020204" pitchFamily="34" charset="-122"/>
              </a:rPr>
              <a:t>Python常用自然语言处理工具</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第九章 自然语言处理</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3496945" cy="368300"/>
          </a:xfrm>
          <a:prstGeom prst="rect">
            <a:avLst/>
          </a:prstGeom>
        </p:spPr>
        <p:txBody>
          <a:bodyPr wrap="none">
            <a:spAutoFit/>
          </a:bodyPr>
          <a:lstStyle/>
          <a:p>
            <a:pPr algn="l"/>
            <a:r>
              <a:rPr lang="en-US" altLang="zh-CN" dirty="0" smtClean="0">
                <a:solidFill>
                  <a:schemeClr val="accent1">
                    <a:lumMod val="75000"/>
                  </a:schemeClr>
                </a:solidFill>
                <a:sym typeface="+mn-ea"/>
              </a:rPr>
              <a:t>9.1.2  </a:t>
            </a:r>
            <a:r>
              <a:rPr lang="en-US" dirty="0" err="1" smtClean="0">
                <a:solidFill>
                  <a:schemeClr val="accent1">
                    <a:lumMod val="75000"/>
                  </a:schemeClr>
                </a:solidFill>
                <a:sym typeface="+mn-ea"/>
              </a:rPr>
              <a:t>Python中文处理工具jieba</a:t>
            </a:r>
            <a:endParaRPr lang="en-US" dirty="0" err="1"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73" name="矩形 72"/>
          <p:cNvSpPr/>
          <p:nvPr/>
        </p:nvSpPr>
        <p:spPr>
          <a:xfrm>
            <a:off x="614330" y="1423425"/>
            <a:ext cx="7915326" cy="1198880"/>
          </a:xfrm>
          <a:prstGeom prst="rect">
            <a:avLst/>
          </a:prstGeom>
        </p:spPr>
        <p:txBody>
          <a:bodyPr wrap="square">
            <a:spAutoFit/>
          </a:bodyPr>
          <a:p>
            <a:pPr>
              <a:lnSpc>
                <a:spcPct val="150000"/>
              </a:lnSpc>
            </a:pPr>
            <a:r>
              <a:rPr lang="en-US" altLang="en-US" sz="1600" dirty="0" err="1" smtClean="0">
                <a:solidFill>
                  <a:schemeClr val="tx1">
                    <a:lumMod val="75000"/>
                    <a:lumOff val="25000"/>
                  </a:schemeClr>
                </a:solidFill>
              </a:rPr>
              <a:t>jieba</a:t>
            </a:r>
            <a:r>
              <a:rPr lang="zh-CN" altLang="en-US" sz="1600" dirty="0" smtClean="0">
                <a:solidFill>
                  <a:schemeClr val="tx1">
                    <a:lumMod val="75000"/>
                    <a:lumOff val="25000"/>
                  </a:schemeClr>
                </a:solidFill>
              </a:rPr>
              <a:t>是一个用</a:t>
            </a:r>
            <a:r>
              <a:rPr lang="en-US" altLang="en-US" sz="1600" dirty="0" smtClean="0">
                <a:solidFill>
                  <a:schemeClr val="tx1">
                    <a:lumMod val="75000"/>
                    <a:lumOff val="25000"/>
                  </a:schemeClr>
                </a:solidFill>
              </a:rPr>
              <a:t>Python</a:t>
            </a:r>
            <a:r>
              <a:rPr lang="zh-CN" altLang="en-US" sz="1600" dirty="0" smtClean="0">
                <a:solidFill>
                  <a:schemeClr val="tx1">
                    <a:lumMod val="75000"/>
                    <a:lumOff val="25000"/>
                  </a:schemeClr>
                </a:solidFill>
              </a:rPr>
              <a:t>实现的分词库，对中文有很强大的分词能力。</a:t>
            </a:r>
            <a:endParaRPr lang="zh-CN" altLang="en-US" sz="1600" dirty="0" smtClean="0">
              <a:solidFill>
                <a:schemeClr val="tx1">
                  <a:lumMod val="75000"/>
                  <a:lumOff val="25000"/>
                </a:schemeClr>
              </a:solidFill>
            </a:endParaRPr>
          </a:p>
          <a:p>
            <a:pPr>
              <a:lnSpc>
                <a:spcPct val="150000"/>
              </a:lnSpc>
            </a:pPr>
            <a:r>
              <a:rPr lang="en-US" altLang="en-US" sz="1600" dirty="0" err="1" smtClean="0">
                <a:solidFill>
                  <a:schemeClr val="tx1">
                    <a:lumMod val="75000"/>
                    <a:lumOff val="25000"/>
                  </a:schemeClr>
                </a:solidFill>
              </a:rPr>
              <a:t>jieba</a:t>
            </a:r>
            <a:r>
              <a:rPr lang="zh-CN" altLang="en-US" sz="1600" dirty="0" smtClean="0">
                <a:solidFill>
                  <a:schemeClr val="tx1">
                    <a:lumMod val="75000"/>
                    <a:lumOff val="25000"/>
                  </a:schemeClr>
                </a:solidFill>
              </a:rPr>
              <a:t>网站：</a:t>
            </a:r>
            <a:r>
              <a:rPr lang="en-US" altLang="en-US" sz="1600" dirty="0" smtClean="0">
                <a:solidFill>
                  <a:schemeClr val="tx1">
                    <a:lumMod val="75000"/>
                    <a:lumOff val="25000"/>
                  </a:schemeClr>
                </a:solidFill>
                <a:hlinkClick r:id="rId3"/>
              </a:rPr>
              <a:t>https://github.com/fxsjy/jieba</a:t>
            </a:r>
            <a:r>
              <a:rPr lang="zh-CN" altLang="en-US" sz="1600" dirty="0" smtClean="0">
                <a:solidFill>
                  <a:schemeClr val="tx1">
                    <a:lumMod val="75000"/>
                    <a:lumOff val="25000"/>
                  </a:schemeClr>
                </a:solidFill>
              </a:rPr>
              <a:t>。</a:t>
            </a:r>
            <a:endParaRPr lang="zh-CN" altLang="en-US" sz="1600" dirty="0" smtClean="0">
              <a:solidFill>
                <a:schemeClr val="tx1">
                  <a:lumMod val="75000"/>
                  <a:lumOff val="25000"/>
                </a:schemeClr>
              </a:solidFill>
            </a:endParaRPr>
          </a:p>
          <a:p>
            <a:pPr>
              <a:lnSpc>
                <a:spcPct val="150000"/>
              </a:lnSpc>
            </a:pPr>
            <a:r>
              <a:rPr lang="en-US" altLang="en-US" sz="1600" dirty="0" smtClean="0">
                <a:solidFill>
                  <a:schemeClr val="tx1">
                    <a:lumMod val="75000"/>
                    <a:lumOff val="25000"/>
                  </a:schemeClr>
                </a:solidFill>
              </a:rPr>
              <a:t>Windows</a:t>
            </a:r>
            <a:r>
              <a:rPr lang="zh-CN" altLang="en-US" sz="1600" dirty="0" smtClean="0">
                <a:solidFill>
                  <a:schemeClr val="tx1">
                    <a:lumMod val="75000"/>
                    <a:lumOff val="25000"/>
                  </a:schemeClr>
                </a:solidFill>
              </a:rPr>
              <a:t>环境下安装</a:t>
            </a:r>
            <a:r>
              <a:rPr lang="en-US" altLang="en-US" sz="1600" dirty="0" err="1" smtClean="0">
                <a:solidFill>
                  <a:schemeClr val="tx1">
                    <a:lumMod val="75000"/>
                    <a:lumOff val="25000"/>
                  </a:schemeClr>
                </a:solidFill>
              </a:rPr>
              <a:t>jieba</a:t>
            </a:r>
            <a:r>
              <a:rPr lang="zh-CN" altLang="en-US" sz="1600" dirty="0" smtClean="0">
                <a:solidFill>
                  <a:schemeClr val="tx1">
                    <a:lumMod val="75000"/>
                    <a:lumOff val="25000"/>
                  </a:schemeClr>
                </a:solidFill>
              </a:rPr>
              <a:t>的命令：</a:t>
            </a:r>
            <a:r>
              <a:rPr lang="en-US" altLang="en-US" sz="1600" dirty="0" smtClean="0">
                <a:solidFill>
                  <a:schemeClr val="tx1">
                    <a:lumMod val="75000"/>
                    <a:lumOff val="25000"/>
                  </a:schemeClr>
                </a:solidFill>
              </a:rPr>
              <a:t>pip install </a:t>
            </a:r>
            <a:r>
              <a:rPr lang="en-US" altLang="en-US" sz="1600" dirty="0" err="1" smtClean="0">
                <a:solidFill>
                  <a:schemeClr val="tx1">
                    <a:lumMod val="75000"/>
                    <a:lumOff val="25000"/>
                  </a:schemeClr>
                </a:solidFill>
              </a:rPr>
              <a:t>jieba</a:t>
            </a:r>
            <a:r>
              <a:rPr lang="zh-CN" altLang="en-US" sz="1600" dirty="0" smtClean="0">
                <a:solidFill>
                  <a:schemeClr val="tx1">
                    <a:lumMod val="75000"/>
                    <a:lumOff val="25000"/>
                  </a:schemeClr>
                </a:solidFill>
              </a:rPr>
              <a:t>。</a:t>
            </a:r>
            <a:endParaRPr lang="zh-CN" altLang="en-US" sz="1600" dirty="0" smtClean="0">
              <a:solidFill>
                <a:schemeClr val="tx1">
                  <a:lumMod val="75000"/>
                  <a:lumOff val="25000"/>
                </a:schemeClr>
              </a:solidFill>
            </a:endParaRPr>
          </a:p>
        </p:txBody>
      </p:sp>
      <p:sp>
        <p:nvSpPr>
          <p:cNvPr id="11" name="矩形 10"/>
          <p:cNvSpPr/>
          <p:nvPr/>
        </p:nvSpPr>
        <p:spPr>
          <a:xfrm>
            <a:off x="491178" y="2786807"/>
            <a:ext cx="7915326" cy="2676525"/>
          </a:xfrm>
          <a:prstGeom prst="rect">
            <a:avLst/>
          </a:prstGeom>
        </p:spPr>
        <p:txBody>
          <a:bodyPr wrap="square">
            <a:spAutoFit/>
          </a:bodyPr>
          <a:p>
            <a:pPr algn="just">
              <a:lnSpc>
                <a:spcPct val="150000"/>
              </a:lnSpc>
            </a:pPr>
            <a:r>
              <a:rPr lang="en-US" sz="1600" dirty="0" err="1"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jieba</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的优点如下：</a:t>
            </a:r>
            <a:endPar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50000"/>
              </a:lnSpc>
            </a:pP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）支持</a:t>
            </a:r>
            <a:r>
              <a:rPr 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种分词模式：</a:t>
            </a:r>
            <a:endPar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50000"/>
              </a:lnSpc>
            </a:pPr>
            <a:r>
              <a:rPr 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Wingdings 2" panose="05020102010507070707"/>
              </a:rPr>
              <a:t></a:t>
            </a:r>
            <a:r>
              <a:rPr 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精确模式。试图将句子最精确地切开，适合文本分析。</a:t>
            </a:r>
            <a:endPar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50000"/>
              </a:lnSpc>
            </a:pPr>
            <a:r>
              <a:rPr 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Wingdings 2" panose="05020102010507070707"/>
              </a:rPr>
              <a:t></a:t>
            </a:r>
            <a:r>
              <a:rPr 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全模式。把句子中所有可以成词的词语都扫描出来</a:t>
            </a:r>
            <a:r>
              <a:rPr 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速度非常快，但是不能解决歧义。</a:t>
            </a:r>
            <a:endPar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50000"/>
              </a:lnSpc>
            </a:pPr>
            <a:r>
              <a:rPr 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Wingdings 2" panose="05020102010507070707"/>
              </a:rPr>
              <a:t></a:t>
            </a:r>
            <a:r>
              <a:rPr 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搜索引擎模式。在精确模式的基础上，对长词再次切分，提高召回率，适用于搜索引擎分词。</a:t>
            </a:r>
            <a:endPar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50000"/>
              </a:lnSpc>
            </a:pP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）支持自定义词典。</a:t>
            </a:r>
            <a:endPar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848610" cy="414020"/>
          </a:xfrm>
          <a:prstGeom prst="rect">
            <a:avLst/>
          </a:prstGeom>
          <a:noFill/>
        </p:spPr>
        <p:txBody>
          <a:bodyPr wrap="none" rtlCol="0">
            <a:spAutoFit/>
          </a:bodyPr>
          <a:lstStyle/>
          <a:p>
            <a:pPr algn="l"/>
            <a:r>
              <a:rPr lang="en-US" altLang="zh-CN" sz="2100" b="1" spc="225" dirty="0" smtClean="0">
                <a:solidFill>
                  <a:prstClr val="white"/>
                </a:solidFill>
              </a:rPr>
              <a:t>9.5 </a:t>
            </a:r>
            <a:r>
              <a:rPr lang="zh-CN" altLang="zh-CN" sz="2100" b="1" spc="225" dirty="0" smtClean="0">
                <a:solidFill>
                  <a:schemeClr val="bg1"/>
                </a:solidFill>
                <a:latin typeface="微软雅黑" panose="020B0503020204020204" pitchFamily="34" charset="-122"/>
                <a:ea typeface="微软雅黑" panose="020B0503020204020204" pitchFamily="34" charset="-122"/>
              </a:rPr>
              <a:t>实战：搜索引擎</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第九章 自然语言处理</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519716" y="886402"/>
            <a:ext cx="3826373" cy="4964430"/>
          </a:xfrm>
          <a:prstGeom prst="rect">
            <a:avLst/>
          </a:prstGeom>
        </p:spPr>
        <p:txBody>
          <a:bodyPr wrap="square">
            <a:spAutoFit/>
          </a:bodyPr>
          <a:p>
            <a:pPr>
              <a:lnSpc>
                <a:spcPct val="120000"/>
              </a:lnSpc>
              <a:spcAft>
                <a:spcPts val="0"/>
              </a:spcAft>
            </a:pPr>
            <a:r>
              <a:rPr lang="x-none" sz="1600" b="1" dirty="0" smtClean="0">
                <a:solidFill>
                  <a:schemeClr val="tx1">
                    <a:lumMod val="75000"/>
                    <a:lumOff val="25000"/>
                  </a:schemeClr>
                </a:solidFill>
              </a:rPr>
              <a:t>5. 建立词表数据库</a:t>
            </a:r>
            <a:endParaRPr lang="zh-CN" altLang="en-US" sz="1600" b="1" dirty="0" smtClean="0">
              <a:solidFill>
                <a:schemeClr val="tx1">
                  <a:lumMod val="75000"/>
                  <a:lumOff val="25000"/>
                </a:schemeClr>
              </a:solidFill>
            </a:endParaRPr>
          </a:p>
          <a:p>
            <a:pPr algn="just">
              <a:lnSpc>
                <a:spcPct val="120000"/>
              </a:lnSpc>
              <a:spcBef>
                <a:spcPts val="600"/>
              </a:spcBef>
              <a:spcAft>
                <a:spcPts val="0"/>
              </a:spcAft>
            </a:pPr>
            <a:r>
              <a:rPr lang="zh-CN" altLang="en-US" sz="1600" dirty="0" smtClean="0">
                <a:solidFill>
                  <a:schemeClr val="tx1">
                    <a:lumMod val="75000"/>
                    <a:lumOff val="25000"/>
                  </a:schemeClr>
                </a:solidFill>
                <a:latin typeface="+mn-ea"/>
              </a:rPr>
              <a:t>爬取的网站为</a:t>
            </a:r>
            <a:r>
              <a:rPr lang="en-US" sz="1600" dirty="0" smtClean="0">
                <a:solidFill>
                  <a:schemeClr val="tx1">
                    <a:lumMod val="75000"/>
                    <a:lumOff val="25000"/>
                  </a:schemeClr>
                </a:solidFill>
                <a:latin typeface="+mn-ea"/>
              </a:rPr>
              <a:t>haut.edu.sdu.cn</a:t>
            </a:r>
            <a:r>
              <a:rPr lang="zh-CN" altLang="en-US" sz="1600" dirty="0" smtClean="0">
                <a:solidFill>
                  <a:schemeClr val="tx1">
                    <a:lumMod val="75000"/>
                    <a:lumOff val="25000"/>
                  </a:schemeClr>
                </a:solidFill>
                <a:latin typeface="+mn-ea"/>
              </a:rPr>
              <a:t>。前述</a:t>
            </a:r>
            <a:r>
              <a:rPr lang="en-US" sz="1600" dirty="0" smtClean="0">
                <a:solidFill>
                  <a:schemeClr val="tx1">
                    <a:lumMod val="75000"/>
                    <a:lumOff val="25000"/>
                  </a:schemeClr>
                </a:solidFill>
                <a:latin typeface="+mn-ea"/>
              </a:rPr>
              <a:t>4</a:t>
            </a:r>
            <a:r>
              <a:rPr lang="zh-CN" altLang="en-US" sz="1600" dirty="0" smtClean="0">
                <a:solidFill>
                  <a:schemeClr val="tx1">
                    <a:lumMod val="75000"/>
                    <a:lumOff val="25000"/>
                  </a:schemeClr>
                </a:solidFill>
                <a:latin typeface="+mn-ea"/>
              </a:rPr>
              <a:t>个步骤中的步骤</a:t>
            </a:r>
            <a:r>
              <a:rPr lang="en-US" sz="1600" dirty="0" smtClean="0">
                <a:solidFill>
                  <a:schemeClr val="tx1">
                    <a:lumMod val="75000"/>
                    <a:lumOff val="25000"/>
                  </a:schemeClr>
                </a:solidFill>
                <a:latin typeface="+mn-ea"/>
              </a:rPr>
              <a:t>1</a:t>
            </a:r>
            <a:r>
              <a:rPr lang="zh-CN" altLang="en-US" sz="1600" dirty="0" smtClean="0">
                <a:solidFill>
                  <a:schemeClr val="tx1">
                    <a:lumMod val="75000"/>
                    <a:lumOff val="25000"/>
                  </a:schemeClr>
                </a:solidFill>
                <a:latin typeface="+mn-ea"/>
              </a:rPr>
              <a:t>～</a:t>
            </a:r>
            <a:r>
              <a:rPr lang="en-US" sz="1600" dirty="0" smtClean="0">
                <a:solidFill>
                  <a:schemeClr val="tx1">
                    <a:lumMod val="75000"/>
                    <a:lumOff val="25000"/>
                  </a:schemeClr>
                </a:solidFill>
                <a:latin typeface="+mn-ea"/>
              </a:rPr>
              <a:t>3</a:t>
            </a:r>
            <a:r>
              <a:rPr lang="zh-CN" altLang="en-US" sz="1600" dirty="0" smtClean="0">
                <a:solidFill>
                  <a:schemeClr val="tx1">
                    <a:lumMod val="75000"/>
                    <a:lumOff val="25000"/>
                  </a:schemeClr>
                </a:solidFill>
                <a:latin typeface="+mn-ea"/>
              </a:rPr>
              <a:t>存储在</a:t>
            </a:r>
            <a:r>
              <a:rPr lang="en-US" sz="1600" dirty="0" smtClean="0">
                <a:solidFill>
                  <a:schemeClr val="tx1">
                    <a:lumMod val="75000"/>
                    <a:lumOff val="25000"/>
                  </a:schemeClr>
                </a:solidFill>
                <a:latin typeface="+mn-ea"/>
              </a:rPr>
              <a:t>search_ engine_build.py</a:t>
            </a:r>
            <a:r>
              <a:rPr lang="zh-CN" altLang="en-US" sz="1600" dirty="0" smtClean="0">
                <a:solidFill>
                  <a:schemeClr val="tx1">
                    <a:lumMod val="75000"/>
                    <a:lumOff val="25000"/>
                  </a:schemeClr>
                </a:solidFill>
                <a:latin typeface="+mn-ea"/>
              </a:rPr>
              <a:t>中。建立两个</a:t>
            </a:r>
            <a:r>
              <a:rPr lang="en-US" sz="1600" dirty="0" smtClean="0">
                <a:solidFill>
                  <a:schemeClr val="tx1">
                    <a:lumMod val="75000"/>
                    <a:lumOff val="25000"/>
                  </a:schemeClr>
                </a:solidFill>
                <a:latin typeface="+mn-ea"/>
              </a:rPr>
              <a:t>table</a:t>
            </a:r>
            <a:r>
              <a:rPr lang="zh-CN" altLang="en-US" sz="1600" dirty="0" smtClean="0">
                <a:solidFill>
                  <a:schemeClr val="tx1">
                    <a:lumMod val="75000"/>
                    <a:lumOff val="25000"/>
                  </a:schemeClr>
                </a:solidFill>
                <a:latin typeface="+mn-ea"/>
              </a:rPr>
              <a:t>，一个是</a:t>
            </a:r>
            <a:r>
              <a:rPr lang="en-US" sz="1600" dirty="0" smtClean="0">
                <a:solidFill>
                  <a:schemeClr val="tx1">
                    <a:lumMod val="75000"/>
                    <a:lumOff val="25000"/>
                  </a:schemeClr>
                </a:solidFill>
                <a:latin typeface="+mn-ea"/>
              </a:rPr>
              <a:t>doc</a:t>
            </a:r>
            <a:r>
              <a:rPr lang="zh-CN" altLang="en-US" sz="1600" dirty="0" smtClean="0">
                <a:solidFill>
                  <a:schemeClr val="tx1">
                    <a:lumMod val="75000"/>
                    <a:lumOff val="25000"/>
                  </a:schemeClr>
                </a:solidFill>
                <a:latin typeface="+mn-ea"/>
              </a:rPr>
              <a:t>表，用于存储网页链接；另一个是</a:t>
            </a:r>
            <a:r>
              <a:rPr lang="en-US" sz="1600" dirty="0" smtClean="0">
                <a:solidFill>
                  <a:schemeClr val="tx1">
                    <a:lumMod val="75000"/>
                    <a:lumOff val="25000"/>
                  </a:schemeClr>
                </a:solidFill>
                <a:latin typeface="+mn-ea"/>
              </a:rPr>
              <a:t>word</a:t>
            </a:r>
            <a:r>
              <a:rPr lang="zh-CN" altLang="en-US" sz="1600" dirty="0" smtClean="0">
                <a:solidFill>
                  <a:schemeClr val="tx1">
                    <a:lumMod val="75000"/>
                    <a:lumOff val="25000"/>
                  </a:schemeClr>
                </a:solidFill>
                <a:latin typeface="+mn-ea"/>
              </a:rPr>
              <a:t>表，即倒排表，用于存储词语和其对应的</a:t>
            </a:r>
            <a:r>
              <a:rPr lang="en-US" sz="1600" dirty="0" smtClean="0">
                <a:solidFill>
                  <a:schemeClr val="tx1">
                    <a:lumMod val="75000"/>
                    <a:lumOff val="25000"/>
                  </a:schemeClr>
                </a:solidFill>
                <a:latin typeface="+mn-ea"/>
              </a:rPr>
              <a:t>doc</a:t>
            </a:r>
            <a:r>
              <a:rPr lang="zh-CN" altLang="en-US" sz="1600" dirty="0" smtClean="0">
                <a:solidFill>
                  <a:schemeClr val="tx1">
                    <a:lumMod val="75000"/>
                    <a:lumOff val="25000"/>
                  </a:schemeClr>
                </a:solidFill>
                <a:latin typeface="+mn-ea"/>
              </a:rPr>
              <a:t>序号的列表。如果一个词在某个网页里出现多次，那么列表里这个网页的序号也出现多次。列表转换成一个字符串存进数据库。例如，某个词出现在</a:t>
            </a:r>
            <a:r>
              <a:rPr lang="en-US" sz="1600" dirty="0" smtClean="0">
                <a:solidFill>
                  <a:schemeClr val="tx1">
                    <a:lumMod val="75000"/>
                    <a:lumOff val="25000"/>
                  </a:schemeClr>
                </a:solidFill>
                <a:latin typeface="+mn-ea"/>
              </a:rPr>
              <a:t>1</a:t>
            </a:r>
            <a:r>
              <a:rPr lang="zh-CN" altLang="en-US" sz="1600" dirty="0" smtClean="0">
                <a:solidFill>
                  <a:schemeClr val="tx1">
                    <a:lumMod val="75000"/>
                    <a:lumOff val="25000"/>
                  </a:schemeClr>
                </a:solidFill>
                <a:latin typeface="+mn-ea"/>
              </a:rPr>
              <a:t>号、</a:t>
            </a:r>
            <a:r>
              <a:rPr lang="en-US" sz="1600" dirty="0" smtClean="0">
                <a:solidFill>
                  <a:schemeClr val="tx1">
                    <a:lumMod val="75000"/>
                    <a:lumOff val="25000"/>
                  </a:schemeClr>
                </a:solidFill>
                <a:latin typeface="+mn-ea"/>
              </a:rPr>
              <a:t>2</a:t>
            </a:r>
            <a:r>
              <a:rPr lang="zh-CN" altLang="en-US" sz="1600" dirty="0" smtClean="0">
                <a:solidFill>
                  <a:schemeClr val="tx1">
                    <a:lumMod val="75000"/>
                    <a:lumOff val="25000"/>
                  </a:schemeClr>
                </a:solidFill>
                <a:latin typeface="+mn-ea"/>
              </a:rPr>
              <a:t>号、</a:t>
            </a:r>
            <a:r>
              <a:rPr lang="en-US" sz="1600" dirty="0" smtClean="0">
                <a:solidFill>
                  <a:schemeClr val="tx1">
                    <a:lumMod val="75000"/>
                    <a:lumOff val="25000"/>
                  </a:schemeClr>
                </a:solidFill>
                <a:latin typeface="+mn-ea"/>
              </a:rPr>
              <a:t>3</a:t>
            </a:r>
            <a:r>
              <a:rPr lang="zh-CN" altLang="en-US" sz="1600" dirty="0" smtClean="0">
                <a:solidFill>
                  <a:schemeClr val="tx1">
                    <a:lumMod val="75000"/>
                    <a:lumOff val="25000"/>
                  </a:schemeClr>
                </a:solidFill>
                <a:latin typeface="+mn-ea"/>
              </a:rPr>
              <a:t>号</a:t>
            </a:r>
            <a:r>
              <a:rPr lang="en-US" sz="1600" dirty="0" smtClean="0">
                <a:solidFill>
                  <a:schemeClr val="tx1">
                    <a:lumMod val="75000"/>
                    <a:lumOff val="25000"/>
                  </a:schemeClr>
                </a:solidFill>
                <a:latin typeface="+mn-ea"/>
              </a:rPr>
              <a:t>doc</a:t>
            </a:r>
            <a:r>
              <a:rPr lang="zh-CN" altLang="en-US" sz="1600" dirty="0" smtClean="0">
                <a:solidFill>
                  <a:schemeClr val="tx1">
                    <a:lumMod val="75000"/>
                    <a:lumOff val="25000"/>
                  </a:schemeClr>
                </a:solidFill>
                <a:latin typeface="+mn-ea"/>
              </a:rPr>
              <a:t>中，它的列表应为</a:t>
            </a:r>
            <a:r>
              <a:rPr lang="en-US" sz="1600" dirty="0" smtClean="0">
                <a:solidFill>
                  <a:schemeClr val="tx1">
                    <a:lumMod val="75000"/>
                    <a:lumOff val="25000"/>
                  </a:schemeClr>
                </a:solidFill>
                <a:latin typeface="+mn-ea"/>
              </a:rPr>
              <a:t>[1,2,3]</a:t>
            </a:r>
            <a:r>
              <a:rPr lang="zh-CN" altLang="en-US" sz="1600" dirty="0" smtClean="0">
                <a:solidFill>
                  <a:schemeClr val="tx1">
                    <a:lumMod val="75000"/>
                    <a:lumOff val="25000"/>
                  </a:schemeClr>
                </a:solidFill>
                <a:latin typeface="+mn-ea"/>
              </a:rPr>
              <a:t>，转换成字符串“</a:t>
            </a:r>
            <a:r>
              <a:rPr lang="en-US" sz="1600" dirty="0" smtClean="0">
                <a:solidFill>
                  <a:schemeClr val="tx1">
                    <a:lumMod val="75000"/>
                    <a:lumOff val="25000"/>
                  </a:schemeClr>
                </a:solidFill>
                <a:latin typeface="+mn-ea"/>
              </a:rPr>
              <a:t>1 2 3</a:t>
            </a:r>
            <a:r>
              <a:rPr lang="zh-CN" altLang="en-US" sz="1600" dirty="0" smtClean="0">
                <a:solidFill>
                  <a:schemeClr val="tx1">
                    <a:lumMod val="75000"/>
                    <a:lumOff val="25000"/>
                  </a:schemeClr>
                </a:solidFill>
                <a:latin typeface="+mn-ea"/>
              </a:rPr>
              <a:t>”存储在数据库中。相关代码详见</a:t>
            </a:r>
            <a:r>
              <a:rPr lang="en-US" altLang="zh-CN" sz="1600" dirty="0" smtClean="0">
                <a:solidFill>
                  <a:schemeClr val="tx1">
                    <a:lumMod val="75000"/>
                    <a:lumOff val="25000"/>
                  </a:schemeClr>
                </a:solidFill>
                <a:latin typeface="+mn-ea"/>
              </a:rPr>
              <a:t>P</a:t>
            </a:r>
            <a:r>
              <a:rPr lang="zh-CN" altLang="en-US" sz="1600" dirty="0" smtClean="0">
                <a:solidFill>
                  <a:schemeClr val="tx1">
                    <a:lumMod val="75000"/>
                    <a:lumOff val="25000"/>
                  </a:schemeClr>
                </a:solidFill>
                <a:latin typeface="+mn-ea"/>
              </a:rPr>
              <a:t>：</a:t>
            </a:r>
            <a:r>
              <a:rPr lang="en-US" altLang="zh-CN" sz="1600" dirty="0" smtClean="0">
                <a:solidFill>
                  <a:schemeClr val="tx1">
                    <a:lumMod val="75000"/>
                    <a:lumOff val="25000"/>
                  </a:schemeClr>
                </a:solidFill>
                <a:latin typeface="+mn-ea"/>
              </a:rPr>
              <a:t>284-288</a:t>
            </a:r>
            <a:r>
              <a:rPr lang="zh-CN" altLang="en-US" sz="1600" dirty="0" smtClean="0">
                <a:solidFill>
                  <a:schemeClr val="tx1">
                    <a:lumMod val="75000"/>
                    <a:lumOff val="25000"/>
                  </a:schemeClr>
                </a:solidFill>
                <a:latin typeface="+mn-ea"/>
              </a:rPr>
              <a:t>。</a:t>
            </a:r>
            <a:r>
              <a:rPr lang="zh-CN" altLang="en-US" sz="1600" dirty="0" smtClean="0">
                <a:solidFill>
                  <a:schemeClr val="tx1">
                    <a:lumMod val="75000"/>
                    <a:lumOff val="25000"/>
                  </a:schemeClr>
                </a:solidFill>
              </a:rPr>
              <a:t>代码运行一次后，搜索引擎所需的数据库就建好了。运行结果如右：</a:t>
            </a:r>
            <a:endParaRPr lang="zh-CN" altLang="en-US" sz="1600" dirty="0" smtClean="0"/>
          </a:p>
          <a:p>
            <a:pPr algn="just">
              <a:lnSpc>
                <a:spcPts val="2300"/>
              </a:lnSpc>
              <a:spcBef>
                <a:spcPts val="600"/>
              </a:spcBef>
            </a:pPr>
            <a:endParaRPr lang="zh-CN" altLang="en-US" sz="1600" dirty="0">
              <a:latin typeface="+mn-ea"/>
            </a:endParaRPr>
          </a:p>
        </p:txBody>
      </p:sp>
      <p:pic>
        <p:nvPicPr>
          <p:cNvPr id="12" name="Picture 2"/>
          <p:cNvPicPr>
            <a:picLocks noChangeAspect="1" noChangeArrowheads="1"/>
          </p:cNvPicPr>
          <p:nvPr/>
        </p:nvPicPr>
        <p:blipFill>
          <a:blip r:embed="rId3"/>
          <a:srcRect/>
          <a:stretch>
            <a:fillRect/>
          </a:stretch>
        </p:blipFill>
        <p:spPr bwMode="auto">
          <a:xfrm>
            <a:off x="4442908" y="836744"/>
            <a:ext cx="4550485" cy="5090720"/>
          </a:xfrm>
          <a:prstGeom prst="rect">
            <a:avLst/>
          </a:prstGeom>
          <a:noFill/>
          <a:ln w="9525">
            <a:noFill/>
            <a:miter lim="800000"/>
            <a:headEnd/>
            <a:tailEnd/>
          </a:ln>
          <a:effectLst/>
        </p:spPr>
      </p:pic>
      <p:pic>
        <p:nvPicPr>
          <p:cNvPr id="13" name="Picture 3"/>
          <p:cNvPicPr>
            <a:picLocks noChangeAspect="1" noChangeArrowheads="1"/>
          </p:cNvPicPr>
          <p:nvPr/>
        </p:nvPicPr>
        <p:blipFill>
          <a:blip r:embed="rId4"/>
          <a:srcRect/>
          <a:stretch>
            <a:fillRect/>
          </a:stretch>
        </p:blipFill>
        <p:spPr bwMode="auto">
          <a:xfrm>
            <a:off x="4883971" y="2537741"/>
            <a:ext cx="3613337" cy="3210815"/>
          </a:xfrm>
          <a:prstGeom prst="rect">
            <a:avLst/>
          </a:prstGeom>
          <a:noFill/>
          <a:ln w="9525">
            <a:noFill/>
            <a:miter lim="800000"/>
            <a:headEnd/>
            <a:tailEnd/>
          </a:ln>
          <a:effectLst/>
        </p:spPr>
      </p:pic>
      <p:sp>
        <p:nvSpPr>
          <p:cNvPr id="70" name="矩形 69"/>
          <p:cNvSpPr/>
          <p:nvPr/>
        </p:nvSpPr>
        <p:spPr>
          <a:xfrm>
            <a:off x="597050" y="5377599"/>
            <a:ext cx="4491317" cy="386080"/>
          </a:xfrm>
          <a:prstGeom prst="rect">
            <a:avLst/>
          </a:prstGeom>
        </p:spPr>
        <p:txBody>
          <a:bodyPr wrap="square">
            <a:spAutoFit/>
          </a:bodyPr>
          <a:p>
            <a:pPr>
              <a:lnSpc>
                <a:spcPct val="120000"/>
              </a:lnSpc>
              <a:spcBef>
                <a:spcPts val="0"/>
              </a:spcBef>
              <a:spcAft>
                <a:spcPts val="0"/>
              </a:spcAft>
            </a:pPr>
            <a:r>
              <a:rPr lang="zh-CN" altLang="en-US" sz="1600" dirty="0" smtClean="0">
                <a:solidFill>
                  <a:schemeClr val="tx1">
                    <a:lumMod val="75000"/>
                    <a:lumOff val="25000"/>
                  </a:schemeClr>
                </a:solidFill>
              </a:rPr>
              <a:t>数据库数据结果如图：</a:t>
            </a:r>
            <a:endParaRPr lang="zh-CN" altLang="en-US" sz="1600" dirty="0" smtClean="0">
              <a:solidFill>
                <a:schemeClr val="tx1">
                  <a:lumMod val="75000"/>
                  <a:lumOff val="2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500" fill="hold"/>
                                        <p:tgtEl>
                                          <p:spTgt spid="70"/>
                                        </p:tgtEl>
                                        <p:attrNameLst>
                                          <p:attrName>ppt_x</p:attrName>
                                        </p:attrNameLst>
                                      </p:cBhvr>
                                      <p:tavLst>
                                        <p:tav tm="0">
                                          <p:val>
                                            <p:strVal val="#ppt_x"/>
                                          </p:val>
                                        </p:tav>
                                        <p:tav tm="100000">
                                          <p:val>
                                            <p:strVal val="#ppt_x"/>
                                          </p:val>
                                        </p:tav>
                                      </p:tavLst>
                                    </p:anim>
                                    <p:anim calcmode="lin" valueType="num">
                                      <p:cBhvr additive="base">
                                        <p:cTn id="8" dur="500" fill="hold"/>
                                        <p:tgtEl>
                                          <p:spTgt spid="7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848610" cy="414020"/>
          </a:xfrm>
          <a:prstGeom prst="rect">
            <a:avLst/>
          </a:prstGeom>
          <a:noFill/>
        </p:spPr>
        <p:txBody>
          <a:bodyPr wrap="none" rtlCol="0">
            <a:spAutoFit/>
          </a:bodyPr>
          <a:lstStyle/>
          <a:p>
            <a:pPr algn="l"/>
            <a:r>
              <a:rPr lang="en-US" altLang="zh-CN" sz="2100" b="1" spc="225" dirty="0" smtClean="0">
                <a:solidFill>
                  <a:prstClr val="white"/>
                </a:solidFill>
              </a:rPr>
              <a:t>9.5 </a:t>
            </a:r>
            <a:r>
              <a:rPr lang="zh-CN" altLang="zh-CN" sz="2100" b="1" spc="225" dirty="0" smtClean="0">
                <a:solidFill>
                  <a:schemeClr val="bg1"/>
                </a:solidFill>
                <a:latin typeface="微软雅黑" panose="020B0503020204020204" pitchFamily="34" charset="-122"/>
                <a:ea typeface="微软雅黑" panose="020B0503020204020204" pitchFamily="34" charset="-122"/>
              </a:rPr>
              <a:t>实战：搜索引擎</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第九章 自然语言处理</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519716" y="886402"/>
            <a:ext cx="7570035" cy="1452880"/>
          </a:xfrm>
          <a:prstGeom prst="rect">
            <a:avLst/>
          </a:prstGeom>
        </p:spPr>
        <p:txBody>
          <a:bodyPr wrap="square">
            <a:spAutoFit/>
          </a:bodyPr>
          <a:p>
            <a:r>
              <a:rPr lang="x-none" sz="1600" b="1" dirty="0" smtClean="0"/>
              <a:t>6</a:t>
            </a:r>
            <a:r>
              <a:rPr lang="x-none" sz="1600" b="1" dirty="0" smtClean="0"/>
              <a:t>. 执行搜索</a:t>
            </a:r>
            <a:endParaRPr lang="zh-CN" altLang="en-US" sz="1600" b="1" dirty="0" smtClean="0"/>
          </a:p>
          <a:p>
            <a:pPr>
              <a:lnSpc>
                <a:spcPts val="2300"/>
              </a:lnSpc>
              <a:spcBef>
                <a:spcPts val="600"/>
              </a:spcBef>
            </a:pPr>
            <a:r>
              <a:rPr lang="zh-CN" altLang="en-US" sz="1600" dirty="0" smtClean="0"/>
              <a:t>需要</a:t>
            </a:r>
            <a:r>
              <a:rPr lang="zh-CN" altLang="en-US" sz="1600" dirty="0" smtClean="0"/>
              <a:t>搜索时，执行</a:t>
            </a:r>
            <a:r>
              <a:rPr lang="en-US" sz="1600" dirty="0" smtClean="0"/>
              <a:t>search_engine_use.py</a:t>
            </a:r>
            <a:r>
              <a:rPr lang="zh-CN" altLang="en-US" sz="1600" dirty="0" smtClean="0"/>
              <a:t>即可，相关</a:t>
            </a:r>
            <a:r>
              <a:rPr lang="zh-CN" altLang="en-US" sz="1600" dirty="0" smtClean="0"/>
              <a:t>代码详见</a:t>
            </a:r>
            <a:r>
              <a:rPr lang="en-US" altLang="zh-CN" sz="1600" dirty="0" smtClean="0"/>
              <a:t>P</a:t>
            </a:r>
            <a:r>
              <a:rPr lang="zh-CN" altLang="en-US" sz="1600" dirty="0" smtClean="0"/>
              <a:t>：</a:t>
            </a:r>
            <a:r>
              <a:rPr lang="en-US" altLang="zh-CN" sz="1600" dirty="0" smtClean="0"/>
              <a:t>288-290</a:t>
            </a:r>
            <a:r>
              <a:rPr lang="zh-CN" altLang="en-US" sz="1600" dirty="0" smtClean="0"/>
              <a:t>。</a:t>
            </a:r>
            <a:endParaRPr lang="zh-CN" altLang="en-US" sz="1600" dirty="0" smtClean="0"/>
          </a:p>
          <a:p>
            <a:pPr algn="just">
              <a:lnSpc>
                <a:spcPts val="2300"/>
              </a:lnSpc>
              <a:spcBef>
                <a:spcPts val="600"/>
              </a:spcBef>
            </a:pPr>
            <a:r>
              <a:rPr lang="zh-CN" altLang="en-US" sz="1600" dirty="0" smtClean="0"/>
              <a:t>运行</a:t>
            </a:r>
            <a:r>
              <a:rPr lang="zh-CN" altLang="en-US" sz="1600" dirty="0" smtClean="0"/>
              <a:t>结果</a:t>
            </a:r>
            <a:r>
              <a:rPr lang="zh-CN" altLang="en-US" sz="1600" dirty="0" smtClean="0"/>
              <a:t>如</a:t>
            </a:r>
            <a:r>
              <a:rPr lang="zh-CN" altLang="en-US" sz="1600" dirty="0" smtClean="0"/>
              <a:t>下</a:t>
            </a:r>
            <a:r>
              <a:rPr lang="zh-CN" altLang="en-US" sz="1600" dirty="0" smtClean="0"/>
              <a:t>：</a:t>
            </a:r>
            <a:endParaRPr lang="zh-CN" altLang="en-US" sz="1600" dirty="0" smtClean="0"/>
          </a:p>
          <a:p>
            <a:pPr algn="just">
              <a:lnSpc>
                <a:spcPts val="2300"/>
              </a:lnSpc>
              <a:spcBef>
                <a:spcPts val="600"/>
              </a:spcBef>
            </a:pPr>
            <a:endParaRPr lang="zh-CN" altLang="en-US" sz="1600" dirty="0">
              <a:latin typeface="+mn-ea"/>
            </a:endParaRPr>
          </a:p>
        </p:txBody>
      </p:sp>
      <p:pic>
        <p:nvPicPr>
          <p:cNvPr id="100354" name="Picture 2"/>
          <p:cNvPicPr>
            <a:picLocks noChangeAspect="1" noChangeArrowheads="1"/>
          </p:cNvPicPr>
          <p:nvPr/>
        </p:nvPicPr>
        <p:blipFill>
          <a:blip r:embed="rId3"/>
          <a:srcRect/>
          <a:stretch>
            <a:fillRect/>
          </a:stretch>
        </p:blipFill>
        <p:spPr bwMode="auto">
          <a:xfrm>
            <a:off x="868977" y="1983721"/>
            <a:ext cx="7513433" cy="404171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nvGrpSpPr>
        <p:grpSpPr>
          <a:xfrm>
            <a:off x="1693574" y="1927796"/>
            <a:ext cx="5693399" cy="444332"/>
            <a:chOff x="1807265" y="3866296"/>
            <a:chExt cx="5693399" cy="394200"/>
          </a:xfrm>
          <a:solidFill>
            <a:schemeClr val="accent3">
              <a:lumMod val="40000"/>
              <a:lumOff val="60000"/>
            </a:schemeClr>
          </a:solidFill>
        </p:grpSpPr>
        <p:sp>
          <p:nvSpPr>
            <p:cNvPr id="39" name="圆角矩形 38"/>
            <p:cNvSpPr/>
            <p:nvPr/>
          </p:nvSpPr>
          <p:spPr>
            <a:xfrm>
              <a:off x="1807265" y="3866296"/>
              <a:ext cx="5693399" cy="394200"/>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7" name="矩形 46"/>
            <p:cNvSpPr/>
            <p:nvPr/>
          </p:nvSpPr>
          <p:spPr>
            <a:xfrm>
              <a:off x="1881814" y="3877080"/>
              <a:ext cx="4966970" cy="367308"/>
            </a:xfrm>
            <a:prstGeom prst="rect">
              <a:avLst/>
            </a:prstGeom>
            <a:solidFill>
              <a:schemeClr val="bg2"/>
            </a:solidFill>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9.1</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Python常用自然语言处理工具</a:t>
              </a:r>
              <a:endParaRPr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矩形 35"/>
          <p:cNvSpPr/>
          <p:nvPr/>
        </p:nvSpPr>
        <p:spPr>
          <a:xfrm>
            <a:off x="0" y="6669360"/>
            <a:ext cx="9144000" cy="1886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7" name="组合 56"/>
          <p:cNvGrpSpPr/>
          <p:nvPr/>
        </p:nvGrpSpPr>
        <p:grpSpPr>
          <a:xfrm>
            <a:off x="1693574" y="2469970"/>
            <a:ext cx="5693399" cy="444332"/>
            <a:chOff x="1807265" y="2935089"/>
            <a:chExt cx="5693399" cy="394200"/>
          </a:xfrm>
        </p:grpSpPr>
        <p:sp>
          <p:nvSpPr>
            <p:cNvPr id="74" name="圆角矩形 73"/>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5" name="矩形 74"/>
            <p:cNvSpPr/>
            <p:nvPr/>
          </p:nvSpPr>
          <p:spPr>
            <a:xfrm>
              <a:off x="1881814" y="2945873"/>
              <a:ext cx="2441694" cy="367308"/>
            </a:xfrm>
            <a:prstGeom prst="rect">
              <a:avLst/>
            </a:prstGeom>
          </p:spPr>
          <p:txBody>
            <a:bodyPr wrap="squar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9.2</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文本处理</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58" name="组合 57"/>
          <p:cNvGrpSpPr/>
          <p:nvPr/>
        </p:nvGrpSpPr>
        <p:grpSpPr>
          <a:xfrm>
            <a:off x="1693574" y="3040884"/>
            <a:ext cx="5693399" cy="444635"/>
            <a:chOff x="1807265" y="3400425"/>
            <a:chExt cx="5693399" cy="394468"/>
          </a:xfrm>
          <a:solidFill>
            <a:schemeClr val="bg2"/>
          </a:solidFill>
        </p:grpSpPr>
        <p:sp>
          <p:nvSpPr>
            <p:cNvPr id="71" name="圆角矩形 7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2" name="矩形 71"/>
            <p:cNvSpPr/>
            <p:nvPr/>
          </p:nvSpPr>
          <p:spPr>
            <a:xfrm>
              <a:off x="1881687" y="3400425"/>
              <a:ext cx="2121535" cy="367307"/>
            </a:xfrm>
            <a:prstGeom prst="rect">
              <a:avLst/>
            </a:prstGeom>
            <a:noFill/>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9.3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词法分析</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0" name="组合 59"/>
          <p:cNvGrpSpPr/>
          <p:nvPr/>
        </p:nvGrpSpPr>
        <p:grpSpPr>
          <a:xfrm>
            <a:off x="1693574" y="4164445"/>
            <a:ext cx="5693399" cy="444332"/>
            <a:chOff x="1807265" y="4331900"/>
            <a:chExt cx="5693399" cy="394200"/>
          </a:xfrm>
        </p:grpSpPr>
        <p:sp>
          <p:nvSpPr>
            <p:cNvPr id="67" name="圆角矩形 66"/>
            <p:cNvSpPr/>
            <p:nvPr/>
          </p:nvSpPr>
          <p:spPr>
            <a:xfrm>
              <a:off x="1807265" y="433190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8" name="矩形 67"/>
            <p:cNvSpPr/>
            <p:nvPr/>
          </p:nvSpPr>
          <p:spPr>
            <a:xfrm>
              <a:off x="1881560" y="4342604"/>
              <a:ext cx="3037840" cy="367308"/>
            </a:xfrm>
            <a:prstGeom prst="rect">
              <a:avLst/>
            </a:prstGeom>
          </p:spPr>
          <p:txBody>
            <a:bodyPr wrap="squar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9.5</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实战：搜索引擎</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48" name="组合 47"/>
          <p:cNvGrpSpPr/>
          <p:nvPr/>
        </p:nvGrpSpPr>
        <p:grpSpPr>
          <a:xfrm>
            <a:off x="1682496" y="3588627"/>
            <a:ext cx="5730240" cy="444280"/>
            <a:chOff x="1807265" y="2478527"/>
            <a:chExt cx="5693399" cy="394154"/>
          </a:xfrm>
          <a:solidFill>
            <a:schemeClr val="bg2"/>
          </a:solidFill>
        </p:grpSpPr>
        <p:sp>
          <p:nvSpPr>
            <p:cNvPr id="49" name="圆角矩形 48"/>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61524" y="2485851"/>
              <a:ext cx="2202533" cy="367308"/>
            </a:xfrm>
            <a:prstGeom prst="rect">
              <a:avLst/>
            </a:prstGeom>
            <a:grpFill/>
          </p:spPr>
          <p:txBody>
            <a:bodyPr wrap="squar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9.4</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语法分析</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pic>
        <p:nvPicPr>
          <p:cNvPr id="51"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53"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smtClean="0">
                <a:solidFill>
                  <a:schemeClr val="bg1">
                    <a:lumMod val="50000"/>
                  </a:schemeClr>
                </a:solidFill>
              </a:rPr>
              <a:t>56</a:t>
            </a:r>
            <a:endParaRPr lang="en-US" altLang="es-HN" sz="1200" b="1" dirty="0" smtClean="0">
              <a:solidFill>
                <a:schemeClr val="bg1">
                  <a:lumMod val="50000"/>
                </a:schemeClr>
              </a:solidFill>
              <a:latin typeface="+mn-lt"/>
            </a:endParaRPr>
          </a:p>
        </p:txBody>
      </p:sp>
      <p:pic>
        <p:nvPicPr>
          <p:cNvPr id="54"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73" name="矩形 72"/>
          <p:cNvSpPr/>
          <p:nvPr/>
        </p:nvSpPr>
        <p:spPr>
          <a:xfrm>
            <a:off x="7929" y="38314"/>
            <a:ext cx="1725930" cy="299085"/>
          </a:xfrm>
          <a:prstGeom prst="rect">
            <a:avLst/>
          </a:prstGeom>
        </p:spPr>
        <p:txBody>
          <a:bodyPr wrap="none">
            <a:spAutoFit/>
          </a:bodyPr>
          <a:lstStyle/>
          <a:p>
            <a:r>
              <a:rPr lang="zh-CN" altLang="en-US" sz="1350" dirty="0" smtClean="0">
                <a:solidFill>
                  <a:schemeClr val="bg1"/>
                </a:solidFill>
              </a:rPr>
              <a:t>高级大数据人才培养</a:t>
            </a:r>
            <a:endParaRPr lang="zh-CN" altLang="en-US" sz="1350" dirty="0">
              <a:solidFill>
                <a:schemeClr val="bg1"/>
              </a:solidFill>
            </a:endParaRPr>
          </a:p>
        </p:txBody>
      </p:sp>
      <p:sp>
        <p:nvSpPr>
          <p:cNvPr id="35" name="矩形 34"/>
          <p:cNvSpPr/>
          <p:nvPr/>
        </p:nvSpPr>
        <p:spPr>
          <a:xfrm>
            <a:off x="762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59" name="组合 58"/>
          <p:cNvGrpSpPr/>
          <p:nvPr/>
        </p:nvGrpSpPr>
        <p:grpSpPr>
          <a:xfrm>
            <a:off x="1675286" y="4772783"/>
            <a:ext cx="5693399" cy="444355"/>
            <a:chOff x="1807265" y="4331900"/>
            <a:chExt cx="5693399" cy="394220"/>
          </a:xfrm>
        </p:grpSpPr>
        <p:sp>
          <p:nvSpPr>
            <p:cNvPr id="62" name="圆角矩形 61"/>
            <p:cNvSpPr/>
            <p:nvPr/>
          </p:nvSpPr>
          <p:spPr>
            <a:xfrm>
              <a:off x="1807265" y="4331900"/>
              <a:ext cx="5693399" cy="394200"/>
            </a:xfrm>
            <a:prstGeom prst="roundRect">
              <a:avLst>
                <a:gd name="adj" fmla="val 20658"/>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3" name="矩形 62"/>
            <p:cNvSpPr/>
            <p:nvPr/>
          </p:nvSpPr>
          <p:spPr>
            <a:xfrm>
              <a:off x="1869622" y="4358813"/>
              <a:ext cx="773430" cy="367307"/>
            </a:xfrm>
            <a:prstGeom prst="rect">
              <a:avLst/>
            </a:prstGeom>
          </p:spPr>
          <p:txBody>
            <a:bodyPr wrap="none">
              <a:spAutoFit/>
            </a:bodyPr>
            <a:lstStyle/>
            <a:p>
              <a:r>
                <a:rPr lang="zh-CN" sz="2100" spc="225" dirty="0" smtClean="0">
                  <a:solidFill>
                    <a:schemeClr val="bg1"/>
                  </a:solidFill>
                  <a:latin typeface="微软雅黑" panose="020B0503020204020204" pitchFamily="34" charset="-122"/>
                  <a:ea typeface="微软雅黑" panose="020B0503020204020204" pitchFamily="34" charset="-122"/>
                </a:rPr>
                <a:t>习题</a:t>
              </a:r>
              <a:endParaRPr lang="zh-CN" sz="2100" spc="225" dirty="0" smtClean="0">
                <a:solidFill>
                  <a:schemeClr val="bg1"/>
                </a:solidFill>
                <a:latin typeface="微软雅黑" panose="020B0503020204020204" pitchFamily="34" charset="-122"/>
                <a:ea typeface="微软雅黑" panose="020B0503020204020204" pitchFamily="34" charset="-122"/>
              </a:endParaRPr>
            </a:p>
          </p:txBody>
        </p:sp>
      </p:grpSp>
      <p:grpSp>
        <p:nvGrpSpPr>
          <p:cNvPr id="2" name="组合 1"/>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4" name="文本框 14"/>
            <p:cNvSpPr txBox="1"/>
            <p:nvPr/>
          </p:nvSpPr>
          <p:spPr>
            <a:xfrm>
              <a:off x="3681581" y="1169836"/>
              <a:ext cx="1780836" cy="521970"/>
            </a:xfrm>
            <a:prstGeom prst="rect">
              <a:avLst/>
            </a:prstGeom>
            <a:noFill/>
          </p:spPr>
          <p:txBody>
            <a:bodyPr wrap="none" rtlCol="0">
              <a:spAutoFit/>
            </a:bodyPr>
            <a:p>
              <a:pPr algn="ctr"/>
              <a:r>
                <a:rPr lang="zh-CN" altLang="en-US" sz="2800" dirty="0">
                  <a:solidFill>
                    <a:schemeClr val="accent4"/>
                  </a:solidFill>
                </a:rPr>
                <a:t>第九</a:t>
              </a:r>
              <a:r>
                <a:rPr lang="zh-CN" altLang="en-US" sz="2800" dirty="0" smtClean="0">
                  <a:solidFill>
                    <a:schemeClr val="accent4"/>
                  </a:solidFill>
                </a:rPr>
                <a:t>章　</a:t>
              </a:r>
              <a:r>
                <a:rPr lang="zh-CN" altLang="zh-CN" sz="2800" dirty="0" smtClean="0">
                  <a:solidFill>
                    <a:schemeClr val="accent4"/>
                  </a:solidFill>
                </a:rPr>
                <a:t>自然语言处理</a:t>
              </a:r>
              <a:endParaRPr lang="zh-CN" altLang="en-US" sz="2800" dirty="0">
                <a:solidFill>
                  <a:schemeClr val="accent4"/>
                </a:solidFill>
              </a:endParaRPr>
            </a:p>
          </p:txBody>
        </p:sp>
      </p:gr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678" name="图片 677"/>
          <p:cNvPicPr>
            <a:picLocks noChangeAspect="1"/>
          </p:cNvPicPr>
          <p:nvPr/>
        </p:nvPicPr>
        <p:blipFill rotWithShape="1">
          <a:blip r:embed="rId1"/>
          <a:srcRect l="19090" t="21720" r="16280" b="22029"/>
          <a:stretch>
            <a:fillRect/>
          </a:stretch>
        </p:blipFill>
        <p:spPr>
          <a:xfrm>
            <a:off x="-30480" y="-22860"/>
            <a:ext cx="9201150" cy="6880225"/>
          </a:xfrm>
          <a:prstGeom prst="rect">
            <a:avLst/>
          </a:prstGeom>
        </p:spPr>
      </p:pic>
      <p:grpSp>
        <p:nvGrpSpPr>
          <p:cNvPr id="2" name="组合 1"/>
          <p:cNvGrpSpPr/>
          <p:nvPr/>
        </p:nvGrpSpPr>
        <p:grpSpPr>
          <a:xfrm>
            <a:off x="225399" y="43062"/>
            <a:ext cx="1569660" cy="646331"/>
            <a:chOff x="564072" y="1012685"/>
            <a:chExt cx="1569660" cy="646331"/>
          </a:xfrm>
        </p:grpSpPr>
        <p:sp>
          <p:nvSpPr>
            <p:cNvPr id="3" name="矩形 2"/>
            <p:cNvSpPr/>
            <p:nvPr/>
          </p:nvSpPr>
          <p:spPr>
            <a:xfrm>
              <a:off x="564072" y="1012685"/>
              <a:ext cx="1569660" cy="646331"/>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1615012"/>
              <a:ext cx="1523494"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grpSp>
      <p:sp>
        <p:nvSpPr>
          <p:cNvPr id="29" name="矩形 28"/>
          <p:cNvSpPr/>
          <p:nvPr/>
        </p:nvSpPr>
        <p:spPr>
          <a:xfrm>
            <a:off x="225425" y="1004570"/>
            <a:ext cx="8611235" cy="3080385"/>
          </a:xfrm>
          <a:prstGeom prst="rect">
            <a:avLst/>
          </a:prstGeom>
        </p:spPr>
        <p:txBody>
          <a:bodyPr wrap="square">
            <a:spAutoFit/>
          </a:bodyPr>
          <a:lstStyle/>
          <a:p>
            <a:pPr>
              <a:lnSpc>
                <a:spcPct val="120000"/>
              </a:lnSpc>
              <a:spcBef>
                <a:spcPts val="0"/>
              </a:spcBef>
              <a:spcAft>
                <a:spcPts val="0"/>
              </a:spcAft>
            </a:pPr>
            <a:r>
              <a:rPr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1．简述自然语言处理的定义及意义。</a:t>
            </a:r>
            <a:endParaRPr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2．简述文本表示的3种模型并比较其优缺点。</a:t>
            </a:r>
            <a:endParaRPr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3．简述文本的提取过程及文本特征词提取的方法。</a:t>
            </a:r>
            <a:endParaRPr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4．简述分词的定义及分词的作用和意义。</a:t>
            </a:r>
            <a:endParaRPr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5．简述词性标注的定义及意义。</a:t>
            </a:r>
            <a:endParaRPr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6．简述命名实体识别的定义及作用。</a:t>
            </a:r>
            <a:endParaRPr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7．什么叫停用词？为何要去停用词？</a:t>
            </a:r>
            <a:endParaRPr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8．简述语法分析及其功能。</a:t>
            </a:r>
            <a:endParaRPr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9．简述上下文无关语法和概率分布的上下文无关语法。</a:t>
            </a:r>
            <a:endParaRPr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c-034\Desktop\云创大学-未来的大学，专注大数据人工智能培训与认证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
            <a:ext cx="46654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4572000" y="0"/>
            <a:ext cx="4572000" cy="6858000"/>
          </a:xfrm>
          <a:prstGeom prst="rect">
            <a:avLst/>
          </a:prstGeom>
          <a:solidFill>
            <a:srgbClr val="28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688" y="-10862"/>
            <a:ext cx="214312" cy="6858000"/>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261" y="-11900"/>
            <a:ext cx="214312" cy="6858000"/>
          </a:xfrm>
          <a:prstGeom prst="rect">
            <a:avLst/>
          </a:prstGeom>
        </p:spPr>
      </p:pic>
      <p:pic>
        <p:nvPicPr>
          <p:cNvPr id="1026" name="Picture 2" descr="C:\Users\yc-034\AppData\Local\Temp\WeChat Files\fa740bf4eb5ba01a0250bf2200557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422" y="5345456"/>
            <a:ext cx="869150" cy="875542"/>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4896026" y="3343928"/>
            <a:ext cx="3958505" cy="1286506"/>
          </a:xfrm>
          <a:prstGeom prst="rect">
            <a:avLst/>
          </a:prstGeom>
        </p:spPr>
        <p:txBody>
          <a:bodyPr wrap="square">
            <a:spAutoFit/>
          </a:bodyPr>
          <a:lstStyle/>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在线学习、在线动手做实验</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学习云创大数据大量实际项目</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获取云创工程师认证、工信部认证、国际认证</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大</a:t>
            </a: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数据能力分析、工作匹配、智能推荐</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p:txBody>
      </p:sp>
      <p:pic>
        <p:nvPicPr>
          <p:cNvPr id="1029" name="Picture 5" descr="https://edu.cstor.cn/img/w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835" y="5345456"/>
            <a:ext cx="869106" cy="87554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933258" y="6463743"/>
            <a:ext cx="1223412"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云创大学微信公众号</a:t>
            </a:r>
            <a:endParaRPr lang="zh-CN" altLang="en-US" sz="900">
              <a:solidFill>
                <a:schemeClr val="bg1"/>
              </a:solidFill>
              <a:latin typeface="方正粗黑宋简体" pitchFamily="2" charset="-122"/>
              <a:ea typeface="方正粗黑宋简体" pitchFamily="2" charset="-122"/>
            </a:endParaRPr>
          </a:p>
        </p:txBody>
      </p:sp>
      <p:sp>
        <p:nvSpPr>
          <p:cNvPr id="31" name="矩形 30"/>
          <p:cNvSpPr/>
          <p:nvPr/>
        </p:nvSpPr>
        <p:spPr>
          <a:xfrm>
            <a:off x="5746039" y="6299849"/>
            <a:ext cx="877163"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a:t>
            </a:r>
            <a:r>
              <a:rPr lang="zh-CN" altLang="en-US" sz="900" smtClean="0">
                <a:solidFill>
                  <a:schemeClr val="bg1"/>
                </a:solidFill>
                <a:latin typeface="方正粗黑宋简体" pitchFamily="2" charset="-122"/>
                <a:ea typeface="方正粗黑宋简体" pitchFamily="2" charset="-122"/>
              </a:rPr>
              <a:t>大学网站</a:t>
            </a:r>
            <a:endParaRPr lang="zh-CN" altLang="en-US" sz="900">
              <a:solidFill>
                <a:schemeClr val="bg1"/>
              </a:solidFill>
              <a:latin typeface="方正粗黑宋简体" pitchFamily="2" charset="-122"/>
              <a:ea typeface="方正粗黑宋简体" pitchFamily="2" charset="-122"/>
            </a:endParaRPr>
          </a:p>
        </p:txBody>
      </p:sp>
      <p:sp>
        <p:nvSpPr>
          <p:cNvPr id="7" name="矩形 6"/>
          <p:cNvSpPr/>
          <p:nvPr/>
        </p:nvSpPr>
        <p:spPr>
          <a:xfrm>
            <a:off x="5519811" y="6461760"/>
            <a:ext cx="1285929" cy="230832"/>
          </a:xfrm>
          <a:prstGeom prst="rect">
            <a:avLst/>
          </a:prstGeom>
        </p:spPr>
        <p:txBody>
          <a:bodyPr wrap="none">
            <a:spAutoFit/>
          </a:bodyPr>
          <a:lstStyle/>
          <a:p>
            <a:r>
              <a:rPr lang="en-US" altLang="zh-CN" sz="900">
                <a:solidFill>
                  <a:schemeClr val="bg1"/>
                </a:solidFill>
                <a:latin typeface="方正粗黑宋简体" pitchFamily="2" charset="-122"/>
                <a:ea typeface="方正粗黑宋简体" pitchFamily="2" charset="-122"/>
              </a:rPr>
              <a:t>https://edu.cstor.cn/</a:t>
            </a:r>
            <a:endParaRPr lang="zh-CN" altLang="en-US" sz="900">
              <a:solidFill>
                <a:schemeClr val="bg1"/>
              </a:solidFill>
              <a:latin typeface="方正粗黑宋简体" pitchFamily="2" charset="-122"/>
              <a:ea typeface="方正粗黑宋简体" pitchFamily="2" charset="-122"/>
            </a:endParaRPr>
          </a:p>
        </p:txBody>
      </p:sp>
      <p:sp>
        <p:nvSpPr>
          <p:cNvPr id="20" name="矩形 19"/>
          <p:cNvSpPr/>
          <p:nvPr/>
        </p:nvSpPr>
        <p:spPr>
          <a:xfrm>
            <a:off x="5988208" y="809784"/>
            <a:ext cx="2468945" cy="523220"/>
          </a:xfrm>
          <a:prstGeom prst="rect">
            <a:avLst/>
          </a:prstGeom>
          <a:noFill/>
        </p:spPr>
        <p:txBody>
          <a:bodyPr wrap="none" lIns="91440" tIns="45720" rIns="91440" bIns="45720">
            <a:spAutoFit/>
          </a:bodyPr>
          <a:lstStyle/>
          <a:p>
            <a:pPr algn="ctr"/>
            <a:r>
              <a:rPr lang="zh-CN" altLang="en-US" sz="28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省钱</a:t>
            </a:r>
            <a:r>
              <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、省时间</a:t>
            </a:r>
            <a:r>
              <a:rPr lang="en-US" altLang="zh-CN"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a:t>
            </a:r>
            <a:endPar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sp>
        <p:nvSpPr>
          <p:cNvPr id="19" name="文本框 11"/>
          <p:cNvSpPr txBox="1"/>
          <p:nvPr/>
        </p:nvSpPr>
        <p:spPr>
          <a:xfrm>
            <a:off x="4786444" y="338591"/>
            <a:ext cx="3700052"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大学生如何提高实战能力，高薪就业？</a:t>
            </a:r>
            <a:endParaRPr lang="zh-CN" altLang="en-US" sz="1600" b="1" dirty="0">
              <a:solidFill>
                <a:schemeClr val="bg1"/>
              </a:solidFill>
              <a:latin typeface="方正粗黑宋简体" pitchFamily="2" charset="-122"/>
              <a:ea typeface="方正粗黑宋简体" pitchFamily="2" charset="-122"/>
            </a:endParaRPr>
          </a:p>
        </p:txBody>
      </p:sp>
      <p:sp>
        <p:nvSpPr>
          <p:cNvPr id="21" name="文本框 11"/>
          <p:cNvSpPr txBox="1"/>
          <p:nvPr/>
        </p:nvSpPr>
        <p:spPr>
          <a:xfrm>
            <a:off x="4786444" y="917505"/>
            <a:ext cx="1218603"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学到真本事</a:t>
            </a:r>
            <a:endParaRPr lang="zh-CN" altLang="en-US" sz="1600" b="1" dirty="0">
              <a:solidFill>
                <a:schemeClr val="bg1"/>
              </a:solidFill>
              <a:latin typeface="方正粗黑宋简体" pitchFamily="2" charset="-122"/>
              <a:ea typeface="方正粗黑宋简体" pitchFamily="2" charset="-122"/>
            </a:endParaRPr>
          </a:p>
        </p:txBody>
      </p:sp>
      <p:sp>
        <p:nvSpPr>
          <p:cNvPr id="22" name="文本框 11"/>
          <p:cNvSpPr txBox="1"/>
          <p:nvPr/>
        </p:nvSpPr>
        <p:spPr>
          <a:xfrm>
            <a:off x="4786443" y="1520189"/>
            <a:ext cx="4113627"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学习大数据、人工智能、云计算的不二之选</a:t>
            </a:r>
            <a:endParaRPr lang="zh-CN" altLang="en-US" sz="1600" b="1" dirty="0">
              <a:solidFill>
                <a:schemeClr val="bg1"/>
              </a:solidFill>
              <a:latin typeface="方正粗黑宋简体" pitchFamily="2" charset="-122"/>
              <a:ea typeface="方正粗黑宋简体" pitchFamily="2" charset="-122"/>
            </a:endParaRPr>
          </a:p>
        </p:txBody>
      </p:sp>
      <p:sp>
        <p:nvSpPr>
          <p:cNvPr id="2" name="矩形 1"/>
          <p:cNvSpPr/>
          <p:nvPr/>
        </p:nvSpPr>
        <p:spPr>
          <a:xfrm>
            <a:off x="4665494" y="4718475"/>
            <a:ext cx="4493538" cy="461665"/>
          </a:xfrm>
          <a:prstGeom prst="rect">
            <a:avLst/>
          </a:prstGeom>
          <a:noFill/>
        </p:spPr>
        <p:txBody>
          <a:bodyPr wrap="none" lIns="91440" tIns="45720" rIns="91440" bIns="45720">
            <a:spAutoFit/>
          </a:bodyPr>
          <a:lstStyle/>
          <a:p>
            <a:pPr algn="ctr"/>
            <a:r>
              <a:rPr lang="zh-CN" altLang="en-US" sz="2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学</a:t>
            </a:r>
            <a:r>
              <a:rPr lang="zh-CN" altLang="en-US" sz="2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到真本事，走遍天下都不怕！</a:t>
            </a:r>
            <a:endParaRPr lang="zh-CN" altLang="en-US" sz="2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0640" y="2027068"/>
            <a:ext cx="2087935" cy="1288895"/>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4864735" cy="414020"/>
          </a:xfrm>
          <a:prstGeom prst="rect">
            <a:avLst/>
          </a:prstGeom>
          <a:noFill/>
        </p:spPr>
        <p:txBody>
          <a:bodyPr wrap="none" rtlCol="0">
            <a:spAutoFit/>
          </a:bodyPr>
          <a:lstStyle/>
          <a:p>
            <a:pPr algn="l"/>
            <a:r>
              <a:rPr lang="en-US" altLang="zh-CN" sz="2100" b="1" spc="225" dirty="0" smtClean="0">
                <a:solidFill>
                  <a:prstClr val="white"/>
                </a:solidFill>
              </a:rPr>
              <a:t>9.1 </a:t>
            </a:r>
            <a:r>
              <a:rPr lang="zh-CN" altLang="zh-CN" sz="2100" b="1" spc="225" dirty="0" smtClean="0">
                <a:solidFill>
                  <a:schemeClr val="bg1"/>
                </a:solidFill>
                <a:latin typeface="微软雅黑" panose="020B0503020204020204" pitchFamily="34" charset="-122"/>
                <a:ea typeface="微软雅黑" panose="020B0503020204020204" pitchFamily="34" charset="-122"/>
              </a:rPr>
              <a:t>Python常用自然语言处理工具</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第九章 自然语言处理</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3127375" cy="368300"/>
          </a:xfrm>
          <a:prstGeom prst="rect">
            <a:avLst/>
          </a:prstGeom>
        </p:spPr>
        <p:txBody>
          <a:bodyPr wrap="none">
            <a:spAutoFit/>
          </a:bodyPr>
          <a:lstStyle/>
          <a:p>
            <a:pPr algn="l"/>
            <a:r>
              <a:rPr lang="en-US" altLang="zh-CN" dirty="0" smtClean="0">
                <a:solidFill>
                  <a:schemeClr val="accent1">
                    <a:lumMod val="75000"/>
                  </a:schemeClr>
                </a:solidFill>
                <a:sym typeface="+mn-ea"/>
              </a:rPr>
              <a:t>9.1.3  </a:t>
            </a:r>
            <a:r>
              <a:rPr lang="en-US" dirty="0" err="1" smtClean="0">
                <a:solidFill>
                  <a:schemeClr val="accent1">
                    <a:lumMod val="75000"/>
                  </a:schemeClr>
                </a:solidFill>
                <a:sym typeface="+mn-ea"/>
              </a:rPr>
              <a:t>Python语法解析器PLY</a:t>
            </a:r>
            <a:endParaRPr lang="en-US" dirty="0" err="1"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46" name="矩形 145"/>
          <p:cNvSpPr/>
          <p:nvPr/>
        </p:nvSpPr>
        <p:spPr>
          <a:xfrm>
            <a:off x="438585" y="2352047"/>
            <a:ext cx="7968068" cy="2676525"/>
          </a:xfrm>
          <a:prstGeom prst="rect">
            <a:avLst/>
          </a:prstGeom>
        </p:spPr>
        <p:txBody>
          <a:bodyPr wrap="square">
            <a:spAutoFit/>
          </a:bodyPr>
          <a:p>
            <a:pPr algn="just">
              <a:lnSpc>
                <a:spcPct val="150000"/>
              </a:lnSpc>
            </a:pPr>
            <a:r>
              <a:rPr lang="en-US" sz="1600" dirty="0" smtClean="0">
                <a:solidFill>
                  <a:schemeClr val="tx1">
                    <a:lumMod val="75000"/>
                    <a:lumOff val="25000"/>
                  </a:schemeClr>
                </a:solidFill>
              </a:rPr>
              <a:t>PLY</a:t>
            </a:r>
            <a:r>
              <a:rPr lang="zh-CN" altLang="en-US" sz="1600" dirty="0" smtClean="0">
                <a:solidFill>
                  <a:schemeClr val="tx1">
                    <a:lumMod val="75000"/>
                    <a:lumOff val="25000"/>
                  </a:schemeClr>
                </a:solidFill>
              </a:rPr>
              <a:t>是</a:t>
            </a:r>
            <a:r>
              <a:rPr lang="en-US" sz="1600" dirty="0" err="1" smtClean="0">
                <a:solidFill>
                  <a:schemeClr val="tx1">
                    <a:lumMod val="75000"/>
                    <a:lumOff val="25000"/>
                  </a:schemeClr>
                </a:solidFill>
              </a:rPr>
              <a:t>Lex</a:t>
            </a:r>
            <a:r>
              <a:rPr lang="zh-CN" altLang="en-US" sz="1600" dirty="0" smtClean="0">
                <a:solidFill>
                  <a:schemeClr val="tx1">
                    <a:lumMod val="75000"/>
                    <a:lumOff val="25000"/>
                  </a:schemeClr>
                </a:solidFill>
              </a:rPr>
              <a:t>和</a:t>
            </a:r>
            <a:r>
              <a:rPr lang="en-US" sz="1600" dirty="0" err="1" smtClean="0">
                <a:solidFill>
                  <a:schemeClr val="tx1">
                    <a:lumMod val="75000"/>
                    <a:lumOff val="25000"/>
                  </a:schemeClr>
                </a:solidFill>
              </a:rPr>
              <a:t>Yacc</a:t>
            </a:r>
            <a:r>
              <a:rPr lang="zh-CN" altLang="en-US" sz="1600" dirty="0" smtClean="0">
                <a:solidFill>
                  <a:schemeClr val="tx1">
                    <a:lumMod val="75000"/>
                    <a:lumOff val="25000"/>
                  </a:schemeClr>
                </a:solidFill>
              </a:rPr>
              <a:t>的</a:t>
            </a:r>
            <a:r>
              <a:rPr lang="en-US" sz="1600" dirty="0" smtClean="0">
                <a:solidFill>
                  <a:schemeClr val="tx1">
                    <a:lumMod val="75000"/>
                    <a:lumOff val="25000"/>
                  </a:schemeClr>
                </a:solidFill>
              </a:rPr>
              <a:t>Python</a:t>
            </a:r>
            <a:r>
              <a:rPr lang="zh-CN" altLang="en-US" sz="1600" dirty="0" smtClean="0">
                <a:solidFill>
                  <a:schemeClr val="tx1">
                    <a:lumMod val="75000"/>
                    <a:lumOff val="25000"/>
                  </a:schemeClr>
                </a:solidFill>
              </a:rPr>
              <a:t>实现，包含了它们的大部分特性。</a:t>
            </a:r>
            <a:r>
              <a:rPr lang="en-US" sz="1600" dirty="0" smtClean="0">
                <a:solidFill>
                  <a:schemeClr val="tx1">
                    <a:lumMod val="75000"/>
                    <a:lumOff val="25000"/>
                  </a:schemeClr>
                </a:solidFill>
              </a:rPr>
              <a:t>PLY</a:t>
            </a:r>
            <a:r>
              <a:rPr lang="zh-CN" altLang="en-US" sz="1600" dirty="0" smtClean="0">
                <a:solidFill>
                  <a:schemeClr val="tx1">
                    <a:lumMod val="75000"/>
                    <a:lumOff val="25000"/>
                  </a:schemeClr>
                </a:solidFill>
              </a:rPr>
              <a:t>采用惯例优于配置（</a:t>
            </a:r>
            <a:r>
              <a:rPr lang="en-US" sz="1600" dirty="0" smtClean="0">
                <a:solidFill>
                  <a:schemeClr val="tx1">
                    <a:lumMod val="75000"/>
                    <a:lumOff val="25000"/>
                  </a:schemeClr>
                </a:solidFill>
              </a:rPr>
              <a:t>Convention Over Configuration</a:t>
            </a:r>
            <a:r>
              <a:rPr lang="zh-CN" altLang="en-US" sz="1600" dirty="0" smtClean="0">
                <a:solidFill>
                  <a:schemeClr val="tx1">
                    <a:lumMod val="75000"/>
                    <a:lumOff val="25000"/>
                  </a:schemeClr>
                </a:solidFill>
              </a:rPr>
              <a:t>，</a:t>
            </a:r>
            <a:r>
              <a:rPr lang="en-US" sz="1600" dirty="0" smtClean="0">
                <a:solidFill>
                  <a:schemeClr val="tx1">
                    <a:lumMod val="75000"/>
                    <a:lumOff val="25000"/>
                  </a:schemeClr>
                </a:solidFill>
              </a:rPr>
              <a:t>COC</a:t>
            </a:r>
            <a:r>
              <a:rPr lang="zh-CN" altLang="en-US" sz="1600" dirty="0" smtClean="0">
                <a:solidFill>
                  <a:schemeClr val="tx1">
                    <a:lumMod val="75000"/>
                    <a:lumOff val="25000"/>
                  </a:schemeClr>
                </a:solidFill>
              </a:rPr>
              <a:t>）的方式实现各种配置的组织，例如，强制词法单元的类型列表的名字为</a:t>
            </a:r>
            <a:r>
              <a:rPr lang="en-US" sz="1600" dirty="0" smtClean="0">
                <a:solidFill>
                  <a:schemeClr val="tx1">
                    <a:lumMod val="75000"/>
                    <a:lumOff val="25000"/>
                  </a:schemeClr>
                </a:solidFill>
              </a:rPr>
              <a:t>tokens</a:t>
            </a:r>
            <a:r>
              <a:rPr lang="zh-CN" altLang="en-US" sz="1600" dirty="0" smtClean="0">
                <a:solidFill>
                  <a:schemeClr val="tx1">
                    <a:lumMod val="75000"/>
                    <a:lumOff val="25000"/>
                  </a:schemeClr>
                </a:solidFill>
              </a:rPr>
              <a:t>，强制描述词法单元的规则的变量名为</a:t>
            </a:r>
            <a:r>
              <a:rPr lang="en-US" sz="1600" dirty="0" err="1" smtClean="0">
                <a:solidFill>
                  <a:schemeClr val="tx1">
                    <a:lumMod val="75000"/>
                    <a:lumOff val="25000"/>
                  </a:schemeClr>
                </a:solidFill>
              </a:rPr>
              <a:t>t_TOKENNAME</a:t>
            </a:r>
            <a:r>
              <a:rPr lang="zh-CN" altLang="en-US" sz="1600" dirty="0" smtClean="0">
                <a:solidFill>
                  <a:schemeClr val="tx1">
                    <a:lumMod val="75000"/>
                    <a:lumOff val="25000"/>
                  </a:schemeClr>
                </a:solidFill>
              </a:rPr>
              <a:t>等。</a:t>
            </a:r>
            <a:r>
              <a:rPr lang="en-US" sz="1600" dirty="0" smtClean="0">
                <a:solidFill>
                  <a:schemeClr val="tx1">
                    <a:lumMod val="75000"/>
                    <a:lumOff val="25000"/>
                  </a:schemeClr>
                </a:solidFill>
              </a:rPr>
              <a:t>PLY</a:t>
            </a:r>
            <a:r>
              <a:rPr lang="zh-CN" altLang="en-US" sz="1600" dirty="0" smtClean="0">
                <a:solidFill>
                  <a:schemeClr val="tx1">
                    <a:lumMod val="75000"/>
                    <a:lumOff val="25000"/>
                  </a:schemeClr>
                </a:solidFill>
              </a:rPr>
              <a:t>使用简单，经过短时间学习就可以实现一个简单的语法规则和翻译规则程序。</a:t>
            </a:r>
            <a:r>
              <a:rPr lang="en-US" sz="1600" dirty="0" smtClean="0">
                <a:solidFill>
                  <a:schemeClr val="tx1">
                    <a:lumMod val="75000"/>
                    <a:lumOff val="25000"/>
                  </a:schemeClr>
                </a:solidFill>
              </a:rPr>
              <a:t>PLY</a:t>
            </a:r>
            <a:r>
              <a:rPr lang="zh-CN" altLang="en-US" sz="1600" dirty="0" smtClean="0">
                <a:solidFill>
                  <a:schemeClr val="tx1">
                    <a:lumMod val="75000"/>
                    <a:lumOff val="25000"/>
                  </a:schemeClr>
                </a:solidFill>
              </a:rPr>
              <a:t>对研究编译器原理很有价值。</a:t>
            </a:r>
            <a:endParaRPr lang="zh-CN" altLang="en-US" sz="1600" dirty="0" smtClean="0">
              <a:solidFill>
                <a:schemeClr val="tx1">
                  <a:lumMod val="75000"/>
                  <a:lumOff val="25000"/>
                </a:schemeClr>
              </a:solidFill>
            </a:endParaRPr>
          </a:p>
          <a:p>
            <a:pPr algn="just">
              <a:lnSpc>
                <a:spcPct val="150000"/>
              </a:lnSpc>
            </a:pPr>
            <a:r>
              <a:rPr lang="en-US" sz="1600" dirty="0" smtClean="0">
                <a:solidFill>
                  <a:schemeClr val="tx1">
                    <a:lumMod val="75000"/>
                    <a:lumOff val="25000"/>
                  </a:schemeClr>
                </a:solidFill>
              </a:rPr>
              <a:t>PLY</a:t>
            </a:r>
            <a:r>
              <a:rPr lang="zh-CN" altLang="en-US" sz="1600" dirty="0" smtClean="0">
                <a:solidFill>
                  <a:schemeClr val="tx1">
                    <a:lumMod val="75000"/>
                    <a:lumOff val="25000"/>
                  </a:schemeClr>
                </a:solidFill>
              </a:rPr>
              <a:t>网站：</a:t>
            </a:r>
            <a:r>
              <a:rPr lang="en-US" sz="1600" dirty="0" smtClean="0">
                <a:solidFill>
                  <a:schemeClr val="tx1">
                    <a:lumMod val="75000"/>
                    <a:lumOff val="25000"/>
                  </a:schemeClr>
                </a:solidFill>
              </a:rPr>
              <a:t>http://www.dabeaz.com/ply/</a:t>
            </a:r>
            <a:r>
              <a:rPr lang="zh-CN" altLang="en-US" sz="1600" dirty="0" smtClean="0">
                <a:solidFill>
                  <a:schemeClr val="tx1">
                    <a:lumMod val="75000"/>
                    <a:lumOff val="25000"/>
                  </a:schemeClr>
                </a:solidFill>
              </a:rPr>
              <a:t>。</a:t>
            </a:r>
            <a:endParaRPr lang="zh-CN" altLang="en-US" sz="1600" dirty="0" smtClean="0">
              <a:solidFill>
                <a:schemeClr val="tx1">
                  <a:lumMod val="75000"/>
                  <a:lumOff val="25000"/>
                </a:schemeClr>
              </a:solidFill>
            </a:endParaRPr>
          </a:p>
          <a:p>
            <a:pPr algn="just">
              <a:lnSpc>
                <a:spcPct val="150000"/>
              </a:lnSpc>
            </a:pPr>
            <a:r>
              <a:rPr lang="en-US" sz="1600" dirty="0" smtClean="0">
                <a:solidFill>
                  <a:schemeClr val="tx1">
                    <a:lumMod val="75000"/>
                    <a:lumOff val="25000"/>
                  </a:schemeClr>
                </a:solidFill>
              </a:rPr>
              <a:t>Windows</a:t>
            </a:r>
            <a:r>
              <a:rPr lang="zh-CN" altLang="en-US" sz="1600" dirty="0" smtClean="0">
                <a:solidFill>
                  <a:schemeClr val="tx1">
                    <a:lumMod val="75000"/>
                    <a:lumOff val="25000"/>
                  </a:schemeClr>
                </a:solidFill>
              </a:rPr>
              <a:t>环境下安装</a:t>
            </a:r>
            <a:r>
              <a:rPr lang="en-US" sz="1600" dirty="0" smtClean="0">
                <a:solidFill>
                  <a:schemeClr val="tx1">
                    <a:lumMod val="75000"/>
                    <a:lumOff val="25000"/>
                  </a:schemeClr>
                </a:solidFill>
              </a:rPr>
              <a:t>PLY</a:t>
            </a:r>
            <a:r>
              <a:rPr lang="zh-CN" altLang="en-US" sz="1600" dirty="0" smtClean="0">
                <a:solidFill>
                  <a:schemeClr val="tx1">
                    <a:lumMod val="75000"/>
                    <a:lumOff val="25000"/>
                  </a:schemeClr>
                </a:solidFill>
              </a:rPr>
              <a:t>的命令：</a:t>
            </a:r>
            <a:r>
              <a:rPr lang="en-US" sz="1600" dirty="0" smtClean="0">
                <a:solidFill>
                  <a:schemeClr val="tx1">
                    <a:lumMod val="75000"/>
                    <a:lumOff val="25000"/>
                  </a:schemeClr>
                </a:solidFill>
              </a:rPr>
              <a:t>pip install ply</a:t>
            </a:r>
            <a:r>
              <a:rPr lang="zh-CN" altLang="en-US" sz="1600" dirty="0" smtClean="0">
                <a:solidFill>
                  <a:schemeClr val="tx1">
                    <a:lumMod val="75000"/>
                    <a:lumOff val="25000"/>
                  </a:schemeClr>
                </a:solidFill>
              </a:rPr>
              <a:t>。</a:t>
            </a:r>
            <a:endParaRPr lang="zh-CN" altLang="en-US" sz="1600" dirty="0" smtClean="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nvGrpSpPr>
        <p:grpSpPr>
          <a:xfrm>
            <a:off x="1693574" y="1927796"/>
            <a:ext cx="5693399" cy="444332"/>
            <a:chOff x="1807265" y="3866296"/>
            <a:chExt cx="5693399" cy="394200"/>
          </a:xfrm>
          <a:solidFill>
            <a:schemeClr val="accent3">
              <a:lumMod val="40000"/>
              <a:lumOff val="60000"/>
            </a:schemeClr>
          </a:solidFill>
        </p:grpSpPr>
        <p:sp>
          <p:nvSpPr>
            <p:cNvPr id="39" name="圆角矩形 38"/>
            <p:cNvSpPr/>
            <p:nvPr/>
          </p:nvSpPr>
          <p:spPr>
            <a:xfrm>
              <a:off x="1807265" y="3866296"/>
              <a:ext cx="5693399" cy="394200"/>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7" name="矩形 46"/>
            <p:cNvSpPr/>
            <p:nvPr/>
          </p:nvSpPr>
          <p:spPr>
            <a:xfrm>
              <a:off x="1881814" y="3877080"/>
              <a:ext cx="4966970" cy="367308"/>
            </a:xfrm>
            <a:prstGeom prst="rect">
              <a:avLst/>
            </a:prstGeom>
            <a:solidFill>
              <a:schemeClr val="bg2"/>
            </a:solidFill>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9.1</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Python常用自然语言处理工具</a:t>
              </a:r>
              <a:endParaRPr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矩形 35"/>
          <p:cNvSpPr/>
          <p:nvPr/>
        </p:nvSpPr>
        <p:spPr>
          <a:xfrm>
            <a:off x="0" y="6669360"/>
            <a:ext cx="9144000" cy="1886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7" name="组合 56"/>
          <p:cNvGrpSpPr/>
          <p:nvPr/>
        </p:nvGrpSpPr>
        <p:grpSpPr>
          <a:xfrm>
            <a:off x="1693574" y="2469970"/>
            <a:ext cx="5693399" cy="444332"/>
            <a:chOff x="1807265" y="2935089"/>
            <a:chExt cx="5693399" cy="394200"/>
          </a:xfrm>
        </p:grpSpPr>
        <p:sp>
          <p:nvSpPr>
            <p:cNvPr id="74" name="圆角矩形 73"/>
            <p:cNvSpPr/>
            <p:nvPr/>
          </p:nvSpPr>
          <p:spPr>
            <a:xfrm>
              <a:off x="1807265" y="2935089"/>
              <a:ext cx="5693399" cy="394200"/>
            </a:xfrm>
            <a:prstGeom prst="roundRect">
              <a:avLst>
                <a:gd name="adj" fmla="val 20658"/>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5" name="矩形 74"/>
            <p:cNvSpPr/>
            <p:nvPr/>
          </p:nvSpPr>
          <p:spPr>
            <a:xfrm>
              <a:off x="1881814" y="2945873"/>
              <a:ext cx="2441694" cy="367308"/>
            </a:xfrm>
            <a:prstGeom prst="rect">
              <a:avLst/>
            </a:prstGeom>
            <a:solidFill>
              <a:schemeClr val="accent1">
                <a:lumMod val="75000"/>
              </a:schemeClr>
            </a:solidFill>
          </p:spPr>
          <p:txBody>
            <a:bodyPr wrap="squar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9.2</a:t>
              </a:r>
              <a:r>
                <a:rPr lang="zh-CN" altLang="en-US" sz="2100" spc="225" dirty="0">
                  <a:solidFill>
                    <a:schemeClr val="bg1"/>
                  </a:solidFill>
                  <a:latin typeface="微软雅黑" panose="020B0503020204020204" pitchFamily="34" charset="-122"/>
                  <a:ea typeface="微软雅黑" panose="020B0503020204020204" pitchFamily="34" charset="-122"/>
                </a:rPr>
                <a:t>　</a:t>
              </a:r>
              <a:r>
                <a:rPr lang="zh-CN" altLang="en-US" sz="2100" spc="225" dirty="0" smtClean="0">
                  <a:solidFill>
                    <a:schemeClr val="bg1"/>
                  </a:solidFill>
                  <a:latin typeface="微软雅黑" panose="020B0503020204020204" pitchFamily="34" charset="-122"/>
                  <a:ea typeface="微软雅黑" panose="020B0503020204020204" pitchFamily="34" charset="-122"/>
                </a:rPr>
                <a:t>文本处理</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grpSp>
        <p:nvGrpSpPr>
          <p:cNvPr id="58" name="组合 57"/>
          <p:cNvGrpSpPr/>
          <p:nvPr/>
        </p:nvGrpSpPr>
        <p:grpSpPr>
          <a:xfrm>
            <a:off x="1693574" y="3040884"/>
            <a:ext cx="5693399" cy="444635"/>
            <a:chOff x="1807265" y="3400425"/>
            <a:chExt cx="5693399" cy="394468"/>
          </a:xfrm>
          <a:solidFill>
            <a:schemeClr val="bg2"/>
          </a:solidFill>
        </p:grpSpPr>
        <p:sp>
          <p:nvSpPr>
            <p:cNvPr id="71" name="圆角矩形 7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2" name="矩形 71"/>
            <p:cNvSpPr/>
            <p:nvPr/>
          </p:nvSpPr>
          <p:spPr>
            <a:xfrm>
              <a:off x="1881687" y="3400425"/>
              <a:ext cx="2121535" cy="367307"/>
            </a:xfrm>
            <a:prstGeom prst="rect">
              <a:avLst/>
            </a:prstGeom>
            <a:noFill/>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9.3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词法分析</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0" name="组合 59"/>
          <p:cNvGrpSpPr/>
          <p:nvPr/>
        </p:nvGrpSpPr>
        <p:grpSpPr>
          <a:xfrm>
            <a:off x="1693574" y="4164445"/>
            <a:ext cx="5693399" cy="444332"/>
            <a:chOff x="1807265" y="4331900"/>
            <a:chExt cx="5693399" cy="394200"/>
          </a:xfrm>
        </p:grpSpPr>
        <p:sp>
          <p:nvSpPr>
            <p:cNvPr id="67" name="圆角矩形 66"/>
            <p:cNvSpPr/>
            <p:nvPr/>
          </p:nvSpPr>
          <p:spPr>
            <a:xfrm>
              <a:off x="1807265" y="433190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8" name="矩形 67"/>
            <p:cNvSpPr/>
            <p:nvPr/>
          </p:nvSpPr>
          <p:spPr>
            <a:xfrm>
              <a:off x="1881560" y="4342604"/>
              <a:ext cx="3037840" cy="367308"/>
            </a:xfrm>
            <a:prstGeom prst="rect">
              <a:avLst/>
            </a:prstGeom>
          </p:spPr>
          <p:txBody>
            <a:bodyPr wrap="squar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9.5</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实战：搜索引擎</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48" name="组合 47"/>
          <p:cNvGrpSpPr/>
          <p:nvPr/>
        </p:nvGrpSpPr>
        <p:grpSpPr>
          <a:xfrm>
            <a:off x="1682496" y="3588627"/>
            <a:ext cx="5730240" cy="444280"/>
            <a:chOff x="1807265" y="2478527"/>
            <a:chExt cx="5693399" cy="394154"/>
          </a:xfrm>
          <a:solidFill>
            <a:schemeClr val="bg2"/>
          </a:solidFill>
        </p:grpSpPr>
        <p:sp>
          <p:nvSpPr>
            <p:cNvPr id="49" name="圆角矩形 48"/>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61524" y="2485851"/>
              <a:ext cx="2202533" cy="367308"/>
            </a:xfrm>
            <a:prstGeom prst="rect">
              <a:avLst/>
            </a:prstGeom>
            <a:grpFill/>
          </p:spPr>
          <p:txBody>
            <a:bodyPr wrap="squar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9.4</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语法分析</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pic>
        <p:nvPicPr>
          <p:cNvPr id="51"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53"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smtClean="0">
                <a:solidFill>
                  <a:schemeClr val="bg1">
                    <a:lumMod val="50000"/>
                  </a:schemeClr>
                </a:solidFill>
              </a:rPr>
              <a:t>56</a:t>
            </a:r>
            <a:endParaRPr lang="en-US" altLang="es-HN" sz="1200" b="1" dirty="0" smtClean="0">
              <a:solidFill>
                <a:schemeClr val="bg1">
                  <a:lumMod val="50000"/>
                </a:schemeClr>
              </a:solidFill>
              <a:latin typeface="+mn-lt"/>
            </a:endParaRPr>
          </a:p>
        </p:txBody>
      </p:sp>
      <p:pic>
        <p:nvPicPr>
          <p:cNvPr id="54"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73" name="矩形 72"/>
          <p:cNvSpPr/>
          <p:nvPr/>
        </p:nvSpPr>
        <p:spPr>
          <a:xfrm>
            <a:off x="7929" y="38314"/>
            <a:ext cx="2068830" cy="299085"/>
          </a:xfrm>
          <a:prstGeom prst="rect">
            <a:avLst/>
          </a:prstGeom>
        </p:spPr>
        <p:txBody>
          <a:bodyPr wrap="none">
            <a:spAutoFit/>
          </a:bodyPr>
          <a:lstStyle/>
          <a:p>
            <a:r>
              <a:rPr lang="zh-CN" altLang="en-US" sz="1350" dirty="0" smtClean="0">
                <a:solidFill>
                  <a:schemeClr val="bg1"/>
                </a:solidFill>
              </a:rPr>
              <a:t>高级大数据人才培养丛书</a:t>
            </a:r>
            <a:endParaRPr lang="zh-CN" altLang="en-US" sz="1350" dirty="0">
              <a:solidFill>
                <a:schemeClr val="bg1"/>
              </a:solidFill>
            </a:endParaRPr>
          </a:p>
        </p:txBody>
      </p:sp>
      <p:sp>
        <p:nvSpPr>
          <p:cNvPr id="35" name="矩形 34"/>
          <p:cNvSpPr/>
          <p:nvPr/>
        </p:nvSpPr>
        <p:spPr>
          <a:xfrm>
            <a:off x="762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59" name="组合 58"/>
          <p:cNvGrpSpPr/>
          <p:nvPr/>
        </p:nvGrpSpPr>
        <p:grpSpPr>
          <a:xfrm>
            <a:off x="1675286" y="4772783"/>
            <a:ext cx="5693399" cy="444355"/>
            <a:chOff x="1807265" y="4331900"/>
            <a:chExt cx="5693399" cy="394220"/>
          </a:xfrm>
        </p:grpSpPr>
        <p:sp>
          <p:nvSpPr>
            <p:cNvPr id="62" name="圆角矩形 61"/>
            <p:cNvSpPr/>
            <p:nvPr/>
          </p:nvSpPr>
          <p:spPr>
            <a:xfrm>
              <a:off x="1807265" y="433190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3" name="矩形 62"/>
            <p:cNvSpPr/>
            <p:nvPr/>
          </p:nvSpPr>
          <p:spPr>
            <a:xfrm>
              <a:off x="1869622" y="4358813"/>
              <a:ext cx="773430" cy="367307"/>
            </a:xfrm>
            <a:prstGeom prst="rect">
              <a:avLst/>
            </a:prstGeom>
          </p:spPr>
          <p:txBody>
            <a:bodyPr wrap="none">
              <a:spAutoFit/>
            </a:bodyPr>
            <a:lstStyle/>
            <a:p>
              <a:r>
                <a:rPr 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习题</a:t>
              </a:r>
              <a:endParaRPr 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 name="组合 1"/>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4" name="文本框 14"/>
            <p:cNvSpPr txBox="1"/>
            <p:nvPr/>
          </p:nvSpPr>
          <p:spPr>
            <a:xfrm>
              <a:off x="3681581" y="1169836"/>
              <a:ext cx="1780836" cy="521970"/>
            </a:xfrm>
            <a:prstGeom prst="rect">
              <a:avLst/>
            </a:prstGeom>
            <a:noFill/>
          </p:spPr>
          <p:txBody>
            <a:bodyPr wrap="none" rtlCol="0">
              <a:spAutoFit/>
            </a:bodyPr>
            <a:p>
              <a:pPr algn="ctr"/>
              <a:r>
                <a:rPr lang="zh-CN" altLang="en-US" sz="2800" dirty="0">
                  <a:solidFill>
                    <a:schemeClr val="accent4"/>
                  </a:solidFill>
                </a:rPr>
                <a:t>第九</a:t>
              </a:r>
              <a:r>
                <a:rPr lang="zh-CN" altLang="en-US" sz="2800" dirty="0" smtClean="0">
                  <a:solidFill>
                    <a:schemeClr val="accent4"/>
                  </a:solidFill>
                </a:rPr>
                <a:t>章　</a:t>
              </a:r>
              <a:r>
                <a:rPr lang="zh-CN" altLang="zh-CN" sz="2800" dirty="0" smtClean="0">
                  <a:solidFill>
                    <a:schemeClr val="accent4"/>
                  </a:solidFill>
                </a:rPr>
                <a:t>自然语言处理</a:t>
              </a:r>
              <a:endParaRPr lang="zh-CN" altLang="en-US" sz="2800" dirty="0">
                <a:solidFill>
                  <a:schemeClr val="accent4"/>
                </a:solidFill>
              </a:endParaRPr>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rPr>
              <a:t>9.2 </a:t>
            </a:r>
            <a:r>
              <a:rPr lang="zh-CN" altLang="zh-CN" sz="2100" b="1" spc="225" dirty="0" smtClean="0">
                <a:solidFill>
                  <a:schemeClr val="bg1"/>
                </a:solidFill>
                <a:latin typeface="微软雅黑" panose="020B0503020204020204" pitchFamily="34" charset="-122"/>
                <a:ea typeface="微软雅黑" panose="020B0503020204020204" pitchFamily="34" charset="-122"/>
              </a:rPr>
              <a:t>文本处理</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第九章 自然语言处理</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745615" cy="368300"/>
          </a:xfrm>
          <a:prstGeom prst="rect">
            <a:avLst/>
          </a:prstGeom>
        </p:spPr>
        <p:txBody>
          <a:bodyPr wrap="none">
            <a:spAutoFit/>
          </a:bodyPr>
          <a:lstStyle/>
          <a:p>
            <a:pPr algn="l"/>
            <a:r>
              <a:rPr lang="en-US" altLang="zh-CN" dirty="0" smtClean="0">
                <a:solidFill>
                  <a:schemeClr val="accent1">
                    <a:lumMod val="75000"/>
                  </a:schemeClr>
                </a:solidFill>
                <a:sym typeface="+mn-ea"/>
              </a:rPr>
              <a:t>9.2.1  </a:t>
            </a:r>
            <a:r>
              <a:rPr lang="zh-CN" altLang="en-US" dirty="0" err="1" smtClean="0">
                <a:solidFill>
                  <a:schemeClr val="accent1">
                    <a:lumMod val="75000"/>
                  </a:schemeClr>
                </a:solidFill>
                <a:sym typeface="+mn-ea"/>
              </a:rPr>
              <a:t>文本获取</a:t>
            </a:r>
            <a:endParaRPr lang="zh-CN" altLang="en-US" dirty="0" err="1"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508958" y="1295192"/>
            <a:ext cx="7915326" cy="4892675"/>
          </a:xfrm>
          <a:prstGeom prst="rect">
            <a:avLst/>
          </a:prstGeom>
        </p:spPr>
        <p:txBody>
          <a:bodyPr wrap="square">
            <a:spAutoFit/>
          </a:bodyPr>
          <a:p>
            <a:pPr algn="just">
              <a:lnSpc>
                <a:spcPct val="150000"/>
              </a:lnSpc>
            </a:pPr>
            <a:r>
              <a:rPr lang="zh-CN" altLang="en-US" sz="1600" dirty="0" smtClean="0">
                <a:solidFill>
                  <a:schemeClr val="tx1">
                    <a:lumMod val="75000"/>
                    <a:lumOff val="25000"/>
                  </a:schemeClr>
                </a:solidFill>
                <a:latin typeface="+mn-ea"/>
              </a:rPr>
              <a:t>当今主流的自然语言处理研究使用机器学习或统计模型技术。隐马尔可夫模型（</a:t>
            </a:r>
            <a:r>
              <a:rPr lang="en-US" sz="1600" dirty="0" smtClean="0">
                <a:solidFill>
                  <a:schemeClr val="tx1">
                    <a:lumMod val="75000"/>
                    <a:lumOff val="25000"/>
                  </a:schemeClr>
                </a:solidFill>
                <a:latin typeface="+mn-ea"/>
              </a:rPr>
              <a:t>Hidden Markov Model</a:t>
            </a:r>
            <a:r>
              <a:rPr lang="zh-CN" altLang="en-US" sz="1600" dirty="0" smtClean="0">
                <a:solidFill>
                  <a:schemeClr val="tx1">
                    <a:lumMod val="75000"/>
                    <a:lumOff val="25000"/>
                  </a:schemeClr>
                </a:solidFill>
                <a:latin typeface="+mn-ea"/>
              </a:rPr>
              <a:t>，</a:t>
            </a:r>
            <a:r>
              <a:rPr lang="en-US" sz="1600" dirty="0" smtClean="0">
                <a:solidFill>
                  <a:schemeClr val="tx1">
                    <a:lumMod val="75000"/>
                    <a:lumOff val="25000"/>
                  </a:schemeClr>
                </a:solidFill>
                <a:latin typeface="+mn-ea"/>
              </a:rPr>
              <a:t>HMM</a:t>
            </a:r>
            <a:r>
              <a:rPr lang="zh-CN" altLang="en-US" sz="1600" dirty="0" smtClean="0">
                <a:solidFill>
                  <a:schemeClr val="tx1">
                    <a:lumMod val="75000"/>
                    <a:lumOff val="25000"/>
                  </a:schemeClr>
                </a:solidFill>
                <a:latin typeface="+mn-ea"/>
              </a:rPr>
              <a:t>）的使用，以及越来越多的基于统计模型的研究，使得系统拥有了更强的对未知输入的处理能力。那么，一个首要问题是，如何获取大量的数据？无论是统计模型还是机器学习，其准确率都建立在样本好坏的基础上，样本空间是否足够大，样本分布是否足够均匀，这些也都将影响算法的最终结果。</a:t>
            </a:r>
            <a:endParaRPr lang="zh-CN" altLang="en-US" sz="1600" dirty="0" smtClean="0">
              <a:solidFill>
                <a:schemeClr val="tx1">
                  <a:lumMod val="75000"/>
                  <a:lumOff val="25000"/>
                </a:schemeClr>
              </a:solidFill>
              <a:latin typeface="+mn-ea"/>
            </a:endParaRPr>
          </a:p>
          <a:p>
            <a:pPr>
              <a:lnSpc>
                <a:spcPct val="150000"/>
              </a:lnSpc>
            </a:pPr>
            <a:r>
              <a:rPr lang="x-none" sz="1600" b="1" dirty="0" smtClean="0">
                <a:solidFill>
                  <a:schemeClr val="tx1">
                    <a:lumMod val="75000"/>
                    <a:lumOff val="25000"/>
                  </a:schemeClr>
                </a:solidFill>
                <a:latin typeface="+mn-ea"/>
              </a:rPr>
              <a:t>1. 获取语料库</a:t>
            </a:r>
            <a:endParaRPr lang="zh-CN" altLang="en-US" sz="1600" b="1" dirty="0" smtClean="0">
              <a:solidFill>
                <a:schemeClr val="tx1">
                  <a:lumMod val="75000"/>
                  <a:lumOff val="25000"/>
                </a:schemeClr>
              </a:solidFill>
              <a:latin typeface="+mn-ea"/>
            </a:endParaRPr>
          </a:p>
          <a:p>
            <a:pPr algn="just">
              <a:lnSpc>
                <a:spcPct val="150000"/>
              </a:lnSpc>
            </a:pPr>
            <a:r>
              <a:rPr lang="zh-CN" altLang="en-US" sz="1600" dirty="0" smtClean="0">
                <a:solidFill>
                  <a:schemeClr val="tx1">
                    <a:lumMod val="75000"/>
                    <a:lumOff val="25000"/>
                  </a:schemeClr>
                </a:solidFill>
                <a:latin typeface="+mn-ea"/>
              </a:rPr>
              <a:t>一种方法是在网络上寻找一些第三方提供的语料库，如比较有名的开放语料库</a:t>
            </a:r>
            <a:r>
              <a:rPr lang="en-US" sz="1600" dirty="0" smtClean="0">
                <a:solidFill>
                  <a:schemeClr val="tx1">
                    <a:lumMod val="75000"/>
                    <a:lumOff val="25000"/>
                  </a:schemeClr>
                </a:solidFill>
                <a:latin typeface="+mn-ea"/>
              </a:rPr>
              <a:t>wiki</a:t>
            </a:r>
            <a:r>
              <a:rPr lang="zh-CN" altLang="en-US" sz="1600" dirty="0" smtClean="0">
                <a:solidFill>
                  <a:schemeClr val="tx1">
                    <a:lumMod val="75000"/>
                    <a:lumOff val="25000"/>
                  </a:schemeClr>
                </a:solidFill>
                <a:latin typeface="+mn-ea"/>
              </a:rPr>
              <a:t>。但在很多实际情况中，所研究或开发的系统往往应用于某种特定的领域，这些开放语料库无法满足需求。这时就需要使用另一种方法</a:t>
            </a:r>
            <a:r>
              <a:rPr lang="en-US" altLang="zh-CN" sz="1600" dirty="0" smtClean="0">
                <a:solidFill>
                  <a:schemeClr val="tx1">
                    <a:lumMod val="75000"/>
                    <a:lumOff val="25000"/>
                  </a:schemeClr>
                </a:solidFill>
                <a:latin typeface="+mn-ea"/>
              </a:rPr>
              <a:t>——</a:t>
            </a:r>
            <a:r>
              <a:rPr lang="zh-CN" altLang="en-US" sz="1600" dirty="0" smtClean="0">
                <a:solidFill>
                  <a:schemeClr val="tx1">
                    <a:lumMod val="75000"/>
                    <a:lumOff val="25000"/>
                  </a:schemeClr>
                </a:solidFill>
                <a:latin typeface="+mn-ea"/>
              </a:rPr>
              <a:t>用爬虫主动获取想要的信息（详见第</a:t>
            </a:r>
            <a:r>
              <a:rPr lang="en-US" sz="1600" dirty="0" smtClean="0">
                <a:solidFill>
                  <a:schemeClr val="tx1">
                    <a:lumMod val="75000"/>
                    <a:lumOff val="25000"/>
                  </a:schemeClr>
                </a:solidFill>
                <a:latin typeface="+mn-ea"/>
              </a:rPr>
              <a:t>7</a:t>
            </a:r>
            <a:r>
              <a:rPr lang="zh-CN" altLang="en-US" sz="1600" dirty="0" smtClean="0">
                <a:solidFill>
                  <a:schemeClr val="tx1">
                    <a:lumMod val="75000"/>
                    <a:lumOff val="25000"/>
                  </a:schemeClr>
                </a:solidFill>
                <a:latin typeface="+mn-ea"/>
              </a:rPr>
              <a:t>章）。网络信息丰富多彩，爬虫获取的网页内容格式多种多样，如</a:t>
            </a:r>
            <a:r>
              <a:rPr lang="en-US" sz="1600" dirty="0" smtClean="0">
                <a:solidFill>
                  <a:schemeClr val="tx1">
                    <a:lumMod val="75000"/>
                    <a:lumOff val="25000"/>
                  </a:schemeClr>
                </a:solidFill>
                <a:latin typeface="+mn-ea"/>
              </a:rPr>
              <a:t>HTML</a:t>
            </a:r>
            <a:r>
              <a:rPr lang="zh-CN" altLang="en-US" sz="1600" dirty="0" smtClean="0">
                <a:solidFill>
                  <a:schemeClr val="tx1">
                    <a:lumMod val="75000"/>
                    <a:lumOff val="25000"/>
                  </a:schemeClr>
                </a:solidFill>
                <a:latin typeface="+mn-ea"/>
              </a:rPr>
              <a:t>、</a:t>
            </a:r>
            <a:r>
              <a:rPr lang="en-US" sz="1600" dirty="0" smtClean="0">
                <a:solidFill>
                  <a:schemeClr val="tx1">
                    <a:lumMod val="75000"/>
                    <a:lumOff val="25000"/>
                  </a:schemeClr>
                </a:solidFill>
                <a:latin typeface="+mn-ea"/>
              </a:rPr>
              <a:t>XML</a:t>
            </a:r>
            <a:r>
              <a:rPr lang="zh-CN" altLang="en-US" sz="1600" dirty="0" smtClean="0">
                <a:solidFill>
                  <a:schemeClr val="tx1">
                    <a:lumMod val="75000"/>
                    <a:lumOff val="25000"/>
                  </a:schemeClr>
                </a:solidFill>
                <a:latin typeface="+mn-ea"/>
              </a:rPr>
              <a:t>、</a:t>
            </a:r>
            <a:r>
              <a:rPr lang="en-US" sz="1600" dirty="0" smtClean="0">
                <a:solidFill>
                  <a:schemeClr val="tx1">
                    <a:lumMod val="75000"/>
                    <a:lumOff val="25000"/>
                  </a:schemeClr>
                </a:solidFill>
                <a:latin typeface="+mn-ea"/>
              </a:rPr>
              <a:t>Word</a:t>
            </a:r>
            <a:r>
              <a:rPr lang="zh-CN" altLang="en-US" sz="1600" dirty="0" smtClean="0">
                <a:solidFill>
                  <a:schemeClr val="tx1">
                    <a:lumMod val="75000"/>
                    <a:lumOff val="25000"/>
                  </a:schemeClr>
                </a:solidFill>
                <a:latin typeface="+mn-ea"/>
              </a:rPr>
              <a:t>等。这些内容包含大量垃圾数据，如声音、动画、图片、广告、</a:t>
            </a:r>
            <a:r>
              <a:rPr lang="en-US" sz="1600" dirty="0" smtClean="0">
                <a:solidFill>
                  <a:schemeClr val="tx1">
                    <a:lumMod val="75000"/>
                    <a:lumOff val="25000"/>
                  </a:schemeClr>
                </a:solidFill>
                <a:latin typeface="+mn-ea"/>
              </a:rPr>
              <a:t>Web</a:t>
            </a:r>
            <a:r>
              <a:rPr lang="zh-CN" altLang="en-US" sz="1600" dirty="0" smtClean="0">
                <a:solidFill>
                  <a:schemeClr val="tx1">
                    <a:lumMod val="75000"/>
                    <a:lumOff val="25000"/>
                  </a:schemeClr>
                </a:solidFill>
                <a:latin typeface="+mn-ea"/>
              </a:rPr>
              <a:t>标签等，这些数据直接影响后期文本处理。如何对这些噪声数据进行过滤，只保存单纯的文本格式，是</a:t>
            </a:r>
            <a:r>
              <a:rPr lang="en-US" sz="1600" dirty="0" smtClean="0">
                <a:solidFill>
                  <a:schemeClr val="tx1">
                    <a:lumMod val="75000"/>
                    <a:lumOff val="25000"/>
                  </a:schemeClr>
                </a:solidFill>
                <a:latin typeface="+mn-ea"/>
              </a:rPr>
              <a:t>Web</a:t>
            </a:r>
            <a:r>
              <a:rPr lang="zh-CN" altLang="en-US" sz="1600" dirty="0" smtClean="0">
                <a:solidFill>
                  <a:schemeClr val="tx1">
                    <a:lumMod val="75000"/>
                    <a:lumOff val="25000"/>
                  </a:schemeClr>
                </a:solidFill>
                <a:latin typeface="+mn-ea"/>
              </a:rPr>
              <a:t>信息处理需要深入研究的课题。</a:t>
            </a:r>
            <a:endParaRPr lang="zh-CN" altLang="en-US" sz="1600" dirty="0" smtClean="0">
              <a:solidFill>
                <a:schemeClr val="tx1">
                  <a:lumMod val="75000"/>
                  <a:lumOff val="25000"/>
                </a:schemeClr>
              </a:solidFill>
              <a:latin typeface="+mn-ea"/>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sym typeface="+mn-ea"/>
              </a:rPr>
              <a:t>9.2 </a:t>
            </a:r>
            <a:r>
              <a:rPr lang="zh-CN" altLang="zh-CN" sz="2100" b="1" spc="225" dirty="0" smtClean="0">
                <a:solidFill>
                  <a:schemeClr val="bg1"/>
                </a:solidFill>
                <a:latin typeface="微软雅黑" panose="020B0503020204020204" pitchFamily="34" charset="-122"/>
                <a:ea typeface="微软雅黑" panose="020B0503020204020204" pitchFamily="34" charset="-122"/>
                <a:sym typeface="+mn-ea"/>
              </a:rPr>
              <a:t>文本处理</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第九章 自然语言处理</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745615" cy="368300"/>
          </a:xfrm>
          <a:prstGeom prst="rect">
            <a:avLst/>
          </a:prstGeom>
        </p:spPr>
        <p:txBody>
          <a:bodyPr wrap="none">
            <a:spAutoFit/>
          </a:bodyPr>
          <a:lstStyle/>
          <a:p>
            <a:pPr algn="l"/>
            <a:r>
              <a:rPr lang="en-US" altLang="zh-CN" dirty="0" smtClean="0">
                <a:solidFill>
                  <a:schemeClr val="accent1">
                    <a:lumMod val="75000"/>
                  </a:schemeClr>
                </a:solidFill>
                <a:sym typeface="+mn-ea"/>
              </a:rPr>
              <a:t>9.2.1  </a:t>
            </a:r>
            <a:r>
              <a:rPr lang="zh-CN" altLang="en-US" dirty="0" err="1" smtClean="0">
                <a:solidFill>
                  <a:schemeClr val="accent1">
                    <a:lumMod val="75000"/>
                  </a:schemeClr>
                </a:solidFill>
                <a:sym typeface="+mn-ea"/>
              </a:rPr>
              <a:t>文本获取</a:t>
            </a:r>
            <a:endParaRPr lang="zh-CN" altLang="en-US" dirty="0" err="1"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508958" y="1295192"/>
            <a:ext cx="7915326" cy="2232660"/>
          </a:xfrm>
          <a:prstGeom prst="rect">
            <a:avLst/>
          </a:prstGeom>
        </p:spPr>
        <p:txBody>
          <a:bodyPr wrap="square">
            <a:spAutoFit/>
          </a:bodyPr>
          <a:p>
            <a:pPr>
              <a:lnSpc>
                <a:spcPct val="150000"/>
              </a:lnSpc>
            </a:pPr>
            <a:r>
              <a:rPr lang="x-none" sz="1600" b="1" dirty="0" smtClean="0">
                <a:latin typeface="+mn-ea"/>
              </a:rPr>
              <a:t>2. 文本语料库分类</a:t>
            </a:r>
            <a:endParaRPr lang="zh-CN" altLang="en-US" sz="1600" b="1" dirty="0" smtClean="0">
              <a:latin typeface="+mn-ea"/>
            </a:endParaRPr>
          </a:p>
          <a:p>
            <a:pPr algn="just">
              <a:lnSpc>
                <a:spcPct val="150000"/>
              </a:lnSpc>
            </a:pPr>
            <a:r>
              <a:rPr lang="zh-CN" altLang="en-US" sz="1600" dirty="0" smtClean="0">
                <a:latin typeface="+mn-ea"/>
              </a:rPr>
              <a:t>文本语料库分为</a:t>
            </a:r>
            <a:r>
              <a:rPr lang="en-US" sz="1600" dirty="0" smtClean="0">
                <a:latin typeface="+mn-ea"/>
              </a:rPr>
              <a:t>4</a:t>
            </a:r>
            <a:r>
              <a:rPr lang="zh-CN" altLang="en-US" sz="1600" dirty="0" smtClean="0">
                <a:latin typeface="+mn-ea"/>
              </a:rPr>
              <a:t>类</a:t>
            </a:r>
            <a:r>
              <a:rPr lang="en-US" sz="1600" baseline="30000" dirty="0" smtClean="0">
                <a:latin typeface="+mn-ea"/>
              </a:rPr>
              <a:t>[5]</a:t>
            </a:r>
            <a:r>
              <a:rPr lang="zh-CN" altLang="en-US" sz="1600" dirty="0" smtClean="0">
                <a:latin typeface="+mn-ea"/>
              </a:rPr>
              <a:t>：①最简单的孤立的文本集合；②按照文本等标签分类组成结构，如布朗语料库；③分类不严格、会重叠的语料库，如路透社语料库；④随时间</a:t>
            </a:r>
            <a:r>
              <a:rPr lang="en-US" sz="1600" dirty="0" smtClean="0">
                <a:latin typeface="+mn-ea"/>
              </a:rPr>
              <a:t>/</a:t>
            </a:r>
            <a:r>
              <a:rPr lang="zh-CN" altLang="en-US" sz="1600" dirty="0" smtClean="0">
                <a:latin typeface="+mn-ea"/>
              </a:rPr>
              <a:t>语言用法改变的语料库，如就职演说库。</a:t>
            </a:r>
            <a:endParaRPr lang="zh-CN" altLang="en-US" sz="1600" dirty="0" smtClean="0">
              <a:latin typeface="+mn-ea"/>
            </a:endParaRPr>
          </a:p>
          <a:p>
            <a:pPr algn="just">
              <a:lnSpc>
                <a:spcPct val="150000"/>
              </a:lnSpc>
            </a:pPr>
            <a:r>
              <a:rPr lang="x-none" sz="1600" b="1" dirty="0" smtClean="0">
                <a:latin typeface="+mn-ea"/>
              </a:rPr>
              <a:t>3. 语料库的用法</a:t>
            </a:r>
            <a:endParaRPr lang="zh-CN" altLang="en-US" sz="1600" b="1" dirty="0" smtClean="0">
              <a:latin typeface="+mn-ea"/>
            </a:endParaRPr>
          </a:p>
          <a:p>
            <a:pPr algn="just">
              <a:lnSpc>
                <a:spcPts val="2300"/>
              </a:lnSpc>
            </a:pPr>
            <a:r>
              <a:rPr lang="zh-CN" altLang="en-US" sz="1600" dirty="0" smtClean="0">
                <a:latin typeface="+mn-ea"/>
              </a:rPr>
              <a:t>     </a:t>
            </a:r>
            <a:endParaRPr lang="zh-CN" altLang="en-US" sz="1600" dirty="0">
              <a:latin typeface="+mn-ea"/>
            </a:endParaRPr>
          </a:p>
        </p:txBody>
      </p:sp>
      <p:sp>
        <p:nvSpPr>
          <p:cNvPr id="70" name="矩形 69"/>
          <p:cNvSpPr/>
          <p:nvPr/>
        </p:nvSpPr>
        <p:spPr>
          <a:xfrm>
            <a:off x="530636" y="3092019"/>
            <a:ext cx="4572000" cy="1198880"/>
          </a:xfrm>
          <a:prstGeom prst="rect">
            <a:avLst/>
          </a:prstGeom>
        </p:spPr>
        <p:txBody>
          <a:bodyPr>
            <a:spAutoFit/>
          </a:bodyPr>
          <a:p>
            <a:pPr algn="just">
              <a:lnSpc>
                <a:spcPct val="150000"/>
              </a:lnSpc>
            </a:pPr>
            <a:r>
              <a:rPr lang="zh-CN" altLang="en-US" sz="1600" dirty="0" smtClean="0">
                <a:latin typeface="+mn-ea"/>
              </a:rPr>
              <a:t>以布朗语料库为例。因为这个语料库是研究文本间系统性差异的资源，所以可以用来比较不同文本中情态动词的用法，示例如右上：</a:t>
            </a:r>
            <a:endParaRPr lang="zh-CN" altLang="en-US" sz="1600" dirty="0"/>
          </a:p>
        </p:txBody>
      </p:sp>
      <p:pic>
        <p:nvPicPr>
          <p:cNvPr id="1026" name="Picture 2"/>
          <p:cNvPicPr>
            <a:picLocks noChangeAspect="1" noChangeArrowheads="1"/>
          </p:cNvPicPr>
          <p:nvPr/>
        </p:nvPicPr>
        <p:blipFill>
          <a:blip r:embed="rId3"/>
          <a:srcRect/>
          <a:stretch>
            <a:fillRect/>
          </a:stretch>
        </p:blipFill>
        <p:spPr bwMode="auto">
          <a:xfrm>
            <a:off x="5335793" y="706307"/>
            <a:ext cx="3242737" cy="3521448"/>
          </a:xfrm>
          <a:prstGeom prst="rect">
            <a:avLst/>
          </a:prstGeom>
          <a:noFill/>
          <a:ln w="9525">
            <a:noFill/>
            <a:miter lim="800000"/>
            <a:headEnd/>
            <a:tailEnd/>
          </a:ln>
          <a:effectLst/>
        </p:spPr>
      </p:pic>
      <p:sp>
        <p:nvSpPr>
          <p:cNvPr id="69" name="矩形 68"/>
          <p:cNvSpPr/>
          <p:nvPr/>
        </p:nvSpPr>
        <p:spPr>
          <a:xfrm>
            <a:off x="521746" y="4101531"/>
            <a:ext cx="4534348" cy="1938020"/>
          </a:xfrm>
          <a:prstGeom prst="rect">
            <a:avLst/>
          </a:prstGeom>
        </p:spPr>
        <p:txBody>
          <a:bodyPr wrap="square">
            <a:spAutoFit/>
          </a:bodyPr>
          <a:p>
            <a:pPr algn="just">
              <a:lnSpc>
                <a:spcPct val="150000"/>
              </a:lnSpc>
            </a:pPr>
            <a:r>
              <a:rPr lang="zh-CN" altLang="en-US" sz="1600" dirty="0" smtClean="0">
                <a:solidFill>
                  <a:schemeClr val="tx1">
                    <a:lumMod val="75000"/>
                    <a:lumOff val="25000"/>
                  </a:schemeClr>
                </a:solidFill>
                <a:latin typeface="+mn-ea"/>
              </a:rPr>
              <a:t>如果想操作自己的语料库，并且使用之前的方法，那么，需要用</a:t>
            </a:r>
            <a:r>
              <a:rPr lang="en-US" altLang="en-US" sz="1600" dirty="0" err="1" smtClean="0">
                <a:solidFill>
                  <a:schemeClr val="tx1">
                    <a:lumMod val="75000"/>
                    <a:lumOff val="25000"/>
                  </a:schemeClr>
                </a:solidFill>
                <a:latin typeface="+mn-ea"/>
              </a:rPr>
              <a:t>PlaintextCorpus</a:t>
            </a:r>
            <a:r>
              <a:rPr lang="en-US" altLang="en-US" sz="1600" dirty="0" smtClean="0">
                <a:solidFill>
                  <a:schemeClr val="tx1">
                    <a:lumMod val="75000"/>
                    <a:lumOff val="25000"/>
                  </a:schemeClr>
                </a:solidFill>
                <a:latin typeface="+mn-ea"/>
              </a:rPr>
              <a:t>-Reader</a:t>
            </a:r>
            <a:r>
              <a:rPr lang="zh-CN" altLang="en-US" sz="1600" dirty="0" smtClean="0">
                <a:solidFill>
                  <a:schemeClr val="tx1">
                    <a:lumMod val="75000"/>
                    <a:lumOff val="25000"/>
                  </a:schemeClr>
                </a:solidFill>
                <a:latin typeface="+mn-ea"/>
              </a:rPr>
              <a:t>函数来载入它们。这个函数有</a:t>
            </a:r>
            <a:r>
              <a:rPr lang="en-US" altLang="en-US" sz="1600" dirty="0" smtClean="0">
                <a:solidFill>
                  <a:schemeClr val="tx1">
                    <a:lumMod val="75000"/>
                    <a:lumOff val="25000"/>
                  </a:schemeClr>
                </a:solidFill>
                <a:latin typeface="+mn-ea"/>
              </a:rPr>
              <a:t>2</a:t>
            </a:r>
            <a:r>
              <a:rPr lang="zh-CN" altLang="en-US" sz="1600" dirty="0" smtClean="0">
                <a:solidFill>
                  <a:schemeClr val="tx1">
                    <a:lumMod val="75000"/>
                    <a:lumOff val="25000"/>
                  </a:schemeClr>
                </a:solidFill>
                <a:latin typeface="+mn-ea"/>
              </a:rPr>
              <a:t>个参数，第</a:t>
            </a:r>
            <a:r>
              <a:rPr lang="en-US" altLang="en-US" sz="1600" dirty="0" smtClean="0">
                <a:solidFill>
                  <a:schemeClr val="tx1">
                    <a:lumMod val="75000"/>
                    <a:lumOff val="25000"/>
                  </a:schemeClr>
                </a:solidFill>
                <a:latin typeface="+mn-ea"/>
              </a:rPr>
              <a:t>1</a:t>
            </a:r>
            <a:r>
              <a:rPr lang="zh-CN" altLang="en-US" sz="1600" dirty="0" smtClean="0">
                <a:solidFill>
                  <a:schemeClr val="tx1">
                    <a:lumMod val="75000"/>
                    <a:lumOff val="25000"/>
                  </a:schemeClr>
                </a:solidFill>
                <a:latin typeface="+mn-ea"/>
              </a:rPr>
              <a:t>个是根目录，第</a:t>
            </a:r>
            <a:r>
              <a:rPr lang="en-US" altLang="en-US" sz="1600" dirty="0" smtClean="0">
                <a:solidFill>
                  <a:schemeClr val="tx1">
                    <a:lumMod val="75000"/>
                    <a:lumOff val="25000"/>
                  </a:schemeClr>
                </a:solidFill>
                <a:latin typeface="+mn-ea"/>
              </a:rPr>
              <a:t>2</a:t>
            </a:r>
            <a:r>
              <a:rPr lang="zh-CN" altLang="en-US" sz="1600" dirty="0" smtClean="0">
                <a:solidFill>
                  <a:schemeClr val="tx1">
                    <a:lumMod val="75000"/>
                    <a:lumOff val="25000"/>
                  </a:schemeClr>
                </a:solidFill>
                <a:latin typeface="+mn-ea"/>
              </a:rPr>
              <a:t>个是子文件（可以使用正则表达式进行匹配），示例如右下：</a:t>
            </a:r>
            <a:endParaRPr lang="zh-CN" altLang="en-US" sz="1600" dirty="0" smtClean="0">
              <a:solidFill>
                <a:schemeClr val="tx1">
                  <a:lumMod val="75000"/>
                  <a:lumOff val="25000"/>
                </a:schemeClr>
              </a:solidFill>
              <a:latin typeface="+mn-ea"/>
            </a:endParaRPr>
          </a:p>
        </p:txBody>
      </p:sp>
      <p:pic>
        <p:nvPicPr>
          <p:cNvPr id="1027" name="Picture 3"/>
          <p:cNvPicPr>
            <a:picLocks noChangeAspect="1" noChangeArrowheads="1"/>
          </p:cNvPicPr>
          <p:nvPr/>
        </p:nvPicPr>
        <p:blipFill>
          <a:blip r:embed="rId4"/>
          <a:srcRect/>
          <a:stretch>
            <a:fillRect/>
          </a:stretch>
        </p:blipFill>
        <p:spPr bwMode="auto">
          <a:xfrm>
            <a:off x="5335793" y="4290844"/>
            <a:ext cx="3259567" cy="183025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1+#ppt_w/2"/>
                                          </p:val>
                                        </p:tav>
                                        <p:tav tm="100000">
                                          <p:val>
                                            <p:strVal val="#ppt_x"/>
                                          </p:val>
                                        </p:tav>
                                      </p:tavLst>
                                    </p:anim>
                                    <p:anim calcmode="lin" valueType="num">
                                      <p:cBhvr additive="base">
                                        <p:cTn id="8" dur="500" fill="hold"/>
                                        <p:tgtEl>
                                          <p:spTgt spid="102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9"/>
                                        </p:tgtEl>
                                        <p:attrNameLst>
                                          <p:attrName>style.visibility</p:attrName>
                                        </p:attrNameLst>
                                      </p:cBhvr>
                                      <p:to>
                                        <p:strVal val="visible"/>
                                      </p:to>
                                    </p:set>
                                    <p:anim calcmode="lin" valueType="num">
                                      <p:cBhvr additive="base">
                                        <p:cTn id="13" dur="500" fill="hold"/>
                                        <p:tgtEl>
                                          <p:spTgt spid="69"/>
                                        </p:tgtEl>
                                        <p:attrNameLst>
                                          <p:attrName>ppt_x</p:attrName>
                                        </p:attrNameLst>
                                      </p:cBhvr>
                                      <p:tavLst>
                                        <p:tav tm="0">
                                          <p:val>
                                            <p:strVal val="#ppt_x"/>
                                          </p:val>
                                        </p:tav>
                                        <p:tav tm="100000">
                                          <p:val>
                                            <p:strVal val="#ppt_x"/>
                                          </p:val>
                                        </p:tav>
                                      </p:tavLst>
                                    </p:anim>
                                    <p:anim calcmode="lin" valueType="num">
                                      <p:cBhvr additive="base">
                                        <p:cTn id="14"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1027"/>
                                        </p:tgtEl>
                                        <p:attrNameLst>
                                          <p:attrName>style.visibility</p:attrName>
                                        </p:attrNameLst>
                                      </p:cBhvr>
                                      <p:to>
                                        <p:strVal val="visible"/>
                                      </p:to>
                                    </p:set>
                                    <p:anim calcmode="lin" valueType="num">
                                      <p:cBhvr additive="base">
                                        <p:cTn id="19" dur="500" fill="hold"/>
                                        <p:tgtEl>
                                          <p:spTgt spid="1027"/>
                                        </p:tgtEl>
                                        <p:attrNameLst>
                                          <p:attrName>ppt_x</p:attrName>
                                        </p:attrNameLst>
                                      </p:cBhvr>
                                      <p:tavLst>
                                        <p:tav tm="0">
                                          <p:val>
                                            <p:strVal val="1+#ppt_w/2"/>
                                          </p:val>
                                        </p:tav>
                                        <p:tav tm="100000">
                                          <p:val>
                                            <p:strVal val="#ppt_x"/>
                                          </p:val>
                                        </p:tav>
                                      </p:tavLst>
                                    </p:anim>
                                    <p:anim calcmode="lin" valueType="num">
                                      <p:cBhvr additive="base">
                                        <p:cTn id="20"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sym typeface="+mn-ea"/>
              </a:rPr>
              <a:t>9.2 </a:t>
            </a:r>
            <a:r>
              <a:rPr lang="zh-CN" altLang="zh-CN" sz="2100" b="1" spc="225" dirty="0" smtClean="0">
                <a:solidFill>
                  <a:schemeClr val="bg1"/>
                </a:solidFill>
                <a:latin typeface="微软雅黑" panose="020B0503020204020204" pitchFamily="34" charset="-122"/>
                <a:ea typeface="微软雅黑" panose="020B0503020204020204" pitchFamily="34" charset="-122"/>
                <a:sym typeface="+mn-ea"/>
              </a:rPr>
              <a:t>文本处理</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第九章 自然语言处理</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745615" cy="368300"/>
          </a:xfrm>
          <a:prstGeom prst="rect">
            <a:avLst/>
          </a:prstGeom>
        </p:spPr>
        <p:txBody>
          <a:bodyPr wrap="none">
            <a:spAutoFit/>
          </a:bodyPr>
          <a:lstStyle/>
          <a:p>
            <a:pPr algn="l"/>
            <a:r>
              <a:rPr lang="en-US" altLang="zh-CN" dirty="0" smtClean="0">
                <a:solidFill>
                  <a:schemeClr val="accent1">
                    <a:lumMod val="75000"/>
                  </a:schemeClr>
                </a:solidFill>
                <a:sym typeface="+mn-ea"/>
              </a:rPr>
              <a:t>9.2.2  </a:t>
            </a:r>
            <a:r>
              <a:rPr lang="zh-CN" altLang="en-US" dirty="0" err="1" smtClean="0">
                <a:solidFill>
                  <a:schemeClr val="accent1">
                    <a:lumMod val="75000"/>
                  </a:schemeClr>
                </a:solidFill>
                <a:sym typeface="+mn-ea"/>
              </a:rPr>
              <a:t>文本表示</a:t>
            </a:r>
            <a:endParaRPr lang="zh-CN" altLang="en-US" dirty="0" err="1"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508958" y="1295192"/>
            <a:ext cx="7915326" cy="3122930"/>
          </a:xfrm>
          <a:prstGeom prst="rect">
            <a:avLst/>
          </a:prstGeom>
        </p:spPr>
        <p:txBody>
          <a:bodyPr wrap="square">
            <a:spAutoFit/>
          </a:bodyPr>
          <a:p>
            <a:pPr algn="just">
              <a:lnSpc>
                <a:spcPct val="150000"/>
              </a:lnSpc>
            </a:pPr>
            <a:r>
              <a:rPr lang="zh-CN" altLang="en-US" sz="1600" dirty="0" smtClean="0">
                <a:solidFill>
                  <a:schemeClr val="tx1">
                    <a:lumMod val="75000"/>
                    <a:lumOff val="25000"/>
                  </a:schemeClr>
                </a:solidFill>
                <a:latin typeface="+mn-ea"/>
              </a:rPr>
              <a:t>文本的表示及其特征词的选取是自然语言处理的一个基本问题。它通过对从文本中抽取的特征词进行量化来表示文本信息，将它们从一个无结构的原始文本转化为结构化的、计算机可以识别处理的信息，即对文本进行科学抽象，建立它的数学模型，用以描述和代替文本。由于文本是非结构化的数据，要想从大量的文本中提取有用的信息就必须首先将文本转化为可处理的结构化形式。通常先对词汇进行分离，也就是采用分词技术，然后实现文本向量化表示。例如，文本</a:t>
            </a:r>
            <a:r>
              <a:rPr lang="en-US" sz="1600" dirty="0" smtClean="0">
                <a:solidFill>
                  <a:schemeClr val="tx1">
                    <a:lumMod val="75000"/>
                    <a:lumOff val="25000"/>
                  </a:schemeClr>
                </a:solidFill>
                <a:latin typeface="+mn-ea"/>
              </a:rPr>
              <a:t> </a:t>
            </a:r>
            <a:r>
              <a:rPr lang="zh-CN" altLang="en-US" sz="1600" dirty="0" smtClean="0">
                <a:solidFill>
                  <a:schemeClr val="tx1">
                    <a:lumMod val="75000"/>
                    <a:lumOff val="25000"/>
                  </a:schemeClr>
                </a:solidFill>
                <a:latin typeface="+mn-ea"/>
              </a:rPr>
              <a:t>   可以用向量表示为                   </a:t>
            </a:r>
            <a:r>
              <a:rPr lang="en-US" sz="1600" dirty="0" smtClean="0">
                <a:solidFill>
                  <a:schemeClr val="tx1">
                    <a:lumMod val="75000"/>
                    <a:lumOff val="25000"/>
                  </a:schemeClr>
                </a:solidFill>
                <a:latin typeface="+mn-ea"/>
              </a:rPr>
              <a:t> </a:t>
            </a:r>
            <a:r>
              <a:rPr lang="zh-CN" altLang="en-US" sz="1600" dirty="0" smtClean="0">
                <a:solidFill>
                  <a:schemeClr val="tx1">
                    <a:lumMod val="75000"/>
                    <a:lumOff val="25000"/>
                  </a:schemeClr>
                </a:solidFill>
                <a:latin typeface="+mn-ea"/>
              </a:rPr>
              <a:t>    ，其中，</a:t>
            </a:r>
            <a:r>
              <a:rPr lang="en-US" sz="1600" dirty="0" smtClean="0">
                <a:solidFill>
                  <a:schemeClr val="tx1">
                    <a:lumMod val="75000"/>
                    <a:lumOff val="25000"/>
                  </a:schemeClr>
                </a:solidFill>
                <a:latin typeface="+mn-ea"/>
              </a:rPr>
              <a:t> </a:t>
            </a:r>
            <a:r>
              <a:rPr lang="zh-CN" altLang="en-US" sz="1600" dirty="0" smtClean="0">
                <a:solidFill>
                  <a:schemeClr val="tx1">
                    <a:lumMod val="75000"/>
                    <a:lumOff val="25000"/>
                  </a:schemeClr>
                </a:solidFill>
                <a:latin typeface="+mn-ea"/>
              </a:rPr>
              <a:t>   为文本  </a:t>
            </a:r>
            <a:r>
              <a:rPr lang="en-US" sz="1600" dirty="0" smtClean="0">
                <a:solidFill>
                  <a:schemeClr val="tx1">
                    <a:lumMod val="75000"/>
                    <a:lumOff val="25000"/>
                  </a:schemeClr>
                </a:solidFill>
                <a:latin typeface="+mn-ea"/>
              </a:rPr>
              <a:t> </a:t>
            </a:r>
            <a:r>
              <a:rPr lang="zh-CN" altLang="en-US" sz="1600" dirty="0" smtClean="0">
                <a:solidFill>
                  <a:schemeClr val="tx1">
                    <a:lumMod val="75000"/>
                    <a:lumOff val="25000"/>
                  </a:schemeClr>
                </a:solidFill>
                <a:latin typeface="+mn-ea"/>
              </a:rPr>
              <a:t>的单个词项及文本特征。</a:t>
            </a:r>
            <a:endParaRPr lang="zh-CN" altLang="en-US" sz="1600" dirty="0" smtClean="0">
              <a:solidFill>
                <a:schemeClr val="tx1">
                  <a:lumMod val="75000"/>
                  <a:lumOff val="25000"/>
                </a:schemeClr>
              </a:solidFill>
              <a:latin typeface="+mn-ea"/>
            </a:endParaRPr>
          </a:p>
          <a:p>
            <a:pPr>
              <a:lnSpc>
                <a:spcPct val="150000"/>
              </a:lnSpc>
              <a:spcBef>
                <a:spcPts val="600"/>
              </a:spcBef>
            </a:pPr>
            <a:r>
              <a:rPr lang="zh-CN" altLang="en-US" sz="1600" dirty="0" smtClean="0">
                <a:solidFill>
                  <a:schemeClr val="tx1">
                    <a:lumMod val="75000"/>
                    <a:lumOff val="25000"/>
                  </a:schemeClr>
                </a:solidFill>
                <a:latin typeface="+mn-ea"/>
              </a:rPr>
              <a:t>当前，文本表示模型主要有</a:t>
            </a:r>
            <a:r>
              <a:rPr lang="en-US" sz="1600" dirty="0" smtClean="0">
                <a:solidFill>
                  <a:schemeClr val="tx1">
                    <a:lumMod val="75000"/>
                    <a:lumOff val="25000"/>
                  </a:schemeClr>
                </a:solidFill>
                <a:latin typeface="+mn-ea"/>
              </a:rPr>
              <a:t>3</a:t>
            </a:r>
            <a:r>
              <a:rPr lang="zh-CN" altLang="en-US" sz="1600" dirty="0" smtClean="0">
                <a:solidFill>
                  <a:schemeClr val="tx1">
                    <a:lumMod val="75000"/>
                    <a:lumOff val="25000"/>
                  </a:schemeClr>
                </a:solidFill>
                <a:latin typeface="+mn-ea"/>
              </a:rPr>
              <a:t>种，分别为布尔模型、概率模型和向量空间模型。</a:t>
            </a:r>
            <a:endParaRPr lang="zh-CN" altLang="en-US" sz="1600" dirty="0" smtClean="0">
              <a:solidFill>
                <a:schemeClr val="tx1">
                  <a:lumMod val="75000"/>
                  <a:lumOff val="25000"/>
                </a:schemeClr>
              </a:solidFill>
              <a:latin typeface="+mn-ea"/>
            </a:endParaRPr>
          </a:p>
        </p:txBody>
      </p:sp>
      <p:pic>
        <p:nvPicPr>
          <p:cNvPr id="2051" name="Picture 3"/>
          <p:cNvPicPr>
            <a:picLocks noChangeAspect="1" noChangeArrowheads="1"/>
          </p:cNvPicPr>
          <p:nvPr/>
        </p:nvPicPr>
        <p:blipFill>
          <a:blip r:embed="rId3"/>
          <a:srcRect/>
          <a:stretch>
            <a:fillRect/>
          </a:stretch>
        </p:blipFill>
        <p:spPr bwMode="auto">
          <a:xfrm>
            <a:off x="583883" y="4418106"/>
            <a:ext cx="7765620" cy="1614930"/>
          </a:xfrm>
          <a:prstGeom prst="rect">
            <a:avLst/>
          </a:prstGeom>
          <a:noFill/>
          <a:ln w="9525">
            <a:noFill/>
            <a:miter lim="800000"/>
            <a:headEnd/>
            <a:tailEnd/>
          </a:ln>
          <a:effectLst/>
        </p:spPr>
      </p:pic>
      <p:pic>
        <p:nvPicPr>
          <p:cNvPr id="2053" name="Picture 5"/>
          <p:cNvPicPr>
            <a:picLocks noChangeAspect="1" noChangeArrowheads="1"/>
          </p:cNvPicPr>
          <p:nvPr/>
        </p:nvPicPr>
        <p:blipFill>
          <a:blip r:embed="rId4"/>
          <a:srcRect/>
          <a:stretch>
            <a:fillRect/>
          </a:stretch>
        </p:blipFill>
        <p:spPr bwMode="auto">
          <a:xfrm>
            <a:off x="6029212" y="3289324"/>
            <a:ext cx="1537224" cy="280085"/>
          </a:xfrm>
          <a:prstGeom prst="rect">
            <a:avLst/>
          </a:prstGeom>
          <a:noFill/>
          <a:ln w="9525">
            <a:noFill/>
            <a:miter lim="800000"/>
            <a:headEnd/>
            <a:tailEnd/>
          </a:ln>
          <a:effectLst/>
        </p:spPr>
      </p:pic>
      <p:pic>
        <p:nvPicPr>
          <p:cNvPr id="2052" name="Picture 4"/>
          <p:cNvPicPr>
            <a:picLocks noChangeAspect="1" noChangeArrowheads="1"/>
          </p:cNvPicPr>
          <p:nvPr/>
        </p:nvPicPr>
        <p:blipFill>
          <a:blip r:embed="rId5"/>
          <a:srcRect/>
          <a:stretch>
            <a:fillRect/>
          </a:stretch>
        </p:blipFill>
        <p:spPr bwMode="auto">
          <a:xfrm>
            <a:off x="4137621" y="3289504"/>
            <a:ext cx="163496" cy="198531"/>
          </a:xfrm>
          <a:prstGeom prst="rect">
            <a:avLst/>
          </a:prstGeom>
          <a:noFill/>
          <a:ln w="9525">
            <a:noFill/>
            <a:miter lim="800000"/>
            <a:headEnd/>
            <a:tailEnd/>
          </a:ln>
          <a:effectLst/>
        </p:spPr>
      </p:pic>
      <p:pic>
        <p:nvPicPr>
          <p:cNvPr id="2054" name="Picture 6"/>
          <p:cNvPicPr>
            <a:picLocks noChangeAspect="1" noChangeArrowheads="1"/>
          </p:cNvPicPr>
          <p:nvPr/>
        </p:nvPicPr>
        <p:blipFill>
          <a:blip r:embed="rId6"/>
          <a:srcRect/>
          <a:stretch>
            <a:fillRect/>
          </a:stretch>
        </p:blipFill>
        <p:spPr bwMode="auto">
          <a:xfrm>
            <a:off x="8093785" y="3278505"/>
            <a:ext cx="152400" cy="209550"/>
          </a:xfrm>
          <a:prstGeom prst="rect">
            <a:avLst/>
          </a:prstGeom>
          <a:noFill/>
          <a:ln w="9525">
            <a:noFill/>
            <a:miter lim="800000"/>
            <a:headEnd/>
            <a:tailEnd/>
          </a:ln>
          <a:effectLst/>
        </p:spPr>
      </p:pic>
      <p:pic>
        <p:nvPicPr>
          <p:cNvPr id="75" name="Picture 4"/>
          <p:cNvPicPr>
            <a:picLocks noChangeAspect="1" noChangeArrowheads="1"/>
          </p:cNvPicPr>
          <p:nvPr/>
        </p:nvPicPr>
        <p:blipFill>
          <a:blip r:embed="rId5"/>
          <a:srcRect/>
          <a:stretch>
            <a:fillRect/>
          </a:stretch>
        </p:blipFill>
        <p:spPr bwMode="auto">
          <a:xfrm>
            <a:off x="1243553" y="3689815"/>
            <a:ext cx="163496" cy="19853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PLACING_PICTURE_USER_VIEWPORT" val="{&quot;height&quot;:2213.7700303667366,&quot;width&quot;:1643.1365829854146}"/>
</p:tagLst>
</file>

<file path=ppt/tags/tag10.xml><?xml version="1.0" encoding="utf-8"?>
<p:tagLst xmlns:p="http://schemas.openxmlformats.org/presentationml/2006/main">
  <p:tag name="KSO_WM_UNIT_PLACING_PICTURE_USER_VIEWPORT" val="{&quot;height&quot;:2242.0209063302964,&quot;width&quot;:2169.6622024616386}"/>
</p:tagLst>
</file>

<file path=ppt/tags/tag11.xml><?xml version="1.0" encoding="utf-8"?>
<p:tagLst xmlns:p="http://schemas.openxmlformats.org/presentationml/2006/main">
  <p:tag name="KSO_WM_UNIT_PLACING_PICTURE_USER_VIEWPORT" val="{&quot;height&quot;:2242.8056528848401,&quot;width&quot;:1643.1365829854146}"/>
</p:tagLst>
</file>

<file path=ppt/tags/tag12.xml><?xml version="1.0" encoding="utf-8"?>
<p:tagLst xmlns:p="http://schemas.openxmlformats.org/presentationml/2006/main">
  <p:tag name="KSO_WM_UNIT_PLACING_PICTURE_USER_VIEWPORT" val="{&quot;height&quot;:2243.5903994393834,&quot;width&quot;:1643.1365829854146}"/>
</p:tagLst>
</file>

<file path=ppt/tags/tag13.xml><?xml version="1.0" encoding="utf-8"?>
<p:tagLst xmlns:p="http://schemas.openxmlformats.org/presentationml/2006/main">
  <p:tag name="KSO_WM_UNIT_PLACING_PICTURE_USER_VIEWPORT" val="{&quot;height&quot;:2242.8056528848401,&quot;width&quot;:1643.1365829854146}"/>
</p:tagLst>
</file>

<file path=ppt/tags/tag14.xml><?xml version="1.0" encoding="utf-8"?>
<p:tagLst xmlns:p="http://schemas.openxmlformats.org/presentationml/2006/main">
  <p:tag name="KSO_WM_UNIT_PLACING_PICTURE_USER_VIEWPORT" val="{&quot;height&quot;:2216.9090165849102,&quot;width&quot;:1643.1365829854146}"/>
</p:tagLst>
</file>

<file path=ppt/tags/tag15.xml><?xml version="1.0" encoding="utf-8"?>
<p:tagLst xmlns:p="http://schemas.openxmlformats.org/presentationml/2006/main">
  <p:tag name="KSO_WM_UNIT_PLACING_PICTURE_USER_VIEWPORT" val="{&quot;height&quot;:2242.8056528848401,&quot;width&quot;:1643.1365829854146}"/>
</p:tagLst>
</file>

<file path=ppt/tags/tag16.xml><?xml version="1.0" encoding="utf-8"?>
<p:tagLst xmlns:p="http://schemas.openxmlformats.org/presentationml/2006/main">
  <p:tag name="KSO_WM_UNIT_PLACING_PICTURE_USER_VIEWPORT" val="{&quot;height&quot;:2244.3751459939267,&quot;width&quot;:1643.1365829854146}"/>
</p:tagLst>
</file>

<file path=ppt/tags/tag17.xml><?xml version="1.0" encoding="utf-8"?>
<p:tagLst xmlns:p="http://schemas.openxmlformats.org/presentationml/2006/main">
  <p:tag name="KSO_WM_UNIT_PLACING_PICTURE_USER_VIEWPORT" val="{&quot;height&quot;:2176.1021957486569,&quot;width&quot;:1844.0167001030202}"/>
</p:tagLst>
</file>

<file path=ppt/tags/tag18.xml><?xml version="1.0" encoding="utf-8"?>
<p:tagLst xmlns:p="http://schemas.openxmlformats.org/presentationml/2006/main">
  <p:tag name="KSO_WM_UNIT_PLACING_PICTURE_USER_VIEWPORT" val="{&quot;height&quot;:2253.0073580939033,&quot;width&quot;:1643.1365829854146}"/>
</p:tagLst>
</file>

<file path=ppt/tags/tag19.xml><?xml version="1.0" encoding="utf-8"?>
<p:tagLst xmlns:p="http://schemas.openxmlformats.org/presentationml/2006/main">
  <p:tag name="KSO_WM_UNIT_PLACING_PICTURE_USER_VIEWPORT" val="{&quot;height&quot;:2252.2226115393601,&quot;width&quot;:1570.9452908962751}"/>
</p:tagLst>
</file>

<file path=ppt/tags/tag2.xml><?xml version="1.0" encoding="utf-8"?>
<p:tagLst xmlns:p="http://schemas.openxmlformats.org/presentationml/2006/main">
  <p:tag name="KSO_WM_UNIT_PLACING_PICTURE_USER_VIEWPORT" val="{&quot;height&quot;:2214.5547769212799,&quot;width&quot;:1643.1365829854146}"/>
</p:tagLst>
</file>

<file path=ppt/tags/tag20.xml><?xml version="1.0" encoding="utf-8"?>
<p:tagLst xmlns:p="http://schemas.openxmlformats.org/presentationml/2006/main">
  <p:tag name="KSO_WM_UNIT_PLACING_PICTURE_USER_VIEWPORT" val="{&quot;height&quot;:2262.4243167484233,&quot;width&quot;:1629.012199750583}"/>
</p:tagLst>
</file>

<file path=ppt/tags/tag21.xml><?xml version="1.0" encoding="utf-8"?>
<p:tagLst xmlns:p="http://schemas.openxmlformats.org/presentationml/2006/main">
  <p:tag name="KSO_WM_UNIT_PLACING_PICTURE_USER_VIEWPORT" val="{&quot;height&quot;:2245.9446391030133,&quot;width&quot;:1555.2515317464622}"/>
</p:tagLst>
</file>

<file path=ppt/tags/tag22.xml><?xml version="1.0" encoding="utf-8"?>
<p:tagLst xmlns:p="http://schemas.openxmlformats.org/presentationml/2006/main">
  <p:tag name="KSO_WM_UNIT_PLACING_PICTURE_USER_VIEWPORT" val="{&quot;height&quot;:2352.6701705209061,&quot;width&quot;:1724.744130564442}"/>
</p:tagLst>
</file>

<file path=ppt/tags/tag23.xml><?xml version="1.0" encoding="utf-8"?>
<p:tagLst xmlns:p="http://schemas.openxmlformats.org/presentationml/2006/main">
  <p:tag name="KSO_WM_UNIT_PLACING_PICTURE_USER_VIEWPORT" val="{&quot;height&quot;:2346.3921980845598,&quot;width&quot;:1727.0981944369139}"/>
</p:tagLst>
</file>

<file path=ppt/tags/tag3.xml><?xml version="1.0" encoding="utf-8"?>
<p:tagLst xmlns:p="http://schemas.openxmlformats.org/presentationml/2006/main">
  <p:tag name="KSO_WM_UNIT_PLACING_PICTURE_USER_VIEWPORT" val="{&quot;height&quot;:2126.6631628124269,&quot;width&quot;:1576.4381065987097}"/>
</p:tagLst>
</file>

<file path=ppt/tags/tag4.xml><?xml version="1.0" encoding="utf-8"?>
<p:tagLst xmlns:p="http://schemas.openxmlformats.org/presentationml/2006/main">
  <p:tag name="KSO_WM_UNIT_PLACING_PICTURE_USER_VIEWPORT" val="{&quot;height&quot;:2214.5547769212799,&quot;width&quot;:1738.8685137992736}"/>
</p:tagLst>
</file>

<file path=ppt/tags/tag5.xml><?xml version="1.0" encoding="utf-8"?>
<p:tagLst xmlns:p="http://schemas.openxmlformats.org/presentationml/2006/main">
  <p:tag name="KSO_WM_UNIT_PLACING_PICTURE_USER_VIEWPORT" val="{&quot;height&quot;:2365.2261153935997,&quot;width&quot;:2009.5858591335468}"/>
</p:tagLst>
</file>

<file path=ppt/tags/tag6.xml><?xml version="1.0" encoding="utf-8"?>
<p:tagLst xmlns:p="http://schemas.openxmlformats.org/presentationml/2006/main">
  <p:tag name="KSO_WM_UNIT_PLACING_PICTURE_USER_VIEWPORT" val="{&quot;height&quot;:2196.5056061667833,&quot;width&quot;:1618.0265683457139}"/>
</p:tagLst>
</file>

<file path=ppt/tags/tag7.xml><?xml version="1.0" encoding="utf-8"?>
<p:tagLst xmlns:p="http://schemas.openxmlformats.org/presentationml/2006/main">
  <p:tag name="KSO_WM_UNIT_PLACING_PICTURE_USER_VIEWPORT" val="{&quot;height&quot;:2197.2903527213266,&quot;width&quot;:1570.1606029387845}"/>
</p:tagLst>
</file>

<file path=ppt/tags/tag8.xml><?xml version="1.0" encoding="utf-8"?>
<p:tagLst xmlns:p="http://schemas.openxmlformats.org/presentationml/2006/main">
  <p:tag name="KSO_WM_UNIT_PLACING_PICTURE_USER_VIEWPORT" val="{&quot;height&quot;:2831.3655687923383,&quot;width&quot;:1946.0261345768042}"/>
</p:tagLst>
</file>

<file path=ppt/tags/tag9.xml><?xml version="1.0" encoding="utf-8"?>
<p:tagLst xmlns:p="http://schemas.openxmlformats.org/presentationml/2006/main">
  <p:tag name="KSO_WM_UNIT_PLACING_PICTURE_USER_VIEWPORT" val="{&quot;height&quot;:2216.9090165849102,&quot;width&quot;:1738.083825841783}"/>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10864</Words>
  <Application>WPS 演示</Application>
  <PresentationFormat>全屏显示(4:3)</PresentationFormat>
  <Paragraphs>827</Paragraphs>
  <Slides>47</Slides>
  <Notes>34</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47</vt:i4>
      </vt:variant>
    </vt:vector>
  </HeadingPairs>
  <TitlesOfParts>
    <vt:vector size="57" baseType="lpstr">
      <vt:lpstr>Arial</vt:lpstr>
      <vt:lpstr>宋体</vt:lpstr>
      <vt:lpstr>Wingdings</vt:lpstr>
      <vt:lpstr>微软雅黑</vt:lpstr>
      <vt:lpstr>Wingdings 2</vt:lpstr>
      <vt:lpstr>Arial Unicode MS</vt:lpstr>
      <vt:lpstr>Calibri</vt:lpstr>
      <vt:lpstr>Wingdings</vt:lpstr>
      <vt:lpstr>方正粗黑宋简体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http://www.deepbbs.org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cstor</dc:creator>
  <cp:lastModifiedBy>YAYA</cp:lastModifiedBy>
  <cp:revision>650</cp:revision>
  <dcterms:created xsi:type="dcterms:W3CDTF">2015-11-23T03:31:00Z</dcterms:created>
  <dcterms:modified xsi:type="dcterms:W3CDTF">2021-03-17T02:10:10Z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