
<file path=[Content_Types].xml><?xml version="1.0" encoding="utf-8"?>
<Types xmlns="http://schemas.openxmlformats.org/package/2006/content-types">
  <Default Extension="jpeg" ContentType="image/jpeg"/>
  <Default Extension="png" ContentType="image/png"/>
  <Default Extension="wdp" ContentType="image/vnd.ms-photo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diagrams/colors1.xml" ContentType="application/vnd.openxmlformats-officedocument.drawingml.diagramColors+xml"/>
  <Override PartName="/ppt/diagrams/colors2.xml" ContentType="application/vnd.openxmlformats-officedocument.drawingml.diagramColors+xml"/>
  <Override PartName="/ppt/diagrams/data1.xml" ContentType="application/vnd.openxmlformats-officedocument.drawingml.diagramData+xml"/>
  <Override PartName="/ppt/diagrams/data2.xml" ContentType="application/vnd.openxmlformats-officedocument.drawingml.diagramData+xml"/>
  <Override PartName="/ppt/diagrams/drawing1.xml" ContentType="application/vnd.ms-office.drawingml.diagramDrawing+xml"/>
  <Override PartName="/ppt/diagrams/drawing2.xml" ContentType="application/vnd.ms-office.drawingml.diagramDrawing+xml"/>
  <Override PartName="/ppt/diagrams/layout1.xml" ContentType="application/vnd.openxmlformats-officedocument.drawingml.diagramLayout+xml"/>
  <Override PartName="/ppt/diagrams/layout2.xml" ContentType="application/vnd.openxmlformats-officedocument.drawingml.diagramLayout+xml"/>
  <Override PartName="/ppt/diagrams/quickStyle1.xml" ContentType="application/vnd.openxmlformats-officedocument.drawingml.diagramStyle+xml"/>
  <Override PartName="/ppt/diagrams/quickStyle2.xml" ContentType="application/vnd.openxmlformats-officedocument.drawingml.diagramStyle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8" r:id="rId3"/>
    <p:sldMasterId id="2147483687" r:id="rId4"/>
    <p:sldMasterId id="2147483706" r:id="rId5"/>
  </p:sldMasterIdLst>
  <p:notesMasterIdLst>
    <p:notesMasterId r:id="rId27"/>
  </p:notesMasterIdLst>
  <p:handoutMasterIdLst>
    <p:handoutMasterId r:id="rId28"/>
  </p:handoutMasterIdLst>
  <p:sldIdLst>
    <p:sldId id="573" r:id="rId6"/>
    <p:sldId id="556" r:id="rId7"/>
    <p:sldId id="437" r:id="rId8"/>
    <p:sldId id="558" r:id="rId9"/>
    <p:sldId id="475" r:id="rId10"/>
    <p:sldId id="557" r:id="rId11"/>
    <p:sldId id="559" r:id="rId12"/>
    <p:sldId id="479" r:id="rId13"/>
    <p:sldId id="462" r:id="rId14"/>
    <p:sldId id="480" r:id="rId15"/>
    <p:sldId id="481" r:id="rId16"/>
    <p:sldId id="582" r:id="rId17"/>
    <p:sldId id="482" r:id="rId18"/>
    <p:sldId id="483" r:id="rId19"/>
    <p:sldId id="561" r:id="rId20"/>
    <p:sldId id="484" r:id="rId21"/>
    <p:sldId id="447" r:id="rId22"/>
    <p:sldId id="617" r:id="rId23"/>
    <p:sldId id="618" r:id="rId24"/>
    <p:sldId id="620" r:id="rId25"/>
    <p:sldId id="581" r:id="rId26"/>
  </p:sldIdLst>
  <p:sldSz cx="9144000" cy="6858000" type="screen4x3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can how" initials="ch" lastIdx="5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D89BC"/>
    <a:srgbClr val="404040"/>
    <a:srgbClr val="D37303"/>
    <a:srgbClr val="E6E6E6"/>
    <a:srgbClr val="EEEEEE"/>
    <a:srgbClr val="F2F2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2853" autoAdjust="0"/>
    <p:restoredTop sz="96429" autoAdjust="0"/>
  </p:normalViewPr>
  <p:slideViewPr>
    <p:cSldViewPr snapToGrid="0" showGuides="1">
      <p:cViewPr varScale="1">
        <p:scale>
          <a:sx n="110" d="100"/>
          <a:sy n="110" d="100"/>
        </p:scale>
        <p:origin x="-1644" y="-90"/>
      </p:cViewPr>
      <p:guideLst>
        <p:guide orient="horz" pos="4034"/>
        <p:guide orient="horz" pos="1473"/>
        <p:guide orient="horz" pos="844"/>
        <p:guide pos="1813"/>
        <p:guide pos="265"/>
        <p:guide pos="5524"/>
        <p:guide pos="1247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27870"/>
    </p:cViewPr>
  </p:sorterViewPr>
  <p:notesViewPr>
    <p:cSldViewPr snapToGrid="0" showGuides="1">
      <p:cViewPr varScale="1">
        <p:scale>
          <a:sx n="86" d="100"/>
          <a:sy n="86" d="100"/>
        </p:scale>
        <p:origin x="-3846" y="-90"/>
      </p:cViewPr>
      <p:guideLst>
        <p:guide orient="horz" pos="2922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4.xml"/><Relationship Id="rId8" Type="http://schemas.openxmlformats.org/officeDocument/2006/relationships/slide" Target="slides/slide3.xml"/><Relationship Id="rId7" Type="http://schemas.openxmlformats.org/officeDocument/2006/relationships/slide" Target="slides/slide2.xml"/><Relationship Id="rId6" Type="http://schemas.openxmlformats.org/officeDocument/2006/relationships/slide" Target="slides/slide1.xml"/><Relationship Id="rId5" Type="http://schemas.openxmlformats.org/officeDocument/2006/relationships/slideMaster" Target="slideMasters/slideMaster4.xml"/><Relationship Id="rId4" Type="http://schemas.openxmlformats.org/officeDocument/2006/relationships/slideMaster" Target="slideMasters/slideMaster3.xml"/><Relationship Id="rId32" Type="http://schemas.openxmlformats.org/officeDocument/2006/relationships/commentAuthors" Target="commentAuthors.xml"/><Relationship Id="rId31" Type="http://schemas.openxmlformats.org/officeDocument/2006/relationships/tableStyles" Target="tableStyles.xml"/><Relationship Id="rId30" Type="http://schemas.openxmlformats.org/officeDocument/2006/relationships/viewProps" Target="viewProps.xml"/><Relationship Id="rId3" Type="http://schemas.openxmlformats.org/officeDocument/2006/relationships/slideMaster" Target="slideMasters/slideMaster2.xml"/><Relationship Id="rId29" Type="http://schemas.openxmlformats.org/officeDocument/2006/relationships/presProps" Target="presProps.xml"/><Relationship Id="rId28" Type="http://schemas.openxmlformats.org/officeDocument/2006/relationships/handoutMaster" Target="handoutMasters/handoutMaster1.xml"/><Relationship Id="rId27" Type="http://schemas.openxmlformats.org/officeDocument/2006/relationships/notesMaster" Target="notesMasters/notesMaster1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0" Type="http://schemas.openxmlformats.org/officeDocument/2006/relationships/slide" Target="slides/slide15.xml"/><Relationship Id="rId2" Type="http://schemas.openxmlformats.org/officeDocument/2006/relationships/theme" Target="theme/theme1.xml"/><Relationship Id="rId19" Type="http://schemas.openxmlformats.org/officeDocument/2006/relationships/slide" Target="slides/slide14.xml"/><Relationship Id="rId18" Type="http://schemas.openxmlformats.org/officeDocument/2006/relationships/slide" Target="slides/slide13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" Type="http://schemas.openxmlformats.org/officeDocument/2006/relationships/slideMaster" Target="slideMasters/slide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D6DAF64-DBDD-412E-ABD6-57E41A0F8EA4}" type="doc">
      <dgm:prSet loTypeId="urn:microsoft.com/office/officeart/2005/8/layout/chevron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zh-CN" altLang="en-US"/>
        </a:p>
      </dgm:t>
    </dgm:pt>
    <dgm:pt modelId="{7ED1940E-2FEB-4473-8BB5-D61B1FD126F6}">
      <dgm:prSet phldrT="[文本]"/>
      <dgm:spPr/>
      <dgm:t>
        <a:bodyPr/>
        <a:lstStyle/>
        <a:p>
          <a:r>
            <a:rPr lang="en-US" altLang="zh-CN" dirty="0" smtClean="0"/>
            <a:t>1</a:t>
          </a:r>
          <a:endParaRPr lang="zh-CN" altLang="en-US" dirty="0"/>
        </a:p>
      </dgm:t>
    </dgm:pt>
    <dgm:pt modelId="{1D744DBE-CDF9-4E63-9E59-C09AF713BC73}" cxnId="{B5824859-5C7E-4160-8BD2-3B5FDE7E4F3A}" type="parTrans">
      <dgm:prSet/>
      <dgm:spPr/>
      <dgm:t>
        <a:bodyPr/>
        <a:lstStyle/>
        <a:p>
          <a:endParaRPr lang="zh-CN" altLang="en-US"/>
        </a:p>
      </dgm:t>
    </dgm:pt>
    <dgm:pt modelId="{3BC78B84-6E1B-4403-97D6-5CB0CFC47D69}" cxnId="{B5824859-5C7E-4160-8BD2-3B5FDE7E4F3A}" type="sibTrans">
      <dgm:prSet/>
      <dgm:spPr/>
      <dgm:t>
        <a:bodyPr/>
        <a:lstStyle/>
        <a:p>
          <a:endParaRPr lang="zh-CN" altLang="en-US"/>
        </a:p>
      </dgm:t>
    </dgm:pt>
    <dgm:pt modelId="{2D142E21-979E-4DBA-8823-84E61605BD91}">
      <dgm:prSet phldrT="[文本]"/>
      <dgm:spPr/>
      <dgm:t>
        <a:bodyPr/>
        <a:lstStyle/>
        <a:p>
          <a:r>
            <a:rPr lang="zh-CN" altLang="en-US" dirty="0" smtClean="0"/>
            <a:t>数据统计图表化阶段</a:t>
          </a:r>
          <a:endParaRPr lang="zh-CN" altLang="en-US" dirty="0"/>
        </a:p>
      </dgm:t>
    </dgm:pt>
    <dgm:pt modelId="{A552AC47-7AFC-4567-873B-FAE04448B498}" cxnId="{08D8F37B-A039-47C0-8679-5F5233AF5DC1}" type="parTrans">
      <dgm:prSet/>
      <dgm:spPr/>
      <dgm:t>
        <a:bodyPr/>
        <a:lstStyle/>
        <a:p>
          <a:endParaRPr lang="zh-CN" altLang="en-US"/>
        </a:p>
      </dgm:t>
    </dgm:pt>
    <dgm:pt modelId="{0A8FECB7-EF8D-4AB2-BBC9-FBF412F45AB2}" cxnId="{08D8F37B-A039-47C0-8679-5F5233AF5DC1}" type="sibTrans">
      <dgm:prSet/>
      <dgm:spPr/>
      <dgm:t>
        <a:bodyPr/>
        <a:lstStyle/>
        <a:p>
          <a:endParaRPr lang="zh-CN" altLang="en-US"/>
        </a:p>
      </dgm:t>
    </dgm:pt>
    <dgm:pt modelId="{28AC41ED-BAC6-4E0D-8E34-682EECA4B3AE}">
      <dgm:prSet phldrT="[文本]"/>
      <dgm:spPr/>
      <dgm:t>
        <a:bodyPr/>
        <a:lstStyle/>
        <a:p>
          <a:r>
            <a:rPr lang="en-US" altLang="zh-CN" dirty="0" smtClean="0"/>
            <a:t>2</a:t>
          </a:r>
          <a:endParaRPr lang="zh-CN" altLang="en-US" dirty="0"/>
        </a:p>
      </dgm:t>
    </dgm:pt>
    <dgm:pt modelId="{A85377B1-F464-455B-BB68-83A4414CB7FE}" cxnId="{5FFD84EE-D2A6-4FC3-B1F7-8CB033F05D9E}" type="parTrans">
      <dgm:prSet/>
      <dgm:spPr/>
      <dgm:t>
        <a:bodyPr/>
        <a:lstStyle/>
        <a:p>
          <a:endParaRPr lang="zh-CN" altLang="en-US"/>
        </a:p>
      </dgm:t>
    </dgm:pt>
    <dgm:pt modelId="{1EEBD43B-40BC-49E0-9499-392B42FBA963}" cxnId="{5FFD84EE-D2A6-4FC3-B1F7-8CB033F05D9E}" type="sibTrans">
      <dgm:prSet/>
      <dgm:spPr/>
      <dgm:t>
        <a:bodyPr/>
        <a:lstStyle/>
        <a:p>
          <a:endParaRPr lang="zh-CN" altLang="en-US"/>
        </a:p>
      </dgm:t>
    </dgm:pt>
    <dgm:pt modelId="{911A4DD8-858A-4561-A2FF-BAEAABFE60AF}">
      <dgm:prSet phldrT="[文本]"/>
      <dgm:spPr/>
      <dgm:t>
        <a:bodyPr/>
        <a:lstStyle/>
        <a:p>
          <a:r>
            <a:rPr lang="zh-CN" altLang="en-US" dirty="0" smtClean="0"/>
            <a:t>数据结果展示化</a:t>
          </a:r>
          <a:endParaRPr lang="zh-CN" altLang="en-US" dirty="0"/>
        </a:p>
      </dgm:t>
    </dgm:pt>
    <dgm:pt modelId="{801CBBE3-E651-4A5B-B99E-82C55872BC64}" cxnId="{A2BAD9A0-BAD7-4581-884A-CAE83BD373B1}" type="parTrans">
      <dgm:prSet/>
      <dgm:spPr/>
      <dgm:t>
        <a:bodyPr/>
        <a:lstStyle/>
        <a:p>
          <a:endParaRPr lang="zh-CN" altLang="en-US"/>
        </a:p>
      </dgm:t>
    </dgm:pt>
    <dgm:pt modelId="{B13DBC05-A6E8-4D7F-962B-3894BCBC6498}" cxnId="{A2BAD9A0-BAD7-4581-884A-CAE83BD373B1}" type="sibTrans">
      <dgm:prSet/>
      <dgm:spPr/>
      <dgm:t>
        <a:bodyPr/>
        <a:lstStyle/>
        <a:p>
          <a:endParaRPr lang="zh-CN" altLang="en-US"/>
        </a:p>
      </dgm:t>
    </dgm:pt>
    <dgm:pt modelId="{A1A6DD89-7EAD-4DD8-8BF4-71A02813B414}">
      <dgm:prSet phldrT="[文本]"/>
      <dgm:spPr/>
      <dgm:t>
        <a:bodyPr/>
        <a:lstStyle/>
        <a:p>
          <a:r>
            <a:rPr lang="zh-CN" altLang="en-US" dirty="0" smtClean="0"/>
            <a:t>功能强大、交互性强、适用范围广；集成了大量的图形算法、可视化算法，降低复杂的图表的成本。</a:t>
          </a:r>
          <a:endParaRPr lang="zh-CN" altLang="en-US" dirty="0"/>
        </a:p>
      </dgm:t>
    </dgm:pt>
    <dgm:pt modelId="{8A48F0FB-97FF-4E74-9111-8DC32771F6EB}" cxnId="{70636D2A-A249-4B67-A110-21205D00722F}" type="parTrans">
      <dgm:prSet/>
      <dgm:spPr/>
      <dgm:t>
        <a:bodyPr/>
        <a:lstStyle/>
        <a:p>
          <a:endParaRPr lang="zh-CN" altLang="en-US"/>
        </a:p>
      </dgm:t>
    </dgm:pt>
    <dgm:pt modelId="{D503157A-4E5A-4E87-A29F-F9F381B4D867}" cxnId="{70636D2A-A249-4B67-A110-21205D00722F}" type="sibTrans">
      <dgm:prSet/>
      <dgm:spPr/>
      <dgm:t>
        <a:bodyPr/>
        <a:lstStyle/>
        <a:p>
          <a:endParaRPr lang="zh-CN" altLang="en-US"/>
        </a:p>
      </dgm:t>
    </dgm:pt>
    <dgm:pt modelId="{E8308626-4EF9-41EB-8AAA-DA15D5B6C15D}">
      <dgm:prSet phldrT="[文本]"/>
      <dgm:spPr/>
      <dgm:t>
        <a:bodyPr/>
        <a:lstStyle/>
        <a:p>
          <a:r>
            <a:rPr lang="en-US" altLang="zh-CN" dirty="0" smtClean="0"/>
            <a:t>-----------</a:t>
          </a:r>
          <a:r>
            <a:rPr lang="zh-CN" altLang="en-US" dirty="0" smtClean="0"/>
            <a:t>表达历史数据，省略过程数据</a:t>
          </a:r>
          <a:endParaRPr lang="zh-CN" altLang="en-US" dirty="0"/>
        </a:p>
      </dgm:t>
    </dgm:pt>
    <dgm:pt modelId="{EA3ABBC3-9A2C-4A51-A1C6-AF5DECCB09E6}" cxnId="{BAD53054-DDF2-47E2-BADA-477B6B410E82}" type="sibTrans">
      <dgm:prSet/>
      <dgm:spPr/>
      <dgm:t>
        <a:bodyPr/>
        <a:lstStyle/>
        <a:p>
          <a:endParaRPr lang="zh-CN" altLang="en-US"/>
        </a:p>
      </dgm:t>
    </dgm:pt>
    <dgm:pt modelId="{5E4E758E-CAF9-4AC8-9A8D-2B1828167579}" cxnId="{BAD53054-DDF2-47E2-BADA-477B6B410E82}" type="parTrans">
      <dgm:prSet/>
      <dgm:spPr/>
      <dgm:t>
        <a:bodyPr/>
        <a:lstStyle/>
        <a:p>
          <a:endParaRPr lang="zh-CN" altLang="en-US"/>
        </a:p>
      </dgm:t>
    </dgm:pt>
    <dgm:pt modelId="{D078E58C-FF5C-453E-9944-96084B8D8FB3}" type="pres">
      <dgm:prSet presAssocID="{7D6DAF64-DBDD-412E-ABD6-57E41A0F8EA4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h-CN" altLang="en-US"/>
        </a:p>
      </dgm:t>
    </dgm:pt>
    <dgm:pt modelId="{573BEE42-5C2B-4D7E-8C73-878D48D1C299}" type="pres">
      <dgm:prSet presAssocID="{7ED1940E-2FEB-4473-8BB5-D61B1FD126F6}" presName="composite" presStyleCnt="0"/>
      <dgm:spPr/>
    </dgm:pt>
    <dgm:pt modelId="{75E8D25E-FFBB-4C64-B406-81E6F8B5FB20}" type="pres">
      <dgm:prSet presAssocID="{7ED1940E-2FEB-4473-8BB5-D61B1FD126F6}" presName="parentText" presStyleLbl="alignNode1" presStyleIdx="0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CFA15407-880C-4980-8EEB-FCE0D504A461}" type="pres">
      <dgm:prSet presAssocID="{7ED1940E-2FEB-4473-8BB5-D61B1FD126F6}" presName="descendantText" presStyleLbl="alignAcc1" presStyleIdx="0" presStyleCnt="2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65B3ADC5-126F-4768-B3D7-BE80F971D7A6}" type="pres">
      <dgm:prSet presAssocID="{3BC78B84-6E1B-4403-97D6-5CB0CFC47D69}" presName="sp" presStyleCnt="0"/>
      <dgm:spPr/>
    </dgm:pt>
    <dgm:pt modelId="{5BADFAC4-455D-41F4-95EC-E2A37FAA7102}" type="pres">
      <dgm:prSet presAssocID="{28AC41ED-BAC6-4E0D-8E34-682EECA4B3AE}" presName="composite" presStyleCnt="0"/>
      <dgm:spPr/>
    </dgm:pt>
    <dgm:pt modelId="{E8F77D4D-13B0-4822-A7C6-60174A6F3025}" type="pres">
      <dgm:prSet presAssocID="{28AC41ED-BAC6-4E0D-8E34-682EECA4B3AE}" presName="parentText" presStyleLbl="alignNode1" presStyleIdx="1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F081B50A-E53B-4C4C-9C4A-ADFCB692B468}" type="pres">
      <dgm:prSet presAssocID="{28AC41ED-BAC6-4E0D-8E34-682EECA4B3AE}" presName="descendantText" presStyleLbl="alignAcc1" presStyleIdx="1" presStyleCnt="2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</dgm:ptLst>
  <dgm:cxnLst>
    <dgm:cxn modelId="{B5824859-5C7E-4160-8BD2-3B5FDE7E4F3A}" srcId="{7D6DAF64-DBDD-412E-ABD6-57E41A0F8EA4}" destId="{7ED1940E-2FEB-4473-8BB5-D61B1FD126F6}" srcOrd="0" destOrd="0" parTransId="{1D744DBE-CDF9-4E63-9E59-C09AF713BC73}" sibTransId="{3BC78B84-6E1B-4403-97D6-5CB0CFC47D69}"/>
    <dgm:cxn modelId="{08D8F37B-A039-47C0-8679-5F5233AF5DC1}" srcId="{7ED1940E-2FEB-4473-8BB5-D61B1FD126F6}" destId="{2D142E21-979E-4DBA-8823-84E61605BD91}" srcOrd="0" destOrd="0" parTransId="{A552AC47-7AFC-4567-873B-FAE04448B498}" sibTransId="{0A8FECB7-EF8D-4AB2-BBC9-FBF412F45AB2}"/>
    <dgm:cxn modelId="{67557C36-9F0A-462D-964C-51ABAD337496}" type="presOf" srcId="{E8308626-4EF9-41EB-8AAA-DA15D5B6C15D}" destId="{CFA15407-880C-4980-8EEB-FCE0D504A461}" srcOrd="0" destOrd="1" presId="urn:microsoft.com/office/officeart/2005/8/layout/chevron2"/>
    <dgm:cxn modelId="{5FFD84EE-D2A6-4FC3-B1F7-8CB033F05D9E}" srcId="{7D6DAF64-DBDD-412E-ABD6-57E41A0F8EA4}" destId="{28AC41ED-BAC6-4E0D-8E34-682EECA4B3AE}" srcOrd="1" destOrd="0" parTransId="{A85377B1-F464-455B-BB68-83A4414CB7FE}" sibTransId="{1EEBD43B-40BC-49E0-9499-392B42FBA963}"/>
    <dgm:cxn modelId="{70636D2A-A249-4B67-A110-21205D00722F}" srcId="{28AC41ED-BAC6-4E0D-8E34-682EECA4B3AE}" destId="{A1A6DD89-7EAD-4DD8-8BF4-71A02813B414}" srcOrd="1" destOrd="0" parTransId="{8A48F0FB-97FF-4E74-9111-8DC32771F6EB}" sibTransId="{D503157A-4E5A-4E87-A29F-F9F381B4D867}"/>
    <dgm:cxn modelId="{FCE95BA3-7B3E-4810-B76D-BD37EF03DFE0}" type="presOf" srcId="{28AC41ED-BAC6-4E0D-8E34-682EECA4B3AE}" destId="{E8F77D4D-13B0-4822-A7C6-60174A6F3025}" srcOrd="0" destOrd="0" presId="urn:microsoft.com/office/officeart/2005/8/layout/chevron2"/>
    <dgm:cxn modelId="{FBDA452C-ED57-4E9F-8295-772263D500BA}" type="presOf" srcId="{911A4DD8-858A-4561-A2FF-BAEAABFE60AF}" destId="{F081B50A-E53B-4C4C-9C4A-ADFCB692B468}" srcOrd="0" destOrd="0" presId="urn:microsoft.com/office/officeart/2005/8/layout/chevron2"/>
    <dgm:cxn modelId="{EDDD6472-862F-4B70-B584-18FA6B539CF3}" type="presOf" srcId="{7ED1940E-2FEB-4473-8BB5-D61B1FD126F6}" destId="{75E8D25E-FFBB-4C64-B406-81E6F8B5FB20}" srcOrd="0" destOrd="0" presId="urn:microsoft.com/office/officeart/2005/8/layout/chevron2"/>
    <dgm:cxn modelId="{01353B40-2C0E-43D0-850D-8D8057E7D0D8}" type="presOf" srcId="{A1A6DD89-7EAD-4DD8-8BF4-71A02813B414}" destId="{F081B50A-E53B-4C4C-9C4A-ADFCB692B468}" srcOrd="0" destOrd="1" presId="urn:microsoft.com/office/officeart/2005/8/layout/chevron2"/>
    <dgm:cxn modelId="{6E6C0912-E8DF-48AF-8C9E-CF1D9FC36C80}" type="presOf" srcId="{7D6DAF64-DBDD-412E-ABD6-57E41A0F8EA4}" destId="{D078E58C-FF5C-453E-9944-96084B8D8FB3}" srcOrd="0" destOrd="0" presId="urn:microsoft.com/office/officeart/2005/8/layout/chevron2"/>
    <dgm:cxn modelId="{A2BAD9A0-BAD7-4581-884A-CAE83BD373B1}" srcId="{28AC41ED-BAC6-4E0D-8E34-682EECA4B3AE}" destId="{911A4DD8-858A-4561-A2FF-BAEAABFE60AF}" srcOrd="0" destOrd="0" parTransId="{801CBBE3-E651-4A5B-B99E-82C55872BC64}" sibTransId="{B13DBC05-A6E8-4D7F-962B-3894BCBC6498}"/>
    <dgm:cxn modelId="{127D9395-7CE0-4BC1-9926-1EF7956D7341}" type="presOf" srcId="{2D142E21-979E-4DBA-8823-84E61605BD91}" destId="{CFA15407-880C-4980-8EEB-FCE0D504A461}" srcOrd="0" destOrd="0" presId="urn:microsoft.com/office/officeart/2005/8/layout/chevron2"/>
    <dgm:cxn modelId="{BAD53054-DDF2-47E2-BADA-477B6B410E82}" srcId="{7ED1940E-2FEB-4473-8BB5-D61B1FD126F6}" destId="{E8308626-4EF9-41EB-8AAA-DA15D5B6C15D}" srcOrd="1" destOrd="0" parTransId="{5E4E758E-CAF9-4AC8-9A8D-2B1828167579}" sibTransId="{EA3ABBC3-9A2C-4A51-A1C6-AF5DECCB09E6}"/>
    <dgm:cxn modelId="{FDD651D4-0207-4838-8DF4-7889D997A3AB}" type="presParOf" srcId="{D078E58C-FF5C-453E-9944-96084B8D8FB3}" destId="{573BEE42-5C2B-4D7E-8C73-878D48D1C299}" srcOrd="0" destOrd="0" presId="urn:microsoft.com/office/officeart/2005/8/layout/chevron2"/>
    <dgm:cxn modelId="{80E2EC8F-5376-4320-90C2-7F5FEC63E26C}" type="presParOf" srcId="{573BEE42-5C2B-4D7E-8C73-878D48D1C299}" destId="{75E8D25E-FFBB-4C64-B406-81E6F8B5FB20}" srcOrd="0" destOrd="0" presId="urn:microsoft.com/office/officeart/2005/8/layout/chevron2"/>
    <dgm:cxn modelId="{E0FF57FF-B7B4-4B06-8E5A-05B6A3803670}" type="presParOf" srcId="{573BEE42-5C2B-4D7E-8C73-878D48D1C299}" destId="{CFA15407-880C-4980-8EEB-FCE0D504A461}" srcOrd="1" destOrd="0" presId="urn:microsoft.com/office/officeart/2005/8/layout/chevron2"/>
    <dgm:cxn modelId="{FAF73485-98E2-405F-AD10-9555B697ACB6}" type="presParOf" srcId="{D078E58C-FF5C-453E-9944-96084B8D8FB3}" destId="{65B3ADC5-126F-4768-B3D7-BE80F971D7A6}" srcOrd="1" destOrd="0" presId="urn:microsoft.com/office/officeart/2005/8/layout/chevron2"/>
    <dgm:cxn modelId="{33A2ED36-1282-419E-AE65-C1DE5277FEC7}" type="presParOf" srcId="{D078E58C-FF5C-453E-9944-96084B8D8FB3}" destId="{5BADFAC4-455D-41F4-95EC-E2A37FAA7102}" srcOrd="2" destOrd="0" presId="urn:microsoft.com/office/officeart/2005/8/layout/chevron2"/>
    <dgm:cxn modelId="{AFD32B02-9D2A-4056-8894-898516976AEB}" type="presParOf" srcId="{5BADFAC4-455D-41F4-95EC-E2A37FAA7102}" destId="{E8F77D4D-13B0-4822-A7C6-60174A6F3025}" srcOrd="0" destOrd="0" presId="urn:microsoft.com/office/officeart/2005/8/layout/chevron2"/>
    <dgm:cxn modelId="{BF00D4ED-2EA0-4627-A8FA-406AFED9AF97}" type="presParOf" srcId="{5BADFAC4-455D-41F4-95EC-E2A37FAA7102}" destId="{F081B50A-E53B-4C4C-9C4A-ADFCB692B468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D6DAF64-DBDD-412E-ABD6-57E41A0F8EA4}" type="doc">
      <dgm:prSet loTypeId="urn:microsoft.com/office/officeart/2005/8/layout/chevron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zh-CN" altLang="en-US"/>
        </a:p>
      </dgm:t>
    </dgm:pt>
    <dgm:pt modelId="{7BF18394-E799-425A-B6E4-6C45B8F3DAAA}">
      <dgm:prSet phldrT="[文本]"/>
      <dgm:spPr/>
      <dgm:t>
        <a:bodyPr/>
        <a:lstStyle/>
        <a:p>
          <a:r>
            <a:rPr lang="en-US" altLang="zh-CN" dirty="0" smtClean="0"/>
            <a:t>3</a:t>
          </a:r>
          <a:endParaRPr lang="zh-CN" altLang="en-US" dirty="0"/>
        </a:p>
      </dgm:t>
    </dgm:pt>
    <dgm:pt modelId="{C812A6B1-B1A0-4AEE-871C-722625F6C2D5}" cxnId="{C352C126-3E96-4B54-80E2-B5D43DAF7758}" type="parTrans">
      <dgm:prSet/>
      <dgm:spPr/>
      <dgm:t>
        <a:bodyPr/>
        <a:lstStyle/>
        <a:p>
          <a:endParaRPr lang="zh-CN" altLang="en-US"/>
        </a:p>
      </dgm:t>
    </dgm:pt>
    <dgm:pt modelId="{8725EF13-416D-43C6-BEC0-12E1C00C01E6}" cxnId="{C352C126-3E96-4B54-80E2-B5D43DAF7758}" type="sibTrans">
      <dgm:prSet/>
      <dgm:spPr/>
      <dgm:t>
        <a:bodyPr/>
        <a:lstStyle/>
        <a:p>
          <a:endParaRPr lang="zh-CN" altLang="en-US"/>
        </a:p>
      </dgm:t>
    </dgm:pt>
    <dgm:pt modelId="{BA027364-E796-46C0-A37C-C2E8F62F3900}">
      <dgm:prSet phldrT="[文本]"/>
      <dgm:spPr/>
      <dgm:t>
        <a:bodyPr/>
        <a:lstStyle/>
        <a:p>
          <a:r>
            <a:rPr lang="zh-CN" altLang="en-US" dirty="0" smtClean="0"/>
            <a:t>数据分析过程可视化</a:t>
          </a:r>
          <a:endParaRPr lang="zh-CN" altLang="en-US" dirty="0"/>
        </a:p>
      </dgm:t>
    </dgm:pt>
    <dgm:pt modelId="{8C0EA0D5-1D12-460A-9E24-712BE9409957}" cxnId="{05C34FDE-AECD-4755-BE4D-64913D2F54DA}" type="parTrans">
      <dgm:prSet/>
      <dgm:spPr/>
      <dgm:t>
        <a:bodyPr/>
        <a:lstStyle/>
        <a:p>
          <a:endParaRPr lang="zh-CN" altLang="en-US"/>
        </a:p>
      </dgm:t>
    </dgm:pt>
    <dgm:pt modelId="{1C129B01-2CCE-4069-8F76-A9CBD0CAC892}" cxnId="{05C34FDE-AECD-4755-BE4D-64913D2F54DA}" type="sibTrans">
      <dgm:prSet/>
      <dgm:spPr/>
      <dgm:t>
        <a:bodyPr/>
        <a:lstStyle/>
        <a:p>
          <a:endParaRPr lang="zh-CN" altLang="en-US"/>
        </a:p>
      </dgm:t>
    </dgm:pt>
    <dgm:pt modelId="{E5EF15DC-77AC-478A-93CE-ED47752741E0}">
      <dgm:prSet phldrT="[文本]"/>
      <dgm:spPr/>
      <dgm:t>
        <a:bodyPr/>
        <a:lstStyle/>
        <a:p>
          <a:r>
            <a:rPr lang="zh-CN" altLang="en-US" dirty="0" smtClean="0"/>
            <a:t>需要对数据的分析过程进行可视化，更好的探索规律、查找问题</a:t>
          </a:r>
          <a:endParaRPr lang="zh-CN" altLang="en-US" dirty="0"/>
        </a:p>
      </dgm:t>
    </dgm:pt>
    <dgm:pt modelId="{2C61B056-6FCE-4DA9-B799-422E5BC10916}" cxnId="{E4D15398-80AC-4E57-8A00-67B927DCC330}" type="parTrans">
      <dgm:prSet/>
      <dgm:spPr/>
      <dgm:t>
        <a:bodyPr/>
        <a:lstStyle/>
        <a:p>
          <a:endParaRPr lang="zh-CN" altLang="en-US"/>
        </a:p>
      </dgm:t>
    </dgm:pt>
    <dgm:pt modelId="{F09BF098-6E21-4F38-BEAA-DC3DE2A438D8}" cxnId="{E4D15398-80AC-4E57-8A00-67B927DCC330}" type="sibTrans">
      <dgm:prSet/>
      <dgm:spPr/>
      <dgm:t>
        <a:bodyPr/>
        <a:lstStyle/>
        <a:p>
          <a:endParaRPr lang="zh-CN" altLang="en-US"/>
        </a:p>
      </dgm:t>
    </dgm:pt>
    <dgm:pt modelId="{7ED1940E-2FEB-4473-8BB5-D61B1FD126F6}">
      <dgm:prSet phldrT="[文本]"/>
      <dgm:spPr/>
      <dgm:t>
        <a:bodyPr/>
        <a:lstStyle/>
        <a:p>
          <a:r>
            <a:rPr lang="en-US" altLang="zh-CN" dirty="0" smtClean="0"/>
            <a:t>4</a:t>
          </a:r>
          <a:endParaRPr lang="zh-CN" altLang="en-US" dirty="0"/>
        </a:p>
      </dgm:t>
    </dgm:pt>
    <dgm:pt modelId="{1D744DBE-CDF9-4E63-9E59-C09AF713BC73}" cxnId="{B5824859-5C7E-4160-8BD2-3B5FDE7E4F3A}" type="parTrans">
      <dgm:prSet/>
      <dgm:spPr/>
      <dgm:t>
        <a:bodyPr/>
        <a:lstStyle/>
        <a:p>
          <a:endParaRPr lang="zh-CN" altLang="en-US"/>
        </a:p>
      </dgm:t>
    </dgm:pt>
    <dgm:pt modelId="{3BC78B84-6E1B-4403-97D6-5CB0CFC47D69}" cxnId="{B5824859-5C7E-4160-8BD2-3B5FDE7E4F3A}" type="sibTrans">
      <dgm:prSet/>
      <dgm:spPr/>
      <dgm:t>
        <a:bodyPr/>
        <a:lstStyle/>
        <a:p>
          <a:endParaRPr lang="zh-CN" altLang="en-US"/>
        </a:p>
      </dgm:t>
    </dgm:pt>
    <dgm:pt modelId="{2D142E21-979E-4DBA-8823-84E61605BD91}">
      <dgm:prSet phldrT="[文本]"/>
      <dgm:spPr/>
      <dgm:t>
        <a:bodyPr/>
        <a:lstStyle/>
        <a:p>
          <a:r>
            <a:rPr lang="en-US" altLang="en-US" dirty="0" smtClean="0"/>
            <a:t>VR/AR </a:t>
          </a:r>
          <a:r>
            <a:rPr lang="zh-CN" altLang="en-US" dirty="0" smtClean="0"/>
            <a:t>阶段的虚拟现实的可视化</a:t>
          </a:r>
          <a:endParaRPr lang="zh-CN" altLang="en-US" dirty="0"/>
        </a:p>
      </dgm:t>
    </dgm:pt>
    <dgm:pt modelId="{A552AC47-7AFC-4567-873B-FAE04448B498}" cxnId="{08D8F37B-A039-47C0-8679-5F5233AF5DC1}" type="parTrans">
      <dgm:prSet/>
      <dgm:spPr/>
      <dgm:t>
        <a:bodyPr/>
        <a:lstStyle/>
        <a:p>
          <a:endParaRPr lang="zh-CN" altLang="en-US"/>
        </a:p>
      </dgm:t>
    </dgm:pt>
    <dgm:pt modelId="{0A8FECB7-EF8D-4AB2-BBC9-FBF412F45AB2}" cxnId="{08D8F37B-A039-47C0-8679-5F5233AF5DC1}" type="sibTrans">
      <dgm:prSet/>
      <dgm:spPr/>
      <dgm:t>
        <a:bodyPr/>
        <a:lstStyle/>
        <a:p>
          <a:endParaRPr lang="zh-CN" altLang="en-US"/>
        </a:p>
      </dgm:t>
    </dgm:pt>
    <dgm:pt modelId="{E8308626-4EF9-41EB-8AAA-DA15D5B6C15D}">
      <dgm:prSet phldrT="[文本]"/>
      <dgm:spPr/>
      <dgm:t>
        <a:bodyPr/>
        <a:lstStyle/>
        <a:p>
          <a:r>
            <a:rPr lang="zh-CN" altLang="en-US" dirty="0" smtClean="0"/>
            <a:t>虚拟现实提升概率思维、多维数据的可视化、高密度信息的展示、以及提供情境使人们更全面地理解问题。</a:t>
          </a:r>
          <a:endParaRPr lang="zh-CN" altLang="en-US" dirty="0"/>
        </a:p>
      </dgm:t>
    </dgm:pt>
    <dgm:pt modelId="{5E4E758E-CAF9-4AC8-9A8D-2B1828167579}" cxnId="{BAD53054-DDF2-47E2-BADA-477B6B410E82}" type="parTrans">
      <dgm:prSet/>
      <dgm:spPr/>
      <dgm:t>
        <a:bodyPr/>
        <a:lstStyle/>
        <a:p>
          <a:endParaRPr lang="zh-CN" altLang="en-US"/>
        </a:p>
      </dgm:t>
    </dgm:pt>
    <dgm:pt modelId="{EA3ABBC3-9A2C-4A51-A1C6-AF5DECCB09E6}" cxnId="{BAD53054-DDF2-47E2-BADA-477B6B410E82}" type="sibTrans">
      <dgm:prSet/>
      <dgm:spPr/>
      <dgm:t>
        <a:bodyPr/>
        <a:lstStyle/>
        <a:p>
          <a:endParaRPr lang="zh-CN" altLang="en-US"/>
        </a:p>
      </dgm:t>
    </dgm:pt>
    <dgm:pt modelId="{28AC41ED-BAC6-4E0D-8E34-682EECA4B3AE}">
      <dgm:prSet phldrT="[文本]"/>
      <dgm:spPr/>
      <dgm:t>
        <a:bodyPr/>
        <a:lstStyle/>
        <a:p>
          <a:r>
            <a:rPr lang="en-US" altLang="zh-CN" dirty="0" smtClean="0"/>
            <a:t>5</a:t>
          </a:r>
          <a:endParaRPr lang="zh-CN" altLang="en-US" dirty="0"/>
        </a:p>
      </dgm:t>
    </dgm:pt>
    <dgm:pt modelId="{A85377B1-F464-455B-BB68-83A4414CB7FE}" cxnId="{5FFD84EE-D2A6-4FC3-B1F7-8CB033F05D9E}" type="parTrans">
      <dgm:prSet/>
      <dgm:spPr/>
      <dgm:t>
        <a:bodyPr/>
        <a:lstStyle/>
        <a:p>
          <a:endParaRPr lang="zh-CN" altLang="en-US"/>
        </a:p>
      </dgm:t>
    </dgm:pt>
    <dgm:pt modelId="{1EEBD43B-40BC-49E0-9499-392B42FBA963}" cxnId="{5FFD84EE-D2A6-4FC3-B1F7-8CB033F05D9E}" type="sibTrans">
      <dgm:prSet/>
      <dgm:spPr/>
      <dgm:t>
        <a:bodyPr/>
        <a:lstStyle/>
        <a:p>
          <a:endParaRPr lang="zh-CN" altLang="en-US"/>
        </a:p>
      </dgm:t>
    </dgm:pt>
    <dgm:pt modelId="{911A4DD8-858A-4561-A2FF-BAEAABFE60AF}">
      <dgm:prSet phldrT="[文本]"/>
      <dgm:spPr/>
      <dgm:t>
        <a:bodyPr/>
        <a:lstStyle/>
        <a:p>
          <a:r>
            <a:rPr lang="zh-CN" altLang="en-US" dirty="0" smtClean="0"/>
            <a:t>人工智能</a:t>
          </a:r>
          <a:endParaRPr lang="zh-CN" altLang="en-US" dirty="0"/>
        </a:p>
      </dgm:t>
    </dgm:pt>
    <dgm:pt modelId="{801CBBE3-E651-4A5B-B99E-82C55872BC64}" cxnId="{A2BAD9A0-BAD7-4581-884A-CAE83BD373B1}" type="parTrans">
      <dgm:prSet/>
      <dgm:spPr/>
      <dgm:t>
        <a:bodyPr/>
        <a:lstStyle/>
        <a:p>
          <a:endParaRPr lang="zh-CN" altLang="en-US"/>
        </a:p>
      </dgm:t>
    </dgm:pt>
    <dgm:pt modelId="{B13DBC05-A6E8-4D7F-962B-3894BCBC6498}" cxnId="{A2BAD9A0-BAD7-4581-884A-CAE83BD373B1}" type="sibTrans">
      <dgm:prSet/>
      <dgm:spPr/>
      <dgm:t>
        <a:bodyPr/>
        <a:lstStyle/>
        <a:p>
          <a:endParaRPr lang="zh-CN" altLang="en-US"/>
        </a:p>
      </dgm:t>
    </dgm:pt>
    <dgm:pt modelId="{B73FCD59-FDF8-4CDC-B559-AB575E76434C}">
      <dgm:prSet/>
      <dgm:spPr/>
      <dgm:t>
        <a:bodyPr/>
        <a:lstStyle/>
        <a:p>
          <a:r>
            <a:rPr lang="zh-CN" altLang="en-US" dirty="0" smtClean="0"/>
            <a:t>串联决策层（人）和数据层的最佳桥梁。发现大数据背后隐含的规律，产生洞见。</a:t>
          </a:r>
        </a:p>
      </dgm:t>
    </dgm:pt>
    <dgm:pt modelId="{81FD41EA-7199-4615-A421-0B657C26E584}" cxnId="{D22F7230-1BF9-4961-B158-F765B398D1A5}" type="parTrans">
      <dgm:prSet/>
      <dgm:spPr/>
      <dgm:t>
        <a:bodyPr/>
        <a:lstStyle/>
        <a:p>
          <a:endParaRPr lang="zh-CN" altLang="en-US"/>
        </a:p>
      </dgm:t>
    </dgm:pt>
    <dgm:pt modelId="{8D2B0882-C048-48FB-8C6C-562EFCA79658}" cxnId="{D22F7230-1BF9-4961-B158-F765B398D1A5}" type="sibTrans">
      <dgm:prSet/>
      <dgm:spPr/>
      <dgm:t>
        <a:bodyPr/>
        <a:lstStyle/>
        <a:p>
          <a:endParaRPr lang="zh-CN" altLang="en-US"/>
        </a:p>
      </dgm:t>
    </dgm:pt>
    <dgm:pt modelId="{D078E58C-FF5C-453E-9944-96084B8D8FB3}" type="pres">
      <dgm:prSet presAssocID="{7D6DAF64-DBDD-412E-ABD6-57E41A0F8EA4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h-CN" altLang="en-US"/>
        </a:p>
      </dgm:t>
    </dgm:pt>
    <dgm:pt modelId="{E94698A1-7947-4D77-8BB2-834CA8D83B52}" type="pres">
      <dgm:prSet presAssocID="{7BF18394-E799-425A-B6E4-6C45B8F3DAAA}" presName="composite" presStyleCnt="0"/>
      <dgm:spPr/>
    </dgm:pt>
    <dgm:pt modelId="{40F5C6E0-9D45-4365-8E5B-852B3B67CD02}" type="pres">
      <dgm:prSet presAssocID="{7BF18394-E799-425A-B6E4-6C45B8F3DAAA}" presName="parentText" presStyleLbl="align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1EF27DF9-FD3F-4C8C-A7EF-46571AAB18E0}" type="pres">
      <dgm:prSet presAssocID="{7BF18394-E799-425A-B6E4-6C45B8F3DAAA}" presName="descendantText" presStyleLbl="alignAcc1" presStyleIdx="0" presStyleCnt="3" custLinFactNeighborX="327" custLinFactNeighborY="7907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D07B3CC0-16DD-4DC2-B633-6CAFC7FB8178}" type="pres">
      <dgm:prSet presAssocID="{8725EF13-416D-43C6-BEC0-12E1C00C01E6}" presName="sp" presStyleCnt="0"/>
      <dgm:spPr/>
    </dgm:pt>
    <dgm:pt modelId="{573BEE42-5C2B-4D7E-8C73-878D48D1C299}" type="pres">
      <dgm:prSet presAssocID="{7ED1940E-2FEB-4473-8BB5-D61B1FD126F6}" presName="composite" presStyleCnt="0"/>
      <dgm:spPr/>
    </dgm:pt>
    <dgm:pt modelId="{75E8D25E-FFBB-4C64-B406-81E6F8B5FB20}" type="pres">
      <dgm:prSet presAssocID="{7ED1940E-2FEB-4473-8BB5-D61B1FD126F6}" presName="parentText" presStyleLbl="align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CFA15407-880C-4980-8EEB-FCE0D504A461}" type="pres">
      <dgm:prSet presAssocID="{7ED1940E-2FEB-4473-8BB5-D61B1FD126F6}" presName="descendantText" presStyleLbl="alignAcc1" presStyleIdx="1" presStyleCnt="3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65B3ADC5-126F-4768-B3D7-BE80F971D7A6}" type="pres">
      <dgm:prSet presAssocID="{3BC78B84-6E1B-4403-97D6-5CB0CFC47D69}" presName="sp" presStyleCnt="0"/>
      <dgm:spPr/>
    </dgm:pt>
    <dgm:pt modelId="{5BADFAC4-455D-41F4-95EC-E2A37FAA7102}" type="pres">
      <dgm:prSet presAssocID="{28AC41ED-BAC6-4E0D-8E34-682EECA4B3AE}" presName="composite" presStyleCnt="0"/>
      <dgm:spPr/>
    </dgm:pt>
    <dgm:pt modelId="{E8F77D4D-13B0-4822-A7C6-60174A6F3025}" type="pres">
      <dgm:prSet presAssocID="{28AC41ED-BAC6-4E0D-8E34-682EECA4B3AE}" presName="parentText" presStyleLbl="align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F081B50A-E53B-4C4C-9C4A-ADFCB692B468}" type="pres">
      <dgm:prSet presAssocID="{28AC41ED-BAC6-4E0D-8E34-682EECA4B3AE}" presName="descendantText" presStyleLbl="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</dgm:ptLst>
  <dgm:cxnLst>
    <dgm:cxn modelId="{67DF1AE6-F83B-4CA1-B273-080BC193CAB3}" type="presOf" srcId="{7ED1940E-2FEB-4473-8BB5-D61B1FD126F6}" destId="{75E8D25E-FFBB-4C64-B406-81E6F8B5FB20}" srcOrd="0" destOrd="0" presId="urn:microsoft.com/office/officeart/2005/8/layout/chevron2"/>
    <dgm:cxn modelId="{05C34FDE-AECD-4755-BE4D-64913D2F54DA}" srcId="{7BF18394-E799-425A-B6E4-6C45B8F3DAAA}" destId="{BA027364-E796-46C0-A37C-C2E8F62F3900}" srcOrd="0" destOrd="0" parTransId="{8C0EA0D5-1D12-460A-9E24-712BE9409957}" sibTransId="{1C129B01-2CCE-4069-8F76-A9CBD0CAC892}"/>
    <dgm:cxn modelId="{5FFD84EE-D2A6-4FC3-B1F7-8CB033F05D9E}" srcId="{7D6DAF64-DBDD-412E-ABD6-57E41A0F8EA4}" destId="{28AC41ED-BAC6-4E0D-8E34-682EECA4B3AE}" srcOrd="2" destOrd="0" parTransId="{A85377B1-F464-455B-BB68-83A4414CB7FE}" sibTransId="{1EEBD43B-40BC-49E0-9499-392B42FBA963}"/>
    <dgm:cxn modelId="{C352C126-3E96-4B54-80E2-B5D43DAF7758}" srcId="{7D6DAF64-DBDD-412E-ABD6-57E41A0F8EA4}" destId="{7BF18394-E799-425A-B6E4-6C45B8F3DAAA}" srcOrd="0" destOrd="0" parTransId="{C812A6B1-B1A0-4AEE-871C-722625F6C2D5}" sibTransId="{8725EF13-416D-43C6-BEC0-12E1C00C01E6}"/>
    <dgm:cxn modelId="{E4D15398-80AC-4E57-8A00-67B927DCC330}" srcId="{7BF18394-E799-425A-B6E4-6C45B8F3DAAA}" destId="{E5EF15DC-77AC-478A-93CE-ED47752741E0}" srcOrd="1" destOrd="0" parTransId="{2C61B056-6FCE-4DA9-B799-422E5BC10916}" sibTransId="{F09BF098-6E21-4F38-BEAA-DC3DE2A438D8}"/>
    <dgm:cxn modelId="{08D8F37B-A039-47C0-8679-5F5233AF5DC1}" srcId="{7ED1940E-2FEB-4473-8BB5-D61B1FD126F6}" destId="{2D142E21-979E-4DBA-8823-84E61605BD91}" srcOrd="0" destOrd="0" parTransId="{A552AC47-7AFC-4567-873B-FAE04448B498}" sibTransId="{0A8FECB7-EF8D-4AB2-BBC9-FBF412F45AB2}"/>
    <dgm:cxn modelId="{9D75A0D5-6D2C-4B1E-A841-17BDE876BB18}" type="presOf" srcId="{28AC41ED-BAC6-4E0D-8E34-682EECA4B3AE}" destId="{E8F77D4D-13B0-4822-A7C6-60174A6F3025}" srcOrd="0" destOrd="0" presId="urn:microsoft.com/office/officeart/2005/8/layout/chevron2"/>
    <dgm:cxn modelId="{E54D4675-3AF4-43B5-B369-0241659A6818}" type="presOf" srcId="{B73FCD59-FDF8-4CDC-B559-AB575E76434C}" destId="{F081B50A-E53B-4C4C-9C4A-ADFCB692B468}" srcOrd="0" destOrd="1" presId="urn:microsoft.com/office/officeart/2005/8/layout/chevron2"/>
    <dgm:cxn modelId="{A2BAD9A0-BAD7-4581-884A-CAE83BD373B1}" srcId="{28AC41ED-BAC6-4E0D-8E34-682EECA4B3AE}" destId="{911A4DD8-858A-4561-A2FF-BAEAABFE60AF}" srcOrd="0" destOrd="0" parTransId="{801CBBE3-E651-4A5B-B99E-82C55872BC64}" sibTransId="{B13DBC05-A6E8-4D7F-962B-3894BCBC6498}"/>
    <dgm:cxn modelId="{5E0FB779-F3B6-4556-9CCB-65D276460D1A}" type="presOf" srcId="{E5EF15DC-77AC-478A-93CE-ED47752741E0}" destId="{1EF27DF9-FD3F-4C8C-A7EF-46571AAB18E0}" srcOrd="0" destOrd="1" presId="urn:microsoft.com/office/officeart/2005/8/layout/chevron2"/>
    <dgm:cxn modelId="{2471356A-5CE2-4805-BE5C-BCDA28C37089}" type="presOf" srcId="{2D142E21-979E-4DBA-8823-84E61605BD91}" destId="{CFA15407-880C-4980-8EEB-FCE0D504A461}" srcOrd="0" destOrd="0" presId="urn:microsoft.com/office/officeart/2005/8/layout/chevron2"/>
    <dgm:cxn modelId="{B5824859-5C7E-4160-8BD2-3B5FDE7E4F3A}" srcId="{7D6DAF64-DBDD-412E-ABD6-57E41A0F8EA4}" destId="{7ED1940E-2FEB-4473-8BB5-D61B1FD126F6}" srcOrd="1" destOrd="0" parTransId="{1D744DBE-CDF9-4E63-9E59-C09AF713BC73}" sibTransId="{3BC78B84-6E1B-4403-97D6-5CB0CFC47D69}"/>
    <dgm:cxn modelId="{A1CDFE99-69EA-4257-B6CD-752978901143}" type="presOf" srcId="{7D6DAF64-DBDD-412E-ABD6-57E41A0F8EA4}" destId="{D078E58C-FF5C-453E-9944-96084B8D8FB3}" srcOrd="0" destOrd="0" presId="urn:microsoft.com/office/officeart/2005/8/layout/chevron2"/>
    <dgm:cxn modelId="{BAD53054-DDF2-47E2-BADA-477B6B410E82}" srcId="{7ED1940E-2FEB-4473-8BB5-D61B1FD126F6}" destId="{E8308626-4EF9-41EB-8AAA-DA15D5B6C15D}" srcOrd="1" destOrd="0" parTransId="{5E4E758E-CAF9-4AC8-9A8D-2B1828167579}" sibTransId="{EA3ABBC3-9A2C-4A51-A1C6-AF5DECCB09E6}"/>
    <dgm:cxn modelId="{376203CC-2FD6-40C0-BE73-09400D618684}" type="presOf" srcId="{BA027364-E796-46C0-A37C-C2E8F62F3900}" destId="{1EF27DF9-FD3F-4C8C-A7EF-46571AAB18E0}" srcOrd="0" destOrd="0" presId="urn:microsoft.com/office/officeart/2005/8/layout/chevron2"/>
    <dgm:cxn modelId="{55618227-08E7-46EE-8801-20E1E9599CEA}" type="presOf" srcId="{E8308626-4EF9-41EB-8AAA-DA15D5B6C15D}" destId="{CFA15407-880C-4980-8EEB-FCE0D504A461}" srcOrd="0" destOrd="1" presId="urn:microsoft.com/office/officeart/2005/8/layout/chevron2"/>
    <dgm:cxn modelId="{A6970E58-C90B-4358-A464-B90FC29210BC}" type="presOf" srcId="{911A4DD8-858A-4561-A2FF-BAEAABFE60AF}" destId="{F081B50A-E53B-4C4C-9C4A-ADFCB692B468}" srcOrd="0" destOrd="0" presId="urn:microsoft.com/office/officeart/2005/8/layout/chevron2"/>
    <dgm:cxn modelId="{04A8C944-517D-40F3-97CE-AEC238F37DBA}" type="presOf" srcId="{7BF18394-E799-425A-B6E4-6C45B8F3DAAA}" destId="{40F5C6E0-9D45-4365-8E5B-852B3B67CD02}" srcOrd="0" destOrd="0" presId="urn:microsoft.com/office/officeart/2005/8/layout/chevron2"/>
    <dgm:cxn modelId="{D22F7230-1BF9-4961-B158-F765B398D1A5}" srcId="{28AC41ED-BAC6-4E0D-8E34-682EECA4B3AE}" destId="{B73FCD59-FDF8-4CDC-B559-AB575E76434C}" srcOrd="1" destOrd="0" parTransId="{81FD41EA-7199-4615-A421-0B657C26E584}" sibTransId="{8D2B0882-C048-48FB-8C6C-562EFCA79658}"/>
    <dgm:cxn modelId="{37BAFC40-6DEA-4809-9C79-A5FC20E513EB}" type="presParOf" srcId="{D078E58C-FF5C-453E-9944-96084B8D8FB3}" destId="{E94698A1-7947-4D77-8BB2-834CA8D83B52}" srcOrd="0" destOrd="0" presId="urn:microsoft.com/office/officeart/2005/8/layout/chevron2"/>
    <dgm:cxn modelId="{128BE605-E892-46CE-B219-97ADBC716C7A}" type="presParOf" srcId="{E94698A1-7947-4D77-8BB2-834CA8D83B52}" destId="{40F5C6E0-9D45-4365-8E5B-852B3B67CD02}" srcOrd="0" destOrd="0" presId="urn:microsoft.com/office/officeart/2005/8/layout/chevron2"/>
    <dgm:cxn modelId="{5F28BA59-4FB5-412A-96E6-20A61D210A03}" type="presParOf" srcId="{E94698A1-7947-4D77-8BB2-834CA8D83B52}" destId="{1EF27DF9-FD3F-4C8C-A7EF-46571AAB18E0}" srcOrd="1" destOrd="0" presId="urn:microsoft.com/office/officeart/2005/8/layout/chevron2"/>
    <dgm:cxn modelId="{ADEC2488-89EE-4899-A123-26175F54AEEB}" type="presParOf" srcId="{D078E58C-FF5C-453E-9944-96084B8D8FB3}" destId="{D07B3CC0-16DD-4DC2-B633-6CAFC7FB8178}" srcOrd="1" destOrd="0" presId="urn:microsoft.com/office/officeart/2005/8/layout/chevron2"/>
    <dgm:cxn modelId="{9DF883C6-E429-4ED9-BAEF-05B3955E6940}" type="presParOf" srcId="{D078E58C-FF5C-453E-9944-96084B8D8FB3}" destId="{573BEE42-5C2B-4D7E-8C73-878D48D1C299}" srcOrd="2" destOrd="0" presId="urn:microsoft.com/office/officeart/2005/8/layout/chevron2"/>
    <dgm:cxn modelId="{F72D2179-B339-422B-AA4E-1168B90DA21E}" type="presParOf" srcId="{573BEE42-5C2B-4D7E-8C73-878D48D1C299}" destId="{75E8D25E-FFBB-4C64-B406-81E6F8B5FB20}" srcOrd="0" destOrd="0" presId="urn:microsoft.com/office/officeart/2005/8/layout/chevron2"/>
    <dgm:cxn modelId="{C8E1B2F7-7119-479C-962D-B3780DE8414A}" type="presParOf" srcId="{573BEE42-5C2B-4D7E-8C73-878D48D1C299}" destId="{CFA15407-880C-4980-8EEB-FCE0D504A461}" srcOrd="1" destOrd="0" presId="urn:microsoft.com/office/officeart/2005/8/layout/chevron2"/>
    <dgm:cxn modelId="{FD561E2A-62EE-4970-A3D2-EFDB5B0CA23C}" type="presParOf" srcId="{D078E58C-FF5C-453E-9944-96084B8D8FB3}" destId="{65B3ADC5-126F-4768-B3D7-BE80F971D7A6}" srcOrd="3" destOrd="0" presId="urn:microsoft.com/office/officeart/2005/8/layout/chevron2"/>
    <dgm:cxn modelId="{63052453-198D-4F0E-ABE0-4E1D4375B167}" type="presParOf" srcId="{D078E58C-FF5C-453E-9944-96084B8D8FB3}" destId="{5BADFAC4-455D-41F4-95EC-E2A37FAA7102}" srcOrd="4" destOrd="0" presId="urn:microsoft.com/office/officeart/2005/8/layout/chevron2"/>
    <dgm:cxn modelId="{1FB21CB3-8DFE-4F81-B768-3F331655CF5D}" type="presParOf" srcId="{5BADFAC4-455D-41F4-95EC-E2A37FAA7102}" destId="{E8F77D4D-13B0-4822-A7C6-60174A6F3025}" srcOrd="0" destOrd="0" presId="urn:microsoft.com/office/officeart/2005/8/layout/chevron2"/>
    <dgm:cxn modelId="{3B1FEB9C-A149-4540-9E03-2ECBB4C7BAEA}" type="presParOf" srcId="{5BADFAC4-455D-41F4-95EC-E2A37FAA7102}" destId="{F081B50A-E53B-4C4C-9C4A-ADFCB692B468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5E8D25E-FFBB-4C64-B406-81E6F8B5FB20}">
      <dsp:nvSpPr>
        <dsp:cNvPr id="0" name=""/>
        <dsp:cNvSpPr/>
      </dsp:nvSpPr>
      <dsp:spPr>
        <a:xfrm rot="5400000">
          <a:off x="-159919" y="160031"/>
          <a:ext cx="1066129" cy="746290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400" kern="1200" dirty="0" smtClean="0"/>
            <a:t>1</a:t>
          </a:r>
          <a:endParaRPr lang="zh-CN" altLang="en-US" sz="1400" kern="1200" dirty="0"/>
        </a:p>
      </dsp:txBody>
      <dsp:txXfrm rot="-5400000">
        <a:off x="1" y="373256"/>
        <a:ext cx="746290" cy="319839"/>
      </dsp:txXfrm>
    </dsp:sp>
    <dsp:sp modelId="{CFA15407-880C-4980-8EEB-FCE0D504A461}">
      <dsp:nvSpPr>
        <dsp:cNvPr id="0" name=""/>
        <dsp:cNvSpPr/>
      </dsp:nvSpPr>
      <dsp:spPr>
        <a:xfrm rot="5400000">
          <a:off x="3617720" y="-2871317"/>
          <a:ext cx="692984" cy="6435843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6985" rIns="6985" bIns="6985" numCol="1" spcCol="1270" anchor="ctr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CN" altLang="en-US" sz="1100" kern="1200" dirty="0" smtClean="0"/>
            <a:t>数据统计图表化阶段</a:t>
          </a:r>
          <a:endParaRPr lang="zh-CN" altLang="en-US" sz="110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zh-CN" sz="1100" kern="1200" dirty="0" smtClean="0"/>
            <a:t>-----------</a:t>
          </a:r>
          <a:r>
            <a:rPr lang="zh-CN" altLang="en-US" sz="1100" kern="1200" dirty="0" smtClean="0"/>
            <a:t>表达历史数据，省略过程数据</a:t>
          </a:r>
          <a:endParaRPr lang="zh-CN" altLang="en-US" sz="1100" kern="1200" dirty="0"/>
        </a:p>
      </dsp:txBody>
      <dsp:txXfrm rot="-5400000">
        <a:off x="746291" y="33941"/>
        <a:ext cx="6402014" cy="625326"/>
      </dsp:txXfrm>
    </dsp:sp>
    <dsp:sp modelId="{E8F77D4D-13B0-4822-A7C6-60174A6F3025}">
      <dsp:nvSpPr>
        <dsp:cNvPr id="0" name=""/>
        <dsp:cNvSpPr/>
      </dsp:nvSpPr>
      <dsp:spPr>
        <a:xfrm rot="5400000">
          <a:off x="-159919" y="1002273"/>
          <a:ext cx="1066129" cy="746290"/>
        </a:xfrm>
        <a:prstGeom prst="chevron">
          <a:avLst/>
        </a:prstGeom>
        <a:solidFill>
          <a:schemeClr val="accent5">
            <a:hueOff val="-7353345"/>
            <a:satOff val="-10228"/>
            <a:lumOff val="-3922"/>
            <a:alphaOff val="0"/>
          </a:schemeClr>
        </a:solidFill>
        <a:ln w="12700" cap="flat" cmpd="sng" algn="ctr">
          <a:solidFill>
            <a:schemeClr val="accent5">
              <a:hueOff val="-7353345"/>
              <a:satOff val="-10228"/>
              <a:lumOff val="-392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400" kern="1200" dirty="0" smtClean="0"/>
            <a:t>2</a:t>
          </a:r>
          <a:endParaRPr lang="zh-CN" altLang="en-US" sz="1400" kern="1200" dirty="0"/>
        </a:p>
      </dsp:txBody>
      <dsp:txXfrm rot="-5400000">
        <a:off x="1" y="1215498"/>
        <a:ext cx="746290" cy="319839"/>
      </dsp:txXfrm>
    </dsp:sp>
    <dsp:sp modelId="{F081B50A-E53B-4C4C-9C4A-ADFCB692B468}">
      <dsp:nvSpPr>
        <dsp:cNvPr id="0" name=""/>
        <dsp:cNvSpPr/>
      </dsp:nvSpPr>
      <dsp:spPr>
        <a:xfrm rot="5400000">
          <a:off x="3617720" y="-2029075"/>
          <a:ext cx="692984" cy="6435843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7353345"/>
              <a:satOff val="-10228"/>
              <a:lumOff val="-392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6985" rIns="6985" bIns="6985" numCol="1" spcCol="1270" anchor="ctr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CN" altLang="en-US" sz="1100" kern="1200" dirty="0" smtClean="0"/>
            <a:t>数据结果展示化</a:t>
          </a:r>
          <a:endParaRPr lang="zh-CN" altLang="en-US" sz="110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CN" altLang="en-US" sz="1100" kern="1200" dirty="0" smtClean="0"/>
            <a:t>功能强大、交互性强、适用范围广；集成了大量的图形算法、可视化算法，降低复杂的图表的成本。</a:t>
          </a:r>
          <a:endParaRPr lang="zh-CN" altLang="en-US" sz="1100" kern="1200" dirty="0"/>
        </a:p>
      </dsp:txBody>
      <dsp:txXfrm rot="-5400000">
        <a:off x="746291" y="876183"/>
        <a:ext cx="6402014" cy="62532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0F5C6E0-9D45-4365-8E5B-852B3B67CD02}">
      <dsp:nvSpPr>
        <dsp:cNvPr id="0" name=""/>
        <dsp:cNvSpPr/>
      </dsp:nvSpPr>
      <dsp:spPr>
        <a:xfrm rot="5400000">
          <a:off x="-176234" y="177752"/>
          <a:ext cx="1174897" cy="822427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600" kern="1200" dirty="0" smtClean="0"/>
            <a:t>3</a:t>
          </a:r>
          <a:endParaRPr lang="zh-CN" altLang="en-US" sz="1600" kern="1200" dirty="0"/>
        </a:p>
      </dsp:txBody>
      <dsp:txXfrm rot="-5400000">
        <a:off x="2" y="412731"/>
        <a:ext cx="822427" cy="352470"/>
      </dsp:txXfrm>
    </dsp:sp>
    <dsp:sp modelId="{1EF27DF9-FD3F-4C8C-A7EF-46571AAB18E0}">
      <dsp:nvSpPr>
        <dsp:cNvPr id="0" name=""/>
        <dsp:cNvSpPr/>
      </dsp:nvSpPr>
      <dsp:spPr>
        <a:xfrm rot="5400000">
          <a:off x="3601524" y="-2717194"/>
          <a:ext cx="763683" cy="6321876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120" tIns="6350" rIns="6350" bIns="6350" numCol="1" spcCol="1270" anchor="ctr" anchorCtr="0">
          <a:noAutofit/>
        </a:bodyPr>
        <a:lstStyle/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CN" altLang="en-US" sz="1000" kern="1200" dirty="0" smtClean="0"/>
            <a:t>数据分析过程可视化</a:t>
          </a:r>
          <a:endParaRPr lang="zh-CN" altLang="en-US" sz="1000" kern="1200" dirty="0"/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CN" altLang="en-US" sz="1000" kern="1200" dirty="0" smtClean="0"/>
            <a:t>需要对数据的分析过程进行可视化，更好的探索规律、查找问题</a:t>
          </a:r>
          <a:endParaRPr lang="zh-CN" altLang="en-US" sz="1000" kern="1200" dirty="0"/>
        </a:p>
      </dsp:txBody>
      <dsp:txXfrm rot="-5400000">
        <a:off x="822428" y="99182"/>
        <a:ext cx="6284596" cy="689123"/>
      </dsp:txXfrm>
    </dsp:sp>
    <dsp:sp modelId="{75E8D25E-FFBB-4C64-B406-81E6F8B5FB20}">
      <dsp:nvSpPr>
        <dsp:cNvPr id="0" name=""/>
        <dsp:cNvSpPr/>
      </dsp:nvSpPr>
      <dsp:spPr>
        <a:xfrm rot="5400000">
          <a:off x="-176234" y="1151246"/>
          <a:ext cx="1174897" cy="822427"/>
        </a:xfrm>
        <a:prstGeom prst="chevron">
          <a:avLst/>
        </a:prstGeom>
        <a:solidFill>
          <a:schemeClr val="accent5">
            <a:hueOff val="-3676673"/>
            <a:satOff val="-5114"/>
            <a:lumOff val="-1961"/>
            <a:alphaOff val="0"/>
          </a:schemeClr>
        </a:solidFill>
        <a:ln w="12700" cap="flat" cmpd="sng" algn="ctr">
          <a:solidFill>
            <a:schemeClr val="accent5">
              <a:hueOff val="-3676673"/>
              <a:satOff val="-5114"/>
              <a:lumOff val="-196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600" kern="1200" dirty="0" smtClean="0"/>
            <a:t>4</a:t>
          </a:r>
          <a:endParaRPr lang="zh-CN" altLang="en-US" sz="1600" kern="1200" dirty="0"/>
        </a:p>
      </dsp:txBody>
      <dsp:txXfrm rot="-5400000">
        <a:off x="2" y="1386225"/>
        <a:ext cx="822427" cy="352470"/>
      </dsp:txXfrm>
    </dsp:sp>
    <dsp:sp modelId="{CFA15407-880C-4980-8EEB-FCE0D504A461}">
      <dsp:nvSpPr>
        <dsp:cNvPr id="0" name=""/>
        <dsp:cNvSpPr/>
      </dsp:nvSpPr>
      <dsp:spPr>
        <a:xfrm rot="5400000">
          <a:off x="3601524" y="-1804084"/>
          <a:ext cx="763683" cy="6321876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3676673"/>
              <a:satOff val="-5114"/>
              <a:lumOff val="-196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120" tIns="6350" rIns="6350" bIns="6350" numCol="1" spcCol="1270" anchor="ctr" anchorCtr="0">
          <a:noAutofit/>
        </a:bodyPr>
        <a:lstStyle/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en-US" sz="1000" kern="1200" dirty="0" smtClean="0"/>
            <a:t>VR/AR </a:t>
          </a:r>
          <a:r>
            <a:rPr lang="zh-CN" altLang="en-US" sz="1000" kern="1200" dirty="0" smtClean="0"/>
            <a:t>阶段的虚拟现实的可视化</a:t>
          </a:r>
          <a:endParaRPr lang="zh-CN" altLang="en-US" sz="1000" kern="1200" dirty="0"/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CN" altLang="en-US" sz="1000" kern="1200" dirty="0" smtClean="0"/>
            <a:t>虚拟现实提升概率思维、多维数据的可视化、高密度信息的展示、以及提供情境使人们更全面地理解问题。</a:t>
          </a:r>
          <a:endParaRPr lang="zh-CN" altLang="en-US" sz="1000" kern="1200" dirty="0"/>
        </a:p>
      </dsp:txBody>
      <dsp:txXfrm rot="-5400000">
        <a:off x="822428" y="1012292"/>
        <a:ext cx="6284596" cy="689123"/>
      </dsp:txXfrm>
    </dsp:sp>
    <dsp:sp modelId="{E8F77D4D-13B0-4822-A7C6-60174A6F3025}">
      <dsp:nvSpPr>
        <dsp:cNvPr id="0" name=""/>
        <dsp:cNvSpPr/>
      </dsp:nvSpPr>
      <dsp:spPr>
        <a:xfrm rot="5400000">
          <a:off x="-176234" y="2124740"/>
          <a:ext cx="1174897" cy="822427"/>
        </a:xfrm>
        <a:prstGeom prst="chevron">
          <a:avLst/>
        </a:prstGeom>
        <a:solidFill>
          <a:schemeClr val="accent5">
            <a:hueOff val="-7353345"/>
            <a:satOff val="-10228"/>
            <a:lumOff val="-3922"/>
            <a:alphaOff val="0"/>
          </a:schemeClr>
        </a:solidFill>
        <a:ln w="12700" cap="flat" cmpd="sng" algn="ctr">
          <a:solidFill>
            <a:schemeClr val="accent5">
              <a:hueOff val="-7353345"/>
              <a:satOff val="-10228"/>
              <a:lumOff val="-392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600" kern="1200" dirty="0" smtClean="0"/>
            <a:t>5</a:t>
          </a:r>
          <a:endParaRPr lang="zh-CN" altLang="en-US" sz="1600" kern="1200" dirty="0"/>
        </a:p>
      </dsp:txBody>
      <dsp:txXfrm rot="-5400000">
        <a:off x="2" y="2359719"/>
        <a:ext cx="822427" cy="352470"/>
      </dsp:txXfrm>
    </dsp:sp>
    <dsp:sp modelId="{F081B50A-E53B-4C4C-9C4A-ADFCB692B468}">
      <dsp:nvSpPr>
        <dsp:cNvPr id="0" name=""/>
        <dsp:cNvSpPr/>
      </dsp:nvSpPr>
      <dsp:spPr>
        <a:xfrm rot="5400000">
          <a:off x="3601524" y="-830590"/>
          <a:ext cx="763683" cy="6321876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7353345"/>
              <a:satOff val="-10228"/>
              <a:lumOff val="-392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120" tIns="6350" rIns="6350" bIns="6350" numCol="1" spcCol="1270" anchor="ctr" anchorCtr="0">
          <a:noAutofit/>
        </a:bodyPr>
        <a:lstStyle/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CN" altLang="en-US" sz="1000" kern="1200" dirty="0" smtClean="0"/>
            <a:t>人工智能</a:t>
          </a:r>
          <a:endParaRPr lang="zh-CN" altLang="en-US" sz="1000" kern="1200" dirty="0"/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CN" altLang="en-US" sz="1000" kern="1200" dirty="0" smtClean="0"/>
            <a:t>串联决策层（人）和数据层的最佳桥梁。发现大数据背后隐含的规律，产生洞见。</a:t>
          </a:r>
        </a:p>
      </dsp:txBody>
      <dsp:txXfrm rot="-5400000">
        <a:off x="822428" y="1985786"/>
        <a:ext cx="6284596" cy="68912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type="chevron" r:blip="" rot="90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round2SameRect" r:blip="" rot="90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round2SameRect" r:blip="" rot="-90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type="chevron" r:blip="" rot="90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round2SameRect" r:blip="" rot="90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round2SameRect" r:blip="" rot="-90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>
              <a:ea typeface="微软雅黑" panose="020B0503020204020204" pitchFamily="34" charset="-122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DE7DF6-C895-4E53-B71A-F20B4CC8237B}" type="datetimeFigureOut">
              <a:rPr lang="zh-CN" altLang="en-US" smtClean="0">
                <a:ea typeface="微软雅黑" panose="020B0503020204020204" pitchFamily="34" charset="-122"/>
              </a:rPr>
            </a:fld>
            <a:endParaRPr lang="zh-CN" altLang="en-US">
              <a:ea typeface="微软雅黑" panose="020B0503020204020204" pitchFamily="34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>
              <a:ea typeface="微软雅黑" panose="020B0503020204020204" pitchFamily="34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D44FD6-F94A-461E-99AC-D29D4ACC8083}" type="slidenum">
              <a:rPr lang="zh-CN" altLang="en-US" smtClean="0">
                <a:ea typeface="微软雅黑" panose="020B0503020204020204" pitchFamily="34" charset="-122"/>
              </a:rPr>
            </a:fld>
            <a:endParaRPr lang="zh-CN" altLang="en-US">
              <a:ea typeface="微软雅黑" panose="020B0503020204020204" pitchFamily="34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ea typeface="微软雅黑" panose="020B0503020204020204" pitchFamily="34" charset="-122"/>
              </a:defRPr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ea typeface="微软雅黑" panose="020B0503020204020204" pitchFamily="34" charset="-122"/>
              </a:defRPr>
            </a:lvl1pPr>
          </a:lstStyle>
          <a:p>
            <a:fld id="{422EFC78-32FE-4758-B504-92B4D0B9F0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ea typeface="微软雅黑" panose="020B0503020204020204" pitchFamily="34" charset="-122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ea typeface="微软雅黑" panose="020B0503020204020204" pitchFamily="34" charset="-122"/>
              </a:defRPr>
            </a:lvl1pPr>
          </a:lstStyle>
          <a:p>
            <a:fld id="{84C1B800-BCBD-4262-B579-5F77D9EE2550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微软雅黑" panose="020B0503020204020204" pitchFamily="34" charset="-122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微软雅黑" panose="020B0503020204020204" pitchFamily="34" charset="-122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微软雅黑" panose="020B0503020204020204" pitchFamily="34" charset="-122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微软雅黑" panose="020B0503020204020204" pitchFamily="34" charset="-122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微软雅黑" panose="020B0503020204020204" pitchFamily="34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345E1B-70AA-4D6D-A851-01FA6AD8BF9A}" type="datetime1">
              <a:rPr lang="zh-CN" altLang="en-US" smtClean="0"/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08F32-F09A-4344-B65D-3757FEAF56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5A926-9446-4F62-9ECE-08A9B18F975E}" type="datetime1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08F32-F09A-4344-B65D-3757FEAF56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 smtClean="0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E336F-82DC-4654-9554-07866832948F}" type="datetime1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08F32-F09A-4344-B65D-3757FEAF56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D3B142-B2B8-4750-964D-A3BDE93F3EF2}" type="datetime1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08F32-F09A-4344-B65D-3757FEAF56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C838B-5E56-4490-B16F-070FD98B5E3F}" type="datetime1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08F32-F09A-4344-B65D-3757FEAF56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kumimoji="1" b="1"/>
            </a:lvl1pPr>
          </a:lstStyle>
          <a:p>
            <a:pPr>
              <a:defRPr/>
            </a:pPr>
            <a:fld id="{4C82377E-F97D-47AE-AC5E-84E924FDA804}" type="datetimeFigureOut">
              <a:rPr lang="zh-CN" altLang="en-US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kumimoji="1" b="1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 b="1"/>
            </a:lvl1pPr>
          </a:lstStyle>
          <a:p>
            <a:pPr>
              <a:defRPr/>
            </a:pPr>
            <a:fld id="{67C3AAF4-1844-4EEA-8132-22A06EE6489A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kumimoji="1" b="1"/>
            </a:lvl1pPr>
          </a:lstStyle>
          <a:p>
            <a:pPr>
              <a:defRPr/>
            </a:pPr>
            <a:fld id="{8509C01B-2147-4857-BC9C-29BBF313931D}" type="datetimeFigureOut">
              <a:rPr lang="zh-CN" altLang="en-US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kumimoji="1" b="1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 b="1"/>
            </a:lvl1pPr>
          </a:lstStyle>
          <a:p>
            <a:pPr>
              <a:defRPr/>
            </a:pPr>
            <a:fld id="{F9AD98D2-E8AF-49B1-9C8C-175DE0A5BE71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701675" y="233363"/>
            <a:ext cx="7829550" cy="5759450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标题和表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01675" y="233363"/>
            <a:ext cx="7829550" cy="595312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表格占位符 2"/>
          <p:cNvSpPr>
            <a:spLocks noGrp="1"/>
          </p:cNvSpPr>
          <p:nvPr>
            <p:ph type="tbl" idx="1"/>
          </p:nvPr>
        </p:nvSpPr>
        <p:spPr>
          <a:xfrm>
            <a:off x="701675" y="1628775"/>
            <a:ext cx="7829550" cy="4364038"/>
          </a:xfrm>
        </p:spPr>
        <p:txBody>
          <a:bodyPr/>
          <a:lstStyle/>
          <a:p>
            <a:pPr lvl="0"/>
            <a:endParaRPr lang="zh-CN" altLang="en-US" noProof="0" smtClean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3"/>
          </p:nvPr>
        </p:nvSpPr>
        <p:spPr>
          <a:xfrm>
            <a:off x="1328737" y="1277273"/>
            <a:ext cx="2171700" cy="3243933"/>
          </a:xfrm>
          <a:custGeom>
            <a:avLst/>
            <a:gdLst>
              <a:gd name="connsiteX0" fmla="*/ 1447800 w 2895600"/>
              <a:gd name="connsiteY0" fmla="*/ 0 h 3243933"/>
              <a:gd name="connsiteX1" fmla="*/ 1595195 w 2895600"/>
              <a:gd name="connsiteY1" fmla="*/ 33860 h 3243933"/>
              <a:gd name="connsiteX2" fmla="*/ 2748205 w 2895600"/>
              <a:gd name="connsiteY2" fmla="*/ 699160 h 3243933"/>
              <a:gd name="connsiteX3" fmla="*/ 2895600 w 2895600"/>
              <a:gd name="connsiteY3" fmla="*/ 955776 h 3243933"/>
              <a:gd name="connsiteX4" fmla="*/ 2895600 w 2895600"/>
              <a:gd name="connsiteY4" fmla="*/ 2286376 h 3243933"/>
              <a:gd name="connsiteX5" fmla="*/ 2748205 w 2895600"/>
              <a:gd name="connsiteY5" fmla="*/ 2542992 h 3243933"/>
              <a:gd name="connsiteX6" fmla="*/ 1595195 w 2895600"/>
              <a:gd name="connsiteY6" fmla="*/ 3208293 h 3243933"/>
              <a:gd name="connsiteX7" fmla="*/ 1300405 w 2895600"/>
              <a:gd name="connsiteY7" fmla="*/ 3208293 h 3243933"/>
              <a:gd name="connsiteX8" fmla="*/ 147395 w 2895600"/>
              <a:gd name="connsiteY8" fmla="*/ 2542992 h 3243933"/>
              <a:gd name="connsiteX9" fmla="*/ 0 w 2895600"/>
              <a:gd name="connsiteY9" fmla="*/ 2286376 h 3243933"/>
              <a:gd name="connsiteX10" fmla="*/ 0 w 2895600"/>
              <a:gd name="connsiteY10" fmla="*/ 955776 h 3243933"/>
              <a:gd name="connsiteX11" fmla="*/ 147395 w 2895600"/>
              <a:gd name="connsiteY11" fmla="*/ 699160 h 3243933"/>
              <a:gd name="connsiteX12" fmla="*/ 1300405 w 2895600"/>
              <a:gd name="connsiteY12" fmla="*/ 33860 h 3243933"/>
              <a:gd name="connsiteX13" fmla="*/ 1447800 w 2895600"/>
              <a:gd name="connsiteY13" fmla="*/ 0 h 3243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895600" h="3243933">
                <a:moveTo>
                  <a:pt x="1447800" y="0"/>
                </a:moveTo>
                <a:cubicBezTo>
                  <a:pt x="1501290" y="0"/>
                  <a:pt x="1554780" y="11287"/>
                  <a:pt x="1595195" y="33860"/>
                </a:cubicBezTo>
                <a:cubicBezTo>
                  <a:pt x="2748205" y="699160"/>
                  <a:pt x="2748205" y="699160"/>
                  <a:pt x="2748205" y="699160"/>
                </a:cubicBezTo>
                <a:cubicBezTo>
                  <a:pt x="2829035" y="746681"/>
                  <a:pt x="2895600" y="863109"/>
                  <a:pt x="2895600" y="955776"/>
                </a:cubicBezTo>
                <a:cubicBezTo>
                  <a:pt x="2895600" y="2286376"/>
                  <a:pt x="2895600" y="2286376"/>
                  <a:pt x="2895600" y="2286376"/>
                </a:cubicBezTo>
                <a:cubicBezTo>
                  <a:pt x="2895600" y="2381419"/>
                  <a:pt x="2829035" y="2495471"/>
                  <a:pt x="2748205" y="2542992"/>
                </a:cubicBezTo>
                <a:cubicBezTo>
                  <a:pt x="1595195" y="3208293"/>
                  <a:pt x="1595195" y="3208293"/>
                  <a:pt x="1595195" y="3208293"/>
                </a:cubicBezTo>
                <a:cubicBezTo>
                  <a:pt x="1514366" y="3255814"/>
                  <a:pt x="1381235" y="3255814"/>
                  <a:pt x="1300405" y="3208293"/>
                </a:cubicBezTo>
                <a:cubicBezTo>
                  <a:pt x="147395" y="2542992"/>
                  <a:pt x="147395" y="2542992"/>
                  <a:pt x="147395" y="2542992"/>
                </a:cubicBezTo>
                <a:cubicBezTo>
                  <a:pt x="66566" y="2495471"/>
                  <a:pt x="0" y="2381419"/>
                  <a:pt x="0" y="2286376"/>
                </a:cubicBezTo>
                <a:lnTo>
                  <a:pt x="0" y="955776"/>
                </a:lnTo>
                <a:cubicBezTo>
                  <a:pt x="0" y="863109"/>
                  <a:pt x="66566" y="746681"/>
                  <a:pt x="147395" y="699160"/>
                </a:cubicBezTo>
                <a:cubicBezTo>
                  <a:pt x="1300405" y="33860"/>
                  <a:pt x="1300405" y="33860"/>
                  <a:pt x="1300405" y="33860"/>
                </a:cubicBezTo>
                <a:cubicBezTo>
                  <a:pt x="1340820" y="11287"/>
                  <a:pt x="1394310" y="0"/>
                  <a:pt x="1447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AE4E7C-442E-4252-8F73-431B5154795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74968-826C-4EDC-B75A-CA0618E1F6B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85" r="15524" b="21730"/>
          <a:stretch>
            <a:fillRect/>
          </a:stretch>
        </p:blipFill>
        <p:spPr>
          <a:xfrm>
            <a:off x="396" y="3389050"/>
            <a:ext cx="9143604" cy="3468950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lumMod val="95000"/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" name="矩形 1"/>
          <p:cNvSpPr/>
          <p:nvPr userDrawn="1"/>
        </p:nvSpPr>
        <p:spPr>
          <a:xfrm>
            <a:off x="0" y="0"/>
            <a:ext cx="9144000" cy="101600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BA8EB-3E98-45DF-95F9-20499AB89BB5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08F32-F09A-4344-B65D-3757FEAF56B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74B168-BF23-49EB-A4EA-A33054B30FF3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08F32-F09A-4344-B65D-3757FEAF56B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4B3E32-CF70-4BAE-9C47-A15603A9F1F6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08F32-F09A-4344-B65D-3757FEAF56B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995835-E83C-4B3D-BEF0-E2AC128A0F5B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08F32-F09A-4344-B65D-3757FEAF56B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345E1B-70AA-4D6D-A851-01FA6AD8BF9A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08F32-F09A-4344-B65D-3757FEAF56B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85" r="15524" b="21730"/>
          <a:stretch>
            <a:fillRect/>
          </a:stretch>
        </p:blipFill>
        <p:spPr>
          <a:xfrm>
            <a:off x="396" y="3389050"/>
            <a:ext cx="9143604" cy="3468950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lumMod val="95000"/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矩形 1"/>
          <p:cNvSpPr/>
          <p:nvPr userDrawn="1"/>
        </p:nvSpPr>
        <p:spPr>
          <a:xfrm>
            <a:off x="0" y="0"/>
            <a:ext cx="9144000" cy="101600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5A926-9446-4F62-9ECE-08A9B18F975E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08F32-F09A-4344-B65D-3757FEAF56B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 smtClean="0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E336F-82DC-4654-9554-07866832948F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08F32-F09A-4344-B65D-3757FEAF56B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D3B142-B2B8-4750-964D-A3BDE93F3EF2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08F32-F09A-4344-B65D-3757FEAF56B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C838B-5E56-4490-B16F-070FD98B5E3F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08F32-F09A-4344-B65D-3757FEAF56B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kumimoji="1" b="1"/>
            </a:lvl1pPr>
          </a:lstStyle>
          <a:p>
            <a:pPr>
              <a:defRPr/>
            </a:pPr>
            <a:fld id="{4C82377E-F97D-47AE-AC5E-84E924FDA804}" type="datetimeFigureOut">
              <a:rPr lang="zh-CN" altLang="en-US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kumimoji="1" b="1"/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 b="1"/>
            </a:lvl1pPr>
          </a:lstStyle>
          <a:p>
            <a:pPr>
              <a:defRPr/>
            </a:pPr>
            <a:fld id="{67C3AAF4-1844-4EEA-8132-22A06EE6489A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kumimoji="1" b="1"/>
            </a:lvl1pPr>
          </a:lstStyle>
          <a:p>
            <a:pPr>
              <a:defRPr/>
            </a:pPr>
            <a:fld id="{8509C01B-2147-4857-BC9C-29BBF313931D}" type="datetimeFigureOut">
              <a:rPr lang="zh-CN" altLang="en-US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kumimoji="1" b="1"/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 b="1"/>
            </a:lvl1pPr>
          </a:lstStyle>
          <a:p>
            <a:pPr>
              <a:defRPr/>
            </a:pPr>
            <a:fld id="{F9AD98D2-E8AF-49B1-9C8C-175DE0A5BE71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701675" y="233363"/>
            <a:ext cx="7829550" cy="5759450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标题和表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01675" y="233363"/>
            <a:ext cx="7829550" cy="595312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表格占位符 2"/>
          <p:cNvSpPr>
            <a:spLocks noGrp="1"/>
          </p:cNvSpPr>
          <p:nvPr>
            <p:ph type="tbl" idx="1"/>
          </p:nvPr>
        </p:nvSpPr>
        <p:spPr>
          <a:xfrm>
            <a:off x="701675" y="1628775"/>
            <a:ext cx="7829550" cy="4364038"/>
          </a:xfrm>
        </p:spPr>
        <p:txBody>
          <a:bodyPr/>
          <a:lstStyle/>
          <a:p>
            <a:pPr lvl="0"/>
            <a:endParaRPr lang="zh-CN" altLang="en-US" noProof="0" smtClean="0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85" r="15524" b="21730"/>
          <a:stretch>
            <a:fillRect/>
          </a:stretch>
        </p:blipFill>
        <p:spPr>
          <a:xfrm>
            <a:off x="396" y="3389050"/>
            <a:ext cx="9143604" cy="3468950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lumMod val="95000"/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" name="矩形 1"/>
          <p:cNvSpPr/>
          <p:nvPr userDrawn="1"/>
        </p:nvSpPr>
        <p:spPr>
          <a:xfrm>
            <a:off x="0" y="0"/>
            <a:ext cx="9144000" cy="101600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BA8EB-3E98-45DF-95F9-20499AB89BB5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08F32-F09A-4344-B65D-3757FEAF56B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74B168-BF23-49EB-A4EA-A33054B30FF3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08F32-F09A-4344-B65D-3757FEAF56B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4B3E32-CF70-4BAE-9C47-A15603A9F1F6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08F32-F09A-4344-B65D-3757FEAF56B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995835-E83C-4B3D-BEF0-E2AC128A0F5B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08F32-F09A-4344-B65D-3757FEAF56B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345E1B-70AA-4D6D-A851-01FA6AD8BF9A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08F32-F09A-4344-B65D-3757FEAF56B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5A926-9446-4F62-9ECE-08A9B18F975E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08F32-F09A-4344-B65D-3757FEAF56B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 smtClean="0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E336F-82DC-4654-9554-07866832948F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08F32-F09A-4344-B65D-3757FEAF56B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D3B142-B2B8-4750-964D-A3BDE93F3EF2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08F32-F09A-4344-B65D-3757FEAF56B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C838B-5E56-4490-B16F-070FD98B5E3F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08F32-F09A-4344-B65D-3757FEAF56B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kumimoji="1" b="1"/>
            </a:lvl1pPr>
          </a:lstStyle>
          <a:p>
            <a:pPr>
              <a:defRPr/>
            </a:pPr>
            <a:fld id="{4C82377E-F97D-47AE-AC5E-84E924FDA804}" type="datetimeFigureOut">
              <a:rPr lang="zh-CN" altLang="en-US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kumimoji="1" b="1"/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 b="1"/>
            </a:lvl1pPr>
          </a:lstStyle>
          <a:p>
            <a:pPr>
              <a:defRPr/>
            </a:pPr>
            <a:fld id="{67C3AAF4-1844-4EEA-8132-22A06EE6489A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kumimoji="1" b="1"/>
            </a:lvl1pPr>
          </a:lstStyle>
          <a:p>
            <a:pPr>
              <a:defRPr/>
            </a:pPr>
            <a:fld id="{8509C01B-2147-4857-BC9C-29BBF313931D}" type="datetimeFigureOut">
              <a:rPr lang="zh-CN" altLang="en-US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kumimoji="1" b="1"/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 b="1"/>
            </a:lvl1pPr>
          </a:lstStyle>
          <a:p>
            <a:pPr>
              <a:defRPr/>
            </a:pPr>
            <a:fld id="{F9AD98D2-E8AF-49B1-9C8C-175DE0A5BE71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701675" y="233363"/>
            <a:ext cx="7829550" cy="5759450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标题和表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01675" y="233363"/>
            <a:ext cx="7829550" cy="595312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表格占位符 2"/>
          <p:cNvSpPr>
            <a:spLocks noGrp="1"/>
          </p:cNvSpPr>
          <p:nvPr>
            <p:ph type="tbl" idx="1"/>
          </p:nvPr>
        </p:nvSpPr>
        <p:spPr>
          <a:xfrm>
            <a:off x="701675" y="1628775"/>
            <a:ext cx="7829550" cy="4364038"/>
          </a:xfrm>
        </p:spPr>
        <p:txBody>
          <a:bodyPr/>
          <a:lstStyle/>
          <a:p>
            <a:pPr lvl="0"/>
            <a:endParaRPr lang="zh-CN" altLang="en-US" noProof="0" smtClean="0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85" r="15524" b="21730"/>
          <a:stretch>
            <a:fillRect/>
          </a:stretch>
        </p:blipFill>
        <p:spPr>
          <a:xfrm>
            <a:off x="396" y="3389050"/>
            <a:ext cx="9143604" cy="3468950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lumMod val="95000"/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" name="矩形 1"/>
          <p:cNvSpPr/>
          <p:nvPr userDrawn="1"/>
        </p:nvSpPr>
        <p:spPr>
          <a:xfrm>
            <a:off x="0" y="0"/>
            <a:ext cx="9144000" cy="101600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BA8EB-3E98-45DF-95F9-20499AB89BB5}" type="datetime1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08F32-F09A-4344-B65D-3757FEAF56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BA8EB-3E98-45DF-95F9-20499AB89BB5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08F32-F09A-4344-B65D-3757FEAF56B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74B168-BF23-49EB-A4EA-A33054B30FF3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08F32-F09A-4344-B65D-3757FEAF56B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4B3E32-CF70-4BAE-9C47-A15603A9F1F6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08F32-F09A-4344-B65D-3757FEAF56B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995835-E83C-4B3D-BEF0-E2AC128A0F5B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08F32-F09A-4344-B65D-3757FEAF56B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345E1B-70AA-4D6D-A851-01FA6AD8BF9A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08F32-F09A-4344-B65D-3757FEAF56B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5A926-9446-4F62-9ECE-08A9B18F975E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08F32-F09A-4344-B65D-3757FEAF56B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 smtClean="0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E336F-82DC-4654-9554-07866832948F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08F32-F09A-4344-B65D-3757FEAF56B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D3B142-B2B8-4750-964D-A3BDE93F3EF2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08F32-F09A-4344-B65D-3757FEAF56B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C838B-5E56-4490-B16F-070FD98B5E3F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08F32-F09A-4344-B65D-3757FEAF56B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74B168-BF23-49EB-A4EA-A33054B30FF3}" type="datetime1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08F32-F09A-4344-B65D-3757FEAF56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kumimoji="1" b="1"/>
            </a:lvl1pPr>
          </a:lstStyle>
          <a:p>
            <a:pPr>
              <a:defRPr/>
            </a:pPr>
            <a:fld id="{4C82377E-F97D-47AE-AC5E-84E924FDA804}" type="datetimeFigureOut">
              <a:rPr lang="zh-CN" altLang="en-US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kumimoji="1" b="1"/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 b="1"/>
            </a:lvl1pPr>
          </a:lstStyle>
          <a:p>
            <a:pPr>
              <a:defRPr/>
            </a:pPr>
            <a:fld id="{67C3AAF4-1844-4EEA-8132-22A06EE6489A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kumimoji="1" b="1"/>
            </a:lvl1pPr>
          </a:lstStyle>
          <a:p>
            <a:pPr>
              <a:defRPr/>
            </a:pPr>
            <a:fld id="{8509C01B-2147-4857-BC9C-29BBF313931D}" type="datetimeFigureOut">
              <a:rPr lang="zh-CN" altLang="en-US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kumimoji="1" b="1"/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 b="1"/>
            </a:lvl1pPr>
          </a:lstStyle>
          <a:p>
            <a:pPr>
              <a:defRPr/>
            </a:pPr>
            <a:fld id="{F9AD98D2-E8AF-49B1-9C8C-175DE0A5BE71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701675" y="233363"/>
            <a:ext cx="7829550" cy="5759450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标题和表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01675" y="233363"/>
            <a:ext cx="7829550" cy="595312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表格占位符 2"/>
          <p:cNvSpPr>
            <a:spLocks noGrp="1"/>
          </p:cNvSpPr>
          <p:nvPr>
            <p:ph type="tbl" idx="1"/>
          </p:nvPr>
        </p:nvSpPr>
        <p:spPr>
          <a:xfrm>
            <a:off x="701675" y="1628775"/>
            <a:ext cx="7829550" cy="4364038"/>
          </a:xfrm>
        </p:spPr>
        <p:txBody>
          <a:bodyPr/>
          <a:lstStyle/>
          <a:p>
            <a:pPr lvl="0"/>
            <a:endParaRPr lang="zh-CN" altLang="en-US" noProof="0" smtClean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4B3E32-CF70-4BAE-9C47-A15603A9F1F6}" type="datetime1">
              <a:rPr lang="zh-CN" altLang="en-US" smtClean="0"/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08F32-F09A-4344-B65D-3757FEAF56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995835-E83C-4B3D-BEF0-E2AC128A0F5B}" type="datetime1">
              <a:rPr lang="zh-CN" altLang="en-US" smtClean="0"/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08F32-F09A-4344-B65D-3757FEAF56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0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8.xml"/><Relationship Id="rId8" Type="http://schemas.openxmlformats.org/officeDocument/2006/relationships/slideLayout" Target="../slideLayouts/slideLayout27.xml"/><Relationship Id="rId7" Type="http://schemas.openxmlformats.org/officeDocument/2006/relationships/slideLayout" Target="../slideLayouts/slideLayout26.xml"/><Relationship Id="rId6" Type="http://schemas.openxmlformats.org/officeDocument/2006/relationships/slideLayout" Target="../slideLayouts/slideLayout25.xml"/><Relationship Id="rId5" Type="http://schemas.openxmlformats.org/officeDocument/2006/relationships/slideLayout" Target="../slideLayouts/slideLayout24.xml"/><Relationship Id="rId4" Type="http://schemas.openxmlformats.org/officeDocument/2006/relationships/slideLayout" Target="../slideLayouts/slideLayout23.xml"/><Relationship Id="rId3" Type="http://schemas.openxmlformats.org/officeDocument/2006/relationships/slideLayout" Target="../slideLayouts/slideLayout22.xml"/><Relationship Id="rId2" Type="http://schemas.openxmlformats.org/officeDocument/2006/relationships/slideLayout" Target="../slideLayouts/slideLayout21.xml"/><Relationship Id="rId19" Type="http://schemas.openxmlformats.org/officeDocument/2006/relationships/theme" Target="../theme/theme2.xml"/><Relationship Id="rId18" Type="http://schemas.openxmlformats.org/officeDocument/2006/relationships/slideLayout" Target="../slideLayouts/slideLayout37.xml"/><Relationship Id="rId17" Type="http://schemas.openxmlformats.org/officeDocument/2006/relationships/slideLayout" Target="../slideLayouts/slideLayout36.xml"/><Relationship Id="rId16" Type="http://schemas.openxmlformats.org/officeDocument/2006/relationships/slideLayout" Target="../slideLayouts/slideLayout35.xml"/><Relationship Id="rId15" Type="http://schemas.openxmlformats.org/officeDocument/2006/relationships/slideLayout" Target="../slideLayouts/slideLayout34.xml"/><Relationship Id="rId14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6.xml"/><Relationship Id="rId8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3.xml"/><Relationship Id="rId5" Type="http://schemas.openxmlformats.org/officeDocument/2006/relationships/slideLayout" Target="../slideLayouts/slideLayout42.xml"/><Relationship Id="rId4" Type="http://schemas.openxmlformats.org/officeDocument/2006/relationships/slideLayout" Target="../slideLayouts/slideLayout41.xml"/><Relationship Id="rId3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9.xml"/><Relationship Id="rId19" Type="http://schemas.openxmlformats.org/officeDocument/2006/relationships/theme" Target="../theme/theme3.xml"/><Relationship Id="rId18" Type="http://schemas.openxmlformats.org/officeDocument/2006/relationships/slideLayout" Target="../slideLayouts/slideLayout55.xml"/><Relationship Id="rId17" Type="http://schemas.openxmlformats.org/officeDocument/2006/relationships/slideLayout" Target="../slideLayouts/slideLayout54.xml"/><Relationship Id="rId16" Type="http://schemas.openxmlformats.org/officeDocument/2006/relationships/slideLayout" Target="../slideLayouts/slideLayout53.xml"/><Relationship Id="rId15" Type="http://schemas.openxmlformats.org/officeDocument/2006/relationships/slideLayout" Target="../slideLayouts/slideLayout52.xml"/><Relationship Id="rId14" Type="http://schemas.openxmlformats.org/officeDocument/2006/relationships/slideLayout" Target="../slideLayouts/slideLayout51.xml"/><Relationship Id="rId13" Type="http://schemas.openxmlformats.org/officeDocument/2006/relationships/slideLayout" Target="../slideLayouts/slideLayout50.xml"/><Relationship Id="rId12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47.xml"/><Relationship Id="rId1" Type="http://schemas.openxmlformats.org/officeDocument/2006/relationships/slideLayout" Target="../slideLayouts/slideLayout38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64.xml"/><Relationship Id="rId8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1.xml"/><Relationship Id="rId5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9.xml"/><Relationship Id="rId3" Type="http://schemas.openxmlformats.org/officeDocument/2006/relationships/slideLayout" Target="../slideLayouts/slideLayout58.xml"/><Relationship Id="rId2" Type="http://schemas.openxmlformats.org/officeDocument/2006/relationships/slideLayout" Target="../slideLayouts/slideLayout57.xml"/><Relationship Id="rId19" Type="http://schemas.openxmlformats.org/officeDocument/2006/relationships/theme" Target="../theme/theme4.xml"/><Relationship Id="rId18" Type="http://schemas.openxmlformats.org/officeDocument/2006/relationships/slideLayout" Target="../slideLayouts/slideLayout73.xml"/><Relationship Id="rId17" Type="http://schemas.openxmlformats.org/officeDocument/2006/relationships/slideLayout" Target="../slideLayouts/slideLayout72.xml"/><Relationship Id="rId16" Type="http://schemas.openxmlformats.org/officeDocument/2006/relationships/slideLayout" Target="../slideLayouts/slideLayout71.xml"/><Relationship Id="rId15" Type="http://schemas.openxmlformats.org/officeDocument/2006/relationships/slideLayout" Target="../slideLayouts/slideLayout70.xml"/><Relationship Id="rId14" Type="http://schemas.openxmlformats.org/officeDocument/2006/relationships/slideLayout" Target="../slideLayouts/slideLayout69.xml"/><Relationship Id="rId13" Type="http://schemas.openxmlformats.org/officeDocument/2006/relationships/slideLayout" Target="../slideLayouts/slideLayout68.xml"/><Relationship Id="rId12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65.xml"/><Relationship Id="rId1" Type="http://schemas.openxmlformats.org/officeDocument/2006/relationships/slideLayout" Target="../slideLayouts/slideLayout5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A33AF3-DAC5-4E98-94B6-B2F606A2A076}" type="datetime1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308F32-F09A-4344-B65D-3757FEAF56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A33AF3-DAC5-4E98-94B6-B2F606A2A076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308F32-F09A-4344-B65D-3757FEAF56B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  <p:sldLayoutId id="2147483680" r:id="rId12"/>
    <p:sldLayoutId id="2147483681" r:id="rId13"/>
    <p:sldLayoutId id="2147483682" r:id="rId14"/>
    <p:sldLayoutId id="2147483683" r:id="rId15"/>
    <p:sldLayoutId id="2147483684" r:id="rId16"/>
    <p:sldLayoutId id="2147483685" r:id="rId17"/>
    <p:sldLayoutId id="2147483686" r:id="rId18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A33AF3-DAC5-4E98-94B6-B2F606A2A076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308F32-F09A-4344-B65D-3757FEAF56B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  <p:sldLayoutId id="2147483700" r:id="rId13"/>
    <p:sldLayoutId id="2147483701" r:id="rId14"/>
    <p:sldLayoutId id="2147483702" r:id="rId15"/>
    <p:sldLayoutId id="2147483703" r:id="rId16"/>
    <p:sldLayoutId id="2147483704" r:id="rId17"/>
    <p:sldLayoutId id="2147483705" r:id="rId18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A33AF3-DAC5-4E98-94B6-B2F606A2A076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308F32-F09A-4344-B65D-3757FEAF56B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  <p:sldLayoutId id="2147483718" r:id="rId12"/>
    <p:sldLayoutId id="2147483719" r:id="rId13"/>
    <p:sldLayoutId id="2147483720" r:id="rId14"/>
    <p:sldLayoutId id="2147483721" r:id="rId15"/>
    <p:sldLayoutId id="2147483722" r:id="rId16"/>
    <p:sldLayoutId id="2147483723" r:id="rId17"/>
    <p:sldLayoutId id="2147483724" r:id="rId18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1.xml"/><Relationship Id="rId3" Type="http://schemas.openxmlformats.org/officeDocument/2006/relationships/image" Target="../media/image4.jpeg"/><Relationship Id="rId2" Type="http://schemas.microsoft.com/office/2007/relationships/hdphoto" Target="../media/image3.wdp"/><Relationship Id="rId1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4.jpeg"/><Relationship Id="rId2" Type="http://schemas.openxmlformats.org/officeDocument/2006/relationships/image" Target="../media/image7.png"/><Relationship Id="rId1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7.png"/><Relationship Id="rId1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jpeg"/><Relationship Id="rId3" Type="http://schemas.openxmlformats.org/officeDocument/2006/relationships/image" Target="../media/image15.png"/><Relationship Id="rId2" Type="http://schemas.openxmlformats.org/officeDocument/2006/relationships/image" Target="../media/image7.png"/><Relationship Id="rId1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7.png"/><Relationship Id="rId1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9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image" Target="../media/image28.png"/><Relationship Id="rId8" Type="http://schemas.openxmlformats.org/officeDocument/2006/relationships/hyperlink" Target="http://www.chinarobots.cn/" TargetMode="External"/><Relationship Id="rId7" Type="http://schemas.openxmlformats.org/officeDocument/2006/relationships/image" Target="../media/image27.png"/><Relationship Id="rId6" Type="http://schemas.openxmlformats.org/officeDocument/2006/relationships/hyperlink" Target="http://www.chinaaiworld.cn/" TargetMode="External"/><Relationship Id="rId5" Type="http://schemas.openxmlformats.org/officeDocument/2006/relationships/image" Target="../media/image26.png"/><Relationship Id="rId4" Type="http://schemas.openxmlformats.org/officeDocument/2006/relationships/hyperlink" Target="http://www.chinacloud.cn/" TargetMode="External"/><Relationship Id="rId3" Type="http://schemas.openxmlformats.org/officeDocument/2006/relationships/image" Target="../media/image25.png"/><Relationship Id="rId29" Type="http://schemas.openxmlformats.org/officeDocument/2006/relationships/slideLayout" Target="../slideLayouts/slideLayout2.xml"/><Relationship Id="rId28" Type="http://schemas.openxmlformats.org/officeDocument/2006/relationships/image" Target="../media/image40.png"/><Relationship Id="rId27" Type="http://schemas.openxmlformats.org/officeDocument/2006/relationships/image" Target="../media/image39.png"/><Relationship Id="rId26" Type="http://schemas.openxmlformats.org/officeDocument/2006/relationships/image" Target="../media/image38.jpeg"/><Relationship Id="rId25" Type="http://schemas.openxmlformats.org/officeDocument/2006/relationships/image" Target="../media/image37.jpeg"/><Relationship Id="rId24" Type="http://schemas.openxmlformats.org/officeDocument/2006/relationships/image" Target="../media/image36.png"/><Relationship Id="rId23" Type="http://schemas.openxmlformats.org/officeDocument/2006/relationships/hyperlink" Target="http://www.envicloud.cn/" TargetMode="External"/><Relationship Id="rId22" Type="http://schemas.openxmlformats.org/officeDocument/2006/relationships/image" Target="../media/image35.png"/><Relationship Id="rId21" Type="http://schemas.openxmlformats.org/officeDocument/2006/relationships/image" Target="../media/image34.png"/><Relationship Id="rId20" Type="http://schemas.openxmlformats.org/officeDocument/2006/relationships/hyperlink" Target="http://www.smartcitychina.cn/" TargetMode="External"/><Relationship Id="rId2" Type="http://schemas.openxmlformats.org/officeDocument/2006/relationships/hyperlink" Target="http://www.chinaznyj.com/" TargetMode="External"/><Relationship Id="rId19" Type="http://schemas.openxmlformats.org/officeDocument/2006/relationships/image" Target="../media/image33.png"/><Relationship Id="rId18" Type="http://schemas.openxmlformats.org/officeDocument/2006/relationships/hyperlink" Target="http://www.netofthings.cn/" TargetMode="External"/><Relationship Id="rId17" Type="http://schemas.openxmlformats.org/officeDocument/2006/relationships/image" Target="../media/image32.png"/><Relationship Id="rId16" Type="http://schemas.openxmlformats.org/officeDocument/2006/relationships/hyperlink" Target="http://www.thebigdata.cn/" TargetMode="External"/><Relationship Id="rId15" Type="http://schemas.openxmlformats.org/officeDocument/2006/relationships/image" Target="../media/image31.png"/><Relationship Id="rId14" Type="http://schemas.openxmlformats.org/officeDocument/2006/relationships/hyperlink" Target="http://www.worldstor.cn/" TargetMode="External"/><Relationship Id="rId13" Type="http://schemas.openxmlformats.org/officeDocument/2006/relationships/image" Target="../media/image30.png"/><Relationship Id="rId12" Type="http://schemas.openxmlformats.org/officeDocument/2006/relationships/hyperlink" Target="http://www.pm25.org.cn/" TargetMode="External"/><Relationship Id="rId11" Type="http://schemas.openxmlformats.org/officeDocument/2006/relationships/image" Target="../media/image29.png"/><Relationship Id="rId10" Type="http://schemas.openxmlformats.org/officeDocument/2006/relationships/hyperlink" Target="http://www.dlworld.cn/" TargetMode="External"/><Relationship Id="rId1" Type="http://schemas.openxmlformats.org/officeDocument/2006/relationships/hyperlink" Target="http://www.wanwuyun.com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9" Type="http://schemas.openxmlformats.org/officeDocument/2006/relationships/tags" Target="../tags/tag5.xml"/><Relationship Id="rId8" Type="http://schemas.openxmlformats.org/officeDocument/2006/relationships/image" Target="../media/image44.png"/><Relationship Id="rId7" Type="http://schemas.openxmlformats.org/officeDocument/2006/relationships/tags" Target="../tags/tag4.xml"/><Relationship Id="rId6" Type="http://schemas.openxmlformats.org/officeDocument/2006/relationships/image" Target="../media/image43.png"/><Relationship Id="rId55" Type="http://schemas.openxmlformats.org/officeDocument/2006/relationships/slideLayout" Target="../slideLayouts/slideLayout2.xml"/><Relationship Id="rId54" Type="http://schemas.openxmlformats.org/officeDocument/2006/relationships/image" Target="../media/image71.png"/><Relationship Id="rId53" Type="http://schemas.openxmlformats.org/officeDocument/2006/relationships/tags" Target="../tags/tag23.xml"/><Relationship Id="rId52" Type="http://schemas.openxmlformats.org/officeDocument/2006/relationships/image" Target="../media/image70.png"/><Relationship Id="rId51" Type="http://schemas.openxmlformats.org/officeDocument/2006/relationships/image" Target="../media/image69.png"/><Relationship Id="rId50" Type="http://schemas.openxmlformats.org/officeDocument/2006/relationships/tags" Target="../tags/tag22.xml"/><Relationship Id="rId5" Type="http://schemas.openxmlformats.org/officeDocument/2006/relationships/tags" Target="../tags/tag3.xml"/><Relationship Id="rId49" Type="http://schemas.openxmlformats.org/officeDocument/2006/relationships/image" Target="../media/image68.png"/><Relationship Id="rId48" Type="http://schemas.openxmlformats.org/officeDocument/2006/relationships/image" Target="../media/image67.png"/><Relationship Id="rId47" Type="http://schemas.openxmlformats.org/officeDocument/2006/relationships/image" Target="../media/image66.png"/><Relationship Id="rId46" Type="http://schemas.openxmlformats.org/officeDocument/2006/relationships/image" Target="../media/image65.png"/><Relationship Id="rId45" Type="http://schemas.openxmlformats.org/officeDocument/2006/relationships/image" Target="../media/image64.png"/><Relationship Id="rId44" Type="http://schemas.openxmlformats.org/officeDocument/2006/relationships/image" Target="../media/image63.png"/><Relationship Id="rId43" Type="http://schemas.openxmlformats.org/officeDocument/2006/relationships/image" Target="../media/image62.png"/><Relationship Id="rId42" Type="http://schemas.openxmlformats.org/officeDocument/2006/relationships/image" Target="../media/image61.png"/><Relationship Id="rId41" Type="http://schemas.openxmlformats.org/officeDocument/2006/relationships/tags" Target="../tags/tag21.xml"/><Relationship Id="rId40" Type="http://schemas.openxmlformats.org/officeDocument/2006/relationships/image" Target="../media/image60.png"/><Relationship Id="rId4" Type="http://schemas.openxmlformats.org/officeDocument/2006/relationships/image" Target="../media/image42.png"/><Relationship Id="rId39" Type="http://schemas.openxmlformats.org/officeDocument/2006/relationships/tags" Target="../tags/tag20.xml"/><Relationship Id="rId38" Type="http://schemas.openxmlformats.org/officeDocument/2006/relationships/image" Target="../media/image59.png"/><Relationship Id="rId37" Type="http://schemas.openxmlformats.org/officeDocument/2006/relationships/tags" Target="../tags/tag19.xml"/><Relationship Id="rId36" Type="http://schemas.openxmlformats.org/officeDocument/2006/relationships/image" Target="../media/image58.png"/><Relationship Id="rId35" Type="http://schemas.openxmlformats.org/officeDocument/2006/relationships/tags" Target="../tags/tag18.xml"/><Relationship Id="rId34" Type="http://schemas.openxmlformats.org/officeDocument/2006/relationships/image" Target="../media/image57.png"/><Relationship Id="rId33" Type="http://schemas.openxmlformats.org/officeDocument/2006/relationships/tags" Target="../tags/tag17.xml"/><Relationship Id="rId32" Type="http://schemas.openxmlformats.org/officeDocument/2006/relationships/image" Target="../media/image56.png"/><Relationship Id="rId31" Type="http://schemas.openxmlformats.org/officeDocument/2006/relationships/tags" Target="../tags/tag16.xml"/><Relationship Id="rId30" Type="http://schemas.openxmlformats.org/officeDocument/2006/relationships/image" Target="../media/image55.png"/><Relationship Id="rId3" Type="http://schemas.openxmlformats.org/officeDocument/2006/relationships/tags" Target="../tags/tag2.xml"/><Relationship Id="rId29" Type="http://schemas.openxmlformats.org/officeDocument/2006/relationships/tags" Target="../tags/tag15.xml"/><Relationship Id="rId28" Type="http://schemas.openxmlformats.org/officeDocument/2006/relationships/image" Target="../media/image54.png"/><Relationship Id="rId27" Type="http://schemas.openxmlformats.org/officeDocument/2006/relationships/tags" Target="../tags/tag14.xml"/><Relationship Id="rId26" Type="http://schemas.openxmlformats.org/officeDocument/2006/relationships/image" Target="../media/image53.png"/><Relationship Id="rId25" Type="http://schemas.openxmlformats.org/officeDocument/2006/relationships/tags" Target="../tags/tag13.xml"/><Relationship Id="rId24" Type="http://schemas.openxmlformats.org/officeDocument/2006/relationships/image" Target="../media/image52.png"/><Relationship Id="rId23" Type="http://schemas.openxmlformats.org/officeDocument/2006/relationships/tags" Target="../tags/tag12.xml"/><Relationship Id="rId22" Type="http://schemas.openxmlformats.org/officeDocument/2006/relationships/image" Target="../media/image51.png"/><Relationship Id="rId21" Type="http://schemas.openxmlformats.org/officeDocument/2006/relationships/tags" Target="../tags/tag11.xml"/><Relationship Id="rId20" Type="http://schemas.openxmlformats.org/officeDocument/2006/relationships/image" Target="../media/image50.png"/><Relationship Id="rId2" Type="http://schemas.openxmlformats.org/officeDocument/2006/relationships/image" Target="../media/image41.png"/><Relationship Id="rId19" Type="http://schemas.openxmlformats.org/officeDocument/2006/relationships/tags" Target="../tags/tag10.xml"/><Relationship Id="rId18" Type="http://schemas.openxmlformats.org/officeDocument/2006/relationships/image" Target="../media/image49.png"/><Relationship Id="rId17" Type="http://schemas.openxmlformats.org/officeDocument/2006/relationships/tags" Target="../tags/tag9.xml"/><Relationship Id="rId16" Type="http://schemas.openxmlformats.org/officeDocument/2006/relationships/image" Target="../media/image48.png"/><Relationship Id="rId15" Type="http://schemas.openxmlformats.org/officeDocument/2006/relationships/tags" Target="../tags/tag8.xml"/><Relationship Id="rId14" Type="http://schemas.openxmlformats.org/officeDocument/2006/relationships/image" Target="../media/image47.png"/><Relationship Id="rId13" Type="http://schemas.openxmlformats.org/officeDocument/2006/relationships/tags" Target="../tags/tag7.xml"/><Relationship Id="rId12" Type="http://schemas.openxmlformats.org/officeDocument/2006/relationships/image" Target="../media/image46.png"/><Relationship Id="rId11" Type="http://schemas.openxmlformats.org/officeDocument/2006/relationships/tags" Target="../tags/tag6.xml"/><Relationship Id="rId10" Type="http://schemas.openxmlformats.org/officeDocument/2006/relationships/image" Target="../media/image45.png"/><Relationship Id="rId1" Type="http://schemas.openxmlformats.org/officeDocument/2006/relationships/tags" Target="../tags/tag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2.pn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diagramLayout" Target="../diagrams/layout2.xml"/><Relationship Id="rId8" Type="http://schemas.openxmlformats.org/officeDocument/2006/relationships/diagramData" Target="../diagrams/data2.xml"/><Relationship Id="rId7" Type="http://schemas.microsoft.com/office/2007/relationships/diagramDrawing" Target="../diagrams/drawing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3" Type="http://schemas.openxmlformats.org/officeDocument/2006/relationships/diagramData" Target="../diagrams/data1.xml"/><Relationship Id="rId2" Type="http://schemas.openxmlformats.org/officeDocument/2006/relationships/image" Target="../media/image7.png"/><Relationship Id="rId13" Type="http://schemas.openxmlformats.org/officeDocument/2006/relationships/slideLayout" Target="../slideLayouts/slideLayout2.xml"/><Relationship Id="rId12" Type="http://schemas.microsoft.com/office/2007/relationships/diagramDrawing" Target="../diagrams/drawing2.xml"/><Relationship Id="rId11" Type="http://schemas.openxmlformats.org/officeDocument/2006/relationships/diagramColors" Target="../diagrams/colors2.xml"/><Relationship Id="rId10" Type="http://schemas.openxmlformats.org/officeDocument/2006/relationships/diagramQuickStyle" Target="../diagrams/quickStyle2.xml"/><Relationship Id="rId1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7.png"/><Relationship Id="rId1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9.xml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7.xml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7.png"/><Relationship Id="rId1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 17"/>
          <p:cNvSpPr/>
          <p:nvPr/>
        </p:nvSpPr>
        <p:spPr>
          <a:xfrm>
            <a:off x="-7143" y="-9147"/>
            <a:ext cx="9158090" cy="38219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prstClr val="white"/>
              </a:solidFill>
            </a:endParaRPr>
          </a:p>
        </p:txBody>
      </p:sp>
      <p:sp>
        <p:nvSpPr>
          <p:cNvPr id="2" name="矩形 1"/>
          <p:cNvSpPr/>
          <p:nvPr/>
        </p:nvSpPr>
        <p:spPr>
          <a:xfrm>
            <a:off x="7929" y="38314"/>
            <a:ext cx="4339650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350" dirty="0">
                <a:solidFill>
                  <a:schemeClr val="bg1"/>
                </a:solidFill>
              </a:rPr>
              <a:t>高级大数据人才培养丛书之一，大数据挖掘技术与应用</a:t>
            </a:r>
            <a:endParaRPr lang="zh-CN" altLang="en-US" sz="1350" dirty="0">
              <a:solidFill>
                <a:schemeClr val="bg1"/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8790305" y="3072130"/>
            <a:ext cx="368300" cy="323977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prstClr val="white"/>
              </a:solidFill>
            </a:endParaRPr>
          </a:p>
        </p:txBody>
      </p:sp>
      <p:pic>
        <p:nvPicPr>
          <p:cNvPr id="14" name="图片 13" descr="timgE8ADISUU.jpg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-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35350" y="6337300"/>
            <a:ext cx="2400300" cy="520700"/>
          </a:xfrm>
          <a:prstGeom prst="rect">
            <a:avLst/>
          </a:prstGeom>
        </p:spPr>
      </p:pic>
      <p:sp>
        <p:nvSpPr>
          <p:cNvPr id="20" name="矩形 19"/>
          <p:cNvSpPr/>
          <p:nvPr/>
        </p:nvSpPr>
        <p:spPr>
          <a:xfrm>
            <a:off x="1718945" y="2028825"/>
            <a:ext cx="6269990" cy="86400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1459230" y="2028825"/>
            <a:ext cx="259715" cy="864870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000066"/>
              </a:solidFill>
            </a:endParaRPr>
          </a:p>
        </p:txBody>
      </p:sp>
      <p:sp>
        <p:nvSpPr>
          <p:cNvPr id="22" name="TextBox 6"/>
          <p:cNvSpPr txBox="1"/>
          <p:nvPr/>
        </p:nvSpPr>
        <p:spPr>
          <a:xfrm>
            <a:off x="1719235" y="2476495"/>
            <a:ext cx="6270084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何光威    主编                    郑志蕴    梁英杰    朱琼琼    副主编</a:t>
            </a:r>
            <a:endParaRPr lang="zh-CN" altLang="en-US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3" name="Freeform 25"/>
          <p:cNvSpPr>
            <a:spLocks noEditPoints="1"/>
          </p:cNvSpPr>
          <p:nvPr/>
        </p:nvSpPr>
        <p:spPr bwMode="auto">
          <a:xfrm>
            <a:off x="2331815" y="2584778"/>
            <a:ext cx="130969" cy="119856"/>
          </a:xfrm>
          <a:custGeom>
            <a:avLst/>
            <a:gdLst>
              <a:gd name="T0" fmla="*/ 35 w 70"/>
              <a:gd name="T1" fmla="*/ 0 h 64"/>
              <a:gd name="T2" fmla="*/ 12 w 70"/>
              <a:gd name="T3" fmla="*/ 10 h 64"/>
              <a:gd name="T4" fmla="*/ 12 w 70"/>
              <a:gd name="T5" fmla="*/ 55 h 64"/>
              <a:gd name="T6" fmla="*/ 35 w 70"/>
              <a:gd name="T7" fmla="*/ 64 h 64"/>
              <a:gd name="T8" fmla="*/ 57 w 70"/>
              <a:gd name="T9" fmla="*/ 55 h 64"/>
              <a:gd name="T10" fmla="*/ 57 w 70"/>
              <a:gd name="T11" fmla="*/ 10 h 64"/>
              <a:gd name="T12" fmla="*/ 35 w 70"/>
              <a:gd name="T13" fmla="*/ 0 h 64"/>
              <a:gd name="T14" fmla="*/ 54 w 70"/>
              <a:gd name="T15" fmla="*/ 52 h 64"/>
              <a:gd name="T16" fmla="*/ 35 w 70"/>
              <a:gd name="T17" fmla="*/ 60 h 64"/>
              <a:gd name="T18" fmla="*/ 15 w 70"/>
              <a:gd name="T19" fmla="*/ 52 h 64"/>
              <a:gd name="T20" fmla="*/ 7 w 70"/>
              <a:gd name="T21" fmla="*/ 32 h 64"/>
              <a:gd name="T22" fmla="*/ 15 w 70"/>
              <a:gd name="T23" fmla="*/ 13 h 64"/>
              <a:gd name="T24" fmla="*/ 35 w 70"/>
              <a:gd name="T25" fmla="*/ 5 h 64"/>
              <a:gd name="T26" fmla="*/ 54 w 70"/>
              <a:gd name="T27" fmla="*/ 13 h 64"/>
              <a:gd name="T28" fmla="*/ 62 w 70"/>
              <a:gd name="T29" fmla="*/ 32 h 64"/>
              <a:gd name="T30" fmla="*/ 54 w 70"/>
              <a:gd name="T31" fmla="*/ 52 h 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70" h="64">
                <a:moveTo>
                  <a:pt x="35" y="0"/>
                </a:moveTo>
                <a:cubicBezTo>
                  <a:pt x="26" y="0"/>
                  <a:pt x="18" y="4"/>
                  <a:pt x="12" y="10"/>
                </a:cubicBezTo>
                <a:cubicBezTo>
                  <a:pt x="0" y="22"/>
                  <a:pt x="0" y="42"/>
                  <a:pt x="12" y="55"/>
                </a:cubicBezTo>
                <a:cubicBezTo>
                  <a:pt x="18" y="61"/>
                  <a:pt x="26" y="64"/>
                  <a:pt x="35" y="64"/>
                </a:cubicBezTo>
                <a:cubicBezTo>
                  <a:pt x="43" y="64"/>
                  <a:pt x="51" y="61"/>
                  <a:pt x="57" y="55"/>
                </a:cubicBezTo>
                <a:cubicBezTo>
                  <a:pt x="70" y="42"/>
                  <a:pt x="70" y="22"/>
                  <a:pt x="57" y="10"/>
                </a:cubicBezTo>
                <a:cubicBezTo>
                  <a:pt x="51" y="4"/>
                  <a:pt x="43" y="0"/>
                  <a:pt x="35" y="0"/>
                </a:cubicBezTo>
                <a:close/>
                <a:moveTo>
                  <a:pt x="54" y="52"/>
                </a:moveTo>
                <a:cubicBezTo>
                  <a:pt x="49" y="57"/>
                  <a:pt x="42" y="60"/>
                  <a:pt x="35" y="60"/>
                </a:cubicBezTo>
                <a:cubicBezTo>
                  <a:pt x="27" y="60"/>
                  <a:pt x="21" y="57"/>
                  <a:pt x="15" y="52"/>
                </a:cubicBezTo>
                <a:cubicBezTo>
                  <a:pt x="10" y="46"/>
                  <a:pt x="7" y="40"/>
                  <a:pt x="7" y="32"/>
                </a:cubicBezTo>
                <a:cubicBezTo>
                  <a:pt x="7" y="25"/>
                  <a:pt x="10" y="18"/>
                  <a:pt x="15" y="13"/>
                </a:cubicBezTo>
                <a:cubicBezTo>
                  <a:pt x="21" y="8"/>
                  <a:pt x="27" y="5"/>
                  <a:pt x="35" y="5"/>
                </a:cubicBezTo>
                <a:cubicBezTo>
                  <a:pt x="42" y="5"/>
                  <a:pt x="49" y="8"/>
                  <a:pt x="54" y="13"/>
                </a:cubicBezTo>
                <a:cubicBezTo>
                  <a:pt x="59" y="18"/>
                  <a:pt x="62" y="25"/>
                  <a:pt x="62" y="32"/>
                </a:cubicBezTo>
                <a:cubicBezTo>
                  <a:pt x="62" y="40"/>
                  <a:pt x="59" y="46"/>
                  <a:pt x="54" y="52"/>
                </a:cubicBezTo>
                <a:close/>
              </a:path>
            </a:pathLst>
          </a:custGeom>
          <a:solidFill>
            <a:srgbClr val="505A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5" name="TextBox 2"/>
          <p:cNvSpPr txBox="1"/>
          <p:nvPr/>
        </p:nvSpPr>
        <p:spPr>
          <a:xfrm rot="16200000">
            <a:off x="6802908" y="475572"/>
            <a:ext cx="921385" cy="1450817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en-US" altLang="zh-CN" sz="2400" b="1" dirty="0">
                <a:solidFill>
                  <a:srgbClr val="000066"/>
                </a:solidFill>
              </a:rPr>
              <a:t>BIG </a:t>
            </a:r>
            <a:endParaRPr lang="en-US" altLang="zh-CN" sz="2400" b="1" dirty="0">
              <a:solidFill>
                <a:srgbClr val="000066"/>
              </a:solidFill>
            </a:endParaRPr>
          </a:p>
          <a:p>
            <a:r>
              <a:rPr lang="en-US" altLang="zh-CN" sz="2400" b="1" dirty="0">
                <a:solidFill>
                  <a:srgbClr val="000066"/>
                </a:solidFill>
              </a:rPr>
              <a:t>DATA</a:t>
            </a:r>
            <a:endParaRPr lang="en-US" altLang="zh-CN" sz="2400" b="1" dirty="0">
              <a:solidFill>
                <a:srgbClr val="000066"/>
              </a:solidFill>
            </a:endParaRPr>
          </a:p>
        </p:txBody>
      </p:sp>
      <p:sp>
        <p:nvSpPr>
          <p:cNvPr id="28" name="TextBox 6"/>
          <p:cNvSpPr txBox="1"/>
          <p:nvPr/>
        </p:nvSpPr>
        <p:spPr>
          <a:xfrm>
            <a:off x="1719235" y="2110231"/>
            <a:ext cx="6270084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刘  鹏    张  燕    总主编</a:t>
            </a:r>
            <a:endParaRPr lang="zh-CN" altLang="en-US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9" name="Freeform 25"/>
          <p:cNvSpPr>
            <a:spLocks noEditPoints="1"/>
          </p:cNvSpPr>
          <p:nvPr/>
        </p:nvSpPr>
        <p:spPr bwMode="auto">
          <a:xfrm>
            <a:off x="3196118" y="2218638"/>
            <a:ext cx="130969" cy="119856"/>
          </a:xfrm>
          <a:custGeom>
            <a:avLst/>
            <a:gdLst>
              <a:gd name="T0" fmla="*/ 35 w 70"/>
              <a:gd name="T1" fmla="*/ 0 h 64"/>
              <a:gd name="T2" fmla="*/ 12 w 70"/>
              <a:gd name="T3" fmla="*/ 10 h 64"/>
              <a:gd name="T4" fmla="*/ 12 w 70"/>
              <a:gd name="T5" fmla="*/ 55 h 64"/>
              <a:gd name="T6" fmla="*/ 35 w 70"/>
              <a:gd name="T7" fmla="*/ 64 h 64"/>
              <a:gd name="T8" fmla="*/ 57 w 70"/>
              <a:gd name="T9" fmla="*/ 55 h 64"/>
              <a:gd name="T10" fmla="*/ 57 w 70"/>
              <a:gd name="T11" fmla="*/ 10 h 64"/>
              <a:gd name="T12" fmla="*/ 35 w 70"/>
              <a:gd name="T13" fmla="*/ 0 h 64"/>
              <a:gd name="T14" fmla="*/ 54 w 70"/>
              <a:gd name="T15" fmla="*/ 52 h 64"/>
              <a:gd name="T16" fmla="*/ 35 w 70"/>
              <a:gd name="T17" fmla="*/ 60 h 64"/>
              <a:gd name="T18" fmla="*/ 15 w 70"/>
              <a:gd name="T19" fmla="*/ 52 h 64"/>
              <a:gd name="T20" fmla="*/ 7 w 70"/>
              <a:gd name="T21" fmla="*/ 32 h 64"/>
              <a:gd name="T22" fmla="*/ 15 w 70"/>
              <a:gd name="T23" fmla="*/ 13 h 64"/>
              <a:gd name="T24" fmla="*/ 35 w 70"/>
              <a:gd name="T25" fmla="*/ 5 h 64"/>
              <a:gd name="T26" fmla="*/ 54 w 70"/>
              <a:gd name="T27" fmla="*/ 13 h 64"/>
              <a:gd name="T28" fmla="*/ 62 w 70"/>
              <a:gd name="T29" fmla="*/ 32 h 64"/>
              <a:gd name="T30" fmla="*/ 54 w 70"/>
              <a:gd name="T31" fmla="*/ 52 h 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70" h="64">
                <a:moveTo>
                  <a:pt x="35" y="0"/>
                </a:moveTo>
                <a:cubicBezTo>
                  <a:pt x="26" y="0"/>
                  <a:pt x="18" y="4"/>
                  <a:pt x="12" y="10"/>
                </a:cubicBezTo>
                <a:cubicBezTo>
                  <a:pt x="0" y="22"/>
                  <a:pt x="0" y="42"/>
                  <a:pt x="12" y="55"/>
                </a:cubicBezTo>
                <a:cubicBezTo>
                  <a:pt x="18" y="61"/>
                  <a:pt x="26" y="64"/>
                  <a:pt x="35" y="64"/>
                </a:cubicBezTo>
                <a:cubicBezTo>
                  <a:pt x="43" y="64"/>
                  <a:pt x="51" y="61"/>
                  <a:pt x="57" y="55"/>
                </a:cubicBezTo>
                <a:cubicBezTo>
                  <a:pt x="70" y="42"/>
                  <a:pt x="70" y="22"/>
                  <a:pt x="57" y="10"/>
                </a:cubicBezTo>
                <a:cubicBezTo>
                  <a:pt x="51" y="4"/>
                  <a:pt x="43" y="0"/>
                  <a:pt x="35" y="0"/>
                </a:cubicBezTo>
                <a:close/>
                <a:moveTo>
                  <a:pt x="54" y="52"/>
                </a:moveTo>
                <a:cubicBezTo>
                  <a:pt x="49" y="57"/>
                  <a:pt x="42" y="60"/>
                  <a:pt x="35" y="60"/>
                </a:cubicBezTo>
                <a:cubicBezTo>
                  <a:pt x="27" y="60"/>
                  <a:pt x="21" y="57"/>
                  <a:pt x="15" y="52"/>
                </a:cubicBezTo>
                <a:cubicBezTo>
                  <a:pt x="10" y="46"/>
                  <a:pt x="7" y="40"/>
                  <a:pt x="7" y="32"/>
                </a:cubicBezTo>
                <a:cubicBezTo>
                  <a:pt x="7" y="25"/>
                  <a:pt x="10" y="18"/>
                  <a:pt x="15" y="13"/>
                </a:cubicBezTo>
                <a:cubicBezTo>
                  <a:pt x="21" y="8"/>
                  <a:pt x="27" y="5"/>
                  <a:pt x="35" y="5"/>
                </a:cubicBezTo>
                <a:cubicBezTo>
                  <a:pt x="42" y="5"/>
                  <a:pt x="49" y="8"/>
                  <a:pt x="54" y="13"/>
                </a:cubicBezTo>
                <a:cubicBezTo>
                  <a:pt x="59" y="18"/>
                  <a:pt x="62" y="25"/>
                  <a:pt x="62" y="32"/>
                </a:cubicBezTo>
                <a:cubicBezTo>
                  <a:pt x="62" y="40"/>
                  <a:pt x="59" y="46"/>
                  <a:pt x="54" y="52"/>
                </a:cubicBezTo>
                <a:close/>
              </a:path>
            </a:pathLst>
          </a:custGeom>
          <a:solidFill>
            <a:srgbClr val="505A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0" name="矩形 29"/>
          <p:cNvSpPr/>
          <p:nvPr/>
        </p:nvSpPr>
        <p:spPr>
          <a:xfrm>
            <a:off x="1458932" y="693652"/>
            <a:ext cx="5028201" cy="1014730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zh-CN" altLang="en-US" sz="6000" b="1" spc="300" dirty="0">
                <a:ln w="11430"/>
                <a:solidFill>
                  <a:srgbClr val="0000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大数据可视化</a:t>
            </a:r>
            <a:endParaRPr lang="zh-CN" altLang="en-US" sz="6000" b="1" spc="300" dirty="0">
              <a:ln w="11430"/>
              <a:solidFill>
                <a:srgbClr val="00006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Freeform 25"/>
          <p:cNvSpPr>
            <a:spLocks noEditPoints="1"/>
          </p:cNvSpPr>
          <p:nvPr/>
        </p:nvSpPr>
        <p:spPr bwMode="auto">
          <a:xfrm>
            <a:off x="6659340" y="2584778"/>
            <a:ext cx="130969" cy="119856"/>
          </a:xfrm>
          <a:custGeom>
            <a:avLst/>
            <a:gdLst>
              <a:gd name="T0" fmla="*/ 35 w 70"/>
              <a:gd name="T1" fmla="*/ 0 h 64"/>
              <a:gd name="T2" fmla="*/ 12 w 70"/>
              <a:gd name="T3" fmla="*/ 10 h 64"/>
              <a:gd name="T4" fmla="*/ 12 w 70"/>
              <a:gd name="T5" fmla="*/ 55 h 64"/>
              <a:gd name="T6" fmla="*/ 35 w 70"/>
              <a:gd name="T7" fmla="*/ 64 h 64"/>
              <a:gd name="T8" fmla="*/ 57 w 70"/>
              <a:gd name="T9" fmla="*/ 55 h 64"/>
              <a:gd name="T10" fmla="*/ 57 w 70"/>
              <a:gd name="T11" fmla="*/ 10 h 64"/>
              <a:gd name="T12" fmla="*/ 35 w 70"/>
              <a:gd name="T13" fmla="*/ 0 h 64"/>
              <a:gd name="T14" fmla="*/ 54 w 70"/>
              <a:gd name="T15" fmla="*/ 52 h 64"/>
              <a:gd name="T16" fmla="*/ 35 w 70"/>
              <a:gd name="T17" fmla="*/ 60 h 64"/>
              <a:gd name="T18" fmla="*/ 15 w 70"/>
              <a:gd name="T19" fmla="*/ 52 h 64"/>
              <a:gd name="T20" fmla="*/ 7 w 70"/>
              <a:gd name="T21" fmla="*/ 32 h 64"/>
              <a:gd name="T22" fmla="*/ 15 w 70"/>
              <a:gd name="T23" fmla="*/ 13 h 64"/>
              <a:gd name="T24" fmla="*/ 35 w 70"/>
              <a:gd name="T25" fmla="*/ 5 h 64"/>
              <a:gd name="T26" fmla="*/ 54 w 70"/>
              <a:gd name="T27" fmla="*/ 13 h 64"/>
              <a:gd name="T28" fmla="*/ 62 w 70"/>
              <a:gd name="T29" fmla="*/ 32 h 64"/>
              <a:gd name="T30" fmla="*/ 54 w 70"/>
              <a:gd name="T31" fmla="*/ 52 h 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70" h="64">
                <a:moveTo>
                  <a:pt x="35" y="0"/>
                </a:moveTo>
                <a:cubicBezTo>
                  <a:pt x="26" y="0"/>
                  <a:pt x="18" y="4"/>
                  <a:pt x="12" y="10"/>
                </a:cubicBezTo>
                <a:cubicBezTo>
                  <a:pt x="0" y="22"/>
                  <a:pt x="0" y="42"/>
                  <a:pt x="12" y="55"/>
                </a:cubicBezTo>
                <a:cubicBezTo>
                  <a:pt x="18" y="61"/>
                  <a:pt x="26" y="64"/>
                  <a:pt x="35" y="64"/>
                </a:cubicBezTo>
                <a:cubicBezTo>
                  <a:pt x="43" y="64"/>
                  <a:pt x="51" y="61"/>
                  <a:pt x="57" y="55"/>
                </a:cubicBezTo>
                <a:cubicBezTo>
                  <a:pt x="70" y="42"/>
                  <a:pt x="70" y="22"/>
                  <a:pt x="57" y="10"/>
                </a:cubicBezTo>
                <a:cubicBezTo>
                  <a:pt x="51" y="4"/>
                  <a:pt x="43" y="0"/>
                  <a:pt x="35" y="0"/>
                </a:cubicBezTo>
                <a:close/>
                <a:moveTo>
                  <a:pt x="54" y="52"/>
                </a:moveTo>
                <a:cubicBezTo>
                  <a:pt x="49" y="57"/>
                  <a:pt x="42" y="60"/>
                  <a:pt x="35" y="60"/>
                </a:cubicBezTo>
                <a:cubicBezTo>
                  <a:pt x="27" y="60"/>
                  <a:pt x="21" y="57"/>
                  <a:pt x="15" y="52"/>
                </a:cubicBezTo>
                <a:cubicBezTo>
                  <a:pt x="10" y="46"/>
                  <a:pt x="7" y="40"/>
                  <a:pt x="7" y="32"/>
                </a:cubicBezTo>
                <a:cubicBezTo>
                  <a:pt x="7" y="25"/>
                  <a:pt x="10" y="18"/>
                  <a:pt x="15" y="13"/>
                </a:cubicBezTo>
                <a:cubicBezTo>
                  <a:pt x="21" y="8"/>
                  <a:pt x="27" y="5"/>
                  <a:pt x="35" y="5"/>
                </a:cubicBezTo>
                <a:cubicBezTo>
                  <a:pt x="42" y="5"/>
                  <a:pt x="49" y="8"/>
                  <a:pt x="54" y="13"/>
                </a:cubicBezTo>
                <a:cubicBezTo>
                  <a:pt x="59" y="18"/>
                  <a:pt x="62" y="25"/>
                  <a:pt x="62" y="32"/>
                </a:cubicBezTo>
                <a:cubicBezTo>
                  <a:pt x="62" y="40"/>
                  <a:pt x="59" y="46"/>
                  <a:pt x="54" y="52"/>
                </a:cubicBezTo>
                <a:close/>
              </a:path>
            </a:pathLst>
          </a:custGeom>
          <a:solidFill>
            <a:srgbClr val="505A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pic>
        <p:nvPicPr>
          <p:cNvPr id="4" name="图片 3" descr="大数据可视化封面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9230" y="3072130"/>
            <a:ext cx="6530340" cy="323977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-1" y="-2439"/>
            <a:ext cx="9145786" cy="718410"/>
            <a:chOff x="-1" y="190175"/>
            <a:chExt cx="9145786" cy="525795"/>
          </a:xfrm>
        </p:grpSpPr>
        <p:sp>
          <p:nvSpPr>
            <p:cNvPr id="5" name="任意多边形 4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6" name="任意多边形 5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7" name="任意多边形 6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</p:grpSp>
      <p:sp>
        <p:nvSpPr>
          <p:cNvPr id="8" name="文本框 6"/>
          <p:cNvSpPr txBox="1"/>
          <p:nvPr/>
        </p:nvSpPr>
        <p:spPr>
          <a:xfrm>
            <a:off x="452232" y="173917"/>
            <a:ext cx="3368230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100" b="1" spc="225" dirty="0">
                <a:solidFill>
                  <a:prstClr val="white"/>
                </a:solidFill>
              </a:rPr>
              <a:t>1.2.2</a:t>
            </a:r>
            <a:r>
              <a:rPr lang="zh-CN" altLang="en-US" sz="2100" b="1" spc="225" dirty="0">
                <a:solidFill>
                  <a:prstClr val="white"/>
                </a:solidFill>
              </a:rPr>
              <a:t>数据可视化的意义</a:t>
            </a:r>
            <a:endParaRPr lang="zh-CN" altLang="en-US" sz="2100" b="1" spc="225" dirty="0">
              <a:solidFill>
                <a:prstClr val="white"/>
              </a:solidFill>
            </a:endParaRPr>
          </a:p>
        </p:txBody>
      </p:sp>
      <p:sp>
        <p:nvSpPr>
          <p:cNvPr id="9" name="Freeform 172"/>
          <p:cNvSpPr>
            <a:spLocks noEditPoints="1"/>
          </p:cNvSpPr>
          <p:nvPr/>
        </p:nvSpPr>
        <p:spPr bwMode="auto">
          <a:xfrm>
            <a:off x="114106" y="218902"/>
            <a:ext cx="328601" cy="325528"/>
          </a:xfrm>
          <a:custGeom>
            <a:avLst/>
            <a:gdLst>
              <a:gd name="T0" fmla="*/ 22 w 45"/>
              <a:gd name="T1" fmla="*/ 0 h 45"/>
              <a:gd name="T2" fmla="*/ 0 w 45"/>
              <a:gd name="T3" fmla="*/ 22 h 45"/>
              <a:gd name="T4" fmla="*/ 22 w 45"/>
              <a:gd name="T5" fmla="*/ 45 h 45"/>
              <a:gd name="T6" fmla="*/ 45 w 45"/>
              <a:gd name="T7" fmla="*/ 22 h 45"/>
              <a:gd name="T8" fmla="*/ 22 w 45"/>
              <a:gd name="T9" fmla="*/ 0 h 45"/>
              <a:gd name="T10" fmla="*/ 42 w 45"/>
              <a:gd name="T11" fmla="*/ 22 h 45"/>
              <a:gd name="T12" fmla="*/ 38 w 45"/>
              <a:gd name="T13" fmla="*/ 34 h 45"/>
              <a:gd name="T14" fmla="*/ 37 w 45"/>
              <a:gd name="T15" fmla="*/ 31 h 45"/>
              <a:gd name="T16" fmla="*/ 38 w 45"/>
              <a:gd name="T17" fmla="*/ 24 h 45"/>
              <a:gd name="T18" fmla="*/ 35 w 45"/>
              <a:gd name="T19" fmla="*/ 19 h 45"/>
              <a:gd name="T20" fmla="*/ 30 w 45"/>
              <a:gd name="T21" fmla="*/ 16 h 45"/>
              <a:gd name="T22" fmla="*/ 33 w 45"/>
              <a:gd name="T23" fmla="*/ 8 h 45"/>
              <a:gd name="T24" fmla="*/ 28 w 45"/>
              <a:gd name="T25" fmla="*/ 6 h 45"/>
              <a:gd name="T26" fmla="*/ 29 w 45"/>
              <a:gd name="T27" fmla="*/ 4 h 45"/>
              <a:gd name="T28" fmla="*/ 42 w 45"/>
              <a:gd name="T29" fmla="*/ 22 h 45"/>
              <a:gd name="T30" fmla="*/ 20 w 45"/>
              <a:gd name="T31" fmla="*/ 3 h 45"/>
              <a:gd name="T32" fmla="*/ 17 w 45"/>
              <a:gd name="T33" fmla="*/ 5 h 45"/>
              <a:gd name="T34" fmla="*/ 14 w 45"/>
              <a:gd name="T35" fmla="*/ 8 h 45"/>
              <a:gd name="T36" fmla="*/ 11 w 45"/>
              <a:gd name="T37" fmla="*/ 12 h 45"/>
              <a:gd name="T38" fmla="*/ 13 w 45"/>
              <a:gd name="T39" fmla="*/ 14 h 45"/>
              <a:gd name="T40" fmla="*/ 16 w 45"/>
              <a:gd name="T41" fmla="*/ 15 h 45"/>
              <a:gd name="T42" fmla="*/ 23 w 45"/>
              <a:gd name="T43" fmla="*/ 22 h 45"/>
              <a:gd name="T44" fmla="*/ 18 w 45"/>
              <a:gd name="T45" fmla="*/ 28 h 45"/>
              <a:gd name="T46" fmla="*/ 17 w 45"/>
              <a:gd name="T47" fmla="*/ 31 h 45"/>
              <a:gd name="T48" fmla="*/ 17 w 45"/>
              <a:gd name="T49" fmla="*/ 37 h 45"/>
              <a:gd name="T50" fmla="*/ 13 w 45"/>
              <a:gd name="T51" fmla="*/ 32 h 45"/>
              <a:gd name="T52" fmla="*/ 12 w 45"/>
              <a:gd name="T53" fmla="*/ 27 h 45"/>
              <a:gd name="T54" fmla="*/ 8 w 45"/>
              <a:gd name="T55" fmla="*/ 22 h 45"/>
              <a:gd name="T56" fmla="*/ 10 w 45"/>
              <a:gd name="T57" fmla="*/ 17 h 45"/>
              <a:gd name="T58" fmla="*/ 5 w 45"/>
              <a:gd name="T59" fmla="*/ 16 h 45"/>
              <a:gd name="T60" fmla="*/ 20 w 45"/>
              <a:gd name="T61" fmla="*/ 3 h 45"/>
              <a:gd name="T62" fmla="*/ 16 w 45"/>
              <a:gd name="T63" fmla="*/ 41 h 45"/>
              <a:gd name="T64" fmla="*/ 19 w 45"/>
              <a:gd name="T65" fmla="*/ 39 h 45"/>
              <a:gd name="T66" fmla="*/ 22 w 45"/>
              <a:gd name="T67" fmla="*/ 38 h 45"/>
              <a:gd name="T68" fmla="*/ 28 w 45"/>
              <a:gd name="T69" fmla="*/ 37 h 45"/>
              <a:gd name="T70" fmla="*/ 33 w 45"/>
              <a:gd name="T71" fmla="*/ 38 h 45"/>
              <a:gd name="T72" fmla="*/ 22 w 45"/>
              <a:gd name="T73" fmla="*/ 42 h 45"/>
              <a:gd name="T74" fmla="*/ 16 w 45"/>
              <a:gd name="T75" fmla="*/ 41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45" h="45">
                <a:moveTo>
                  <a:pt x="22" y="0"/>
                </a:moveTo>
                <a:cubicBezTo>
                  <a:pt x="10" y="0"/>
                  <a:pt x="0" y="10"/>
                  <a:pt x="0" y="22"/>
                </a:cubicBezTo>
                <a:cubicBezTo>
                  <a:pt x="0" y="35"/>
                  <a:pt x="10" y="45"/>
                  <a:pt x="22" y="45"/>
                </a:cubicBezTo>
                <a:cubicBezTo>
                  <a:pt x="35" y="45"/>
                  <a:pt x="45" y="35"/>
                  <a:pt x="45" y="22"/>
                </a:cubicBezTo>
                <a:cubicBezTo>
                  <a:pt x="45" y="10"/>
                  <a:pt x="35" y="0"/>
                  <a:pt x="22" y="0"/>
                </a:cubicBezTo>
                <a:close/>
                <a:moveTo>
                  <a:pt x="42" y="22"/>
                </a:moveTo>
                <a:cubicBezTo>
                  <a:pt x="42" y="27"/>
                  <a:pt x="40" y="31"/>
                  <a:pt x="38" y="34"/>
                </a:cubicBezTo>
                <a:cubicBezTo>
                  <a:pt x="37" y="34"/>
                  <a:pt x="36" y="32"/>
                  <a:pt x="37" y="31"/>
                </a:cubicBezTo>
                <a:cubicBezTo>
                  <a:pt x="38" y="29"/>
                  <a:pt x="38" y="25"/>
                  <a:pt x="38" y="24"/>
                </a:cubicBezTo>
                <a:cubicBezTo>
                  <a:pt x="38" y="23"/>
                  <a:pt x="37" y="19"/>
                  <a:pt x="35" y="19"/>
                </a:cubicBezTo>
                <a:cubicBezTo>
                  <a:pt x="33" y="19"/>
                  <a:pt x="32" y="19"/>
                  <a:pt x="30" y="16"/>
                </a:cubicBezTo>
                <a:cubicBezTo>
                  <a:pt x="28" y="11"/>
                  <a:pt x="35" y="10"/>
                  <a:pt x="33" y="8"/>
                </a:cubicBezTo>
                <a:cubicBezTo>
                  <a:pt x="32" y="7"/>
                  <a:pt x="28" y="11"/>
                  <a:pt x="28" y="6"/>
                </a:cubicBezTo>
                <a:cubicBezTo>
                  <a:pt x="28" y="5"/>
                  <a:pt x="28" y="5"/>
                  <a:pt x="29" y="4"/>
                </a:cubicBezTo>
                <a:cubicBezTo>
                  <a:pt x="36" y="7"/>
                  <a:pt x="42" y="14"/>
                  <a:pt x="42" y="22"/>
                </a:cubicBezTo>
                <a:close/>
                <a:moveTo>
                  <a:pt x="20" y="3"/>
                </a:moveTo>
                <a:cubicBezTo>
                  <a:pt x="19" y="4"/>
                  <a:pt x="18" y="5"/>
                  <a:pt x="17" y="5"/>
                </a:cubicBezTo>
                <a:cubicBezTo>
                  <a:pt x="16" y="7"/>
                  <a:pt x="15" y="7"/>
                  <a:pt x="14" y="8"/>
                </a:cubicBezTo>
                <a:cubicBezTo>
                  <a:pt x="13" y="9"/>
                  <a:pt x="11" y="11"/>
                  <a:pt x="11" y="12"/>
                </a:cubicBezTo>
                <a:cubicBezTo>
                  <a:pt x="11" y="13"/>
                  <a:pt x="12" y="15"/>
                  <a:pt x="13" y="14"/>
                </a:cubicBezTo>
                <a:cubicBezTo>
                  <a:pt x="13" y="14"/>
                  <a:pt x="15" y="14"/>
                  <a:pt x="16" y="15"/>
                </a:cubicBezTo>
                <a:cubicBezTo>
                  <a:pt x="18" y="15"/>
                  <a:pt x="26" y="15"/>
                  <a:pt x="23" y="22"/>
                </a:cubicBezTo>
                <a:cubicBezTo>
                  <a:pt x="22" y="24"/>
                  <a:pt x="19" y="24"/>
                  <a:pt x="18" y="28"/>
                </a:cubicBezTo>
                <a:cubicBezTo>
                  <a:pt x="18" y="28"/>
                  <a:pt x="17" y="30"/>
                  <a:pt x="17" y="31"/>
                </a:cubicBezTo>
                <a:cubicBezTo>
                  <a:pt x="17" y="32"/>
                  <a:pt x="18" y="37"/>
                  <a:pt x="17" y="37"/>
                </a:cubicBezTo>
                <a:cubicBezTo>
                  <a:pt x="16" y="37"/>
                  <a:pt x="13" y="33"/>
                  <a:pt x="13" y="32"/>
                </a:cubicBezTo>
                <a:cubicBezTo>
                  <a:pt x="13" y="31"/>
                  <a:pt x="12" y="29"/>
                  <a:pt x="12" y="27"/>
                </a:cubicBezTo>
                <a:cubicBezTo>
                  <a:pt x="12" y="25"/>
                  <a:pt x="8" y="25"/>
                  <a:pt x="8" y="22"/>
                </a:cubicBezTo>
                <a:cubicBezTo>
                  <a:pt x="8" y="19"/>
                  <a:pt x="10" y="18"/>
                  <a:pt x="10" y="17"/>
                </a:cubicBezTo>
                <a:cubicBezTo>
                  <a:pt x="9" y="16"/>
                  <a:pt x="6" y="16"/>
                  <a:pt x="5" y="16"/>
                </a:cubicBezTo>
                <a:cubicBezTo>
                  <a:pt x="7" y="9"/>
                  <a:pt x="13" y="4"/>
                  <a:pt x="20" y="3"/>
                </a:cubicBezTo>
                <a:close/>
                <a:moveTo>
                  <a:pt x="16" y="41"/>
                </a:moveTo>
                <a:cubicBezTo>
                  <a:pt x="18" y="40"/>
                  <a:pt x="18" y="39"/>
                  <a:pt x="19" y="39"/>
                </a:cubicBezTo>
                <a:cubicBezTo>
                  <a:pt x="20" y="39"/>
                  <a:pt x="21" y="39"/>
                  <a:pt x="22" y="38"/>
                </a:cubicBezTo>
                <a:cubicBezTo>
                  <a:pt x="23" y="38"/>
                  <a:pt x="26" y="37"/>
                  <a:pt x="28" y="37"/>
                </a:cubicBezTo>
                <a:cubicBezTo>
                  <a:pt x="29" y="37"/>
                  <a:pt x="32" y="37"/>
                  <a:pt x="33" y="38"/>
                </a:cubicBezTo>
                <a:cubicBezTo>
                  <a:pt x="30" y="40"/>
                  <a:pt x="26" y="42"/>
                  <a:pt x="22" y="42"/>
                </a:cubicBezTo>
                <a:cubicBezTo>
                  <a:pt x="20" y="42"/>
                  <a:pt x="18" y="41"/>
                  <a:pt x="16" y="4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endParaRPr lang="id-ID" sz="1350">
              <a:solidFill>
                <a:prstClr val="black"/>
              </a:solidFill>
            </a:endParaRPr>
          </a:p>
        </p:txBody>
      </p:sp>
      <p:sp>
        <p:nvSpPr>
          <p:cNvPr id="10" name="文本框 27"/>
          <p:cNvSpPr txBox="1"/>
          <p:nvPr/>
        </p:nvSpPr>
        <p:spPr>
          <a:xfrm>
            <a:off x="6630203" y="234392"/>
            <a:ext cx="214033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350" dirty="0">
                <a:solidFill>
                  <a:prstClr val="white"/>
                </a:solidFill>
              </a:rPr>
              <a:t>第</a:t>
            </a:r>
            <a:r>
              <a:rPr lang="en-US" altLang="zh-CN" sz="1350" dirty="0">
                <a:solidFill>
                  <a:prstClr val="white"/>
                </a:solidFill>
              </a:rPr>
              <a:t>1</a:t>
            </a:r>
            <a:r>
              <a:rPr lang="zh-CN" altLang="en-US" sz="1350" dirty="0">
                <a:solidFill>
                  <a:prstClr val="white"/>
                </a:solidFill>
              </a:rPr>
              <a:t>章  大数据可视化概述</a:t>
            </a:r>
            <a:endParaRPr lang="zh-CN" altLang="en-US" sz="1350" dirty="0">
              <a:solidFill>
                <a:prstClr val="white"/>
              </a:solidFill>
            </a:endParaRPr>
          </a:p>
        </p:txBody>
      </p:sp>
      <p:pic>
        <p:nvPicPr>
          <p:cNvPr id="28" name="27 Imagen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7188" y="6250579"/>
            <a:ext cx="363537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30 CuadroTexto"/>
          <p:cNvSpPr txBox="1"/>
          <p:nvPr/>
        </p:nvSpPr>
        <p:spPr>
          <a:xfrm>
            <a:off x="4467225" y="6261691"/>
            <a:ext cx="315913" cy="2778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HN" sz="1200" b="1" i="1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of</a:t>
            </a:r>
            <a:endParaRPr lang="es-ES" sz="1200" b="1" i="1" dirty="0">
              <a:solidFill>
                <a:schemeClr val="bg1">
                  <a:lumMod val="65000"/>
                </a:schemeClr>
              </a:solidFill>
              <a:latin typeface="+mn-lt"/>
            </a:endParaRPr>
          </a:p>
        </p:txBody>
      </p:sp>
      <p:sp>
        <p:nvSpPr>
          <p:cNvPr id="33" name="31 CuadroTexto"/>
          <p:cNvSpPr txBox="1"/>
          <p:nvPr/>
        </p:nvSpPr>
        <p:spPr>
          <a:xfrm>
            <a:off x="4729199" y="6267161"/>
            <a:ext cx="370840" cy="27559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s-HN" sz="1200" b="1" dirty="0">
                <a:solidFill>
                  <a:schemeClr val="bg1">
                    <a:lumMod val="50000"/>
                  </a:schemeClr>
                </a:solidFill>
              </a:rPr>
              <a:t>25</a:t>
            </a:r>
            <a:endParaRPr lang="en-US" altLang="es-HN" sz="12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4" name="Imagen 27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03019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Imagen 28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3926681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灯片编号占位符 5"/>
          <p:cNvSpPr txBox="1"/>
          <p:nvPr/>
        </p:nvSpPr>
        <p:spPr>
          <a:xfrm>
            <a:off x="2402285" y="622279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b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F730C6D-5BB4-4F63-9D16-9EBF769D35DB}" type="slidenum">
              <a:rPr lang="zh-CN" altLang="en-US" smtClean="0"/>
            </a:fld>
            <a:endParaRPr lang="zh-CN" altLang="en-US" dirty="0"/>
          </a:p>
        </p:txBody>
      </p:sp>
      <p:sp>
        <p:nvSpPr>
          <p:cNvPr id="15" name="矩形 14"/>
          <p:cNvSpPr/>
          <p:nvPr/>
        </p:nvSpPr>
        <p:spPr>
          <a:xfrm>
            <a:off x="607996" y="4723737"/>
            <a:ext cx="8242406" cy="1198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dirty="0"/>
              <a:t>	平均值 </a:t>
            </a:r>
            <a:r>
              <a:rPr lang="en-US" altLang="zh-CN" dirty="0"/>
              <a:t>(Means): X =9 Y = 7.5</a:t>
            </a:r>
            <a:endParaRPr lang="en-US" altLang="zh-CN" dirty="0"/>
          </a:p>
          <a:p>
            <a:r>
              <a:rPr lang="en-US" altLang="zh-CN" dirty="0"/>
              <a:t>	</a:t>
            </a:r>
            <a:r>
              <a:rPr lang="zh-CN" altLang="en-US" dirty="0"/>
              <a:t>方差（</a:t>
            </a:r>
            <a:r>
              <a:rPr lang="en-US" altLang="zh-CN" dirty="0"/>
              <a:t>Variance</a:t>
            </a:r>
            <a:r>
              <a:rPr lang="zh-CN" altLang="en-US" dirty="0"/>
              <a:t>）</a:t>
            </a:r>
            <a:r>
              <a:rPr lang="en-US" altLang="zh-CN" dirty="0"/>
              <a:t>: X =11 Y =4.112</a:t>
            </a:r>
            <a:endParaRPr lang="en-US" altLang="zh-CN" dirty="0"/>
          </a:p>
          <a:p>
            <a:r>
              <a:rPr lang="en-US" altLang="zh-CN" dirty="0"/>
              <a:t>	</a:t>
            </a:r>
            <a:r>
              <a:rPr lang="zh-CN" altLang="en-US" dirty="0"/>
              <a:t>相关度 </a:t>
            </a:r>
            <a:r>
              <a:rPr lang="en-US" altLang="zh-CN" dirty="0"/>
              <a:t>(Correlation):X-Y:0.816</a:t>
            </a:r>
            <a:endParaRPr lang="en-US" altLang="zh-CN" dirty="0"/>
          </a:p>
          <a:p>
            <a:r>
              <a:rPr lang="en-US" altLang="zh-CN" dirty="0"/>
              <a:t>	</a:t>
            </a:r>
            <a:r>
              <a:rPr lang="zh-CN" altLang="en-US" dirty="0"/>
              <a:t>线性回归（</a:t>
            </a:r>
            <a:r>
              <a:rPr lang="en-US" altLang="zh-CN" dirty="0"/>
              <a:t>Linear regression</a:t>
            </a:r>
            <a:r>
              <a:rPr lang="zh-CN" altLang="en-US" dirty="0"/>
              <a:t>）</a:t>
            </a:r>
            <a:r>
              <a:rPr lang="en-US" altLang="zh-CN" dirty="0"/>
              <a:t>:Y=3.0+0.5X</a:t>
            </a:r>
            <a:endParaRPr lang="en-US" altLang="zh-CN" dirty="0"/>
          </a:p>
        </p:txBody>
      </p:sp>
      <p:grpSp>
        <p:nvGrpSpPr>
          <p:cNvPr id="24" name="组合 23"/>
          <p:cNvGrpSpPr/>
          <p:nvPr/>
        </p:nvGrpSpPr>
        <p:grpSpPr bwMode="auto">
          <a:xfrm>
            <a:off x="2577464" y="789258"/>
            <a:ext cx="5262245" cy="4007485"/>
            <a:chOff x="1793" y="6990"/>
            <a:chExt cx="8287" cy="6311"/>
          </a:xfrm>
        </p:grpSpPr>
        <p:grpSp>
          <p:nvGrpSpPr>
            <p:cNvPr id="26" name="组合 25"/>
            <p:cNvGrpSpPr/>
            <p:nvPr/>
          </p:nvGrpSpPr>
          <p:grpSpPr bwMode="auto">
            <a:xfrm>
              <a:off x="1958" y="6990"/>
              <a:ext cx="8122" cy="5793"/>
              <a:chOff x="-11336" y="-7432"/>
              <a:chExt cx="9590306" cy="5759925"/>
            </a:xfrm>
          </p:grpSpPr>
          <p:pic>
            <p:nvPicPr>
              <p:cNvPr id="29" name="图表 11"/>
              <p:cNvPicPr>
                <a:picLocks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11336" y="-7432"/>
                <a:ext cx="4591104" cy="2757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0" name="图表 12"/>
              <p:cNvPicPr>
                <a:picLocks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976530" y="-7432"/>
                <a:ext cx="4602440" cy="2757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1" name="图表 13"/>
              <p:cNvPicPr>
                <a:picLocks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11336" y="2995161"/>
                <a:ext cx="4591104" cy="2757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7" name="图表 14"/>
              <p:cNvPicPr>
                <a:picLocks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976530" y="2980297"/>
                <a:ext cx="4602440" cy="2757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27" name="文本框 15"/>
            <p:cNvSpPr txBox="1">
              <a:spLocks noChangeArrowheads="1"/>
            </p:cNvSpPr>
            <p:nvPr/>
          </p:nvSpPr>
          <p:spPr bwMode="auto">
            <a:xfrm>
              <a:off x="1793" y="12990"/>
              <a:ext cx="8098" cy="31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0" tIns="0" rIns="0" bIns="0" anchor="t" anchorCtr="0" upright="1">
              <a:spAutoFit/>
            </a:bodyPr>
            <a:lstStyle/>
            <a:p>
              <a:pPr algn="ctr">
                <a:spcAft>
                  <a:spcPts val="0"/>
                </a:spcAft>
                <a:tabLst>
                  <a:tab pos="2628265" algn="ctr"/>
                  <a:tab pos="5292725" algn="r"/>
                </a:tabLst>
              </a:pPr>
              <a:r>
                <a:rPr lang="zh-CN" sz="900" kern="100">
                  <a:effectLst/>
                  <a:latin typeface="Cambria" panose="02040503050406030204"/>
                  <a:ea typeface="宋体" panose="02010600030101010101" pitchFamily="2" charset="-122"/>
                  <a:cs typeface="Times New Roman" panose="02020603050405020304"/>
                </a:rPr>
                <a:t>图</a:t>
              </a:r>
              <a:r>
                <a:rPr lang="en-US" sz="900" kern="100">
                  <a:effectLst/>
                  <a:latin typeface="Cambria" panose="02040503050406030204"/>
                  <a:ea typeface="宋体" panose="02010600030101010101" pitchFamily="2" charset="-122"/>
                  <a:cs typeface="Times New Roman" panose="02020603050405020304"/>
                </a:rPr>
                <a:t> 1-3  Anscombe's quartet</a:t>
              </a:r>
              <a:r>
                <a:rPr lang="zh-CN" sz="900" kern="100">
                  <a:effectLst/>
                  <a:latin typeface="Cambria" panose="02040503050406030204"/>
                  <a:ea typeface="宋体" panose="02010600030101010101" pitchFamily="2" charset="-122"/>
                  <a:cs typeface="Times New Roman" panose="02020603050405020304"/>
                </a:rPr>
                <a:t>的可视化显示</a:t>
              </a:r>
              <a:endParaRPr lang="zh-CN" sz="1000" kern="100">
                <a:effectLst/>
                <a:latin typeface="Cambria" panose="02040503050406030204"/>
                <a:ea typeface="黑体" panose="02010609060101010101" charset="-122"/>
                <a:cs typeface="Times New Roman" panose="02020603050405020304"/>
              </a:endParaRPr>
            </a:p>
          </p:txBody>
        </p:sp>
      </p:grpSp>
      <p:sp>
        <p:nvSpPr>
          <p:cNvPr id="2" name="矩形 1"/>
          <p:cNvSpPr/>
          <p:nvPr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-1" y="-2439"/>
            <a:ext cx="9145786" cy="718410"/>
            <a:chOff x="-1" y="190175"/>
            <a:chExt cx="9145786" cy="525795"/>
          </a:xfrm>
        </p:grpSpPr>
        <p:sp>
          <p:nvSpPr>
            <p:cNvPr id="5" name="任意多边形 4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6" name="任意多边形 5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7" name="任意多边形 6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</p:grpSp>
      <p:sp>
        <p:nvSpPr>
          <p:cNvPr id="8" name="文本框 6"/>
          <p:cNvSpPr txBox="1"/>
          <p:nvPr/>
        </p:nvSpPr>
        <p:spPr>
          <a:xfrm>
            <a:off x="452232" y="173917"/>
            <a:ext cx="3368230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100" b="1" spc="225" dirty="0">
                <a:solidFill>
                  <a:prstClr val="white"/>
                </a:solidFill>
              </a:rPr>
              <a:t>1.2.2</a:t>
            </a:r>
            <a:r>
              <a:rPr lang="zh-CN" altLang="en-US" sz="2100" b="1" spc="225" dirty="0">
                <a:solidFill>
                  <a:prstClr val="white"/>
                </a:solidFill>
              </a:rPr>
              <a:t>数据可视化的意义</a:t>
            </a:r>
            <a:endParaRPr lang="zh-CN" altLang="en-US" sz="2100" b="1" spc="225" dirty="0">
              <a:solidFill>
                <a:prstClr val="white"/>
              </a:solidFill>
            </a:endParaRPr>
          </a:p>
        </p:txBody>
      </p:sp>
      <p:sp>
        <p:nvSpPr>
          <p:cNvPr id="9" name="Freeform 172"/>
          <p:cNvSpPr>
            <a:spLocks noEditPoints="1"/>
          </p:cNvSpPr>
          <p:nvPr/>
        </p:nvSpPr>
        <p:spPr bwMode="auto">
          <a:xfrm>
            <a:off x="114106" y="218902"/>
            <a:ext cx="328601" cy="325528"/>
          </a:xfrm>
          <a:custGeom>
            <a:avLst/>
            <a:gdLst>
              <a:gd name="T0" fmla="*/ 22 w 45"/>
              <a:gd name="T1" fmla="*/ 0 h 45"/>
              <a:gd name="T2" fmla="*/ 0 w 45"/>
              <a:gd name="T3" fmla="*/ 22 h 45"/>
              <a:gd name="T4" fmla="*/ 22 w 45"/>
              <a:gd name="T5" fmla="*/ 45 h 45"/>
              <a:gd name="T6" fmla="*/ 45 w 45"/>
              <a:gd name="T7" fmla="*/ 22 h 45"/>
              <a:gd name="T8" fmla="*/ 22 w 45"/>
              <a:gd name="T9" fmla="*/ 0 h 45"/>
              <a:gd name="T10" fmla="*/ 42 w 45"/>
              <a:gd name="T11" fmla="*/ 22 h 45"/>
              <a:gd name="T12" fmla="*/ 38 w 45"/>
              <a:gd name="T13" fmla="*/ 34 h 45"/>
              <a:gd name="T14" fmla="*/ 37 w 45"/>
              <a:gd name="T15" fmla="*/ 31 h 45"/>
              <a:gd name="T16" fmla="*/ 38 w 45"/>
              <a:gd name="T17" fmla="*/ 24 h 45"/>
              <a:gd name="T18" fmla="*/ 35 w 45"/>
              <a:gd name="T19" fmla="*/ 19 h 45"/>
              <a:gd name="T20" fmla="*/ 30 w 45"/>
              <a:gd name="T21" fmla="*/ 16 h 45"/>
              <a:gd name="T22" fmla="*/ 33 w 45"/>
              <a:gd name="T23" fmla="*/ 8 h 45"/>
              <a:gd name="T24" fmla="*/ 28 w 45"/>
              <a:gd name="T25" fmla="*/ 6 h 45"/>
              <a:gd name="T26" fmla="*/ 29 w 45"/>
              <a:gd name="T27" fmla="*/ 4 h 45"/>
              <a:gd name="T28" fmla="*/ 42 w 45"/>
              <a:gd name="T29" fmla="*/ 22 h 45"/>
              <a:gd name="T30" fmla="*/ 20 w 45"/>
              <a:gd name="T31" fmla="*/ 3 h 45"/>
              <a:gd name="T32" fmla="*/ 17 w 45"/>
              <a:gd name="T33" fmla="*/ 5 h 45"/>
              <a:gd name="T34" fmla="*/ 14 w 45"/>
              <a:gd name="T35" fmla="*/ 8 h 45"/>
              <a:gd name="T36" fmla="*/ 11 w 45"/>
              <a:gd name="T37" fmla="*/ 12 h 45"/>
              <a:gd name="T38" fmla="*/ 13 w 45"/>
              <a:gd name="T39" fmla="*/ 14 h 45"/>
              <a:gd name="T40" fmla="*/ 16 w 45"/>
              <a:gd name="T41" fmla="*/ 15 h 45"/>
              <a:gd name="T42" fmla="*/ 23 w 45"/>
              <a:gd name="T43" fmla="*/ 22 h 45"/>
              <a:gd name="T44" fmla="*/ 18 w 45"/>
              <a:gd name="T45" fmla="*/ 28 h 45"/>
              <a:gd name="T46" fmla="*/ 17 w 45"/>
              <a:gd name="T47" fmla="*/ 31 h 45"/>
              <a:gd name="T48" fmla="*/ 17 w 45"/>
              <a:gd name="T49" fmla="*/ 37 h 45"/>
              <a:gd name="T50" fmla="*/ 13 w 45"/>
              <a:gd name="T51" fmla="*/ 32 h 45"/>
              <a:gd name="T52" fmla="*/ 12 w 45"/>
              <a:gd name="T53" fmla="*/ 27 h 45"/>
              <a:gd name="T54" fmla="*/ 8 w 45"/>
              <a:gd name="T55" fmla="*/ 22 h 45"/>
              <a:gd name="T56" fmla="*/ 10 w 45"/>
              <a:gd name="T57" fmla="*/ 17 h 45"/>
              <a:gd name="T58" fmla="*/ 5 w 45"/>
              <a:gd name="T59" fmla="*/ 16 h 45"/>
              <a:gd name="T60" fmla="*/ 20 w 45"/>
              <a:gd name="T61" fmla="*/ 3 h 45"/>
              <a:gd name="T62" fmla="*/ 16 w 45"/>
              <a:gd name="T63" fmla="*/ 41 h 45"/>
              <a:gd name="T64" fmla="*/ 19 w 45"/>
              <a:gd name="T65" fmla="*/ 39 h 45"/>
              <a:gd name="T66" fmla="*/ 22 w 45"/>
              <a:gd name="T67" fmla="*/ 38 h 45"/>
              <a:gd name="T68" fmla="*/ 28 w 45"/>
              <a:gd name="T69" fmla="*/ 37 h 45"/>
              <a:gd name="T70" fmla="*/ 33 w 45"/>
              <a:gd name="T71" fmla="*/ 38 h 45"/>
              <a:gd name="T72" fmla="*/ 22 w 45"/>
              <a:gd name="T73" fmla="*/ 42 h 45"/>
              <a:gd name="T74" fmla="*/ 16 w 45"/>
              <a:gd name="T75" fmla="*/ 41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45" h="45">
                <a:moveTo>
                  <a:pt x="22" y="0"/>
                </a:moveTo>
                <a:cubicBezTo>
                  <a:pt x="10" y="0"/>
                  <a:pt x="0" y="10"/>
                  <a:pt x="0" y="22"/>
                </a:cubicBezTo>
                <a:cubicBezTo>
                  <a:pt x="0" y="35"/>
                  <a:pt x="10" y="45"/>
                  <a:pt x="22" y="45"/>
                </a:cubicBezTo>
                <a:cubicBezTo>
                  <a:pt x="35" y="45"/>
                  <a:pt x="45" y="35"/>
                  <a:pt x="45" y="22"/>
                </a:cubicBezTo>
                <a:cubicBezTo>
                  <a:pt x="45" y="10"/>
                  <a:pt x="35" y="0"/>
                  <a:pt x="22" y="0"/>
                </a:cubicBezTo>
                <a:close/>
                <a:moveTo>
                  <a:pt x="42" y="22"/>
                </a:moveTo>
                <a:cubicBezTo>
                  <a:pt x="42" y="27"/>
                  <a:pt x="40" y="31"/>
                  <a:pt x="38" y="34"/>
                </a:cubicBezTo>
                <a:cubicBezTo>
                  <a:pt x="37" y="34"/>
                  <a:pt x="36" y="32"/>
                  <a:pt x="37" y="31"/>
                </a:cubicBezTo>
                <a:cubicBezTo>
                  <a:pt x="38" y="29"/>
                  <a:pt x="38" y="25"/>
                  <a:pt x="38" y="24"/>
                </a:cubicBezTo>
                <a:cubicBezTo>
                  <a:pt x="38" y="23"/>
                  <a:pt x="37" y="19"/>
                  <a:pt x="35" y="19"/>
                </a:cubicBezTo>
                <a:cubicBezTo>
                  <a:pt x="33" y="19"/>
                  <a:pt x="32" y="19"/>
                  <a:pt x="30" y="16"/>
                </a:cubicBezTo>
                <a:cubicBezTo>
                  <a:pt x="28" y="11"/>
                  <a:pt x="35" y="10"/>
                  <a:pt x="33" y="8"/>
                </a:cubicBezTo>
                <a:cubicBezTo>
                  <a:pt x="32" y="7"/>
                  <a:pt x="28" y="11"/>
                  <a:pt x="28" y="6"/>
                </a:cubicBezTo>
                <a:cubicBezTo>
                  <a:pt x="28" y="5"/>
                  <a:pt x="28" y="5"/>
                  <a:pt x="29" y="4"/>
                </a:cubicBezTo>
                <a:cubicBezTo>
                  <a:pt x="36" y="7"/>
                  <a:pt x="42" y="14"/>
                  <a:pt x="42" y="22"/>
                </a:cubicBezTo>
                <a:close/>
                <a:moveTo>
                  <a:pt x="20" y="3"/>
                </a:moveTo>
                <a:cubicBezTo>
                  <a:pt x="19" y="4"/>
                  <a:pt x="18" y="5"/>
                  <a:pt x="17" y="5"/>
                </a:cubicBezTo>
                <a:cubicBezTo>
                  <a:pt x="16" y="7"/>
                  <a:pt x="15" y="7"/>
                  <a:pt x="14" y="8"/>
                </a:cubicBezTo>
                <a:cubicBezTo>
                  <a:pt x="13" y="9"/>
                  <a:pt x="11" y="11"/>
                  <a:pt x="11" y="12"/>
                </a:cubicBezTo>
                <a:cubicBezTo>
                  <a:pt x="11" y="13"/>
                  <a:pt x="12" y="15"/>
                  <a:pt x="13" y="14"/>
                </a:cubicBezTo>
                <a:cubicBezTo>
                  <a:pt x="13" y="14"/>
                  <a:pt x="15" y="14"/>
                  <a:pt x="16" y="15"/>
                </a:cubicBezTo>
                <a:cubicBezTo>
                  <a:pt x="18" y="15"/>
                  <a:pt x="26" y="15"/>
                  <a:pt x="23" y="22"/>
                </a:cubicBezTo>
                <a:cubicBezTo>
                  <a:pt x="22" y="24"/>
                  <a:pt x="19" y="24"/>
                  <a:pt x="18" y="28"/>
                </a:cubicBezTo>
                <a:cubicBezTo>
                  <a:pt x="18" y="28"/>
                  <a:pt x="17" y="30"/>
                  <a:pt x="17" y="31"/>
                </a:cubicBezTo>
                <a:cubicBezTo>
                  <a:pt x="17" y="32"/>
                  <a:pt x="18" y="37"/>
                  <a:pt x="17" y="37"/>
                </a:cubicBezTo>
                <a:cubicBezTo>
                  <a:pt x="16" y="37"/>
                  <a:pt x="13" y="33"/>
                  <a:pt x="13" y="32"/>
                </a:cubicBezTo>
                <a:cubicBezTo>
                  <a:pt x="13" y="31"/>
                  <a:pt x="12" y="29"/>
                  <a:pt x="12" y="27"/>
                </a:cubicBezTo>
                <a:cubicBezTo>
                  <a:pt x="12" y="25"/>
                  <a:pt x="8" y="25"/>
                  <a:pt x="8" y="22"/>
                </a:cubicBezTo>
                <a:cubicBezTo>
                  <a:pt x="8" y="19"/>
                  <a:pt x="10" y="18"/>
                  <a:pt x="10" y="17"/>
                </a:cubicBezTo>
                <a:cubicBezTo>
                  <a:pt x="9" y="16"/>
                  <a:pt x="6" y="16"/>
                  <a:pt x="5" y="16"/>
                </a:cubicBezTo>
                <a:cubicBezTo>
                  <a:pt x="7" y="9"/>
                  <a:pt x="13" y="4"/>
                  <a:pt x="20" y="3"/>
                </a:cubicBezTo>
                <a:close/>
                <a:moveTo>
                  <a:pt x="16" y="41"/>
                </a:moveTo>
                <a:cubicBezTo>
                  <a:pt x="18" y="40"/>
                  <a:pt x="18" y="39"/>
                  <a:pt x="19" y="39"/>
                </a:cubicBezTo>
                <a:cubicBezTo>
                  <a:pt x="20" y="39"/>
                  <a:pt x="21" y="39"/>
                  <a:pt x="22" y="38"/>
                </a:cubicBezTo>
                <a:cubicBezTo>
                  <a:pt x="23" y="38"/>
                  <a:pt x="26" y="37"/>
                  <a:pt x="28" y="37"/>
                </a:cubicBezTo>
                <a:cubicBezTo>
                  <a:pt x="29" y="37"/>
                  <a:pt x="32" y="37"/>
                  <a:pt x="33" y="38"/>
                </a:cubicBezTo>
                <a:cubicBezTo>
                  <a:pt x="30" y="40"/>
                  <a:pt x="26" y="42"/>
                  <a:pt x="22" y="42"/>
                </a:cubicBezTo>
                <a:cubicBezTo>
                  <a:pt x="20" y="42"/>
                  <a:pt x="18" y="41"/>
                  <a:pt x="16" y="4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endParaRPr lang="id-ID" sz="1350">
              <a:solidFill>
                <a:prstClr val="black"/>
              </a:solidFill>
            </a:endParaRPr>
          </a:p>
        </p:txBody>
      </p:sp>
      <p:sp>
        <p:nvSpPr>
          <p:cNvPr id="10" name="文本框 27"/>
          <p:cNvSpPr txBox="1"/>
          <p:nvPr/>
        </p:nvSpPr>
        <p:spPr>
          <a:xfrm>
            <a:off x="6630203" y="234392"/>
            <a:ext cx="214033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350" dirty="0">
                <a:solidFill>
                  <a:prstClr val="white"/>
                </a:solidFill>
              </a:rPr>
              <a:t>第</a:t>
            </a:r>
            <a:r>
              <a:rPr lang="en-US" altLang="zh-CN" sz="1350" dirty="0">
                <a:solidFill>
                  <a:prstClr val="white"/>
                </a:solidFill>
              </a:rPr>
              <a:t>1</a:t>
            </a:r>
            <a:r>
              <a:rPr lang="zh-CN" altLang="en-US" sz="1350" dirty="0">
                <a:solidFill>
                  <a:prstClr val="white"/>
                </a:solidFill>
              </a:rPr>
              <a:t>章  大数据可视化概述</a:t>
            </a:r>
            <a:endParaRPr lang="zh-CN" altLang="en-US" sz="1350" dirty="0">
              <a:solidFill>
                <a:prstClr val="white"/>
              </a:solidFill>
            </a:endParaRPr>
          </a:p>
        </p:txBody>
      </p:sp>
      <p:pic>
        <p:nvPicPr>
          <p:cNvPr id="28" name="27 Imagen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7188" y="6250579"/>
            <a:ext cx="363537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30 CuadroTexto"/>
          <p:cNvSpPr txBox="1"/>
          <p:nvPr/>
        </p:nvSpPr>
        <p:spPr>
          <a:xfrm>
            <a:off x="4467225" y="6261691"/>
            <a:ext cx="315913" cy="2778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HN" sz="1200" b="1" i="1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of</a:t>
            </a:r>
            <a:endParaRPr lang="es-ES" sz="1200" b="1" i="1" dirty="0">
              <a:solidFill>
                <a:schemeClr val="bg1">
                  <a:lumMod val="65000"/>
                </a:schemeClr>
              </a:solidFill>
              <a:latin typeface="+mn-lt"/>
            </a:endParaRPr>
          </a:p>
        </p:txBody>
      </p:sp>
      <p:sp>
        <p:nvSpPr>
          <p:cNvPr id="33" name="31 CuadroTexto"/>
          <p:cNvSpPr txBox="1"/>
          <p:nvPr/>
        </p:nvSpPr>
        <p:spPr>
          <a:xfrm>
            <a:off x="4729199" y="6267161"/>
            <a:ext cx="370840" cy="27559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s-HN" sz="1200" b="1" dirty="0">
                <a:solidFill>
                  <a:schemeClr val="bg1">
                    <a:lumMod val="50000"/>
                  </a:schemeClr>
                </a:solidFill>
              </a:rPr>
              <a:t>25</a:t>
            </a:r>
            <a:endParaRPr lang="en-US" altLang="es-HN" sz="12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4" name="Imagen 27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03019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Imagen 28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3926681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灯片编号占位符 5"/>
          <p:cNvSpPr txBox="1"/>
          <p:nvPr/>
        </p:nvSpPr>
        <p:spPr>
          <a:xfrm>
            <a:off x="2402285" y="622279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b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F730C6D-5BB4-4F63-9D16-9EBF769D35DB}" type="slidenum">
              <a:rPr lang="zh-CN" altLang="en-US" smtClean="0"/>
            </a:fld>
            <a:endParaRPr lang="zh-CN" altLang="en-US" dirty="0"/>
          </a:p>
        </p:txBody>
      </p:sp>
      <p:sp>
        <p:nvSpPr>
          <p:cNvPr id="12" name="矩形 11"/>
          <p:cNvSpPr/>
          <p:nvPr/>
        </p:nvSpPr>
        <p:spPr>
          <a:xfrm>
            <a:off x="3244000" y="4450592"/>
            <a:ext cx="178763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dirty="0"/>
              <a:t>斯诺的霍乱地图</a:t>
            </a:r>
            <a:endParaRPr lang="zh-CN" altLang="zh-CN" sz="1600" dirty="0"/>
          </a:p>
        </p:txBody>
      </p:sp>
      <p:pic>
        <p:nvPicPr>
          <p:cNvPr id="26" name="图片 25" descr="说明: F:\2016-2017-2试卷\杂项\大数据可视化编写\615\斯诺的霍乱地图2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9645" y="969429"/>
            <a:ext cx="4461705" cy="328339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矩形 1"/>
          <p:cNvSpPr/>
          <p:nvPr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圆角矩形 14"/>
          <p:cNvSpPr/>
          <p:nvPr/>
        </p:nvSpPr>
        <p:spPr>
          <a:xfrm>
            <a:off x="1754534" y="3469343"/>
            <a:ext cx="5693399" cy="394200"/>
          </a:xfrm>
          <a:prstGeom prst="roundRect">
            <a:avLst>
              <a:gd name="adj" fmla="val 20658"/>
            </a:avLst>
          </a:prstGeom>
          <a:solidFill>
            <a:schemeClr val="accent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350">
              <a:solidFill>
                <a:prstClr val="white"/>
              </a:solidFill>
            </a:endParaRPr>
          </a:p>
        </p:txBody>
      </p:sp>
      <p:grpSp>
        <p:nvGrpSpPr>
          <p:cNvPr id="73" name="组合 72"/>
          <p:cNvGrpSpPr/>
          <p:nvPr/>
        </p:nvGrpSpPr>
        <p:grpSpPr>
          <a:xfrm>
            <a:off x="690257" y="854039"/>
            <a:ext cx="7832784" cy="971419"/>
            <a:chOff x="2788580" y="1152524"/>
            <a:chExt cx="3730770" cy="971419"/>
          </a:xfrm>
        </p:grpSpPr>
        <p:grpSp>
          <p:nvGrpSpPr>
            <p:cNvPr id="6" name="组合 5"/>
            <p:cNvGrpSpPr/>
            <p:nvPr/>
          </p:nvGrpSpPr>
          <p:grpSpPr>
            <a:xfrm>
              <a:off x="2788580" y="1152524"/>
              <a:ext cx="3730770" cy="781050"/>
              <a:chOff x="3725790" y="847725"/>
              <a:chExt cx="3730770" cy="781050"/>
            </a:xfrm>
          </p:grpSpPr>
          <p:grpSp>
            <p:nvGrpSpPr>
              <p:cNvPr id="7" name="组合 6"/>
              <p:cNvGrpSpPr/>
              <p:nvPr/>
            </p:nvGrpSpPr>
            <p:grpSpPr>
              <a:xfrm>
                <a:off x="3725790" y="1019175"/>
                <a:ext cx="627135" cy="609600"/>
                <a:chOff x="3725790" y="1019175"/>
                <a:chExt cx="627135" cy="609600"/>
              </a:xfrm>
            </p:grpSpPr>
            <p:sp>
              <p:nvSpPr>
                <p:cNvPr id="12" name="任意多边形 11"/>
                <p:cNvSpPr/>
                <p:nvPr/>
              </p:nvSpPr>
              <p:spPr>
                <a:xfrm>
                  <a:off x="3725790" y="1019175"/>
                  <a:ext cx="627135" cy="609600"/>
                </a:xfrm>
                <a:custGeom>
                  <a:avLst/>
                  <a:gdLst>
                    <a:gd name="connsiteX0" fmla="*/ 0 w 627135"/>
                    <a:gd name="connsiteY0" fmla="*/ 0 h 609600"/>
                    <a:gd name="connsiteX1" fmla="*/ 627135 w 627135"/>
                    <a:gd name="connsiteY1" fmla="*/ 0 h 609600"/>
                    <a:gd name="connsiteX2" fmla="*/ 627135 w 627135"/>
                    <a:gd name="connsiteY2" fmla="*/ 609600 h 609600"/>
                    <a:gd name="connsiteX3" fmla="*/ 1783 w 627135"/>
                    <a:gd name="connsiteY3" fmla="*/ 609600 h 609600"/>
                    <a:gd name="connsiteX4" fmla="*/ 305666 w 627135"/>
                    <a:gd name="connsiteY4" fmla="*/ 300804 h 609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27135" h="609600">
                      <a:moveTo>
                        <a:pt x="0" y="0"/>
                      </a:moveTo>
                      <a:lnTo>
                        <a:pt x="627135" y="0"/>
                      </a:lnTo>
                      <a:lnTo>
                        <a:pt x="627135" y="609600"/>
                      </a:lnTo>
                      <a:lnTo>
                        <a:pt x="1783" y="609600"/>
                      </a:lnTo>
                      <a:lnTo>
                        <a:pt x="305666" y="30080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3" name="直角三角形 12"/>
                <p:cNvSpPr/>
                <p:nvPr/>
              </p:nvSpPr>
              <p:spPr>
                <a:xfrm rot="5400000" flipV="1">
                  <a:off x="4181475" y="1457325"/>
                  <a:ext cx="171450" cy="171450"/>
                </a:xfrm>
                <a:prstGeom prst="rtTriangle">
                  <a:avLst/>
                </a:pr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8" name="组合 7"/>
              <p:cNvGrpSpPr/>
              <p:nvPr/>
            </p:nvGrpSpPr>
            <p:grpSpPr>
              <a:xfrm flipH="1">
                <a:off x="6829425" y="1019175"/>
                <a:ext cx="627135" cy="609600"/>
                <a:chOff x="3725790" y="1019175"/>
                <a:chExt cx="627135" cy="609600"/>
              </a:xfrm>
            </p:grpSpPr>
            <p:sp>
              <p:nvSpPr>
                <p:cNvPr id="10" name="任意多边形 9"/>
                <p:cNvSpPr/>
                <p:nvPr/>
              </p:nvSpPr>
              <p:spPr>
                <a:xfrm>
                  <a:off x="3725790" y="1019175"/>
                  <a:ext cx="627135" cy="609600"/>
                </a:xfrm>
                <a:custGeom>
                  <a:avLst/>
                  <a:gdLst>
                    <a:gd name="connsiteX0" fmla="*/ 0 w 627135"/>
                    <a:gd name="connsiteY0" fmla="*/ 0 h 609600"/>
                    <a:gd name="connsiteX1" fmla="*/ 627135 w 627135"/>
                    <a:gd name="connsiteY1" fmla="*/ 0 h 609600"/>
                    <a:gd name="connsiteX2" fmla="*/ 627135 w 627135"/>
                    <a:gd name="connsiteY2" fmla="*/ 609600 h 609600"/>
                    <a:gd name="connsiteX3" fmla="*/ 1783 w 627135"/>
                    <a:gd name="connsiteY3" fmla="*/ 609600 h 609600"/>
                    <a:gd name="connsiteX4" fmla="*/ 305666 w 627135"/>
                    <a:gd name="connsiteY4" fmla="*/ 300804 h 609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27135" h="609600">
                      <a:moveTo>
                        <a:pt x="0" y="0"/>
                      </a:moveTo>
                      <a:lnTo>
                        <a:pt x="627135" y="0"/>
                      </a:lnTo>
                      <a:lnTo>
                        <a:pt x="627135" y="609600"/>
                      </a:lnTo>
                      <a:lnTo>
                        <a:pt x="1783" y="609600"/>
                      </a:lnTo>
                      <a:lnTo>
                        <a:pt x="305666" y="30080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1" name="直角三角形 10"/>
                <p:cNvSpPr/>
                <p:nvPr/>
              </p:nvSpPr>
              <p:spPr>
                <a:xfrm rot="5400000" flipV="1">
                  <a:off x="4181475" y="1457325"/>
                  <a:ext cx="171450" cy="171450"/>
                </a:xfrm>
                <a:prstGeom prst="rtTriangle">
                  <a:avLst/>
                </a:pr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</p:grpSp>
          <p:sp>
            <p:nvSpPr>
              <p:cNvPr id="9" name="矩形 8"/>
              <p:cNvSpPr/>
              <p:nvPr/>
            </p:nvSpPr>
            <p:spPr>
              <a:xfrm>
                <a:off x="4181475" y="847725"/>
                <a:ext cx="2819400" cy="609600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14" name="文本框 14"/>
            <p:cNvSpPr txBox="1"/>
            <p:nvPr/>
          </p:nvSpPr>
          <p:spPr>
            <a:xfrm>
              <a:off x="3572476" y="1169836"/>
              <a:ext cx="1999031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2800" dirty="0" smtClean="0">
                  <a:solidFill>
                    <a:srgbClr val="FFC000"/>
                  </a:solidFill>
                </a:rPr>
                <a:t>第</a:t>
              </a:r>
              <a:r>
                <a:rPr lang="en-US" altLang="zh-CN" sz="2800" dirty="0">
                  <a:solidFill>
                    <a:srgbClr val="FFC000"/>
                  </a:solidFill>
                </a:rPr>
                <a:t>1</a:t>
              </a:r>
              <a:r>
                <a:rPr lang="zh-CN" altLang="en-US" sz="2800" dirty="0">
                  <a:solidFill>
                    <a:srgbClr val="FFC000"/>
                  </a:solidFill>
                </a:rPr>
                <a:t>章  大数据可视化概述</a:t>
              </a:r>
              <a:endParaRPr lang="zh-CN" altLang="en-US" sz="2800" dirty="0">
                <a:solidFill>
                  <a:srgbClr val="FFC000"/>
                </a:solidFill>
              </a:endParaRPr>
            </a:p>
            <a:p>
              <a:pPr algn="ctr"/>
              <a:endParaRPr lang="zh-CN" altLang="en-US" sz="2800" dirty="0">
                <a:solidFill>
                  <a:srgbClr val="FFC000"/>
                </a:solidFill>
              </a:endParaRPr>
            </a:p>
          </p:txBody>
        </p:sp>
      </p:grpSp>
      <p:grpSp>
        <p:nvGrpSpPr>
          <p:cNvPr id="67" name="组合 66"/>
          <p:cNvGrpSpPr/>
          <p:nvPr/>
        </p:nvGrpSpPr>
        <p:grpSpPr>
          <a:xfrm>
            <a:off x="1754534" y="2048547"/>
            <a:ext cx="5693399" cy="738664"/>
            <a:chOff x="1807265" y="2462595"/>
            <a:chExt cx="5693399" cy="738664"/>
          </a:xfrm>
        </p:grpSpPr>
        <p:sp>
          <p:nvSpPr>
            <p:cNvPr id="47" name="圆角矩形 46"/>
            <p:cNvSpPr/>
            <p:nvPr/>
          </p:nvSpPr>
          <p:spPr>
            <a:xfrm>
              <a:off x="1807265" y="2478527"/>
              <a:ext cx="5693399" cy="394154"/>
            </a:xfrm>
            <a:prstGeom prst="roundRect">
              <a:avLst>
                <a:gd name="adj" fmla="val 20658"/>
              </a:avLst>
            </a:prstGeom>
            <a:solidFill>
              <a:schemeClr val="bg2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48" name="矩形 47"/>
            <p:cNvSpPr/>
            <p:nvPr/>
          </p:nvSpPr>
          <p:spPr>
            <a:xfrm>
              <a:off x="1883286" y="2462595"/>
              <a:ext cx="3634328" cy="73866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100" spc="225" dirty="0" smtClean="0">
                  <a:solidFill>
                    <a:srgbClr val="404040"/>
                  </a:solidFill>
                </a:rPr>
                <a:t>1.1</a:t>
              </a:r>
              <a:r>
                <a:rPr lang="zh-CN" altLang="en-US" sz="2100" spc="225" dirty="0">
                  <a:solidFill>
                    <a:srgbClr val="404040"/>
                  </a:solidFill>
                </a:rPr>
                <a:t>　大数据可视化的概念</a:t>
              </a:r>
              <a:endParaRPr lang="zh-CN" altLang="en-US" sz="2100" spc="225" dirty="0">
                <a:solidFill>
                  <a:srgbClr val="404040"/>
                </a:solidFill>
              </a:endParaRPr>
            </a:p>
            <a:p>
              <a:endParaRPr lang="zh-CN" altLang="en-US" sz="2100" spc="225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68" name="组合 67"/>
          <p:cNvGrpSpPr/>
          <p:nvPr/>
        </p:nvGrpSpPr>
        <p:grpSpPr>
          <a:xfrm>
            <a:off x="1754534" y="2753555"/>
            <a:ext cx="5693399" cy="749444"/>
            <a:chOff x="1807265" y="2935089"/>
            <a:chExt cx="5693399" cy="749444"/>
          </a:xfrm>
        </p:grpSpPr>
        <p:sp>
          <p:nvSpPr>
            <p:cNvPr id="49" name="圆角矩形 48"/>
            <p:cNvSpPr/>
            <p:nvPr/>
          </p:nvSpPr>
          <p:spPr>
            <a:xfrm>
              <a:off x="1807265" y="2935089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50" name="矩形 49"/>
            <p:cNvSpPr/>
            <p:nvPr/>
          </p:nvSpPr>
          <p:spPr>
            <a:xfrm>
              <a:off x="1881814" y="2945869"/>
              <a:ext cx="4230645" cy="73866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100" spc="225" dirty="0" smtClean="0">
                  <a:solidFill>
                    <a:prstClr val="black">
                      <a:lumMod val="75000"/>
                      <a:lumOff val="25000"/>
                    </a:prstClr>
                  </a:solidFill>
                </a:rPr>
                <a:t>1.2</a:t>
              </a:r>
              <a:r>
                <a:rPr lang="zh-CN" altLang="en-US" sz="2100" spc="225" dirty="0" smtClean="0">
                  <a:solidFill>
                    <a:prstClr val="black">
                      <a:lumMod val="75000"/>
                      <a:lumOff val="25000"/>
                    </a:prstClr>
                  </a:solidFill>
                </a:rPr>
                <a:t>　</a:t>
              </a:r>
              <a:r>
                <a:rPr lang="zh-CN" altLang="en-US" sz="2100" spc="225" dirty="0">
                  <a:solidFill>
                    <a:prstClr val="black">
                      <a:lumMod val="75000"/>
                      <a:lumOff val="25000"/>
                    </a:prstClr>
                  </a:solidFill>
                </a:rPr>
                <a:t>数据可视化的作用与意义</a:t>
              </a:r>
              <a:endParaRPr lang="zh-CN" altLang="en-US" sz="2100" spc="225" dirty="0">
                <a:solidFill>
                  <a:prstClr val="black">
                    <a:lumMod val="75000"/>
                    <a:lumOff val="25000"/>
                  </a:prstClr>
                </a:solidFill>
              </a:endParaRPr>
            </a:p>
            <a:p>
              <a:endParaRPr lang="zh-CN" altLang="en-US" sz="2100" spc="225" dirty="0">
                <a:solidFill>
                  <a:prstClr val="black">
                    <a:lumMod val="75000"/>
                    <a:lumOff val="25000"/>
                  </a:prstClr>
                </a:solidFill>
              </a:endParaRPr>
            </a:p>
          </p:txBody>
        </p:sp>
      </p:grpSp>
      <p:grpSp>
        <p:nvGrpSpPr>
          <p:cNvPr id="70" name="组合 69"/>
          <p:cNvGrpSpPr/>
          <p:nvPr/>
        </p:nvGrpSpPr>
        <p:grpSpPr>
          <a:xfrm>
            <a:off x="1754534" y="4185131"/>
            <a:ext cx="5693399" cy="426279"/>
            <a:chOff x="1807265" y="3866296"/>
            <a:chExt cx="5693399" cy="426279"/>
          </a:xfrm>
        </p:grpSpPr>
        <p:sp>
          <p:nvSpPr>
            <p:cNvPr id="53" name="圆角矩形 52"/>
            <p:cNvSpPr/>
            <p:nvPr/>
          </p:nvSpPr>
          <p:spPr>
            <a:xfrm>
              <a:off x="1807265" y="3866296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chemeClr val="bg2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54" name="矩形 53"/>
            <p:cNvSpPr/>
            <p:nvPr/>
          </p:nvSpPr>
          <p:spPr>
            <a:xfrm>
              <a:off x="1881814" y="3877077"/>
              <a:ext cx="3038011" cy="4154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100" spc="225" dirty="0" smtClean="0">
                  <a:solidFill>
                    <a:schemeClr val="tx1"/>
                  </a:solidFill>
                </a:rPr>
                <a:t>1.4</a:t>
              </a:r>
              <a:r>
                <a:rPr lang="zh-CN" altLang="en-US" sz="2100" spc="225" dirty="0" smtClean="0">
                  <a:solidFill>
                    <a:schemeClr val="tx1"/>
                  </a:solidFill>
                </a:rPr>
                <a:t>　</a:t>
              </a:r>
              <a:r>
                <a:rPr lang="zh-CN" altLang="en-US" sz="2100" spc="225" dirty="0">
                  <a:solidFill>
                    <a:schemeClr val="tx1"/>
                  </a:solidFill>
                </a:rPr>
                <a:t>与相关学科关系</a:t>
              </a:r>
              <a:endParaRPr lang="zh-CN" altLang="en-US" sz="2100" spc="225" dirty="0">
                <a:solidFill>
                  <a:schemeClr val="tx1"/>
                </a:solidFill>
              </a:endParaRPr>
            </a:p>
          </p:txBody>
        </p:sp>
      </p:grpSp>
      <p:sp>
        <p:nvSpPr>
          <p:cNvPr id="32" name="矩形 31"/>
          <p:cNvSpPr/>
          <p:nvPr/>
        </p:nvSpPr>
        <p:spPr>
          <a:xfrm>
            <a:off x="-7143" y="-9147"/>
            <a:ext cx="9158090" cy="38219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prstClr val="white"/>
              </a:solidFill>
            </a:endParaRPr>
          </a:p>
        </p:txBody>
      </p:sp>
      <p:sp>
        <p:nvSpPr>
          <p:cNvPr id="33" name="矩形 32"/>
          <p:cNvSpPr/>
          <p:nvPr/>
        </p:nvSpPr>
        <p:spPr>
          <a:xfrm>
            <a:off x="7929" y="38314"/>
            <a:ext cx="1742785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350" dirty="0">
                <a:solidFill>
                  <a:prstClr val="white"/>
                </a:solidFill>
              </a:rPr>
              <a:t>高级大数据技术系列</a:t>
            </a:r>
            <a:endParaRPr lang="zh-CN" altLang="en-US" sz="1350" dirty="0" smtClean="0">
              <a:solidFill>
                <a:prstClr val="white"/>
              </a:solidFill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37" name="27 Imagen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7188" y="6250579"/>
            <a:ext cx="363537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" name="30 CuadroTexto"/>
          <p:cNvSpPr txBox="1"/>
          <p:nvPr/>
        </p:nvSpPr>
        <p:spPr>
          <a:xfrm>
            <a:off x="4467225" y="6261691"/>
            <a:ext cx="315913" cy="2778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s-HN" sz="1200" b="1" i="1" dirty="0">
                <a:solidFill>
                  <a:prstClr val="white">
                    <a:lumMod val="65000"/>
                  </a:prstClr>
                </a:solidFill>
              </a:rPr>
              <a:t>of</a:t>
            </a:r>
            <a:endParaRPr lang="es-ES" sz="1200" b="1" i="1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39" name="31 CuadroTexto"/>
          <p:cNvSpPr txBox="1"/>
          <p:nvPr/>
        </p:nvSpPr>
        <p:spPr>
          <a:xfrm>
            <a:off x="4729199" y="6267161"/>
            <a:ext cx="370840" cy="27559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b="1" dirty="0" smtClean="0">
                <a:solidFill>
                  <a:prstClr val="white">
                    <a:lumMod val="50000"/>
                  </a:prstClr>
                </a:solidFill>
              </a:rPr>
              <a:t>25</a:t>
            </a:r>
            <a:endParaRPr lang="en-US" sz="1200" b="1" dirty="0">
              <a:solidFill>
                <a:prstClr val="white">
                  <a:lumMod val="50000"/>
                </a:prstClr>
              </a:solidFill>
            </a:endParaRPr>
          </a:p>
        </p:txBody>
      </p:sp>
      <p:pic>
        <p:nvPicPr>
          <p:cNvPr id="40" name="Imagen 27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03019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Imagen 28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3926681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" name="灯片编号占位符 5"/>
          <p:cNvSpPr txBox="1"/>
          <p:nvPr/>
        </p:nvSpPr>
        <p:spPr>
          <a:xfrm>
            <a:off x="2402285" y="622279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b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F730C6D-5BB4-4F63-9D16-9EBF769D35D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3" name="圆角矩形 42"/>
          <p:cNvSpPr/>
          <p:nvPr/>
        </p:nvSpPr>
        <p:spPr>
          <a:xfrm>
            <a:off x="1765366" y="4900918"/>
            <a:ext cx="5693399" cy="394200"/>
          </a:xfrm>
          <a:prstGeom prst="roundRect">
            <a:avLst>
              <a:gd name="adj" fmla="val 20658"/>
            </a:avLst>
          </a:prstGeom>
          <a:solidFill>
            <a:srgbClr val="E6E6E6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1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习题</a:t>
            </a:r>
            <a:endParaRPr lang="zh-CN" altLang="en-US" sz="2100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2" name="矩形 1"/>
          <p:cNvSpPr/>
          <p:nvPr/>
        </p:nvSpPr>
        <p:spPr>
          <a:xfrm>
            <a:off x="1829083" y="3480123"/>
            <a:ext cx="3932487" cy="415498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en-US" altLang="zh-CN" sz="2100" spc="225" dirty="0" smtClean="0">
                <a:solidFill>
                  <a:schemeClr val="bg1"/>
                </a:solidFill>
              </a:rPr>
              <a:t>1.3</a:t>
            </a:r>
            <a:r>
              <a:rPr lang="zh-CN" altLang="en-US" sz="2100" spc="225" dirty="0" smtClean="0">
                <a:solidFill>
                  <a:schemeClr val="bg1"/>
                </a:solidFill>
              </a:rPr>
              <a:t>　</a:t>
            </a:r>
            <a:r>
              <a:rPr lang="zh-CN" altLang="en-US" sz="2100" spc="225" dirty="0">
                <a:solidFill>
                  <a:schemeClr val="bg1"/>
                </a:solidFill>
              </a:rPr>
              <a:t>数据可视化的应用领域</a:t>
            </a:r>
            <a:endParaRPr lang="zh-CN" altLang="en-US" sz="2100" spc="225" dirty="0">
              <a:solidFill>
                <a:schemeClr val="bg1"/>
              </a:solidFill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-1" y="-2439"/>
            <a:ext cx="9145786" cy="718410"/>
            <a:chOff x="-1" y="190175"/>
            <a:chExt cx="9145786" cy="525795"/>
          </a:xfrm>
        </p:grpSpPr>
        <p:sp>
          <p:nvSpPr>
            <p:cNvPr id="5" name="任意多边形 4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6" name="任意多边形 5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7" name="任意多边形 6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</p:grpSp>
      <p:sp>
        <p:nvSpPr>
          <p:cNvPr id="8" name="文本框 6"/>
          <p:cNvSpPr txBox="1"/>
          <p:nvPr/>
        </p:nvSpPr>
        <p:spPr>
          <a:xfrm>
            <a:off x="452232" y="173917"/>
            <a:ext cx="3772186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100" b="1" spc="225" dirty="0">
                <a:solidFill>
                  <a:prstClr val="white"/>
                </a:solidFill>
              </a:rPr>
              <a:t>1.3 </a:t>
            </a:r>
            <a:r>
              <a:rPr lang="zh-CN" altLang="en-US" sz="2100" b="1" spc="225" dirty="0">
                <a:solidFill>
                  <a:prstClr val="white"/>
                </a:solidFill>
              </a:rPr>
              <a:t>数据可视化的应用领域</a:t>
            </a:r>
            <a:endParaRPr lang="zh-CN" altLang="en-US" sz="2100" b="1" spc="225" dirty="0">
              <a:solidFill>
                <a:prstClr val="white"/>
              </a:solidFill>
            </a:endParaRPr>
          </a:p>
        </p:txBody>
      </p:sp>
      <p:sp>
        <p:nvSpPr>
          <p:cNvPr id="9" name="Freeform 172"/>
          <p:cNvSpPr>
            <a:spLocks noEditPoints="1"/>
          </p:cNvSpPr>
          <p:nvPr/>
        </p:nvSpPr>
        <p:spPr bwMode="auto">
          <a:xfrm>
            <a:off x="114106" y="218902"/>
            <a:ext cx="328601" cy="325528"/>
          </a:xfrm>
          <a:custGeom>
            <a:avLst/>
            <a:gdLst>
              <a:gd name="T0" fmla="*/ 22 w 45"/>
              <a:gd name="T1" fmla="*/ 0 h 45"/>
              <a:gd name="T2" fmla="*/ 0 w 45"/>
              <a:gd name="T3" fmla="*/ 22 h 45"/>
              <a:gd name="T4" fmla="*/ 22 w 45"/>
              <a:gd name="T5" fmla="*/ 45 h 45"/>
              <a:gd name="T6" fmla="*/ 45 w 45"/>
              <a:gd name="T7" fmla="*/ 22 h 45"/>
              <a:gd name="T8" fmla="*/ 22 w 45"/>
              <a:gd name="T9" fmla="*/ 0 h 45"/>
              <a:gd name="T10" fmla="*/ 42 w 45"/>
              <a:gd name="T11" fmla="*/ 22 h 45"/>
              <a:gd name="T12" fmla="*/ 38 w 45"/>
              <a:gd name="T13" fmla="*/ 34 h 45"/>
              <a:gd name="T14" fmla="*/ 37 w 45"/>
              <a:gd name="T15" fmla="*/ 31 h 45"/>
              <a:gd name="T16" fmla="*/ 38 w 45"/>
              <a:gd name="T17" fmla="*/ 24 h 45"/>
              <a:gd name="T18" fmla="*/ 35 w 45"/>
              <a:gd name="T19" fmla="*/ 19 h 45"/>
              <a:gd name="T20" fmla="*/ 30 w 45"/>
              <a:gd name="T21" fmla="*/ 16 h 45"/>
              <a:gd name="T22" fmla="*/ 33 w 45"/>
              <a:gd name="T23" fmla="*/ 8 h 45"/>
              <a:gd name="T24" fmla="*/ 28 w 45"/>
              <a:gd name="T25" fmla="*/ 6 h 45"/>
              <a:gd name="T26" fmla="*/ 29 w 45"/>
              <a:gd name="T27" fmla="*/ 4 h 45"/>
              <a:gd name="T28" fmla="*/ 42 w 45"/>
              <a:gd name="T29" fmla="*/ 22 h 45"/>
              <a:gd name="T30" fmla="*/ 20 w 45"/>
              <a:gd name="T31" fmla="*/ 3 h 45"/>
              <a:gd name="T32" fmla="*/ 17 w 45"/>
              <a:gd name="T33" fmla="*/ 5 h 45"/>
              <a:gd name="T34" fmla="*/ 14 w 45"/>
              <a:gd name="T35" fmla="*/ 8 h 45"/>
              <a:gd name="T36" fmla="*/ 11 w 45"/>
              <a:gd name="T37" fmla="*/ 12 h 45"/>
              <a:gd name="T38" fmla="*/ 13 w 45"/>
              <a:gd name="T39" fmla="*/ 14 h 45"/>
              <a:gd name="T40" fmla="*/ 16 w 45"/>
              <a:gd name="T41" fmla="*/ 15 h 45"/>
              <a:gd name="T42" fmla="*/ 23 w 45"/>
              <a:gd name="T43" fmla="*/ 22 h 45"/>
              <a:gd name="T44" fmla="*/ 18 w 45"/>
              <a:gd name="T45" fmla="*/ 28 h 45"/>
              <a:gd name="T46" fmla="*/ 17 w 45"/>
              <a:gd name="T47" fmla="*/ 31 h 45"/>
              <a:gd name="T48" fmla="*/ 17 w 45"/>
              <a:gd name="T49" fmla="*/ 37 h 45"/>
              <a:gd name="T50" fmla="*/ 13 w 45"/>
              <a:gd name="T51" fmla="*/ 32 h 45"/>
              <a:gd name="T52" fmla="*/ 12 w 45"/>
              <a:gd name="T53" fmla="*/ 27 h 45"/>
              <a:gd name="T54" fmla="*/ 8 w 45"/>
              <a:gd name="T55" fmla="*/ 22 h 45"/>
              <a:gd name="T56" fmla="*/ 10 w 45"/>
              <a:gd name="T57" fmla="*/ 17 h 45"/>
              <a:gd name="T58" fmla="*/ 5 w 45"/>
              <a:gd name="T59" fmla="*/ 16 h 45"/>
              <a:gd name="T60" fmla="*/ 20 w 45"/>
              <a:gd name="T61" fmla="*/ 3 h 45"/>
              <a:gd name="T62" fmla="*/ 16 w 45"/>
              <a:gd name="T63" fmla="*/ 41 h 45"/>
              <a:gd name="T64" fmla="*/ 19 w 45"/>
              <a:gd name="T65" fmla="*/ 39 h 45"/>
              <a:gd name="T66" fmla="*/ 22 w 45"/>
              <a:gd name="T67" fmla="*/ 38 h 45"/>
              <a:gd name="T68" fmla="*/ 28 w 45"/>
              <a:gd name="T69" fmla="*/ 37 h 45"/>
              <a:gd name="T70" fmla="*/ 33 w 45"/>
              <a:gd name="T71" fmla="*/ 38 h 45"/>
              <a:gd name="T72" fmla="*/ 22 w 45"/>
              <a:gd name="T73" fmla="*/ 42 h 45"/>
              <a:gd name="T74" fmla="*/ 16 w 45"/>
              <a:gd name="T75" fmla="*/ 41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45" h="45">
                <a:moveTo>
                  <a:pt x="22" y="0"/>
                </a:moveTo>
                <a:cubicBezTo>
                  <a:pt x="10" y="0"/>
                  <a:pt x="0" y="10"/>
                  <a:pt x="0" y="22"/>
                </a:cubicBezTo>
                <a:cubicBezTo>
                  <a:pt x="0" y="35"/>
                  <a:pt x="10" y="45"/>
                  <a:pt x="22" y="45"/>
                </a:cubicBezTo>
                <a:cubicBezTo>
                  <a:pt x="35" y="45"/>
                  <a:pt x="45" y="35"/>
                  <a:pt x="45" y="22"/>
                </a:cubicBezTo>
                <a:cubicBezTo>
                  <a:pt x="45" y="10"/>
                  <a:pt x="35" y="0"/>
                  <a:pt x="22" y="0"/>
                </a:cubicBezTo>
                <a:close/>
                <a:moveTo>
                  <a:pt x="42" y="22"/>
                </a:moveTo>
                <a:cubicBezTo>
                  <a:pt x="42" y="27"/>
                  <a:pt x="40" y="31"/>
                  <a:pt x="38" y="34"/>
                </a:cubicBezTo>
                <a:cubicBezTo>
                  <a:pt x="37" y="34"/>
                  <a:pt x="36" y="32"/>
                  <a:pt x="37" y="31"/>
                </a:cubicBezTo>
                <a:cubicBezTo>
                  <a:pt x="38" y="29"/>
                  <a:pt x="38" y="25"/>
                  <a:pt x="38" y="24"/>
                </a:cubicBezTo>
                <a:cubicBezTo>
                  <a:pt x="38" y="23"/>
                  <a:pt x="37" y="19"/>
                  <a:pt x="35" y="19"/>
                </a:cubicBezTo>
                <a:cubicBezTo>
                  <a:pt x="33" y="19"/>
                  <a:pt x="32" y="19"/>
                  <a:pt x="30" y="16"/>
                </a:cubicBezTo>
                <a:cubicBezTo>
                  <a:pt x="28" y="11"/>
                  <a:pt x="35" y="10"/>
                  <a:pt x="33" y="8"/>
                </a:cubicBezTo>
                <a:cubicBezTo>
                  <a:pt x="32" y="7"/>
                  <a:pt x="28" y="11"/>
                  <a:pt x="28" y="6"/>
                </a:cubicBezTo>
                <a:cubicBezTo>
                  <a:pt x="28" y="5"/>
                  <a:pt x="28" y="5"/>
                  <a:pt x="29" y="4"/>
                </a:cubicBezTo>
                <a:cubicBezTo>
                  <a:pt x="36" y="7"/>
                  <a:pt x="42" y="14"/>
                  <a:pt x="42" y="22"/>
                </a:cubicBezTo>
                <a:close/>
                <a:moveTo>
                  <a:pt x="20" y="3"/>
                </a:moveTo>
                <a:cubicBezTo>
                  <a:pt x="19" y="4"/>
                  <a:pt x="18" y="5"/>
                  <a:pt x="17" y="5"/>
                </a:cubicBezTo>
                <a:cubicBezTo>
                  <a:pt x="16" y="7"/>
                  <a:pt x="15" y="7"/>
                  <a:pt x="14" y="8"/>
                </a:cubicBezTo>
                <a:cubicBezTo>
                  <a:pt x="13" y="9"/>
                  <a:pt x="11" y="11"/>
                  <a:pt x="11" y="12"/>
                </a:cubicBezTo>
                <a:cubicBezTo>
                  <a:pt x="11" y="13"/>
                  <a:pt x="12" y="15"/>
                  <a:pt x="13" y="14"/>
                </a:cubicBezTo>
                <a:cubicBezTo>
                  <a:pt x="13" y="14"/>
                  <a:pt x="15" y="14"/>
                  <a:pt x="16" y="15"/>
                </a:cubicBezTo>
                <a:cubicBezTo>
                  <a:pt x="18" y="15"/>
                  <a:pt x="26" y="15"/>
                  <a:pt x="23" y="22"/>
                </a:cubicBezTo>
                <a:cubicBezTo>
                  <a:pt x="22" y="24"/>
                  <a:pt x="19" y="24"/>
                  <a:pt x="18" y="28"/>
                </a:cubicBezTo>
                <a:cubicBezTo>
                  <a:pt x="18" y="28"/>
                  <a:pt x="17" y="30"/>
                  <a:pt x="17" y="31"/>
                </a:cubicBezTo>
                <a:cubicBezTo>
                  <a:pt x="17" y="32"/>
                  <a:pt x="18" y="37"/>
                  <a:pt x="17" y="37"/>
                </a:cubicBezTo>
                <a:cubicBezTo>
                  <a:pt x="16" y="37"/>
                  <a:pt x="13" y="33"/>
                  <a:pt x="13" y="32"/>
                </a:cubicBezTo>
                <a:cubicBezTo>
                  <a:pt x="13" y="31"/>
                  <a:pt x="12" y="29"/>
                  <a:pt x="12" y="27"/>
                </a:cubicBezTo>
                <a:cubicBezTo>
                  <a:pt x="12" y="25"/>
                  <a:pt x="8" y="25"/>
                  <a:pt x="8" y="22"/>
                </a:cubicBezTo>
                <a:cubicBezTo>
                  <a:pt x="8" y="19"/>
                  <a:pt x="10" y="18"/>
                  <a:pt x="10" y="17"/>
                </a:cubicBezTo>
                <a:cubicBezTo>
                  <a:pt x="9" y="16"/>
                  <a:pt x="6" y="16"/>
                  <a:pt x="5" y="16"/>
                </a:cubicBezTo>
                <a:cubicBezTo>
                  <a:pt x="7" y="9"/>
                  <a:pt x="13" y="4"/>
                  <a:pt x="20" y="3"/>
                </a:cubicBezTo>
                <a:close/>
                <a:moveTo>
                  <a:pt x="16" y="41"/>
                </a:moveTo>
                <a:cubicBezTo>
                  <a:pt x="18" y="40"/>
                  <a:pt x="18" y="39"/>
                  <a:pt x="19" y="39"/>
                </a:cubicBezTo>
                <a:cubicBezTo>
                  <a:pt x="20" y="39"/>
                  <a:pt x="21" y="39"/>
                  <a:pt x="22" y="38"/>
                </a:cubicBezTo>
                <a:cubicBezTo>
                  <a:pt x="23" y="38"/>
                  <a:pt x="26" y="37"/>
                  <a:pt x="28" y="37"/>
                </a:cubicBezTo>
                <a:cubicBezTo>
                  <a:pt x="29" y="37"/>
                  <a:pt x="32" y="37"/>
                  <a:pt x="33" y="38"/>
                </a:cubicBezTo>
                <a:cubicBezTo>
                  <a:pt x="30" y="40"/>
                  <a:pt x="26" y="42"/>
                  <a:pt x="22" y="42"/>
                </a:cubicBezTo>
                <a:cubicBezTo>
                  <a:pt x="20" y="42"/>
                  <a:pt x="18" y="41"/>
                  <a:pt x="16" y="4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endParaRPr lang="id-ID" sz="1350">
              <a:solidFill>
                <a:prstClr val="black"/>
              </a:solidFill>
            </a:endParaRPr>
          </a:p>
        </p:txBody>
      </p:sp>
      <p:sp>
        <p:nvSpPr>
          <p:cNvPr id="10" name="文本框 27"/>
          <p:cNvSpPr txBox="1"/>
          <p:nvPr/>
        </p:nvSpPr>
        <p:spPr>
          <a:xfrm>
            <a:off x="6604555" y="234392"/>
            <a:ext cx="21916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400" dirty="0">
                <a:solidFill>
                  <a:srgbClr val="FFC000"/>
                </a:solidFill>
              </a:rPr>
              <a:t>第</a:t>
            </a:r>
            <a:r>
              <a:rPr lang="en-US" altLang="zh-CN" sz="1400" dirty="0">
                <a:solidFill>
                  <a:srgbClr val="FFC000"/>
                </a:solidFill>
              </a:rPr>
              <a:t>1</a:t>
            </a:r>
            <a:r>
              <a:rPr lang="zh-CN" altLang="en-US" sz="1400" dirty="0">
                <a:solidFill>
                  <a:srgbClr val="FFC000"/>
                </a:solidFill>
              </a:rPr>
              <a:t>章  大数据可视化概述</a:t>
            </a:r>
            <a:endParaRPr lang="zh-CN" altLang="en-US" sz="1400" dirty="0">
              <a:solidFill>
                <a:srgbClr val="FFC000"/>
              </a:solidFill>
            </a:endParaRPr>
          </a:p>
        </p:txBody>
      </p:sp>
      <p:pic>
        <p:nvPicPr>
          <p:cNvPr id="28" name="27 Imagen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7188" y="6250579"/>
            <a:ext cx="363537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30 CuadroTexto"/>
          <p:cNvSpPr txBox="1"/>
          <p:nvPr/>
        </p:nvSpPr>
        <p:spPr>
          <a:xfrm>
            <a:off x="4467225" y="6261691"/>
            <a:ext cx="315913" cy="2778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HN" sz="1200" b="1" i="1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of</a:t>
            </a:r>
            <a:endParaRPr lang="es-ES" sz="1200" b="1" i="1" dirty="0">
              <a:solidFill>
                <a:schemeClr val="bg1">
                  <a:lumMod val="65000"/>
                </a:schemeClr>
              </a:solidFill>
              <a:latin typeface="+mn-lt"/>
            </a:endParaRPr>
          </a:p>
        </p:txBody>
      </p:sp>
      <p:sp>
        <p:nvSpPr>
          <p:cNvPr id="33" name="31 CuadroTexto"/>
          <p:cNvSpPr txBox="1"/>
          <p:nvPr/>
        </p:nvSpPr>
        <p:spPr>
          <a:xfrm>
            <a:off x="4729199" y="6267161"/>
            <a:ext cx="370840" cy="27559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dirty="0">
                <a:solidFill>
                  <a:schemeClr val="bg1">
                    <a:lumMod val="50000"/>
                  </a:schemeClr>
                </a:solidFill>
              </a:rPr>
              <a:t>25</a:t>
            </a:r>
            <a:endParaRPr lang="en-US" sz="12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4" name="Imagen 27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03019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Imagen 28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3926681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灯片编号占位符 5"/>
          <p:cNvSpPr txBox="1"/>
          <p:nvPr/>
        </p:nvSpPr>
        <p:spPr>
          <a:xfrm>
            <a:off x="2402285" y="622279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b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F730C6D-5BB4-4F63-9D16-9EBF769D35DB}" type="slidenum">
              <a:rPr lang="zh-CN" altLang="en-US" smtClean="0"/>
            </a:fld>
            <a:endParaRPr lang="zh-CN" altLang="en-US" dirty="0"/>
          </a:p>
        </p:txBody>
      </p:sp>
      <p:sp>
        <p:nvSpPr>
          <p:cNvPr id="11" name="矩形 10"/>
          <p:cNvSpPr/>
          <p:nvPr/>
        </p:nvSpPr>
        <p:spPr>
          <a:xfrm>
            <a:off x="913248" y="1260259"/>
            <a:ext cx="2106295" cy="3683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/>
              <a:t>在工业</a:t>
            </a:r>
            <a:r>
              <a:rPr lang="en-US" altLang="zh-CN" dirty="0"/>
              <a:t>4.0</a:t>
            </a:r>
            <a:r>
              <a:rPr lang="zh-CN" altLang="en-US" dirty="0"/>
              <a:t>中的应用</a:t>
            </a:r>
            <a:endParaRPr lang="zh-CN" altLang="en-US" dirty="0"/>
          </a:p>
        </p:txBody>
      </p:sp>
      <p:sp>
        <p:nvSpPr>
          <p:cNvPr id="12" name="矩形 11"/>
          <p:cNvSpPr/>
          <p:nvPr/>
        </p:nvSpPr>
        <p:spPr>
          <a:xfrm>
            <a:off x="913248" y="2286802"/>
            <a:ext cx="2240280" cy="3683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 smtClean="0"/>
              <a:t>在</a:t>
            </a:r>
            <a:r>
              <a:rPr lang="zh-CN" altLang="en-US" dirty="0"/>
              <a:t>智能交通中的应用</a:t>
            </a:r>
            <a:endParaRPr lang="zh-CN" altLang="en-US" dirty="0"/>
          </a:p>
        </p:txBody>
      </p:sp>
      <p:sp>
        <p:nvSpPr>
          <p:cNvPr id="15" name="矩形 14"/>
          <p:cNvSpPr/>
          <p:nvPr/>
        </p:nvSpPr>
        <p:spPr>
          <a:xfrm>
            <a:off x="923527" y="3245136"/>
            <a:ext cx="3154680" cy="3683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 smtClean="0"/>
              <a:t>在</a:t>
            </a:r>
            <a:r>
              <a:rPr lang="zh-CN" altLang="en-US" dirty="0"/>
              <a:t>新一代人工智能领域的应用</a:t>
            </a:r>
            <a:endParaRPr lang="zh-CN" altLang="en-US" dirty="0"/>
          </a:p>
        </p:txBody>
      </p:sp>
      <p:sp>
        <p:nvSpPr>
          <p:cNvPr id="23" name="矩形 22"/>
          <p:cNvSpPr/>
          <p:nvPr/>
        </p:nvSpPr>
        <p:spPr>
          <a:xfrm>
            <a:off x="995001" y="4426153"/>
            <a:ext cx="2011680" cy="3683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 smtClean="0"/>
              <a:t>在</a:t>
            </a:r>
            <a:r>
              <a:rPr lang="zh-CN" altLang="en-US" dirty="0"/>
              <a:t>其它领域的应用</a:t>
            </a:r>
            <a:endParaRPr lang="zh-CN" altLang="en-US" dirty="0"/>
          </a:p>
        </p:txBody>
      </p:sp>
      <p:sp>
        <p:nvSpPr>
          <p:cNvPr id="2" name="矩形 1"/>
          <p:cNvSpPr/>
          <p:nvPr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-1" y="-2439"/>
            <a:ext cx="9145786" cy="718410"/>
            <a:chOff x="-1" y="190175"/>
            <a:chExt cx="9145786" cy="525795"/>
          </a:xfrm>
        </p:grpSpPr>
        <p:sp>
          <p:nvSpPr>
            <p:cNvPr id="5" name="任意多边形 4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6" name="任意多边形 5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7" name="任意多边形 6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</p:grpSp>
      <p:sp>
        <p:nvSpPr>
          <p:cNvPr id="8" name="文本框 6"/>
          <p:cNvSpPr txBox="1"/>
          <p:nvPr/>
        </p:nvSpPr>
        <p:spPr>
          <a:xfrm>
            <a:off x="452232" y="173917"/>
            <a:ext cx="780983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100" b="1" spc="225" dirty="0" smtClean="0">
                <a:solidFill>
                  <a:prstClr val="white"/>
                </a:solidFill>
              </a:rPr>
              <a:t>应用</a:t>
            </a:r>
            <a:endParaRPr lang="zh-CN" altLang="en-US" sz="2100" b="1" spc="225" dirty="0">
              <a:solidFill>
                <a:prstClr val="white"/>
              </a:solidFill>
            </a:endParaRPr>
          </a:p>
        </p:txBody>
      </p:sp>
      <p:sp>
        <p:nvSpPr>
          <p:cNvPr id="9" name="Freeform 172"/>
          <p:cNvSpPr>
            <a:spLocks noEditPoints="1"/>
          </p:cNvSpPr>
          <p:nvPr/>
        </p:nvSpPr>
        <p:spPr bwMode="auto">
          <a:xfrm>
            <a:off x="114106" y="218902"/>
            <a:ext cx="328601" cy="325528"/>
          </a:xfrm>
          <a:custGeom>
            <a:avLst/>
            <a:gdLst>
              <a:gd name="T0" fmla="*/ 22 w 45"/>
              <a:gd name="T1" fmla="*/ 0 h 45"/>
              <a:gd name="T2" fmla="*/ 0 w 45"/>
              <a:gd name="T3" fmla="*/ 22 h 45"/>
              <a:gd name="T4" fmla="*/ 22 w 45"/>
              <a:gd name="T5" fmla="*/ 45 h 45"/>
              <a:gd name="T6" fmla="*/ 45 w 45"/>
              <a:gd name="T7" fmla="*/ 22 h 45"/>
              <a:gd name="T8" fmla="*/ 22 w 45"/>
              <a:gd name="T9" fmla="*/ 0 h 45"/>
              <a:gd name="T10" fmla="*/ 42 w 45"/>
              <a:gd name="T11" fmla="*/ 22 h 45"/>
              <a:gd name="T12" fmla="*/ 38 w 45"/>
              <a:gd name="T13" fmla="*/ 34 h 45"/>
              <a:gd name="T14" fmla="*/ 37 w 45"/>
              <a:gd name="T15" fmla="*/ 31 h 45"/>
              <a:gd name="T16" fmla="*/ 38 w 45"/>
              <a:gd name="T17" fmla="*/ 24 h 45"/>
              <a:gd name="T18" fmla="*/ 35 w 45"/>
              <a:gd name="T19" fmla="*/ 19 h 45"/>
              <a:gd name="T20" fmla="*/ 30 w 45"/>
              <a:gd name="T21" fmla="*/ 16 h 45"/>
              <a:gd name="T22" fmla="*/ 33 w 45"/>
              <a:gd name="T23" fmla="*/ 8 h 45"/>
              <a:gd name="T24" fmla="*/ 28 w 45"/>
              <a:gd name="T25" fmla="*/ 6 h 45"/>
              <a:gd name="T26" fmla="*/ 29 w 45"/>
              <a:gd name="T27" fmla="*/ 4 h 45"/>
              <a:gd name="T28" fmla="*/ 42 w 45"/>
              <a:gd name="T29" fmla="*/ 22 h 45"/>
              <a:gd name="T30" fmla="*/ 20 w 45"/>
              <a:gd name="T31" fmla="*/ 3 h 45"/>
              <a:gd name="T32" fmla="*/ 17 w 45"/>
              <a:gd name="T33" fmla="*/ 5 h 45"/>
              <a:gd name="T34" fmla="*/ 14 w 45"/>
              <a:gd name="T35" fmla="*/ 8 h 45"/>
              <a:gd name="T36" fmla="*/ 11 w 45"/>
              <a:gd name="T37" fmla="*/ 12 h 45"/>
              <a:gd name="T38" fmla="*/ 13 w 45"/>
              <a:gd name="T39" fmla="*/ 14 h 45"/>
              <a:gd name="T40" fmla="*/ 16 w 45"/>
              <a:gd name="T41" fmla="*/ 15 h 45"/>
              <a:gd name="T42" fmla="*/ 23 w 45"/>
              <a:gd name="T43" fmla="*/ 22 h 45"/>
              <a:gd name="T44" fmla="*/ 18 w 45"/>
              <a:gd name="T45" fmla="*/ 28 h 45"/>
              <a:gd name="T46" fmla="*/ 17 w 45"/>
              <a:gd name="T47" fmla="*/ 31 h 45"/>
              <a:gd name="T48" fmla="*/ 17 w 45"/>
              <a:gd name="T49" fmla="*/ 37 h 45"/>
              <a:gd name="T50" fmla="*/ 13 w 45"/>
              <a:gd name="T51" fmla="*/ 32 h 45"/>
              <a:gd name="T52" fmla="*/ 12 w 45"/>
              <a:gd name="T53" fmla="*/ 27 h 45"/>
              <a:gd name="T54" fmla="*/ 8 w 45"/>
              <a:gd name="T55" fmla="*/ 22 h 45"/>
              <a:gd name="T56" fmla="*/ 10 w 45"/>
              <a:gd name="T57" fmla="*/ 17 h 45"/>
              <a:gd name="T58" fmla="*/ 5 w 45"/>
              <a:gd name="T59" fmla="*/ 16 h 45"/>
              <a:gd name="T60" fmla="*/ 20 w 45"/>
              <a:gd name="T61" fmla="*/ 3 h 45"/>
              <a:gd name="T62" fmla="*/ 16 w 45"/>
              <a:gd name="T63" fmla="*/ 41 h 45"/>
              <a:gd name="T64" fmla="*/ 19 w 45"/>
              <a:gd name="T65" fmla="*/ 39 h 45"/>
              <a:gd name="T66" fmla="*/ 22 w 45"/>
              <a:gd name="T67" fmla="*/ 38 h 45"/>
              <a:gd name="T68" fmla="*/ 28 w 45"/>
              <a:gd name="T69" fmla="*/ 37 h 45"/>
              <a:gd name="T70" fmla="*/ 33 w 45"/>
              <a:gd name="T71" fmla="*/ 38 h 45"/>
              <a:gd name="T72" fmla="*/ 22 w 45"/>
              <a:gd name="T73" fmla="*/ 42 h 45"/>
              <a:gd name="T74" fmla="*/ 16 w 45"/>
              <a:gd name="T75" fmla="*/ 41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45" h="45">
                <a:moveTo>
                  <a:pt x="22" y="0"/>
                </a:moveTo>
                <a:cubicBezTo>
                  <a:pt x="10" y="0"/>
                  <a:pt x="0" y="10"/>
                  <a:pt x="0" y="22"/>
                </a:cubicBezTo>
                <a:cubicBezTo>
                  <a:pt x="0" y="35"/>
                  <a:pt x="10" y="45"/>
                  <a:pt x="22" y="45"/>
                </a:cubicBezTo>
                <a:cubicBezTo>
                  <a:pt x="35" y="45"/>
                  <a:pt x="45" y="35"/>
                  <a:pt x="45" y="22"/>
                </a:cubicBezTo>
                <a:cubicBezTo>
                  <a:pt x="45" y="10"/>
                  <a:pt x="35" y="0"/>
                  <a:pt x="22" y="0"/>
                </a:cubicBezTo>
                <a:close/>
                <a:moveTo>
                  <a:pt x="42" y="22"/>
                </a:moveTo>
                <a:cubicBezTo>
                  <a:pt x="42" y="27"/>
                  <a:pt x="40" y="31"/>
                  <a:pt x="38" y="34"/>
                </a:cubicBezTo>
                <a:cubicBezTo>
                  <a:pt x="37" y="34"/>
                  <a:pt x="36" y="32"/>
                  <a:pt x="37" y="31"/>
                </a:cubicBezTo>
                <a:cubicBezTo>
                  <a:pt x="38" y="29"/>
                  <a:pt x="38" y="25"/>
                  <a:pt x="38" y="24"/>
                </a:cubicBezTo>
                <a:cubicBezTo>
                  <a:pt x="38" y="23"/>
                  <a:pt x="37" y="19"/>
                  <a:pt x="35" y="19"/>
                </a:cubicBezTo>
                <a:cubicBezTo>
                  <a:pt x="33" y="19"/>
                  <a:pt x="32" y="19"/>
                  <a:pt x="30" y="16"/>
                </a:cubicBezTo>
                <a:cubicBezTo>
                  <a:pt x="28" y="11"/>
                  <a:pt x="35" y="10"/>
                  <a:pt x="33" y="8"/>
                </a:cubicBezTo>
                <a:cubicBezTo>
                  <a:pt x="32" y="7"/>
                  <a:pt x="28" y="11"/>
                  <a:pt x="28" y="6"/>
                </a:cubicBezTo>
                <a:cubicBezTo>
                  <a:pt x="28" y="5"/>
                  <a:pt x="28" y="5"/>
                  <a:pt x="29" y="4"/>
                </a:cubicBezTo>
                <a:cubicBezTo>
                  <a:pt x="36" y="7"/>
                  <a:pt x="42" y="14"/>
                  <a:pt x="42" y="22"/>
                </a:cubicBezTo>
                <a:close/>
                <a:moveTo>
                  <a:pt x="20" y="3"/>
                </a:moveTo>
                <a:cubicBezTo>
                  <a:pt x="19" y="4"/>
                  <a:pt x="18" y="5"/>
                  <a:pt x="17" y="5"/>
                </a:cubicBezTo>
                <a:cubicBezTo>
                  <a:pt x="16" y="7"/>
                  <a:pt x="15" y="7"/>
                  <a:pt x="14" y="8"/>
                </a:cubicBezTo>
                <a:cubicBezTo>
                  <a:pt x="13" y="9"/>
                  <a:pt x="11" y="11"/>
                  <a:pt x="11" y="12"/>
                </a:cubicBezTo>
                <a:cubicBezTo>
                  <a:pt x="11" y="13"/>
                  <a:pt x="12" y="15"/>
                  <a:pt x="13" y="14"/>
                </a:cubicBezTo>
                <a:cubicBezTo>
                  <a:pt x="13" y="14"/>
                  <a:pt x="15" y="14"/>
                  <a:pt x="16" y="15"/>
                </a:cubicBezTo>
                <a:cubicBezTo>
                  <a:pt x="18" y="15"/>
                  <a:pt x="26" y="15"/>
                  <a:pt x="23" y="22"/>
                </a:cubicBezTo>
                <a:cubicBezTo>
                  <a:pt x="22" y="24"/>
                  <a:pt x="19" y="24"/>
                  <a:pt x="18" y="28"/>
                </a:cubicBezTo>
                <a:cubicBezTo>
                  <a:pt x="18" y="28"/>
                  <a:pt x="17" y="30"/>
                  <a:pt x="17" y="31"/>
                </a:cubicBezTo>
                <a:cubicBezTo>
                  <a:pt x="17" y="32"/>
                  <a:pt x="18" y="37"/>
                  <a:pt x="17" y="37"/>
                </a:cubicBezTo>
                <a:cubicBezTo>
                  <a:pt x="16" y="37"/>
                  <a:pt x="13" y="33"/>
                  <a:pt x="13" y="32"/>
                </a:cubicBezTo>
                <a:cubicBezTo>
                  <a:pt x="13" y="31"/>
                  <a:pt x="12" y="29"/>
                  <a:pt x="12" y="27"/>
                </a:cubicBezTo>
                <a:cubicBezTo>
                  <a:pt x="12" y="25"/>
                  <a:pt x="8" y="25"/>
                  <a:pt x="8" y="22"/>
                </a:cubicBezTo>
                <a:cubicBezTo>
                  <a:pt x="8" y="19"/>
                  <a:pt x="10" y="18"/>
                  <a:pt x="10" y="17"/>
                </a:cubicBezTo>
                <a:cubicBezTo>
                  <a:pt x="9" y="16"/>
                  <a:pt x="6" y="16"/>
                  <a:pt x="5" y="16"/>
                </a:cubicBezTo>
                <a:cubicBezTo>
                  <a:pt x="7" y="9"/>
                  <a:pt x="13" y="4"/>
                  <a:pt x="20" y="3"/>
                </a:cubicBezTo>
                <a:close/>
                <a:moveTo>
                  <a:pt x="16" y="41"/>
                </a:moveTo>
                <a:cubicBezTo>
                  <a:pt x="18" y="40"/>
                  <a:pt x="18" y="39"/>
                  <a:pt x="19" y="39"/>
                </a:cubicBezTo>
                <a:cubicBezTo>
                  <a:pt x="20" y="39"/>
                  <a:pt x="21" y="39"/>
                  <a:pt x="22" y="38"/>
                </a:cubicBezTo>
                <a:cubicBezTo>
                  <a:pt x="23" y="38"/>
                  <a:pt x="26" y="37"/>
                  <a:pt x="28" y="37"/>
                </a:cubicBezTo>
                <a:cubicBezTo>
                  <a:pt x="29" y="37"/>
                  <a:pt x="32" y="37"/>
                  <a:pt x="33" y="38"/>
                </a:cubicBezTo>
                <a:cubicBezTo>
                  <a:pt x="30" y="40"/>
                  <a:pt x="26" y="42"/>
                  <a:pt x="22" y="42"/>
                </a:cubicBezTo>
                <a:cubicBezTo>
                  <a:pt x="20" y="42"/>
                  <a:pt x="18" y="41"/>
                  <a:pt x="16" y="4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endParaRPr lang="id-ID" sz="1350">
              <a:solidFill>
                <a:prstClr val="black"/>
              </a:solidFill>
            </a:endParaRPr>
          </a:p>
        </p:txBody>
      </p:sp>
      <p:sp>
        <p:nvSpPr>
          <p:cNvPr id="10" name="文本框 27"/>
          <p:cNvSpPr txBox="1"/>
          <p:nvPr/>
        </p:nvSpPr>
        <p:spPr>
          <a:xfrm>
            <a:off x="6630203" y="234392"/>
            <a:ext cx="214033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350" dirty="0">
                <a:solidFill>
                  <a:prstClr val="white"/>
                </a:solidFill>
              </a:rPr>
              <a:t>第</a:t>
            </a:r>
            <a:r>
              <a:rPr lang="en-US" altLang="zh-CN" sz="1350" dirty="0">
                <a:solidFill>
                  <a:prstClr val="white"/>
                </a:solidFill>
              </a:rPr>
              <a:t>1</a:t>
            </a:r>
            <a:r>
              <a:rPr lang="zh-CN" altLang="en-US" sz="1350" dirty="0">
                <a:solidFill>
                  <a:prstClr val="white"/>
                </a:solidFill>
              </a:rPr>
              <a:t>章  大数据可视化概述</a:t>
            </a:r>
            <a:endParaRPr lang="zh-CN" altLang="en-US" sz="1350" dirty="0">
              <a:solidFill>
                <a:prstClr val="white"/>
              </a:solidFill>
            </a:endParaRPr>
          </a:p>
        </p:txBody>
      </p:sp>
      <p:pic>
        <p:nvPicPr>
          <p:cNvPr id="28" name="27 Imagen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7188" y="6250579"/>
            <a:ext cx="363537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30 CuadroTexto"/>
          <p:cNvSpPr txBox="1"/>
          <p:nvPr/>
        </p:nvSpPr>
        <p:spPr>
          <a:xfrm>
            <a:off x="4467225" y="6261691"/>
            <a:ext cx="315913" cy="2778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HN" sz="1200" b="1" i="1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of</a:t>
            </a:r>
            <a:endParaRPr lang="es-ES" sz="1200" b="1" i="1" dirty="0">
              <a:solidFill>
                <a:schemeClr val="bg1">
                  <a:lumMod val="65000"/>
                </a:schemeClr>
              </a:solidFill>
              <a:latin typeface="+mn-lt"/>
            </a:endParaRPr>
          </a:p>
        </p:txBody>
      </p:sp>
      <p:sp>
        <p:nvSpPr>
          <p:cNvPr id="33" name="31 CuadroTexto"/>
          <p:cNvSpPr txBox="1"/>
          <p:nvPr/>
        </p:nvSpPr>
        <p:spPr>
          <a:xfrm>
            <a:off x="4729199" y="6267161"/>
            <a:ext cx="370840" cy="27559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s-HN" sz="1200" b="1" dirty="0">
                <a:solidFill>
                  <a:schemeClr val="bg1">
                    <a:lumMod val="50000"/>
                  </a:schemeClr>
                </a:solidFill>
              </a:rPr>
              <a:t>25</a:t>
            </a:r>
            <a:endParaRPr lang="en-US" altLang="es-HN" sz="12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4" name="Imagen 27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03019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Imagen 28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3926681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灯片编号占位符 5"/>
          <p:cNvSpPr txBox="1"/>
          <p:nvPr/>
        </p:nvSpPr>
        <p:spPr>
          <a:xfrm>
            <a:off x="2402285" y="622279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b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F730C6D-5BB4-4F63-9D16-9EBF769D35DB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20" name="图片 19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106" y="982027"/>
            <a:ext cx="3494161" cy="439223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图片 20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7818" y="982027"/>
            <a:ext cx="4608830" cy="129476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图片 21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1475" y="2536909"/>
            <a:ext cx="5274310" cy="140462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图片 22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7441" y="4125655"/>
            <a:ext cx="5274310" cy="147066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矩形 1"/>
          <p:cNvSpPr/>
          <p:nvPr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圆角矩形 14"/>
          <p:cNvSpPr/>
          <p:nvPr/>
        </p:nvSpPr>
        <p:spPr>
          <a:xfrm>
            <a:off x="1754534" y="3469343"/>
            <a:ext cx="5693399" cy="394200"/>
          </a:xfrm>
          <a:prstGeom prst="roundRect">
            <a:avLst>
              <a:gd name="adj" fmla="val 20658"/>
            </a:avLst>
          </a:prstGeom>
          <a:solidFill>
            <a:srgbClr val="E6E6E6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350">
              <a:solidFill>
                <a:prstClr val="white"/>
              </a:solidFill>
            </a:endParaRPr>
          </a:p>
        </p:txBody>
      </p:sp>
      <p:grpSp>
        <p:nvGrpSpPr>
          <p:cNvPr id="73" name="组合 72"/>
          <p:cNvGrpSpPr/>
          <p:nvPr/>
        </p:nvGrpSpPr>
        <p:grpSpPr>
          <a:xfrm>
            <a:off x="690257" y="854039"/>
            <a:ext cx="7832784" cy="971419"/>
            <a:chOff x="2788580" y="1152524"/>
            <a:chExt cx="3730770" cy="971419"/>
          </a:xfrm>
        </p:grpSpPr>
        <p:grpSp>
          <p:nvGrpSpPr>
            <p:cNvPr id="6" name="组合 5"/>
            <p:cNvGrpSpPr/>
            <p:nvPr/>
          </p:nvGrpSpPr>
          <p:grpSpPr>
            <a:xfrm>
              <a:off x="2788580" y="1152524"/>
              <a:ext cx="3730770" cy="781050"/>
              <a:chOff x="3725790" y="847725"/>
              <a:chExt cx="3730770" cy="781050"/>
            </a:xfrm>
          </p:grpSpPr>
          <p:grpSp>
            <p:nvGrpSpPr>
              <p:cNvPr id="7" name="组合 6"/>
              <p:cNvGrpSpPr/>
              <p:nvPr/>
            </p:nvGrpSpPr>
            <p:grpSpPr>
              <a:xfrm>
                <a:off x="3725790" y="1019175"/>
                <a:ext cx="627135" cy="609600"/>
                <a:chOff x="3725790" y="1019175"/>
                <a:chExt cx="627135" cy="609600"/>
              </a:xfrm>
            </p:grpSpPr>
            <p:sp>
              <p:nvSpPr>
                <p:cNvPr id="12" name="任意多边形 11"/>
                <p:cNvSpPr/>
                <p:nvPr/>
              </p:nvSpPr>
              <p:spPr>
                <a:xfrm>
                  <a:off x="3725790" y="1019175"/>
                  <a:ext cx="627135" cy="609600"/>
                </a:xfrm>
                <a:custGeom>
                  <a:avLst/>
                  <a:gdLst>
                    <a:gd name="connsiteX0" fmla="*/ 0 w 627135"/>
                    <a:gd name="connsiteY0" fmla="*/ 0 h 609600"/>
                    <a:gd name="connsiteX1" fmla="*/ 627135 w 627135"/>
                    <a:gd name="connsiteY1" fmla="*/ 0 h 609600"/>
                    <a:gd name="connsiteX2" fmla="*/ 627135 w 627135"/>
                    <a:gd name="connsiteY2" fmla="*/ 609600 h 609600"/>
                    <a:gd name="connsiteX3" fmla="*/ 1783 w 627135"/>
                    <a:gd name="connsiteY3" fmla="*/ 609600 h 609600"/>
                    <a:gd name="connsiteX4" fmla="*/ 305666 w 627135"/>
                    <a:gd name="connsiteY4" fmla="*/ 300804 h 609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27135" h="609600">
                      <a:moveTo>
                        <a:pt x="0" y="0"/>
                      </a:moveTo>
                      <a:lnTo>
                        <a:pt x="627135" y="0"/>
                      </a:lnTo>
                      <a:lnTo>
                        <a:pt x="627135" y="609600"/>
                      </a:lnTo>
                      <a:lnTo>
                        <a:pt x="1783" y="609600"/>
                      </a:lnTo>
                      <a:lnTo>
                        <a:pt x="305666" y="30080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3" name="直角三角形 12"/>
                <p:cNvSpPr/>
                <p:nvPr/>
              </p:nvSpPr>
              <p:spPr>
                <a:xfrm rot="5400000" flipV="1">
                  <a:off x="4181475" y="1457325"/>
                  <a:ext cx="171450" cy="171450"/>
                </a:xfrm>
                <a:prstGeom prst="rtTriangle">
                  <a:avLst/>
                </a:pr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8" name="组合 7"/>
              <p:cNvGrpSpPr/>
              <p:nvPr/>
            </p:nvGrpSpPr>
            <p:grpSpPr>
              <a:xfrm flipH="1">
                <a:off x="6829425" y="1019175"/>
                <a:ext cx="627135" cy="609600"/>
                <a:chOff x="3725790" y="1019175"/>
                <a:chExt cx="627135" cy="609600"/>
              </a:xfrm>
            </p:grpSpPr>
            <p:sp>
              <p:nvSpPr>
                <p:cNvPr id="10" name="任意多边形 9"/>
                <p:cNvSpPr/>
                <p:nvPr/>
              </p:nvSpPr>
              <p:spPr>
                <a:xfrm>
                  <a:off x="3725790" y="1019175"/>
                  <a:ext cx="627135" cy="609600"/>
                </a:xfrm>
                <a:custGeom>
                  <a:avLst/>
                  <a:gdLst>
                    <a:gd name="connsiteX0" fmla="*/ 0 w 627135"/>
                    <a:gd name="connsiteY0" fmla="*/ 0 h 609600"/>
                    <a:gd name="connsiteX1" fmla="*/ 627135 w 627135"/>
                    <a:gd name="connsiteY1" fmla="*/ 0 h 609600"/>
                    <a:gd name="connsiteX2" fmla="*/ 627135 w 627135"/>
                    <a:gd name="connsiteY2" fmla="*/ 609600 h 609600"/>
                    <a:gd name="connsiteX3" fmla="*/ 1783 w 627135"/>
                    <a:gd name="connsiteY3" fmla="*/ 609600 h 609600"/>
                    <a:gd name="connsiteX4" fmla="*/ 305666 w 627135"/>
                    <a:gd name="connsiteY4" fmla="*/ 300804 h 609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27135" h="609600">
                      <a:moveTo>
                        <a:pt x="0" y="0"/>
                      </a:moveTo>
                      <a:lnTo>
                        <a:pt x="627135" y="0"/>
                      </a:lnTo>
                      <a:lnTo>
                        <a:pt x="627135" y="609600"/>
                      </a:lnTo>
                      <a:lnTo>
                        <a:pt x="1783" y="609600"/>
                      </a:lnTo>
                      <a:lnTo>
                        <a:pt x="305666" y="30080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1" name="直角三角形 10"/>
                <p:cNvSpPr/>
                <p:nvPr/>
              </p:nvSpPr>
              <p:spPr>
                <a:xfrm rot="5400000" flipV="1">
                  <a:off x="4181475" y="1457325"/>
                  <a:ext cx="171450" cy="171450"/>
                </a:xfrm>
                <a:prstGeom prst="rtTriangle">
                  <a:avLst/>
                </a:pr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</p:grpSp>
          <p:sp>
            <p:nvSpPr>
              <p:cNvPr id="9" name="矩形 8"/>
              <p:cNvSpPr/>
              <p:nvPr/>
            </p:nvSpPr>
            <p:spPr>
              <a:xfrm>
                <a:off x="4181475" y="847725"/>
                <a:ext cx="2819400" cy="609600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14" name="文本框 14"/>
            <p:cNvSpPr txBox="1"/>
            <p:nvPr/>
          </p:nvSpPr>
          <p:spPr>
            <a:xfrm>
              <a:off x="3572476" y="1169836"/>
              <a:ext cx="1999031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2800" dirty="0" smtClean="0">
                  <a:solidFill>
                    <a:srgbClr val="FFC000"/>
                  </a:solidFill>
                </a:rPr>
                <a:t>第</a:t>
              </a:r>
              <a:r>
                <a:rPr lang="en-US" altLang="zh-CN" sz="2800" dirty="0">
                  <a:solidFill>
                    <a:srgbClr val="FFC000"/>
                  </a:solidFill>
                </a:rPr>
                <a:t>1</a:t>
              </a:r>
              <a:r>
                <a:rPr lang="zh-CN" altLang="en-US" sz="2800" dirty="0">
                  <a:solidFill>
                    <a:srgbClr val="FFC000"/>
                  </a:solidFill>
                </a:rPr>
                <a:t>章  大数据可视化概述</a:t>
              </a:r>
              <a:endParaRPr lang="zh-CN" altLang="en-US" sz="2800" dirty="0">
                <a:solidFill>
                  <a:srgbClr val="FFC000"/>
                </a:solidFill>
              </a:endParaRPr>
            </a:p>
            <a:p>
              <a:pPr algn="ctr"/>
              <a:endParaRPr lang="zh-CN" altLang="en-US" sz="2800" dirty="0">
                <a:solidFill>
                  <a:srgbClr val="FFC000"/>
                </a:solidFill>
              </a:endParaRPr>
            </a:p>
          </p:txBody>
        </p:sp>
      </p:grpSp>
      <p:grpSp>
        <p:nvGrpSpPr>
          <p:cNvPr id="67" name="组合 66"/>
          <p:cNvGrpSpPr/>
          <p:nvPr/>
        </p:nvGrpSpPr>
        <p:grpSpPr>
          <a:xfrm>
            <a:off x="1754534" y="2048547"/>
            <a:ext cx="5693399" cy="738664"/>
            <a:chOff x="1807265" y="2462595"/>
            <a:chExt cx="5693399" cy="738664"/>
          </a:xfrm>
        </p:grpSpPr>
        <p:sp>
          <p:nvSpPr>
            <p:cNvPr id="47" name="圆角矩形 46"/>
            <p:cNvSpPr/>
            <p:nvPr/>
          </p:nvSpPr>
          <p:spPr>
            <a:xfrm>
              <a:off x="1807265" y="2478527"/>
              <a:ext cx="5693399" cy="394154"/>
            </a:xfrm>
            <a:prstGeom prst="roundRect">
              <a:avLst>
                <a:gd name="adj" fmla="val 20658"/>
              </a:avLst>
            </a:prstGeom>
            <a:solidFill>
              <a:schemeClr val="bg2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48" name="矩形 47"/>
            <p:cNvSpPr/>
            <p:nvPr/>
          </p:nvSpPr>
          <p:spPr>
            <a:xfrm>
              <a:off x="1883286" y="2462595"/>
              <a:ext cx="3634328" cy="73866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100" spc="225" dirty="0" smtClean="0">
                  <a:solidFill>
                    <a:srgbClr val="404040"/>
                  </a:solidFill>
                </a:rPr>
                <a:t>1.1</a:t>
              </a:r>
              <a:r>
                <a:rPr lang="zh-CN" altLang="en-US" sz="2100" spc="225" dirty="0">
                  <a:solidFill>
                    <a:srgbClr val="404040"/>
                  </a:solidFill>
                </a:rPr>
                <a:t>　大数据可视化的概念</a:t>
              </a:r>
              <a:endParaRPr lang="zh-CN" altLang="en-US" sz="2100" spc="225" dirty="0">
                <a:solidFill>
                  <a:srgbClr val="404040"/>
                </a:solidFill>
              </a:endParaRPr>
            </a:p>
            <a:p>
              <a:endParaRPr lang="zh-CN" altLang="en-US" sz="2100" spc="225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68" name="组合 67"/>
          <p:cNvGrpSpPr/>
          <p:nvPr/>
        </p:nvGrpSpPr>
        <p:grpSpPr>
          <a:xfrm>
            <a:off x="1754534" y="2753555"/>
            <a:ext cx="5693399" cy="749444"/>
            <a:chOff x="1807265" y="2935089"/>
            <a:chExt cx="5693399" cy="749444"/>
          </a:xfrm>
        </p:grpSpPr>
        <p:sp>
          <p:nvSpPr>
            <p:cNvPr id="49" name="圆角矩形 48"/>
            <p:cNvSpPr/>
            <p:nvPr/>
          </p:nvSpPr>
          <p:spPr>
            <a:xfrm>
              <a:off x="1807265" y="2935089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50" name="矩形 49"/>
            <p:cNvSpPr/>
            <p:nvPr/>
          </p:nvSpPr>
          <p:spPr>
            <a:xfrm>
              <a:off x="1881814" y="2945869"/>
              <a:ext cx="4230645" cy="73866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100" spc="225" dirty="0" smtClean="0">
                  <a:solidFill>
                    <a:prstClr val="black">
                      <a:lumMod val="75000"/>
                      <a:lumOff val="25000"/>
                    </a:prstClr>
                  </a:solidFill>
                </a:rPr>
                <a:t>1.2</a:t>
              </a:r>
              <a:r>
                <a:rPr lang="zh-CN" altLang="en-US" sz="2100" spc="225" dirty="0" smtClean="0">
                  <a:solidFill>
                    <a:prstClr val="black">
                      <a:lumMod val="75000"/>
                      <a:lumOff val="25000"/>
                    </a:prstClr>
                  </a:solidFill>
                </a:rPr>
                <a:t>　</a:t>
              </a:r>
              <a:r>
                <a:rPr lang="zh-CN" altLang="en-US" sz="2100" spc="225" dirty="0">
                  <a:solidFill>
                    <a:prstClr val="black">
                      <a:lumMod val="75000"/>
                      <a:lumOff val="25000"/>
                    </a:prstClr>
                  </a:solidFill>
                </a:rPr>
                <a:t>数据可视化的作用与意义</a:t>
              </a:r>
              <a:endParaRPr lang="zh-CN" altLang="en-US" sz="2100" spc="225" dirty="0">
                <a:solidFill>
                  <a:prstClr val="black">
                    <a:lumMod val="75000"/>
                    <a:lumOff val="25000"/>
                  </a:prstClr>
                </a:solidFill>
              </a:endParaRPr>
            </a:p>
            <a:p>
              <a:endParaRPr lang="zh-CN" altLang="en-US" sz="2100" spc="225" dirty="0">
                <a:solidFill>
                  <a:prstClr val="black">
                    <a:lumMod val="75000"/>
                    <a:lumOff val="25000"/>
                  </a:prstClr>
                </a:solidFill>
              </a:endParaRPr>
            </a:p>
          </p:txBody>
        </p:sp>
      </p:grpSp>
      <p:grpSp>
        <p:nvGrpSpPr>
          <p:cNvPr id="70" name="组合 69"/>
          <p:cNvGrpSpPr/>
          <p:nvPr/>
        </p:nvGrpSpPr>
        <p:grpSpPr>
          <a:xfrm>
            <a:off x="1754534" y="4185131"/>
            <a:ext cx="5693399" cy="426279"/>
            <a:chOff x="1807265" y="3866296"/>
            <a:chExt cx="5693399" cy="426279"/>
          </a:xfrm>
        </p:grpSpPr>
        <p:sp>
          <p:nvSpPr>
            <p:cNvPr id="53" name="圆角矩形 52"/>
            <p:cNvSpPr/>
            <p:nvPr/>
          </p:nvSpPr>
          <p:spPr>
            <a:xfrm>
              <a:off x="1807265" y="3866296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rgbClr val="3D89BC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54" name="矩形 53"/>
            <p:cNvSpPr/>
            <p:nvPr/>
          </p:nvSpPr>
          <p:spPr>
            <a:xfrm>
              <a:off x="1881814" y="3877077"/>
              <a:ext cx="3038011" cy="4154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100" spc="225" dirty="0" smtClean="0">
                  <a:solidFill>
                    <a:schemeClr val="bg1"/>
                  </a:solidFill>
                </a:rPr>
                <a:t>1.4</a:t>
              </a:r>
              <a:r>
                <a:rPr lang="zh-CN" altLang="en-US" sz="2100" spc="225" dirty="0" smtClean="0">
                  <a:solidFill>
                    <a:schemeClr val="bg1"/>
                  </a:solidFill>
                </a:rPr>
                <a:t>　</a:t>
              </a:r>
              <a:r>
                <a:rPr lang="zh-CN" altLang="en-US" sz="2100" spc="225" dirty="0">
                  <a:solidFill>
                    <a:schemeClr val="bg1"/>
                  </a:solidFill>
                </a:rPr>
                <a:t>与相关学科关系</a:t>
              </a:r>
              <a:endParaRPr lang="zh-CN" altLang="en-US" sz="2100" spc="225" dirty="0">
                <a:solidFill>
                  <a:schemeClr val="bg1"/>
                </a:solidFill>
              </a:endParaRPr>
            </a:p>
          </p:txBody>
        </p:sp>
      </p:grpSp>
      <p:sp>
        <p:nvSpPr>
          <p:cNvPr id="32" name="矩形 31"/>
          <p:cNvSpPr/>
          <p:nvPr/>
        </p:nvSpPr>
        <p:spPr>
          <a:xfrm>
            <a:off x="-7143" y="-9147"/>
            <a:ext cx="9158090" cy="38219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prstClr val="white"/>
              </a:solidFill>
            </a:endParaRPr>
          </a:p>
        </p:txBody>
      </p:sp>
      <p:sp>
        <p:nvSpPr>
          <p:cNvPr id="33" name="矩形 32"/>
          <p:cNvSpPr/>
          <p:nvPr/>
        </p:nvSpPr>
        <p:spPr>
          <a:xfrm>
            <a:off x="7929" y="38314"/>
            <a:ext cx="1742785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350" dirty="0">
                <a:solidFill>
                  <a:prstClr val="white"/>
                </a:solidFill>
              </a:rPr>
              <a:t>高级大数据技术系列</a:t>
            </a:r>
            <a:endParaRPr lang="zh-CN" altLang="en-US" sz="1350" dirty="0" smtClean="0">
              <a:solidFill>
                <a:prstClr val="white"/>
              </a:solidFill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37" name="27 Imagen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7188" y="6250579"/>
            <a:ext cx="363537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" name="30 CuadroTexto"/>
          <p:cNvSpPr txBox="1"/>
          <p:nvPr/>
        </p:nvSpPr>
        <p:spPr>
          <a:xfrm>
            <a:off x="4467225" y="6261691"/>
            <a:ext cx="315913" cy="2778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s-HN" sz="1200" b="1" i="1" dirty="0">
                <a:solidFill>
                  <a:prstClr val="white">
                    <a:lumMod val="65000"/>
                  </a:prstClr>
                </a:solidFill>
              </a:rPr>
              <a:t>of</a:t>
            </a:r>
            <a:endParaRPr lang="es-ES" sz="1200" b="1" i="1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39" name="31 CuadroTexto"/>
          <p:cNvSpPr txBox="1"/>
          <p:nvPr/>
        </p:nvSpPr>
        <p:spPr>
          <a:xfrm>
            <a:off x="4729199" y="6267161"/>
            <a:ext cx="370840" cy="27559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b="1" dirty="0" smtClean="0">
                <a:solidFill>
                  <a:prstClr val="white">
                    <a:lumMod val="50000"/>
                  </a:prstClr>
                </a:solidFill>
              </a:rPr>
              <a:t>25</a:t>
            </a:r>
            <a:endParaRPr lang="en-US" sz="1200" b="1" dirty="0">
              <a:solidFill>
                <a:prstClr val="white">
                  <a:lumMod val="50000"/>
                </a:prstClr>
              </a:solidFill>
            </a:endParaRPr>
          </a:p>
        </p:txBody>
      </p:sp>
      <p:pic>
        <p:nvPicPr>
          <p:cNvPr id="40" name="Imagen 27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03019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Imagen 28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3926681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" name="灯片编号占位符 5"/>
          <p:cNvSpPr txBox="1"/>
          <p:nvPr/>
        </p:nvSpPr>
        <p:spPr>
          <a:xfrm>
            <a:off x="2402285" y="622279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b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F730C6D-5BB4-4F63-9D16-9EBF769D35D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3" name="圆角矩形 42"/>
          <p:cNvSpPr/>
          <p:nvPr/>
        </p:nvSpPr>
        <p:spPr>
          <a:xfrm>
            <a:off x="1765366" y="4900918"/>
            <a:ext cx="5693399" cy="394200"/>
          </a:xfrm>
          <a:prstGeom prst="roundRect">
            <a:avLst>
              <a:gd name="adj" fmla="val 20658"/>
            </a:avLst>
          </a:prstGeom>
          <a:solidFill>
            <a:srgbClr val="E6E6E6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1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习题</a:t>
            </a:r>
            <a:endParaRPr lang="zh-CN" altLang="en-US" sz="2100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2" name="矩形 1"/>
          <p:cNvSpPr/>
          <p:nvPr/>
        </p:nvSpPr>
        <p:spPr>
          <a:xfrm>
            <a:off x="1829083" y="3480123"/>
            <a:ext cx="3932487" cy="415498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en-US" altLang="zh-CN" sz="2100" spc="225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1.3</a:t>
            </a:r>
            <a:r>
              <a:rPr lang="zh-CN" altLang="en-US" sz="2100" spc="225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　</a:t>
            </a:r>
            <a:r>
              <a:rPr lang="zh-CN" altLang="en-US" sz="2100" spc="225" dirty="0">
                <a:solidFill>
                  <a:prstClr val="black">
                    <a:lumMod val="75000"/>
                    <a:lumOff val="25000"/>
                  </a:prstClr>
                </a:solidFill>
              </a:rPr>
              <a:t>数据可视化的应用领域</a:t>
            </a:r>
            <a:endParaRPr lang="zh-CN" altLang="en-US" sz="2100" spc="225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-1" y="-2439"/>
            <a:ext cx="9145786" cy="718410"/>
            <a:chOff x="-1" y="190175"/>
            <a:chExt cx="9145786" cy="525795"/>
          </a:xfrm>
        </p:grpSpPr>
        <p:sp>
          <p:nvSpPr>
            <p:cNvPr id="5" name="任意多边形 4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6" name="任意多边形 5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7" name="任意多边形 6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</p:grpSp>
      <p:sp>
        <p:nvSpPr>
          <p:cNvPr id="8" name="文本框 6"/>
          <p:cNvSpPr txBox="1"/>
          <p:nvPr/>
        </p:nvSpPr>
        <p:spPr>
          <a:xfrm>
            <a:off x="452232" y="173917"/>
            <a:ext cx="3066865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100" b="1" spc="225" dirty="0">
                <a:solidFill>
                  <a:prstClr val="white"/>
                </a:solidFill>
              </a:rPr>
              <a:t>1.4</a:t>
            </a:r>
            <a:r>
              <a:rPr lang="zh-CN" altLang="en-US" sz="2100" b="1" spc="225" dirty="0">
                <a:solidFill>
                  <a:prstClr val="white"/>
                </a:solidFill>
              </a:rPr>
              <a:t>　与相关学科关系</a:t>
            </a:r>
            <a:endParaRPr lang="zh-CN" altLang="en-US" sz="2100" b="1" spc="225" dirty="0">
              <a:solidFill>
                <a:prstClr val="white"/>
              </a:solidFill>
            </a:endParaRPr>
          </a:p>
        </p:txBody>
      </p:sp>
      <p:sp>
        <p:nvSpPr>
          <p:cNvPr id="9" name="Freeform 172"/>
          <p:cNvSpPr>
            <a:spLocks noEditPoints="1"/>
          </p:cNvSpPr>
          <p:nvPr/>
        </p:nvSpPr>
        <p:spPr bwMode="auto">
          <a:xfrm>
            <a:off x="114106" y="218902"/>
            <a:ext cx="328601" cy="325528"/>
          </a:xfrm>
          <a:custGeom>
            <a:avLst/>
            <a:gdLst>
              <a:gd name="T0" fmla="*/ 22 w 45"/>
              <a:gd name="T1" fmla="*/ 0 h 45"/>
              <a:gd name="T2" fmla="*/ 0 w 45"/>
              <a:gd name="T3" fmla="*/ 22 h 45"/>
              <a:gd name="T4" fmla="*/ 22 w 45"/>
              <a:gd name="T5" fmla="*/ 45 h 45"/>
              <a:gd name="T6" fmla="*/ 45 w 45"/>
              <a:gd name="T7" fmla="*/ 22 h 45"/>
              <a:gd name="T8" fmla="*/ 22 w 45"/>
              <a:gd name="T9" fmla="*/ 0 h 45"/>
              <a:gd name="T10" fmla="*/ 42 w 45"/>
              <a:gd name="T11" fmla="*/ 22 h 45"/>
              <a:gd name="T12" fmla="*/ 38 w 45"/>
              <a:gd name="T13" fmla="*/ 34 h 45"/>
              <a:gd name="T14" fmla="*/ 37 w 45"/>
              <a:gd name="T15" fmla="*/ 31 h 45"/>
              <a:gd name="T16" fmla="*/ 38 w 45"/>
              <a:gd name="T17" fmla="*/ 24 h 45"/>
              <a:gd name="T18" fmla="*/ 35 w 45"/>
              <a:gd name="T19" fmla="*/ 19 h 45"/>
              <a:gd name="T20" fmla="*/ 30 w 45"/>
              <a:gd name="T21" fmla="*/ 16 h 45"/>
              <a:gd name="T22" fmla="*/ 33 w 45"/>
              <a:gd name="T23" fmla="*/ 8 h 45"/>
              <a:gd name="T24" fmla="*/ 28 w 45"/>
              <a:gd name="T25" fmla="*/ 6 h 45"/>
              <a:gd name="T26" fmla="*/ 29 w 45"/>
              <a:gd name="T27" fmla="*/ 4 h 45"/>
              <a:gd name="T28" fmla="*/ 42 w 45"/>
              <a:gd name="T29" fmla="*/ 22 h 45"/>
              <a:gd name="T30" fmla="*/ 20 w 45"/>
              <a:gd name="T31" fmla="*/ 3 h 45"/>
              <a:gd name="T32" fmla="*/ 17 w 45"/>
              <a:gd name="T33" fmla="*/ 5 h 45"/>
              <a:gd name="T34" fmla="*/ 14 w 45"/>
              <a:gd name="T35" fmla="*/ 8 h 45"/>
              <a:gd name="T36" fmla="*/ 11 w 45"/>
              <a:gd name="T37" fmla="*/ 12 h 45"/>
              <a:gd name="T38" fmla="*/ 13 w 45"/>
              <a:gd name="T39" fmla="*/ 14 h 45"/>
              <a:gd name="T40" fmla="*/ 16 w 45"/>
              <a:gd name="T41" fmla="*/ 15 h 45"/>
              <a:gd name="T42" fmla="*/ 23 w 45"/>
              <a:gd name="T43" fmla="*/ 22 h 45"/>
              <a:gd name="T44" fmla="*/ 18 w 45"/>
              <a:gd name="T45" fmla="*/ 28 h 45"/>
              <a:gd name="T46" fmla="*/ 17 w 45"/>
              <a:gd name="T47" fmla="*/ 31 h 45"/>
              <a:gd name="T48" fmla="*/ 17 w 45"/>
              <a:gd name="T49" fmla="*/ 37 h 45"/>
              <a:gd name="T50" fmla="*/ 13 w 45"/>
              <a:gd name="T51" fmla="*/ 32 h 45"/>
              <a:gd name="T52" fmla="*/ 12 w 45"/>
              <a:gd name="T53" fmla="*/ 27 h 45"/>
              <a:gd name="T54" fmla="*/ 8 w 45"/>
              <a:gd name="T55" fmla="*/ 22 h 45"/>
              <a:gd name="T56" fmla="*/ 10 w 45"/>
              <a:gd name="T57" fmla="*/ 17 h 45"/>
              <a:gd name="T58" fmla="*/ 5 w 45"/>
              <a:gd name="T59" fmla="*/ 16 h 45"/>
              <a:gd name="T60" fmla="*/ 20 w 45"/>
              <a:gd name="T61" fmla="*/ 3 h 45"/>
              <a:gd name="T62" fmla="*/ 16 w 45"/>
              <a:gd name="T63" fmla="*/ 41 h 45"/>
              <a:gd name="T64" fmla="*/ 19 w 45"/>
              <a:gd name="T65" fmla="*/ 39 h 45"/>
              <a:gd name="T66" fmla="*/ 22 w 45"/>
              <a:gd name="T67" fmla="*/ 38 h 45"/>
              <a:gd name="T68" fmla="*/ 28 w 45"/>
              <a:gd name="T69" fmla="*/ 37 h 45"/>
              <a:gd name="T70" fmla="*/ 33 w 45"/>
              <a:gd name="T71" fmla="*/ 38 h 45"/>
              <a:gd name="T72" fmla="*/ 22 w 45"/>
              <a:gd name="T73" fmla="*/ 42 h 45"/>
              <a:gd name="T74" fmla="*/ 16 w 45"/>
              <a:gd name="T75" fmla="*/ 41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45" h="45">
                <a:moveTo>
                  <a:pt x="22" y="0"/>
                </a:moveTo>
                <a:cubicBezTo>
                  <a:pt x="10" y="0"/>
                  <a:pt x="0" y="10"/>
                  <a:pt x="0" y="22"/>
                </a:cubicBezTo>
                <a:cubicBezTo>
                  <a:pt x="0" y="35"/>
                  <a:pt x="10" y="45"/>
                  <a:pt x="22" y="45"/>
                </a:cubicBezTo>
                <a:cubicBezTo>
                  <a:pt x="35" y="45"/>
                  <a:pt x="45" y="35"/>
                  <a:pt x="45" y="22"/>
                </a:cubicBezTo>
                <a:cubicBezTo>
                  <a:pt x="45" y="10"/>
                  <a:pt x="35" y="0"/>
                  <a:pt x="22" y="0"/>
                </a:cubicBezTo>
                <a:close/>
                <a:moveTo>
                  <a:pt x="42" y="22"/>
                </a:moveTo>
                <a:cubicBezTo>
                  <a:pt x="42" y="27"/>
                  <a:pt x="40" y="31"/>
                  <a:pt x="38" y="34"/>
                </a:cubicBezTo>
                <a:cubicBezTo>
                  <a:pt x="37" y="34"/>
                  <a:pt x="36" y="32"/>
                  <a:pt x="37" y="31"/>
                </a:cubicBezTo>
                <a:cubicBezTo>
                  <a:pt x="38" y="29"/>
                  <a:pt x="38" y="25"/>
                  <a:pt x="38" y="24"/>
                </a:cubicBezTo>
                <a:cubicBezTo>
                  <a:pt x="38" y="23"/>
                  <a:pt x="37" y="19"/>
                  <a:pt x="35" y="19"/>
                </a:cubicBezTo>
                <a:cubicBezTo>
                  <a:pt x="33" y="19"/>
                  <a:pt x="32" y="19"/>
                  <a:pt x="30" y="16"/>
                </a:cubicBezTo>
                <a:cubicBezTo>
                  <a:pt x="28" y="11"/>
                  <a:pt x="35" y="10"/>
                  <a:pt x="33" y="8"/>
                </a:cubicBezTo>
                <a:cubicBezTo>
                  <a:pt x="32" y="7"/>
                  <a:pt x="28" y="11"/>
                  <a:pt x="28" y="6"/>
                </a:cubicBezTo>
                <a:cubicBezTo>
                  <a:pt x="28" y="5"/>
                  <a:pt x="28" y="5"/>
                  <a:pt x="29" y="4"/>
                </a:cubicBezTo>
                <a:cubicBezTo>
                  <a:pt x="36" y="7"/>
                  <a:pt x="42" y="14"/>
                  <a:pt x="42" y="22"/>
                </a:cubicBezTo>
                <a:close/>
                <a:moveTo>
                  <a:pt x="20" y="3"/>
                </a:moveTo>
                <a:cubicBezTo>
                  <a:pt x="19" y="4"/>
                  <a:pt x="18" y="5"/>
                  <a:pt x="17" y="5"/>
                </a:cubicBezTo>
                <a:cubicBezTo>
                  <a:pt x="16" y="7"/>
                  <a:pt x="15" y="7"/>
                  <a:pt x="14" y="8"/>
                </a:cubicBezTo>
                <a:cubicBezTo>
                  <a:pt x="13" y="9"/>
                  <a:pt x="11" y="11"/>
                  <a:pt x="11" y="12"/>
                </a:cubicBezTo>
                <a:cubicBezTo>
                  <a:pt x="11" y="13"/>
                  <a:pt x="12" y="15"/>
                  <a:pt x="13" y="14"/>
                </a:cubicBezTo>
                <a:cubicBezTo>
                  <a:pt x="13" y="14"/>
                  <a:pt x="15" y="14"/>
                  <a:pt x="16" y="15"/>
                </a:cubicBezTo>
                <a:cubicBezTo>
                  <a:pt x="18" y="15"/>
                  <a:pt x="26" y="15"/>
                  <a:pt x="23" y="22"/>
                </a:cubicBezTo>
                <a:cubicBezTo>
                  <a:pt x="22" y="24"/>
                  <a:pt x="19" y="24"/>
                  <a:pt x="18" y="28"/>
                </a:cubicBezTo>
                <a:cubicBezTo>
                  <a:pt x="18" y="28"/>
                  <a:pt x="17" y="30"/>
                  <a:pt x="17" y="31"/>
                </a:cubicBezTo>
                <a:cubicBezTo>
                  <a:pt x="17" y="32"/>
                  <a:pt x="18" y="37"/>
                  <a:pt x="17" y="37"/>
                </a:cubicBezTo>
                <a:cubicBezTo>
                  <a:pt x="16" y="37"/>
                  <a:pt x="13" y="33"/>
                  <a:pt x="13" y="32"/>
                </a:cubicBezTo>
                <a:cubicBezTo>
                  <a:pt x="13" y="31"/>
                  <a:pt x="12" y="29"/>
                  <a:pt x="12" y="27"/>
                </a:cubicBezTo>
                <a:cubicBezTo>
                  <a:pt x="12" y="25"/>
                  <a:pt x="8" y="25"/>
                  <a:pt x="8" y="22"/>
                </a:cubicBezTo>
                <a:cubicBezTo>
                  <a:pt x="8" y="19"/>
                  <a:pt x="10" y="18"/>
                  <a:pt x="10" y="17"/>
                </a:cubicBezTo>
                <a:cubicBezTo>
                  <a:pt x="9" y="16"/>
                  <a:pt x="6" y="16"/>
                  <a:pt x="5" y="16"/>
                </a:cubicBezTo>
                <a:cubicBezTo>
                  <a:pt x="7" y="9"/>
                  <a:pt x="13" y="4"/>
                  <a:pt x="20" y="3"/>
                </a:cubicBezTo>
                <a:close/>
                <a:moveTo>
                  <a:pt x="16" y="41"/>
                </a:moveTo>
                <a:cubicBezTo>
                  <a:pt x="18" y="40"/>
                  <a:pt x="18" y="39"/>
                  <a:pt x="19" y="39"/>
                </a:cubicBezTo>
                <a:cubicBezTo>
                  <a:pt x="20" y="39"/>
                  <a:pt x="21" y="39"/>
                  <a:pt x="22" y="38"/>
                </a:cubicBezTo>
                <a:cubicBezTo>
                  <a:pt x="23" y="38"/>
                  <a:pt x="26" y="37"/>
                  <a:pt x="28" y="37"/>
                </a:cubicBezTo>
                <a:cubicBezTo>
                  <a:pt x="29" y="37"/>
                  <a:pt x="32" y="37"/>
                  <a:pt x="33" y="38"/>
                </a:cubicBezTo>
                <a:cubicBezTo>
                  <a:pt x="30" y="40"/>
                  <a:pt x="26" y="42"/>
                  <a:pt x="22" y="42"/>
                </a:cubicBezTo>
                <a:cubicBezTo>
                  <a:pt x="20" y="42"/>
                  <a:pt x="18" y="41"/>
                  <a:pt x="16" y="4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endParaRPr lang="id-ID" sz="1350">
              <a:solidFill>
                <a:prstClr val="black"/>
              </a:solidFill>
            </a:endParaRPr>
          </a:p>
        </p:txBody>
      </p:sp>
      <p:sp>
        <p:nvSpPr>
          <p:cNvPr id="10" name="文本框 27"/>
          <p:cNvSpPr txBox="1"/>
          <p:nvPr/>
        </p:nvSpPr>
        <p:spPr>
          <a:xfrm>
            <a:off x="6630203" y="234392"/>
            <a:ext cx="214033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350" dirty="0">
                <a:solidFill>
                  <a:prstClr val="white"/>
                </a:solidFill>
              </a:rPr>
              <a:t>第</a:t>
            </a:r>
            <a:r>
              <a:rPr lang="en-US" altLang="zh-CN" sz="1350" dirty="0">
                <a:solidFill>
                  <a:prstClr val="white"/>
                </a:solidFill>
              </a:rPr>
              <a:t>1</a:t>
            </a:r>
            <a:r>
              <a:rPr lang="zh-CN" altLang="en-US" sz="1350" dirty="0">
                <a:solidFill>
                  <a:prstClr val="white"/>
                </a:solidFill>
              </a:rPr>
              <a:t>章  大数据可视化概述</a:t>
            </a:r>
            <a:endParaRPr lang="zh-CN" altLang="en-US" sz="1350" dirty="0">
              <a:solidFill>
                <a:prstClr val="white"/>
              </a:solidFill>
            </a:endParaRPr>
          </a:p>
        </p:txBody>
      </p:sp>
      <p:pic>
        <p:nvPicPr>
          <p:cNvPr id="28" name="27 Imagen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7188" y="6250579"/>
            <a:ext cx="363537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30 CuadroTexto"/>
          <p:cNvSpPr txBox="1"/>
          <p:nvPr/>
        </p:nvSpPr>
        <p:spPr>
          <a:xfrm>
            <a:off x="4467225" y="6261691"/>
            <a:ext cx="315913" cy="2778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HN" sz="1200" b="1" i="1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of</a:t>
            </a:r>
            <a:endParaRPr lang="es-ES" sz="1200" b="1" i="1" dirty="0">
              <a:solidFill>
                <a:schemeClr val="bg1">
                  <a:lumMod val="65000"/>
                </a:schemeClr>
              </a:solidFill>
              <a:latin typeface="+mn-lt"/>
            </a:endParaRPr>
          </a:p>
        </p:txBody>
      </p:sp>
      <p:sp>
        <p:nvSpPr>
          <p:cNvPr id="33" name="31 CuadroTexto"/>
          <p:cNvSpPr txBox="1"/>
          <p:nvPr/>
        </p:nvSpPr>
        <p:spPr>
          <a:xfrm>
            <a:off x="4729199" y="6267161"/>
            <a:ext cx="370840" cy="27559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dirty="0">
                <a:solidFill>
                  <a:schemeClr val="bg1">
                    <a:lumMod val="50000"/>
                  </a:schemeClr>
                </a:solidFill>
              </a:rPr>
              <a:t>25</a:t>
            </a:r>
            <a:endParaRPr lang="en-US" sz="12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4" name="Imagen 27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03019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Imagen 28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3926681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灯片编号占位符 5"/>
          <p:cNvSpPr txBox="1"/>
          <p:nvPr/>
        </p:nvSpPr>
        <p:spPr>
          <a:xfrm>
            <a:off x="2402285" y="622279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b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F730C6D-5BB4-4F63-9D16-9EBF769D35DB}" type="slidenum">
              <a:rPr lang="zh-CN" altLang="en-US" smtClean="0"/>
            </a:fld>
            <a:endParaRPr lang="zh-CN" altLang="en-US" dirty="0"/>
          </a:p>
        </p:txBody>
      </p:sp>
      <p:sp>
        <p:nvSpPr>
          <p:cNvPr id="11" name="矩形 10"/>
          <p:cNvSpPr/>
          <p:nvPr/>
        </p:nvSpPr>
        <p:spPr>
          <a:xfrm>
            <a:off x="2062947" y="1553200"/>
            <a:ext cx="4572000" cy="2306955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0" indent="-4572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tabLst>
                <a:tab pos="2628265" algn="ctr"/>
                <a:tab pos="5292725" algn="r"/>
              </a:tabLst>
            </a:pPr>
            <a:r>
              <a:rPr lang="zh-CN" altLang="zh-CN" sz="2000" kern="5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与计算机图形学的关系</a:t>
            </a:r>
            <a:endParaRPr lang="zh-CN" altLang="zh-CN" sz="2000" kern="5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457200" indent="-4572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tabLst>
                <a:tab pos="2628265" algn="ctr"/>
                <a:tab pos="5292725" algn="r"/>
              </a:tabLst>
            </a:pPr>
            <a:r>
              <a:rPr lang="zh-CN" altLang="zh-CN" sz="2000" kern="5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与计算机视觉的关系</a:t>
            </a:r>
            <a:endParaRPr lang="zh-CN" altLang="zh-CN" sz="2000" kern="5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457200" indent="-4572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tabLst>
                <a:tab pos="2628265" algn="ctr"/>
                <a:tab pos="5292725" algn="r"/>
              </a:tabLst>
            </a:pPr>
            <a:r>
              <a:rPr lang="zh-CN" altLang="zh-CN" sz="2000" kern="5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与计算仿真的关系</a:t>
            </a:r>
            <a:endParaRPr lang="zh-CN" altLang="zh-CN" sz="2000" kern="5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457200" indent="-4572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tabLst>
                <a:tab pos="2628265" algn="ctr"/>
                <a:tab pos="5292725" algn="r"/>
              </a:tabLst>
            </a:pPr>
            <a:r>
              <a:rPr lang="zh-CN" altLang="zh-CN" sz="2000" kern="5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与人机交互的关系</a:t>
            </a:r>
            <a:endParaRPr lang="zh-CN" altLang="zh-CN" sz="2000" kern="5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457200" indent="-4572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tabLst>
                <a:tab pos="2628265" algn="ctr"/>
                <a:tab pos="5292725" algn="r"/>
              </a:tabLst>
            </a:pPr>
            <a:r>
              <a:rPr lang="zh-CN" altLang="zh-CN" sz="2000" kern="5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与数据库的关系</a:t>
            </a:r>
            <a:endParaRPr lang="zh-CN" altLang="zh-CN" sz="2000" kern="5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457200" indent="-4572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tabLst>
                <a:tab pos="2628265" algn="ctr"/>
                <a:tab pos="5292725" algn="r"/>
              </a:tabLst>
            </a:pPr>
            <a:r>
              <a:rPr lang="zh-CN" altLang="zh-CN" sz="2000" kern="5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与数据分析和数据挖掘的关系</a:t>
            </a:r>
            <a:endParaRPr lang="zh-CN" altLang="zh-CN" sz="2000" kern="500" dirty="0"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" name="矩形 645"/>
          <p:cNvSpPr/>
          <p:nvPr/>
        </p:nvSpPr>
        <p:spPr>
          <a:xfrm>
            <a:off x="-14288" y="-22224"/>
            <a:ext cx="9169004" cy="6880224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prstClr val="white"/>
              </a:solidFill>
            </a:endParaRPr>
          </a:p>
        </p:txBody>
      </p:sp>
      <p:pic>
        <p:nvPicPr>
          <p:cNvPr id="678" name="图片 677"/>
          <p:cNvPicPr>
            <a:picLocks noChangeAspect="1"/>
          </p:cNvPicPr>
          <p:nvPr/>
        </p:nvPicPr>
        <p:blipFill rotWithShape="1">
          <a:blip r:embed="rId1"/>
          <a:srcRect l="19090" t="21720" r="16280" b="22029"/>
          <a:stretch>
            <a:fillRect/>
          </a:stretch>
        </p:blipFill>
        <p:spPr>
          <a:xfrm>
            <a:off x="-38100" y="-22225"/>
            <a:ext cx="9201150" cy="6829426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647892" y="1458882"/>
            <a:ext cx="7961879" cy="30803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195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．大数据可视化内涵是什么？</a:t>
            </a:r>
            <a:endParaRPr lang="zh-CN" altLang="en-US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6195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2．简述数据可视化的起源。</a:t>
            </a:r>
            <a:endParaRPr lang="zh-CN" altLang="en-US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6195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3．总结数据可视化的意义。</a:t>
            </a:r>
            <a:endParaRPr lang="zh-CN" altLang="en-US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6195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4．简述大数据可视化在工业4.0 中的应用。</a:t>
            </a:r>
            <a:endParaRPr lang="zh-CN" altLang="en-US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6195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5．简述城市计算的概念，如何理解城市计算的框架？</a:t>
            </a:r>
            <a:endParaRPr lang="zh-CN" altLang="en-US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6195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6．城市计算可解决大城市哪些典型问题？</a:t>
            </a:r>
            <a:endParaRPr lang="zh-CN" altLang="en-US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6195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7．如何理解可视化在大数据技术中的地位？</a:t>
            </a:r>
            <a:endParaRPr lang="zh-CN" altLang="en-US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6195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8．简述大数据可视化与其他学科的关系。</a:t>
            </a:r>
            <a:endParaRPr lang="zh-CN" altLang="en-US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6195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9．解决高维数据可视化的思路是什么？</a:t>
            </a:r>
            <a:endParaRPr lang="zh-CN" altLang="en-US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647892" y="545960"/>
            <a:ext cx="156966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600" b="1" dirty="0">
                <a:solidFill>
                  <a:srgbClr val="96C527"/>
                </a:solidFill>
              </a:rPr>
              <a:t>习题：</a:t>
            </a:r>
            <a:endParaRPr lang="zh-CN" altLang="en-US" sz="3600" b="1" dirty="0">
              <a:solidFill>
                <a:srgbClr val="96C527"/>
              </a:solidFill>
            </a:endParaRPr>
          </a:p>
        </p:txBody>
      </p:sp>
      <p:cxnSp>
        <p:nvCxnSpPr>
          <p:cNvPr id="6" name="直接连接符 5"/>
          <p:cNvCxnSpPr/>
          <p:nvPr/>
        </p:nvCxnSpPr>
        <p:spPr>
          <a:xfrm>
            <a:off x="716473" y="1195912"/>
            <a:ext cx="1523494" cy="0"/>
          </a:xfrm>
          <a:prstGeom prst="line">
            <a:avLst/>
          </a:prstGeom>
          <a:ln>
            <a:solidFill>
              <a:srgbClr val="96C52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yc-034\Desktop\云创大学-未来的大学，专注大数据人工智能培训与认证2.pn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466549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矩形 9"/>
          <p:cNvSpPr/>
          <p:nvPr/>
        </p:nvSpPr>
        <p:spPr>
          <a:xfrm>
            <a:off x="4572000" y="0"/>
            <a:ext cx="4572000" cy="6858000"/>
          </a:xfrm>
          <a:prstGeom prst="rect">
            <a:avLst/>
          </a:prstGeom>
          <a:solidFill>
            <a:srgbClr val="2833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9688" y="-10862"/>
            <a:ext cx="214312" cy="685800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261" y="-11900"/>
            <a:ext cx="214312" cy="6858000"/>
          </a:xfrm>
          <a:prstGeom prst="rect">
            <a:avLst/>
          </a:prstGeom>
        </p:spPr>
      </p:pic>
      <p:pic>
        <p:nvPicPr>
          <p:cNvPr id="1026" name="Picture 2" descr="C:\Users\yc-034\AppData\Local\Temp\WeChat Files\fa740bf4eb5ba01a0250bf22005578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9422" y="5345456"/>
            <a:ext cx="869150" cy="875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矩形 24"/>
          <p:cNvSpPr/>
          <p:nvPr/>
        </p:nvSpPr>
        <p:spPr>
          <a:xfrm>
            <a:off x="4896026" y="3343928"/>
            <a:ext cx="3958505" cy="12865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9400" lvl="0" indent="-279400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Wingdings" panose="05000000000000000000" charset="0"/>
              <a:buChar char="l"/>
            </a:pPr>
            <a:r>
              <a:rPr lang="zh-CN" altLang="en-US" sz="1200" spc="160" smtClean="0">
                <a:ln w="3175">
                  <a:noFill/>
                  <a:prstDash val="dash"/>
                </a:ln>
                <a:solidFill>
                  <a:schemeClr val="accent4">
                    <a:lumMod val="20000"/>
                    <a:lumOff val="80000"/>
                  </a:schemeClr>
                </a:solidFill>
                <a:latin typeface="方正粗黑宋简体" pitchFamily="2" charset="-122"/>
                <a:ea typeface="方正粗黑宋简体" pitchFamily="2" charset="-122"/>
                <a:cs typeface="微软雅黑" panose="020B0503020204020204" pitchFamily="34" charset="-122"/>
                <a:sym typeface="+mn-ea"/>
              </a:rPr>
              <a:t>在线学习、在线动手做实验</a:t>
            </a:r>
            <a:endParaRPr lang="en-US" altLang="zh-CN" sz="1200" spc="160" smtClean="0">
              <a:ln w="3175">
                <a:noFill/>
                <a:prstDash val="dash"/>
              </a:ln>
              <a:solidFill>
                <a:schemeClr val="accent4">
                  <a:lumMod val="20000"/>
                  <a:lumOff val="80000"/>
                </a:schemeClr>
              </a:solidFill>
              <a:latin typeface="方正粗黑宋简体" pitchFamily="2" charset="-122"/>
              <a:ea typeface="方正粗黑宋简体" pitchFamily="2" charset="-122"/>
              <a:cs typeface="微软雅黑" panose="020B0503020204020204" pitchFamily="34" charset="-122"/>
              <a:sym typeface="+mn-ea"/>
            </a:endParaRPr>
          </a:p>
          <a:p>
            <a:pPr marL="279400" lvl="0" indent="-279400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Wingdings" panose="05000000000000000000" charset="0"/>
              <a:buChar char="l"/>
            </a:pPr>
            <a:r>
              <a:rPr lang="zh-CN" altLang="en-US" sz="1200" spc="160" smtClean="0">
                <a:ln w="3175">
                  <a:noFill/>
                  <a:prstDash val="dash"/>
                </a:ln>
                <a:solidFill>
                  <a:schemeClr val="accent4">
                    <a:lumMod val="20000"/>
                    <a:lumOff val="80000"/>
                  </a:schemeClr>
                </a:solidFill>
                <a:latin typeface="方正粗黑宋简体" pitchFamily="2" charset="-122"/>
                <a:ea typeface="方正粗黑宋简体" pitchFamily="2" charset="-122"/>
                <a:cs typeface="微软雅黑" panose="020B0503020204020204" pitchFamily="34" charset="-122"/>
                <a:sym typeface="+mn-ea"/>
              </a:rPr>
              <a:t>学习云创大数据大量实际项目</a:t>
            </a:r>
            <a:endParaRPr lang="en-US" altLang="zh-CN" sz="1200" spc="160" smtClean="0">
              <a:ln w="3175">
                <a:noFill/>
                <a:prstDash val="dash"/>
              </a:ln>
              <a:solidFill>
                <a:schemeClr val="accent4">
                  <a:lumMod val="20000"/>
                  <a:lumOff val="80000"/>
                </a:schemeClr>
              </a:solidFill>
              <a:latin typeface="方正粗黑宋简体" pitchFamily="2" charset="-122"/>
              <a:ea typeface="方正粗黑宋简体" pitchFamily="2" charset="-122"/>
              <a:cs typeface="微软雅黑" panose="020B0503020204020204" pitchFamily="34" charset="-122"/>
              <a:sym typeface="+mn-ea"/>
            </a:endParaRPr>
          </a:p>
          <a:p>
            <a:pPr marL="279400" lvl="0" indent="-279400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Wingdings" panose="05000000000000000000" charset="0"/>
              <a:buChar char="l"/>
            </a:pPr>
            <a:r>
              <a:rPr lang="zh-CN" altLang="en-US" sz="1200" spc="160" smtClean="0">
                <a:ln w="3175">
                  <a:noFill/>
                  <a:prstDash val="dash"/>
                </a:ln>
                <a:solidFill>
                  <a:schemeClr val="accent4">
                    <a:lumMod val="20000"/>
                    <a:lumOff val="80000"/>
                  </a:schemeClr>
                </a:solidFill>
                <a:latin typeface="方正粗黑宋简体" pitchFamily="2" charset="-122"/>
                <a:ea typeface="方正粗黑宋简体" pitchFamily="2" charset="-122"/>
                <a:cs typeface="微软雅黑" panose="020B0503020204020204" pitchFamily="34" charset="-122"/>
                <a:sym typeface="+mn-ea"/>
              </a:rPr>
              <a:t>获取云创工程师认证、工信部认证、国际认证</a:t>
            </a:r>
            <a:endParaRPr lang="en-US" altLang="zh-CN" sz="1200" spc="160" smtClean="0">
              <a:ln w="3175">
                <a:noFill/>
                <a:prstDash val="dash"/>
              </a:ln>
              <a:solidFill>
                <a:schemeClr val="accent4">
                  <a:lumMod val="20000"/>
                  <a:lumOff val="80000"/>
                </a:schemeClr>
              </a:solidFill>
              <a:latin typeface="方正粗黑宋简体" pitchFamily="2" charset="-122"/>
              <a:ea typeface="方正粗黑宋简体" pitchFamily="2" charset="-122"/>
              <a:cs typeface="微软雅黑" panose="020B0503020204020204" pitchFamily="34" charset="-122"/>
              <a:sym typeface="+mn-ea"/>
            </a:endParaRPr>
          </a:p>
          <a:p>
            <a:pPr marL="279400" lvl="0" indent="-279400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Wingdings" panose="05000000000000000000" charset="0"/>
              <a:buChar char="l"/>
            </a:pPr>
            <a:r>
              <a:rPr lang="zh-CN" altLang="en-US" sz="1200" spc="160">
                <a:ln w="3175">
                  <a:noFill/>
                  <a:prstDash val="dash"/>
                </a:ln>
                <a:solidFill>
                  <a:schemeClr val="accent4">
                    <a:lumMod val="20000"/>
                    <a:lumOff val="80000"/>
                  </a:schemeClr>
                </a:solidFill>
                <a:latin typeface="方正粗黑宋简体" pitchFamily="2" charset="-122"/>
                <a:ea typeface="方正粗黑宋简体" pitchFamily="2" charset="-122"/>
                <a:cs typeface="微软雅黑" panose="020B0503020204020204" pitchFamily="34" charset="-122"/>
                <a:sym typeface="+mn-ea"/>
              </a:rPr>
              <a:t>大</a:t>
            </a:r>
            <a:r>
              <a:rPr lang="zh-CN" altLang="en-US" sz="1200" spc="160" smtClean="0">
                <a:ln w="3175">
                  <a:noFill/>
                  <a:prstDash val="dash"/>
                </a:ln>
                <a:solidFill>
                  <a:schemeClr val="accent4">
                    <a:lumMod val="20000"/>
                    <a:lumOff val="80000"/>
                  </a:schemeClr>
                </a:solidFill>
                <a:latin typeface="方正粗黑宋简体" pitchFamily="2" charset="-122"/>
                <a:ea typeface="方正粗黑宋简体" pitchFamily="2" charset="-122"/>
                <a:cs typeface="微软雅黑" panose="020B0503020204020204" pitchFamily="34" charset="-122"/>
                <a:sym typeface="+mn-ea"/>
              </a:rPr>
              <a:t>数据能力分析、工作匹配、智能推荐</a:t>
            </a:r>
            <a:endParaRPr lang="en-US" altLang="zh-CN" sz="1200" spc="160" smtClean="0">
              <a:ln w="3175">
                <a:noFill/>
                <a:prstDash val="dash"/>
              </a:ln>
              <a:solidFill>
                <a:schemeClr val="accent4">
                  <a:lumMod val="20000"/>
                  <a:lumOff val="80000"/>
                </a:schemeClr>
              </a:solidFill>
              <a:latin typeface="方正粗黑宋简体" pitchFamily="2" charset="-122"/>
              <a:ea typeface="方正粗黑宋简体" pitchFamily="2" charset="-122"/>
              <a:cs typeface="微软雅黑" panose="020B0503020204020204" pitchFamily="34" charset="-122"/>
              <a:sym typeface="+mn-ea"/>
            </a:endParaRPr>
          </a:p>
        </p:txBody>
      </p:sp>
      <p:pic>
        <p:nvPicPr>
          <p:cNvPr id="1029" name="Picture 5" descr="https://edu.cstor.cn/img/wx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0835" y="5345456"/>
            <a:ext cx="869106" cy="875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矩形 3"/>
          <p:cNvSpPr/>
          <p:nvPr/>
        </p:nvSpPr>
        <p:spPr>
          <a:xfrm>
            <a:off x="6933258" y="6463743"/>
            <a:ext cx="1223412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900">
                <a:solidFill>
                  <a:schemeClr val="bg1"/>
                </a:solidFill>
                <a:latin typeface="方正粗黑宋简体" pitchFamily="2" charset="-122"/>
                <a:ea typeface="方正粗黑宋简体" pitchFamily="2" charset="-122"/>
              </a:rPr>
              <a:t>云创大学微信公众号</a:t>
            </a:r>
            <a:endParaRPr lang="zh-CN" altLang="en-US" sz="900">
              <a:solidFill>
                <a:schemeClr val="bg1"/>
              </a:solidFill>
              <a:latin typeface="方正粗黑宋简体" pitchFamily="2" charset="-122"/>
              <a:ea typeface="方正粗黑宋简体" pitchFamily="2" charset="-122"/>
            </a:endParaRPr>
          </a:p>
        </p:txBody>
      </p:sp>
      <p:sp>
        <p:nvSpPr>
          <p:cNvPr id="31" name="矩形 30"/>
          <p:cNvSpPr/>
          <p:nvPr/>
        </p:nvSpPr>
        <p:spPr>
          <a:xfrm>
            <a:off x="5746039" y="6299849"/>
            <a:ext cx="877163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900">
                <a:solidFill>
                  <a:schemeClr val="bg1"/>
                </a:solidFill>
                <a:latin typeface="方正粗黑宋简体" pitchFamily="2" charset="-122"/>
                <a:ea typeface="方正粗黑宋简体" pitchFamily="2" charset="-122"/>
              </a:rPr>
              <a:t>云创</a:t>
            </a:r>
            <a:r>
              <a:rPr lang="zh-CN" altLang="en-US" sz="900" smtClean="0">
                <a:solidFill>
                  <a:schemeClr val="bg1"/>
                </a:solidFill>
                <a:latin typeface="方正粗黑宋简体" pitchFamily="2" charset="-122"/>
                <a:ea typeface="方正粗黑宋简体" pitchFamily="2" charset="-122"/>
              </a:rPr>
              <a:t>大学网站</a:t>
            </a:r>
            <a:endParaRPr lang="zh-CN" altLang="en-US" sz="900">
              <a:solidFill>
                <a:schemeClr val="bg1"/>
              </a:solidFill>
              <a:latin typeface="方正粗黑宋简体" pitchFamily="2" charset="-122"/>
              <a:ea typeface="方正粗黑宋简体" pitchFamily="2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5519811" y="6461760"/>
            <a:ext cx="1285929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900">
                <a:solidFill>
                  <a:schemeClr val="bg1"/>
                </a:solidFill>
                <a:latin typeface="方正粗黑宋简体" pitchFamily="2" charset="-122"/>
                <a:ea typeface="方正粗黑宋简体" pitchFamily="2" charset="-122"/>
              </a:rPr>
              <a:t>https://edu.cstor.cn/</a:t>
            </a:r>
            <a:endParaRPr lang="zh-CN" altLang="en-US" sz="900">
              <a:solidFill>
                <a:schemeClr val="bg1"/>
              </a:solidFill>
              <a:latin typeface="方正粗黑宋简体" pitchFamily="2" charset="-122"/>
              <a:ea typeface="方正粗黑宋简体" pitchFamily="2" charset="-122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5988208" y="809784"/>
            <a:ext cx="246894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2800" b="1" cap="all" spc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  <a:latin typeface="方正粗黑宋简体" pitchFamily="2" charset="-122"/>
                <a:ea typeface="方正粗黑宋简体" pitchFamily="2" charset="-122"/>
              </a:rPr>
              <a:t>省钱</a:t>
            </a:r>
            <a:r>
              <a:rPr lang="zh-CN" altLang="en-US" sz="2800" b="1" cap="all" spc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  <a:latin typeface="方正粗黑宋简体" pitchFamily="2" charset="-122"/>
                <a:ea typeface="方正粗黑宋简体" pitchFamily="2" charset="-122"/>
              </a:rPr>
              <a:t>、省时间</a:t>
            </a:r>
            <a:r>
              <a:rPr lang="en-US" altLang="zh-CN" sz="2800" b="1" cap="all" spc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  <a:latin typeface="方正粗黑宋简体" pitchFamily="2" charset="-122"/>
                <a:ea typeface="方正粗黑宋简体" pitchFamily="2" charset="-122"/>
              </a:rPr>
              <a:t>!</a:t>
            </a:r>
            <a:endParaRPr lang="zh-CN" altLang="en-US" sz="2800" b="1" cap="all" spc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/>
              <a:latin typeface="方正粗黑宋简体" pitchFamily="2" charset="-122"/>
              <a:ea typeface="方正粗黑宋简体" pitchFamily="2" charset="-122"/>
            </a:endParaRPr>
          </a:p>
        </p:txBody>
      </p:sp>
      <p:sp>
        <p:nvSpPr>
          <p:cNvPr id="19" name="文本框 11"/>
          <p:cNvSpPr txBox="1"/>
          <p:nvPr/>
        </p:nvSpPr>
        <p:spPr>
          <a:xfrm>
            <a:off x="4786444" y="338591"/>
            <a:ext cx="370005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b="1" smtClean="0">
                <a:solidFill>
                  <a:schemeClr val="bg1"/>
                </a:solidFill>
                <a:latin typeface="方正粗黑宋简体" pitchFamily="2" charset="-122"/>
                <a:ea typeface="方正粗黑宋简体" pitchFamily="2" charset="-122"/>
              </a:rPr>
              <a:t>大学生如何提高实战能力，高薪就业？</a:t>
            </a:r>
            <a:endParaRPr lang="zh-CN" altLang="en-US" sz="1600" b="1" dirty="0">
              <a:solidFill>
                <a:schemeClr val="bg1"/>
              </a:solidFill>
              <a:latin typeface="方正粗黑宋简体" pitchFamily="2" charset="-122"/>
              <a:ea typeface="方正粗黑宋简体" pitchFamily="2" charset="-122"/>
            </a:endParaRPr>
          </a:p>
        </p:txBody>
      </p:sp>
      <p:sp>
        <p:nvSpPr>
          <p:cNvPr id="21" name="文本框 11"/>
          <p:cNvSpPr txBox="1"/>
          <p:nvPr/>
        </p:nvSpPr>
        <p:spPr>
          <a:xfrm>
            <a:off x="4786444" y="917505"/>
            <a:ext cx="12186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b="1" smtClean="0">
                <a:solidFill>
                  <a:schemeClr val="bg1"/>
                </a:solidFill>
                <a:latin typeface="方正粗黑宋简体" pitchFamily="2" charset="-122"/>
                <a:ea typeface="方正粗黑宋简体" pitchFamily="2" charset="-122"/>
              </a:rPr>
              <a:t>学到真本事</a:t>
            </a:r>
            <a:endParaRPr lang="zh-CN" altLang="en-US" sz="1600" b="1" dirty="0">
              <a:solidFill>
                <a:schemeClr val="bg1"/>
              </a:solidFill>
              <a:latin typeface="方正粗黑宋简体" pitchFamily="2" charset="-122"/>
              <a:ea typeface="方正粗黑宋简体" pitchFamily="2" charset="-122"/>
            </a:endParaRPr>
          </a:p>
        </p:txBody>
      </p:sp>
      <p:sp>
        <p:nvSpPr>
          <p:cNvPr id="22" name="文本框 11"/>
          <p:cNvSpPr txBox="1"/>
          <p:nvPr/>
        </p:nvSpPr>
        <p:spPr>
          <a:xfrm>
            <a:off x="4786443" y="1520189"/>
            <a:ext cx="41136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b="1" smtClean="0">
                <a:solidFill>
                  <a:schemeClr val="bg1"/>
                </a:solidFill>
                <a:latin typeface="方正粗黑宋简体" pitchFamily="2" charset="-122"/>
                <a:ea typeface="方正粗黑宋简体" pitchFamily="2" charset="-122"/>
              </a:rPr>
              <a:t>学习大数据、人工智能、云计算的不二之选</a:t>
            </a:r>
            <a:endParaRPr lang="zh-CN" altLang="en-US" sz="1600" b="1" dirty="0">
              <a:solidFill>
                <a:schemeClr val="bg1"/>
              </a:solidFill>
              <a:latin typeface="方正粗黑宋简体" pitchFamily="2" charset="-122"/>
              <a:ea typeface="方正粗黑宋简体" pitchFamily="2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4665494" y="4718475"/>
            <a:ext cx="4493538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2400" b="1" cap="all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  <a:latin typeface="方正粗黑宋简体" pitchFamily="2" charset="-122"/>
                <a:ea typeface="方正粗黑宋简体" pitchFamily="2" charset="-122"/>
              </a:rPr>
              <a:t>学</a:t>
            </a:r>
            <a:r>
              <a:rPr lang="zh-CN" altLang="en-US" sz="2400" b="1" cap="all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  <a:latin typeface="方正粗黑宋简体" pitchFamily="2" charset="-122"/>
                <a:ea typeface="方正粗黑宋简体" pitchFamily="2" charset="-122"/>
              </a:rPr>
              <a:t>到真本事，走遍天下都不怕！</a:t>
            </a:r>
            <a:endParaRPr lang="zh-CN" altLang="en-US" sz="2400" b="1" cap="all" spc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/>
              <a:latin typeface="方正粗黑宋简体" pitchFamily="2" charset="-122"/>
              <a:ea typeface="方正粗黑宋简体" pitchFamily="2" charset="-122"/>
            </a:endParaRPr>
          </a:p>
        </p:txBody>
      </p:sp>
      <p:pic>
        <p:nvPicPr>
          <p:cNvPr id="24" name="图片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0640" y="2027068"/>
            <a:ext cx="2087935" cy="12888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矩形 65">
            <a:hlinkClick r:id="rId1"/>
          </p:cNvPr>
          <p:cNvSpPr/>
          <p:nvPr/>
        </p:nvSpPr>
        <p:spPr>
          <a:xfrm>
            <a:off x="4824939" y="933287"/>
            <a:ext cx="3917905" cy="240703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dist="38100" dir="5400000" sx="102000" sy="102000" algn="t" rotWithShape="0">
              <a:prstClr val="black">
                <a:alpha val="1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4" name="矩形 63">
            <a:hlinkClick r:id="rId1"/>
          </p:cNvPr>
          <p:cNvSpPr/>
          <p:nvPr/>
        </p:nvSpPr>
        <p:spPr>
          <a:xfrm>
            <a:off x="403403" y="933288"/>
            <a:ext cx="3806288" cy="240703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dist="38100" dir="5400000" sx="102000" sy="102000" algn="t" rotWithShape="0">
              <a:prstClr val="black">
                <a:alpha val="1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5462133" y="4669579"/>
            <a:ext cx="1563506" cy="641625"/>
            <a:chOff x="5462133" y="4933111"/>
            <a:chExt cx="1563506" cy="641625"/>
          </a:xfrm>
        </p:grpSpPr>
        <p:sp>
          <p:nvSpPr>
            <p:cNvPr id="29" name="矩形 28"/>
            <p:cNvSpPr/>
            <p:nvPr/>
          </p:nvSpPr>
          <p:spPr>
            <a:xfrm>
              <a:off x="5462338" y="4933111"/>
              <a:ext cx="1563301" cy="641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038" name="Picture 14" descr="F:\logo\中国智能硬件logo-01.png">
              <a:hlinkClick r:id="rId2"/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62133" y="5038052"/>
              <a:ext cx="1562412" cy="4758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" name="组合 5"/>
          <p:cNvGrpSpPr/>
          <p:nvPr/>
        </p:nvGrpSpPr>
        <p:grpSpPr>
          <a:xfrm>
            <a:off x="420161" y="4669493"/>
            <a:ext cx="1565587" cy="641625"/>
            <a:chOff x="422066" y="4933025"/>
            <a:chExt cx="1565587" cy="641625"/>
          </a:xfrm>
        </p:grpSpPr>
        <p:sp>
          <p:nvSpPr>
            <p:cNvPr id="3" name="矩形 2"/>
            <p:cNvSpPr/>
            <p:nvPr/>
          </p:nvSpPr>
          <p:spPr>
            <a:xfrm>
              <a:off x="422066" y="4933025"/>
              <a:ext cx="1563301" cy="641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039" name="Picture 15" descr="F:\logo\chinacloud_logo-01.png">
              <a:hlinkClick r:id="rId4"/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5241" y="5037800"/>
              <a:ext cx="1562412" cy="4784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" name="组合 10"/>
          <p:cNvGrpSpPr/>
          <p:nvPr/>
        </p:nvGrpSpPr>
        <p:grpSpPr>
          <a:xfrm>
            <a:off x="7138738" y="5599202"/>
            <a:ext cx="1563301" cy="641625"/>
            <a:chOff x="7138738" y="5702714"/>
            <a:chExt cx="1563301" cy="641625"/>
          </a:xfrm>
        </p:grpSpPr>
        <p:sp>
          <p:nvSpPr>
            <p:cNvPr id="35" name="矩形 34"/>
            <p:cNvSpPr/>
            <p:nvPr/>
          </p:nvSpPr>
          <p:spPr>
            <a:xfrm>
              <a:off x="7138738" y="5702714"/>
              <a:ext cx="1563301" cy="641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040" name="Picture 16">
              <a:hlinkClick r:id="rId6"/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7138823" y="5785510"/>
              <a:ext cx="1562412" cy="4759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2" name="组合 11"/>
          <p:cNvGrpSpPr/>
          <p:nvPr/>
        </p:nvGrpSpPr>
        <p:grpSpPr>
          <a:xfrm>
            <a:off x="5462338" y="5599288"/>
            <a:ext cx="1563436" cy="641625"/>
            <a:chOff x="5462338" y="5702800"/>
            <a:chExt cx="1563436" cy="641625"/>
          </a:xfrm>
        </p:grpSpPr>
        <p:sp>
          <p:nvSpPr>
            <p:cNvPr id="34" name="矩形 33"/>
            <p:cNvSpPr/>
            <p:nvPr/>
          </p:nvSpPr>
          <p:spPr>
            <a:xfrm>
              <a:off x="5462338" y="5702800"/>
              <a:ext cx="1563301" cy="641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041" name="Picture 17" descr="F:\logo\机器人-01.png">
              <a:hlinkClick r:id="rId8"/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63362" y="5753759"/>
              <a:ext cx="1562412" cy="5401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4" name="组合 13"/>
          <p:cNvGrpSpPr/>
          <p:nvPr/>
        </p:nvGrpSpPr>
        <p:grpSpPr>
          <a:xfrm>
            <a:off x="2101918" y="5599202"/>
            <a:ext cx="1563681" cy="641625"/>
            <a:chOff x="2101918" y="5702714"/>
            <a:chExt cx="1563681" cy="641625"/>
          </a:xfrm>
        </p:grpSpPr>
        <p:sp>
          <p:nvSpPr>
            <p:cNvPr id="32" name="矩形 31"/>
            <p:cNvSpPr/>
            <p:nvPr/>
          </p:nvSpPr>
          <p:spPr>
            <a:xfrm>
              <a:off x="2101918" y="5702714"/>
              <a:ext cx="1563301" cy="641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pic>
          <p:nvPicPr>
            <p:cNvPr id="1042" name="Picture 18" descr="F:\logo\深度学习世界-01.png">
              <a:hlinkClick r:id="rId10"/>
            </p:cNvPr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03187" y="5792884"/>
              <a:ext cx="1562412" cy="4606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" name="组合 9"/>
          <p:cNvGrpSpPr/>
          <p:nvPr/>
        </p:nvGrpSpPr>
        <p:grpSpPr>
          <a:xfrm>
            <a:off x="7138738" y="4669493"/>
            <a:ext cx="1563301" cy="641625"/>
            <a:chOff x="7138738" y="4933025"/>
            <a:chExt cx="1563301" cy="641625"/>
          </a:xfrm>
        </p:grpSpPr>
        <p:sp>
          <p:nvSpPr>
            <p:cNvPr id="30" name="矩形 29"/>
            <p:cNvSpPr/>
            <p:nvPr/>
          </p:nvSpPr>
          <p:spPr>
            <a:xfrm>
              <a:off x="7138738" y="4933025"/>
              <a:ext cx="1563301" cy="641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043" name="Picture 19" descr="F:\logo\中国PM25logo-01.png">
              <a:hlinkClick r:id="rId12"/>
            </p:cNvPr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38738" y="4994913"/>
              <a:ext cx="1563301" cy="5598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3" name="组合 12"/>
          <p:cNvGrpSpPr/>
          <p:nvPr/>
        </p:nvGrpSpPr>
        <p:grpSpPr>
          <a:xfrm>
            <a:off x="3798482" y="5599202"/>
            <a:ext cx="1563301" cy="641625"/>
            <a:chOff x="3778318" y="5702714"/>
            <a:chExt cx="1563301" cy="641625"/>
          </a:xfrm>
        </p:grpSpPr>
        <p:sp>
          <p:nvSpPr>
            <p:cNvPr id="33" name="矩形 32"/>
            <p:cNvSpPr/>
            <p:nvPr/>
          </p:nvSpPr>
          <p:spPr>
            <a:xfrm>
              <a:off x="3778318" y="5702714"/>
              <a:ext cx="1563301" cy="641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044" name="Picture 20" descr="F:\logo\中国存储-01.png">
              <a:hlinkClick r:id="rId14"/>
            </p:cNvPr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78341" y="5785417"/>
              <a:ext cx="1562412" cy="5378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组合 6"/>
          <p:cNvGrpSpPr/>
          <p:nvPr/>
        </p:nvGrpSpPr>
        <p:grpSpPr>
          <a:xfrm>
            <a:off x="2101918" y="4669493"/>
            <a:ext cx="1563360" cy="641625"/>
            <a:chOff x="2101918" y="4933025"/>
            <a:chExt cx="1563360" cy="641625"/>
          </a:xfrm>
        </p:grpSpPr>
        <p:sp>
          <p:nvSpPr>
            <p:cNvPr id="27" name="矩形 26"/>
            <p:cNvSpPr/>
            <p:nvPr/>
          </p:nvSpPr>
          <p:spPr>
            <a:xfrm>
              <a:off x="2101918" y="4933025"/>
              <a:ext cx="1563301" cy="641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pic>
          <p:nvPicPr>
            <p:cNvPr id="1045" name="Picture 21" descr="F:\logo\中国大数据LOGO-01.png">
              <a:hlinkClick r:id="rId16"/>
            </p:cNvPr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02866" y="4954959"/>
              <a:ext cx="1562412" cy="5587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" name="组合 7"/>
          <p:cNvGrpSpPr/>
          <p:nvPr/>
        </p:nvGrpSpPr>
        <p:grpSpPr>
          <a:xfrm>
            <a:off x="3768793" y="4669493"/>
            <a:ext cx="1572826" cy="641625"/>
            <a:chOff x="3768793" y="4933025"/>
            <a:chExt cx="1572826" cy="641625"/>
          </a:xfrm>
        </p:grpSpPr>
        <p:sp>
          <p:nvSpPr>
            <p:cNvPr id="28" name="矩形 27"/>
            <p:cNvSpPr/>
            <p:nvPr/>
          </p:nvSpPr>
          <p:spPr>
            <a:xfrm>
              <a:off x="3778318" y="4933025"/>
              <a:ext cx="1563301" cy="641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046" name="Picture 22" descr="F:\logo\中国物联网-01.png">
              <a:hlinkClick r:id="rId18"/>
            </p:cNvPr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68793" y="4953980"/>
              <a:ext cx="1562412" cy="559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5" name="组合 14"/>
          <p:cNvGrpSpPr/>
          <p:nvPr/>
        </p:nvGrpSpPr>
        <p:grpSpPr>
          <a:xfrm>
            <a:off x="422066" y="5599202"/>
            <a:ext cx="1563757" cy="641625"/>
            <a:chOff x="422066" y="5702714"/>
            <a:chExt cx="1563757" cy="641625"/>
          </a:xfrm>
        </p:grpSpPr>
        <p:sp>
          <p:nvSpPr>
            <p:cNvPr id="31" name="矩形 30"/>
            <p:cNvSpPr/>
            <p:nvPr/>
          </p:nvSpPr>
          <p:spPr>
            <a:xfrm>
              <a:off x="422066" y="5702714"/>
              <a:ext cx="1563301" cy="641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047" name="Picture 23" descr="F:\logo\中国智慧城市logo-01.png">
              <a:hlinkClick r:id="rId20"/>
            </p:cNvPr>
            <p:cNvPicPr>
              <a:picLocks noChangeAspect="1" noChangeArrowheads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3411" y="5753672"/>
              <a:ext cx="1562412" cy="4752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矩形 3">
            <a:hlinkClick r:id="rId1"/>
          </p:cNvPr>
          <p:cNvSpPr/>
          <p:nvPr/>
        </p:nvSpPr>
        <p:spPr>
          <a:xfrm>
            <a:off x="427114" y="3639664"/>
            <a:ext cx="4078140" cy="70960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dist="38100" dir="5400000" sx="102000" sy="102000" algn="t" rotWithShape="0">
              <a:prstClr val="black">
                <a:alpha val="1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TextBox 1">
            <a:hlinkClick r:id="rId1"/>
          </p:cNvPr>
          <p:cNvSpPr txBox="1"/>
          <p:nvPr/>
        </p:nvSpPr>
        <p:spPr>
          <a:xfrm>
            <a:off x="1995274" y="3836384"/>
            <a:ext cx="2509980" cy="34663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160"/>
              </a:lnSpc>
            </a:pPr>
            <a:r>
              <a:rPr lang="zh-CN" altLang="en-US" sz="140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智能硬件大数据免费托管平台</a:t>
            </a:r>
            <a:endParaRPr lang="zh-CN" altLang="en-US" sz="1400" dirty="0" smtClean="0">
              <a:solidFill>
                <a:schemeClr val="tx1">
                  <a:lumMod val="75000"/>
                  <a:lumOff val="25000"/>
                </a:schemeClr>
              </a:solidFill>
              <a:latin typeface="+mj-ea"/>
              <a:ea typeface="+mj-ea"/>
            </a:endParaRPr>
          </a:p>
        </p:txBody>
      </p:sp>
      <p:pic>
        <p:nvPicPr>
          <p:cNvPr id="1048" name="Picture 24" descr="F:\大数据挖掘平台\物联网大数据平台\logo_bate_homeaaa.png">
            <a:hlinkClick r:id="rId1"/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424" y="3747764"/>
            <a:ext cx="1803529" cy="523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组合 16"/>
          <p:cNvGrpSpPr/>
          <p:nvPr/>
        </p:nvGrpSpPr>
        <p:grpSpPr>
          <a:xfrm>
            <a:off x="4580132" y="3600928"/>
            <a:ext cx="4121103" cy="799827"/>
            <a:chOff x="4986061" y="3557798"/>
            <a:chExt cx="3486036" cy="799827"/>
          </a:xfrm>
        </p:grpSpPr>
        <p:sp>
          <p:nvSpPr>
            <p:cNvPr id="37" name="矩形 36">
              <a:hlinkClick r:id="rId23"/>
            </p:cNvPr>
            <p:cNvSpPr/>
            <p:nvPr/>
          </p:nvSpPr>
          <p:spPr>
            <a:xfrm>
              <a:off x="4986061" y="3594588"/>
              <a:ext cx="3486036" cy="70961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27000" dist="38100" dir="5400000" sx="102000" sy="102000" algn="t" rotWithShape="0">
                <a:prstClr val="black">
                  <a:alpha val="1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TextBox 4">
              <a:hlinkClick r:id="rId23"/>
            </p:cNvPr>
            <p:cNvSpPr txBox="1"/>
            <p:nvPr/>
          </p:nvSpPr>
          <p:spPr>
            <a:xfrm>
              <a:off x="6635120" y="3780323"/>
              <a:ext cx="1800493" cy="3466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2160"/>
                </a:lnSpc>
              </a:pPr>
              <a:r>
                <a:rPr lang="zh-CN" altLang="en-US" sz="140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ea"/>
                  <a:ea typeface="+mj-ea"/>
                </a:rPr>
                <a:t>环境大数据开放平台</a:t>
              </a:r>
              <a:endPara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endParaRPr>
            </a:p>
          </p:txBody>
        </p:sp>
        <p:pic>
          <p:nvPicPr>
            <p:cNvPr id="1050" name="Picture 26" descr="F:\大数据挖掘平台\环境云\环境云logo.png">
              <a:hlinkClick r:id="rId23"/>
            </p:cNvPr>
            <p:cNvPicPr>
              <a:picLocks noChangeAspect="1" noChangeArrowheads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93289" y="3557798"/>
              <a:ext cx="1693352" cy="7998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1" name="文本框 10"/>
          <p:cNvSpPr txBox="1"/>
          <p:nvPr/>
        </p:nvSpPr>
        <p:spPr>
          <a:xfrm>
            <a:off x="5590610" y="941914"/>
            <a:ext cx="25090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000" b="1" smtClean="0">
                <a:solidFill>
                  <a:srgbClr val="70AD47">
                    <a:lumMod val="75000"/>
                  </a:srgbClr>
                </a:solidFill>
              </a:rPr>
              <a:t>免费</a:t>
            </a:r>
            <a:r>
              <a:rPr lang="zh-CN" altLang="en-US" sz="2000" b="1">
                <a:solidFill>
                  <a:srgbClr val="70AD47">
                    <a:lumMod val="75000"/>
                  </a:srgbClr>
                </a:solidFill>
              </a:rPr>
              <a:t>大数据</a:t>
            </a:r>
            <a:r>
              <a:rPr lang="en-US" altLang="zh-CN" sz="2000" b="1" smtClean="0">
                <a:solidFill>
                  <a:srgbClr val="70AD47">
                    <a:lumMod val="75000"/>
                  </a:srgbClr>
                </a:solidFill>
              </a:rPr>
              <a:t>APP</a:t>
            </a:r>
            <a:r>
              <a:rPr lang="zh-CN" altLang="en-US" sz="2000" b="1" smtClean="0">
                <a:solidFill>
                  <a:srgbClr val="70AD47">
                    <a:lumMod val="75000"/>
                  </a:srgbClr>
                </a:solidFill>
              </a:rPr>
              <a:t>推荐</a:t>
            </a:r>
            <a:endParaRPr lang="zh-CN" altLang="en-US" sz="2000" b="1" dirty="0">
              <a:solidFill>
                <a:srgbClr val="70AD47">
                  <a:lumMod val="75000"/>
                </a:srgbClr>
              </a:solidFill>
            </a:endParaRPr>
          </a:p>
        </p:txBody>
      </p:sp>
      <p:sp>
        <p:nvSpPr>
          <p:cNvPr id="53" name="矩形 52"/>
          <p:cNvSpPr/>
          <p:nvPr/>
        </p:nvSpPr>
        <p:spPr>
          <a:xfrm>
            <a:off x="2494835" y="333112"/>
            <a:ext cx="4134464" cy="40011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dist"/>
            <a:r>
              <a:rPr lang="zh-CN" altLang="en-US" sz="2000" spc="300" dirty="0" smtClean="0">
                <a:solidFill>
                  <a:prstClr val="white"/>
                </a:solidFill>
              </a:rPr>
              <a:t>运用大数据，精彩你生活</a:t>
            </a:r>
            <a:endParaRPr lang="zh-CN" altLang="en-US" sz="2000" spc="300" dirty="0">
              <a:solidFill>
                <a:prstClr val="white"/>
              </a:solidFill>
            </a:endParaRPr>
          </a:p>
        </p:txBody>
      </p:sp>
      <p:grpSp>
        <p:nvGrpSpPr>
          <p:cNvPr id="19" name="组合 18"/>
          <p:cNvGrpSpPr/>
          <p:nvPr/>
        </p:nvGrpSpPr>
        <p:grpSpPr>
          <a:xfrm>
            <a:off x="427114" y="1447522"/>
            <a:ext cx="8292159" cy="1847698"/>
            <a:chOff x="427114" y="2254936"/>
            <a:chExt cx="7530395" cy="1677958"/>
          </a:xfrm>
        </p:grpSpPr>
        <p:pic>
          <p:nvPicPr>
            <p:cNvPr id="59" name="图片 58"/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7114" y="2254936"/>
              <a:ext cx="1347283" cy="1409482"/>
            </a:xfrm>
            <a:prstGeom prst="rect">
              <a:avLst/>
            </a:prstGeom>
          </p:spPr>
        </p:pic>
        <p:pic>
          <p:nvPicPr>
            <p:cNvPr id="60" name="图片 59"/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44425" y="2260087"/>
              <a:ext cx="1337435" cy="1399180"/>
            </a:xfrm>
            <a:prstGeom prst="rect">
              <a:avLst/>
            </a:prstGeom>
          </p:spPr>
        </p:pic>
        <p:sp>
          <p:nvSpPr>
            <p:cNvPr id="65" name="文本框 11"/>
            <p:cNvSpPr txBox="1"/>
            <p:nvPr/>
          </p:nvSpPr>
          <p:spPr>
            <a:xfrm>
              <a:off x="644374" y="3653897"/>
              <a:ext cx="973411" cy="2785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刘鹏</a:t>
              </a:r>
              <a:r>
                <a:rPr lang="zh-CN" altLang="en-US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看</a:t>
              </a:r>
              <a:r>
                <a:rPr lang="zh-CN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未来</a:t>
              </a:r>
              <a:endPara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67" name="文本框 13"/>
            <p:cNvSpPr txBox="1"/>
            <p:nvPr/>
          </p:nvSpPr>
          <p:spPr>
            <a:xfrm>
              <a:off x="2626805" y="3654365"/>
              <a:ext cx="973411" cy="2785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云创</a:t>
              </a:r>
              <a:r>
                <a:rPr lang="zh-CN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大数据</a:t>
              </a:r>
              <a:endPara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pic>
          <p:nvPicPr>
            <p:cNvPr id="3077" name="Picture 5"/>
            <p:cNvPicPr>
              <a:picLocks noChangeAspect="1" noChangeArrowheads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28764" y="2260087"/>
              <a:ext cx="1424862" cy="1404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078" name="Picture 6"/>
            <p:cNvPicPr>
              <a:picLocks noChangeAspect="1" noChangeArrowheads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16353" y="2254936"/>
              <a:ext cx="1441156" cy="14094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9" name="文本框 13"/>
            <p:cNvSpPr txBox="1"/>
            <p:nvPr/>
          </p:nvSpPr>
          <p:spPr>
            <a:xfrm>
              <a:off x="4654836" y="3654028"/>
              <a:ext cx="973411" cy="2785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140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我的</a:t>
              </a:r>
              <a:r>
                <a:rPr lang="en-US" altLang="zh-CN" sz="140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PM2.5</a:t>
              </a:r>
              <a:endParaRPr lang="en-US" altLang="zh-CN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80" name="文本框 13"/>
            <p:cNvSpPr txBox="1"/>
            <p:nvPr/>
          </p:nvSpPr>
          <p:spPr>
            <a:xfrm>
              <a:off x="6911682" y="3654027"/>
              <a:ext cx="650479" cy="2785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140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同声译</a:t>
              </a:r>
              <a:endPara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sp>
        <p:nvSpPr>
          <p:cNvPr id="52" name="文本框 10"/>
          <p:cNvSpPr txBox="1"/>
          <p:nvPr/>
        </p:nvSpPr>
        <p:spPr>
          <a:xfrm>
            <a:off x="1279938" y="941914"/>
            <a:ext cx="19800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000" b="1" smtClean="0">
                <a:solidFill>
                  <a:srgbClr val="70AD47">
                    <a:lumMod val="75000"/>
                  </a:srgbClr>
                </a:solidFill>
              </a:rPr>
              <a:t>微</a:t>
            </a:r>
            <a:r>
              <a:rPr lang="zh-CN" altLang="en-US" sz="2000" b="1" dirty="0">
                <a:solidFill>
                  <a:srgbClr val="70AD47">
                    <a:lumMod val="75000"/>
                  </a:srgbClr>
                </a:solidFill>
              </a:rPr>
              <a:t>信</a:t>
            </a:r>
            <a:r>
              <a:rPr lang="zh-CN" altLang="en-US" sz="2000" b="1">
                <a:solidFill>
                  <a:srgbClr val="70AD47">
                    <a:lumMod val="75000"/>
                  </a:srgbClr>
                </a:solidFill>
              </a:rPr>
              <a:t>公众</a:t>
            </a:r>
            <a:r>
              <a:rPr lang="zh-CN" altLang="en-US" sz="2000" b="1" smtClean="0">
                <a:solidFill>
                  <a:srgbClr val="70AD47">
                    <a:lumMod val="75000"/>
                  </a:srgbClr>
                </a:solidFill>
              </a:rPr>
              <a:t>号推荐</a:t>
            </a:r>
            <a:endParaRPr lang="zh-CN" altLang="en-US" sz="2000" b="1" dirty="0">
              <a:solidFill>
                <a:srgbClr val="70AD47">
                  <a:lumMod val="75000"/>
                </a:srgbClr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组合 72"/>
          <p:cNvGrpSpPr/>
          <p:nvPr/>
        </p:nvGrpSpPr>
        <p:grpSpPr>
          <a:xfrm>
            <a:off x="690257" y="854039"/>
            <a:ext cx="7832784" cy="971419"/>
            <a:chOff x="2788580" y="1152524"/>
            <a:chExt cx="3730770" cy="971419"/>
          </a:xfrm>
        </p:grpSpPr>
        <p:grpSp>
          <p:nvGrpSpPr>
            <p:cNvPr id="6" name="组合 5"/>
            <p:cNvGrpSpPr/>
            <p:nvPr/>
          </p:nvGrpSpPr>
          <p:grpSpPr>
            <a:xfrm>
              <a:off x="2788580" y="1152524"/>
              <a:ext cx="3730770" cy="781050"/>
              <a:chOff x="3725790" y="847725"/>
              <a:chExt cx="3730770" cy="781050"/>
            </a:xfrm>
          </p:grpSpPr>
          <p:grpSp>
            <p:nvGrpSpPr>
              <p:cNvPr id="7" name="组合 6"/>
              <p:cNvGrpSpPr/>
              <p:nvPr/>
            </p:nvGrpSpPr>
            <p:grpSpPr>
              <a:xfrm>
                <a:off x="3725790" y="1019175"/>
                <a:ext cx="627135" cy="609600"/>
                <a:chOff x="3725790" y="1019175"/>
                <a:chExt cx="627135" cy="609600"/>
              </a:xfrm>
            </p:grpSpPr>
            <p:sp>
              <p:nvSpPr>
                <p:cNvPr id="12" name="任意多边形 11"/>
                <p:cNvSpPr/>
                <p:nvPr/>
              </p:nvSpPr>
              <p:spPr>
                <a:xfrm>
                  <a:off x="3725790" y="1019175"/>
                  <a:ext cx="627135" cy="609600"/>
                </a:xfrm>
                <a:custGeom>
                  <a:avLst/>
                  <a:gdLst>
                    <a:gd name="connsiteX0" fmla="*/ 0 w 627135"/>
                    <a:gd name="connsiteY0" fmla="*/ 0 h 609600"/>
                    <a:gd name="connsiteX1" fmla="*/ 627135 w 627135"/>
                    <a:gd name="connsiteY1" fmla="*/ 0 h 609600"/>
                    <a:gd name="connsiteX2" fmla="*/ 627135 w 627135"/>
                    <a:gd name="connsiteY2" fmla="*/ 609600 h 609600"/>
                    <a:gd name="connsiteX3" fmla="*/ 1783 w 627135"/>
                    <a:gd name="connsiteY3" fmla="*/ 609600 h 609600"/>
                    <a:gd name="connsiteX4" fmla="*/ 305666 w 627135"/>
                    <a:gd name="connsiteY4" fmla="*/ 300804 h 609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27135" h="609600">
                      <a:moveTo>
                        <a:pt x="0" y="0"/>
                      </a:moveTo>
                      <a:lnTo>
                        <a:pt x="627135" y="0"/>
                      </a:lnTo>
                      <a:lnTo>
                        <a:pt x="627135" y="609600"/>
                      </a:lnTo>
                      <a:lnTo>
                        <a:pt x="1783" y="609600"/>
                      </a:lnTo>
                      <a:lnTo>
                        <a:pt x="305666" y="30080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3" name="直角三角形 12"/>
                <p:cNvSpPr/>
                <p:nvPr/>
              </p:nvSpPr>
              <p:spPr>
                <a:xfrm rot="5400000" flipV="1">
                  <a:off x="4181475" y="1457325"/>
                  <a:ext cx="171450" cy="171450"/>
                </a:xfrm>
                <a:prstGeom prst="rtTriangle">
                  <a:avLst/>
                </a:pr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8" name="组合 7"/>
              <p:cNvGrpSpPr/>
              <p:nvPr/>
            </p:nvGrpSpPr>
            <p:grpSpPr>
              <a:xfrm flipH="1">
                <a:off x="6829425" y="1019175"/>
                <a:ext cx="627135" cy="609600"/>
                <a:chOff x="3725790" y="1019175"/>
                <a:chExt cx="627135" cy="609600"/>
              </a:xfrm>
            </p:grpSpPr>
            <p:sp>
              <p:nvSpPr>
                <p:cNvPr id="10" name="任意多边形 9"/>
                <p:cNvSpPr/>
                <p:nvPr/>
              </p:nvSpPr>
              <p:spPr>
                <a:xfrm>
                  <a:off x="3725790" y="1019175"/>
                  <a:ext cx="627135" cy="609600"/>
                </a:xfrm>
                <a:custGeom>
                  <a:avLst/>
                  <a:gdLst>
                    <a:gd name="connsiteX0" fmla="*/ 0 w 627135"/>
                    <a:gd name="connsiteY0" fmla="*/ 0 h 609600"/>
                    <a:gd name="connsiteX1" fmla="*/ 627135 w 627135"/>
                    <a:gd name="connsiteY1" fmla="*/ 0 h 609600"/>
                    <a:gd name="connsiteX2" fmla="*/ 627135 w 627135"/>
                    <a:gd name="connsiteY2" fmla="*/ 609600 h 609600"/>
                    <a:gd name="connsiteX3" fmla="*/ 1783 w 627135"/>
                    <a:gd name="connsiteY3" fmla="*/ 609600 h 609600"/>
                    <a:gd name="connsiteX4" fmla="*/ 305666 w 627135"/>
                    <a:gd name="connsiteY4" fmla="*/ 300804 h 609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27135" h="609600">
                      <a:moveTo>
                        <a:pt x="0" y="0"/>
                      </a:moveTo>
                      <a:lnTo>
                        <a:pt x="627135" y="0"/>
                      </a:lnTo>
                      <a:lnTo>
                        <a:pt x="627135" y="609600"/>
                      </a:lnTo>
                      <a:lnTo>
                        <a:pt x="1783" y="609600"/>
                      </a:lnTo>
                      <a:lnTo>
                        <a:pt x="305666" y="30080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1" name="直角三角形 10"/>
                <p:cNvSpPr/>
                <p:nvPr/>
              </p:nvSpPr>
              <p:spPr>
                <a:xfrm rot="5400000" flipV="1">
                  <a:off x="4181475" y="1457325"/>
                  <a:ext cx="171450" cy="171450"/>
                </a:xfrm>
                <a:prstGeom prst="rtTriangle">
                  <a:avLst/>
                </a:pr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</p:grpSp>
          <p:sp>
            <p:nvSpPr>
              <p:cNvPr id="9" name="矩形 8"/>
              <p:cNvSpPr/>
              <p:nvPr/>
            </p:nvSpPr>
            <p:spPr>
              <a:xfrm>
                <a:off x="4181475" y="847725"/>
                <a:ext cx="2819400" cy="609600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14" name="文本框 14"/>
            <p:cNvSpPr txBox="1"/>
            <p:nvPr/>
          </p:nvSpPr>
          <p:spPr>
            <a:xfrm>
              <a:off x="3572476" y="1169836"/>
              <a:ext cx="1999031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2800" dirty="0" smtClean="0">
                  <a:solidFill>
                    <a:srgbClr val="FFC000"/>
                  </a:solidFill>
                </a:rPr>
                <a:t>第</a:t>
              </a:r>
              <a:r>
                <a:rPr lang="en-US" altLang="zh-CN" sz="2800" dirty="0">
                  <a:solidFill>
                    <a:srgbClr val="FFC000"/>
                  </a:solidFill>
                </a:rPr>
                <a:t>1</a:t>
              </a:r>
              <a:r>
                <a:rPr lang="zh-CN" altLang="en-US" sz="2800" dirty="0">
                  <a:solidFill>
                    <a:srgbClr val="FFC000"/>
                  </a:solidFill>
                </a:rPr>
                <a:t>章  大数据可视化概述</a:t>
              </a:r>
              <a:endParaRPr lang="zh-CN" altLang="en-US" sz="2800" dirty="0">
                <a:solidFill>
                  <a:srgbClr val="FFC000"/>
                </a:solidFill>
              </a:endParaRPr>
            </a:p>
            <a:p>
              <a:pPr algn="ctr"/>
              <a:endParaRPr lang="zh-CN" altLang="en-US" sz="2800" dirty="0">
                <a:solidFill>
                  <a:srgbClr val="FFC000"/>
                </a:solidFill>
              </a:endParaRPr>
            </a:p>
          </p:txBody>
        </p:sp>
      </p:grpSp>
      <p:grpSp>
        <p:nvGrpSpPr>
          <p:cNvPr id="67" name="组合 66"/>
          <p:cNvGrpSpPr/>
          <p:nvPr/>
        </p:nvGrpSpPr>
        <p:grpSpPr>
          <a:xfrm>
            <a:off x="1754534" y="2048547"/>
            <a:ext cx="5693399" cy="738664"/>
            <a:chOff x="1807265" y="2462595"/>
            <a:chExt cx="5693399" cy="738664"/>
          </a:xfrm>
        </p:grpSpPr>
        <p:sp>
          <p:nvSpPr>
            <p:cNvPr id="47" name="圆角矩形 46"/>
            <p:cNvSpPr/>
            <p:nvPr/>
          </p:nvSpPr>
          <p:spPr>
            <a:xfrm>
              <a:off x="1807265" y="2478527"/>
              <a:ext cx="5693399" cy="394154"/>
            </a:xfrm>
            <a:prstGeom prst="roundRect">
              <a:avLst>
                <a:gd name="adj" fmla="val 20658"/>
              </a:avLst>
            </a:prstGeom>
            <a:solidFill>
              <a:srgbClr val="3D89BC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48" name="矩形 47"/>
            <p:cNvSpPr/>
            <p:nvPr/>
          </p:nvSpPr>
          <p:spPr>
            <a:xfrm>
              <a:off x="1883286" y="2462595"/>
              <a:ext cx="3634328" cy="73866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100" spc="225" dirty="0" smtClean="0">
                  <a:solidFill>
                    <a:prstClr val="white"/>
                  </a:solidFill>
                </a:rPr>
                <a:t>1.1</a:t>
              </a:r>
              <a:r>
                <a:rPr lang="zh-CN" altLang="en-US" sz="2100" spc="225" dirty="0">
                  <a:solidFill>
                    <a:prstClr val="white"/>
                  </a:solidFill>
                </a:rPr>
                <a:t>　大数据可视化的概念</a:t>
              </a:r>
              <a:endParaRPr lang="zh-CN" altLang="en-US" sz="2100" spc="225" dirty="0">
                <a:solidFill>
                  <a:prstClr val="white"/>
                </a:solidFill>
              </a:endParaRPr>
            </a:p>
            <a:p>
              <a:endParaRPr lang="zh-CN" altLang="en-US" sz="2100" spc="225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68" name="组合 67"/>
          <p:cNvGrpSpPr/>
          <p:nvPr/>
        </p:nvGrpSpPr>
        <p:grpSpPr>
          <a:xfrm>
            <a:off x="1754534" y="2753555"/>
            <a:ext cx="5693399" cy="749444"/>
            <a:chOff x="1807265" y="2935089"/>
            <a:chExt cx="5693399" cy="749444"/>
          </a:xfrm>
        </p:grpSpPr>
        <p:sp>
          <p:nvSpPr>
            <p:cNvPr id="49" name="圆角矩形 48"/>
            <p:cNvSpPr/>
            <p:nvPr/>
          </p:nvSpPr>
          <p:spPr>
            <a:xfrm>
              <a:off x="1807265" y="2935089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50" name="矩形 49"/>
            <p:cNvSpPr/>
            <p:nvPr/>
          </p:nvSpPr>
          <p:spPr>
            <a:xfrm>
              <a:off x="1881814" y="2945869"/>
              <a:ext cx="4230645" cy="73866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100" spc="225" dirty="0" smtClean="0">
                  <a:solidFill>
                    <a:prstClr val="black">
                      <a:lumMod val="75000"/>
                      <a:lumOff val="25000"/>
                    </a:prstClr>
                  </a:solidFill>
                </a:rPr>
                <a:t>1.2</a:t>
              </a:r>
              <a:r>
                <a:rPr lang="zh-CN" altLang="en-US" sz="2100" spc="225" dirty="0" smtClean="0">
                  <a:solidFill>
                    <a:prstClr val="black">
                      <a:lumMod val="75000"/>
                      <a:lumOff val="25000"/>
                    </a:prstClr>
                  </a:solidFill>
                </a:rPr>
                <a:t>　</a:t>
              </a:r>
              <a:r>
                <a:rPr lang="zh-CN" altLang="en-US" sz="2100" spc="225" dirty="0">
                  <a:solidFill>
                    <a:prstClr val="black">
                      <a:lumMod val="75000"/>
                      <a:lumOff val="25000"/>
                    </a:prstClr>
                  </a:solidFill>
                </a:rPr>
                <a:t>数据可视化的作用与意义</a:t>
              </a:r>
              <a:endParaRPr lang="zh-CN" altLang="en-US" sz="2100" spc="225" dirty="0">
                <a:solidFill>
                  <a:prstClr val="black">
                    <a:lumMod val="75000"/>
                    <a:lumOff val="25000"/>
                  </a:prstClr>
                </a:solidFill>
              </a:endParaRPr>
            </a:p>
            <a:p>
              <a:endParaRPr lang="zh-CN" altLang="en-US" sz="2100" spc="225" dirty="0">
                <a:solidFill>
                  <a:prstClr val="black">
                    <a:lumMod val="75000"/>
                    <a:lumOff val="25000"/>
                  </a:prstClr>
                </a:solidFill>
              </a:endParaRPr>
            </a:p>
          </p:txBody>
        </p:sp>
      </p:grpSp>
      <p:grpSp>
        <p:nvGrpSpPr>
          <p:cNvPr id="69" name="组合 68"/>
          <p:cNvGrpSpPr/>
          <p:nvPr/>
        </p:nvGrpSpPr>
        <p:grpSpPr>
          <a:xfrm>
            <a:off x="1754534" y="3469343"/>
            <a:ext cx="5693399" cy="426278"/>
            <a:chOff x="1807265" y="3400693"/>
            <a:chExt cx="5693399" cy="426278"/>
          </a:xfrm>
        </p:grpSpPr>
        <p:sp>
          <p:nvSpPr>
            <p:cNvPr id="51" name="圆角矩形 50"/>
            <p:cNvSpPr/>
            <p:nvPr/>
          </p:nvSpPr>
          <p:spPr>
            <a:xfrm>
              <a:off x="1807265" y="3400693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52" name="矩形 51"/>
            <p:cNvSpPr/>
            <p:nvPr/>
          </p:nvSpPr>
          <p:spPr>
            <a:xfrm>
              <a:off x="1881814" y="3411473"/>
              <a:ext cx="3932487" cy="4154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100" spc="225" dirty="0" smtClean="0">
                  <a:solidFill>
                    <a:prstClr val="black">
                      <a:lumMod val="75000"/>
                      <a:lumOff val="25000"/>
                    </a:prstClr>
                  </a:solidFill>
                </a:rPr>
                <a:t>1.3</a:t>
              </a:r>
              <a:r>
                <a:rPr lang="zh-CN" altLang="en-US" sz="2100" spc="225" dirty="0" smtClean="0">
                  <a:solidFill>
                    <a:prstClr val="black">
                      <a:lumMod val="75000"/>
                      <a:lumOff val="25000"/>
                    </a:prstClr>
                  </a:solidFill>
                </a:rPr>
                <a:t>　</a:t>
              </a:r>
              <a:r>
                <a:rPr lang="zh-CN" altLang="en-US" sz="2100" spc="225" dirty="0">
                  <a:solidFill>
                    <a:prstClr val="black">
                      <a:lumMod val="75000"/>
                      <a:lumOff val="25000"/>
                    </a:prstClr>
                  </a:solidFill>
                </a:rPr>
                <a:t>数据可视化的应用领域</a:t>
              </a:r>
              <a:endParaRPr lang="zh-CN" altLang="en-US" sz="2100" spc="225" dirty="0">
                <a:solidFill>
                  <a:prstClr val="black">
                    <a:lumMod val="75000"/>
                    <a:lumOff val="25000"/>
                  </a:prstClr>
                </a:solidFill>
              </a:endParaRPr>
            </a:p>
          </p:txBody>
        </p:sp>
      </p:grpSp>
      <p:grpSp>
        <p:nvGrpSpPr>
          <p:cNvPr id="70" name="组合 69"/>
          <p:cNvGrpSpPr/>
          <p:nvPr/>
        </p:nvGrpSpPr>
        <p:grpSpPr>
          <a:xfrm>
            <a:off x="1754534" y="4185131"/>
            <a:ext cx="5693399" cy="426279"/>
            <a:chOff x="1807265" y="3866296"/>
            <a:chExt cx="5693399" cy="426279"/>
          </a:xfrm>
        </p:grpSpPr>
        <p:sp>
          <p:nvSpPr>
            <p:cNvPr id="53" name="圆角矩形 52"/>
            <p:cNvSpPr/>
            <p:nvPr/>
          </p:nvSpPr>
          <p:spPr>
            <a:xfrm>
              <a:off x="1807265" y="3866296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54" name="矩形 53"/>
            <p:cNvSpPr/>
            <p:nvPr/>
          </p:nvSpPr>
          <p:spPr>
            <a:xfrm>
              <a:off x="1881814" y="3877077"/>
              <a:ext cx="3038011" cy="4154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100" spc="225" dirty="0" smtClean="0">
                  <a:solidFill>
                    <a:prstClr val="black">
                      <a:lumMod val="75000"/>
                      <a:lumOff val="25000"/>
                    </a:prstClr>
                  </a:solidFill>
                </a:rPr>
                <a:t>1.4</a:t>
              </a:r>
              <a:r>
                <a:rPr lang="zh-CN" altLang="en-US" sz="2100" spc="225" dirty="0" smtClean="0">
                  <a:solidFill>
                    <a:prstClr val="black">
                      <a:lumMod val="75000"/>
                      <a:lumOff val="25000"/>
                    </a:prstClr>
                  </a:solidFill>
                </a:rPr>
                <a:t>　</a:t>
              </a:r>
              <a:r>
                <a:rPr lang="zh-CN" altLang="en-US" sz="2100" spc="225" dirty="0">
                  <a:solidFill>
                    <a:prstClr val="black">
                      <a:lumMod val="75000"/>
                      <a:lumOff val="25000"/>
                    </a:prstClr>
                  </a:solidFill>
                </a:rPr>
                <a:t>与相关学科关系</a:t>
              </a:r>
              <a:endParaRPr lang="zh-CN" altLang="en-US" sz="2100" spc="225" dirty="0">
                <a:solidFill>
                  <a:prstClr val="black">
                    <a:lumMod val="75000"/>
                    <a:lumOff val="25000"/>
                  </a:prstClr>
                </a:solidFill>
              </a:endParaRPr>
            </a:p>
          </p:txBody>
        </p:sp>
      </p:grpSp>
      <p:sp>
        <p:nvSpPr>
          <p:cNvPr id="32" name="矩形 31"/>
          <p:cNvSpPr/>
          <p:nvPr/>
        </p:nvSpPr>
        <p:spPr>
          <a:xfrm>
            <a:off x="-7143" y="-9147"/>
            <a:ext cx="9158090" cy="38219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prstClr val="white"/>
              </a:solidFill>
            </a:endParaRPr>
          </a:p>
        </p:txBody>
      </p:sp>
      <p:sp>
        <p:nvSpPr>
          <p:cNvPr id="33" name="矩形 32"/>
          <p:cNvSpPr/>
          <p:nvPr/>
        </p:nvSpPr>
        <p:spPr>
          <a:xfrm>
            <a:off x="7929" y="38314"/>
            <a:ext cx="1742785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350" dirty="0">
                <a:solidFill>
                  <a:prstClr val="white"/>
                </a:solidFill>
              </a:rPr>
              <a:t>高级大数据技术系列</a:t>
            </a:r>
            <a:endParaRPr lang="zh-CN" altLang="en-US" sz="1350" dirty="0" smtClean="0">
              <a:solidFill>
                <a:prstClr val="white"/>
              </a:solidFill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37" name="27 Imagen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7188" y="6250579"/>
            <a:ext cx="363537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" name="30 CuadroTexto"/>
          <p:cNvSpPr txBox="1"/>
          <p:nvPr/>
        </p:nvSpPr>
        <p:spPr>
          <a:xfrm>
            <a:off x="4467225" y="6261691"/>
            <a:ext cx="315913" cy="2778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s-HN" sz="1200" b="1" i="1" dirty="0">
                <a:solidFill>
                  <a:prstClr val="white">
                    <a:lumMod val="65000"/>
                  </a:prstClr>
                </a:solidFill>
              </a:rPr>
              <a:t>of</a:t>
            </a:r>
            <a:endParaRPr lang="es-ES" sz="1200" b="1" i="1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39" name="31 CuadroTexto"/>
          <p:cNvSpPr txBox="1"/>
          <p:nvPr/>
        </p:nvSpPr>
        <p:spPr>
          <a:xfrm>
            <a:off x="4729199" y="6267161"/>
            <a:ext cx="370840" cy="27559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es-HN" sz="1200" b="1" dirty="0" smtClean="0">
                <a:solidFill>
                  <a:prstClr val="white">
                    <a:lumMod val="50000"/>
                  </a:prstClr>
                </a:solidFill>
              </a:rPr>
              <a:t>25</a:t>
            </a:r>
            <a:endParaRPr lang="en-US" altLang="es-HN" sz="1200" b="1" dirty="0" smtClean="0">
              <a:solidFill>
                <a:prstClr val="white">
                  <a:lumMod val="50000"/>
                </a:prstClr>
              </a:solidFill>
            </a:endParaRPr>
          </a:p>
        </p:txBody>
      </p:sp>
      <p:pic>
        <p:nvPicPr>
          <p:cNvPr id="40" name="Imagen 27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03019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Imagen 28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3926681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" name="灯片编号占位符 5"/>
          <p:cNvSpPr txBox="1"/>
          <p:nvPr/>
        </p:nvSpPr>
        <p:spPr>
          <a:xfrm>
            <a:off x="2402285" y="622279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b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F730C6D-5BB4-4F63-9D16-9EBF769D35D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3" name="圆角矩形 42"/>
          <p:cNvSpPr/>
          <p:nvPr/>
        </p:nvSpPr>
        <p:spPr>
          <a:xfrm>
            <a:off x="1765366" y="4900918"/>
            <a:ext cx="5693399" cy="394200"/>
          </a:xfrm>
          <a:prstGeom prst="roundRect">
            <a:avLst>
              <a:gd name="adj" fmla="val 20658"/>
            </a:avLst>
          </a:prstGeom>
          <a:solidFill>
            <a:srgbClr val="E6E6E6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1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习题</a:t>
            </a:r>
            <a:endParaRPr lang="zh-CN" altLang="en-US" sz="2100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矩形 68"/>
          <p:cNvSpPr/>
          <p:nvPr/>
        </p:nvSpPr>
        <p:spPr>
          <a:xfrm>
            <a:off x="0" y="540000"/>
            <a:ext cx="9144000" cy="829945"/>
          </a:xfrm>
          <a:prstGeom prst="rect">
            <a:avLst/>
          </a:prstGeom>
        </p:spPr>
        <p:txBody>
          <a:bodyPr wrap="square">
            <a:spAutoFit/>
          </a:bodyPr>
          <a:p>
            <a:pPr marL="0" marR="0" lvl="0" indent="0" algn="ctr" defTabSz="91376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377847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完善的课程体系：大数据方向、人工智能方向。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377847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0" indent="0" algn="ctr" defTabSz="91376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377847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面向理论与实践，分为本科院校、专科院校、高职院校。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377847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21" name="图片 2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 l="9642" t="6147" r="5942" b="11282"/>
          <a:stretch>
            <a:fillRect/>
          </a:stretch>
        </p:blipFill>
        <p:spPr>
          <a:xfrm>
            <a:off x="72000" y="1800000"/>
            <a:ext cx="900000" cy="11866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0" name="图片 2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rcRect l="10621" t="5258" r="5763" b="9510"/>
          <a:stretch>
            <a:fillRect/>
          </a:stretch>
        </p:blipFill>
        <p:spPr>
          <a:xfrm>
            <a:off x="971550" y="1800225"/>
            <a:ext cx="899795" cy="11868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2" name="图片 27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rcRect l="6503" t="5235" r="4877" b="6415"/>
          <a:stretch>
            <a:fillRect/>
          </a:stretch>
        </p:blipFill>
        <p:spPr>
          <a:xfrm>
            <a:off x="1871345" y="1800225"/>
            <a:ext cx="899795" cy="118808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" name="图片 26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rcRect l="14017" t="4427" r="6003" b="8168"/>
          <a:stretch>
            <a:fillRect/>
          </a:stretch>
        </p:blipFill>
        <p:spPr>
          <a:xfrm>
            <a:off x="2771140" y="1800225"/>
            <a:ext cx="899795" cy="11874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" name="图片 28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/>
          <a:srcRect l="16529" t="8093" r="15319" b="11376"/>
          <a:stretch>
            <a:fillRect/>
          </a:stretch>
        </p:blipFill>
        <p:spPr>
          <a:xfrm>
            <a:off x="3670935" y="1800225"/>
            <a:ext cx="899795" cy="118808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3" name="图片 42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2"/>
          <a:srcRect l="13172" t="4668" r="4380" b="8970"/>
          <a:stretch>
            <a:fillRect/>
          </a:stretch>
        </p:blipFill>
        <p:spPr>
          <a:xfrm>
            <a:off x="5470525" y="1800225"/>
            <a:ext cx="899795" cy="11868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5" name="图片 44" descr="大数据数学基础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14"/>
          <a:srcRect l="14167" t="4922" r="7279" b="10386"/>
          <a:stretch>
            <a:fillRect/>
          </a:stretch>
        </p:blipFill>
        <p:spPr>
          <a:xfrm>
            <a:off x="7270115" y="1800225"/>
            <a:ext cx="899795" cy="1188085"/>
          </a:xfrm>
          <a:prstGeom prst="rect">
            <a:avLst/>
          </a:prstGeom>
        </p:spPr>
      </p:pic>
      <p:pic>
        <p:nvPicPr>
          <p:cNvPr id="20" name="图片 19" descr="虚拟化与容器"/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16"/>
          <a:srcRect l="12282" t="12640" r="9452" b="19135"/>
          <a:stretch>
            <a:fillRect/>
          </a:stretch>
        </p:blipFill>
        <p:spPr>
          <a:xfrm>
            <a:off x="6370320" y="1800225"/>
            <a:ext cx="899795" cy="1186180"/>
          </a:xfrm>
          <a:prstGeom prst="rect">
            <a:avLst/>
          </a:prstGeom>
        </p:spPr>
      </p:pic>
      <p:pic>
        <p:nvPicPr>
          <p:cNvPr id="46" name="图片 45" descr="Python程序设计"/>
          <p:cNvPicPr>
            <a:picLocks noChangeAspect="1"/>
          </p:cNvPicPr>
          <p:nvPr>
            <p:custDataLst>
              <p:tags r:id="rId17"/>
            </p:custDataLst>
          </p:nvPr>
        </p:nvPicPr>
        <p:blipFill>
          <a:blip r:embed="rId18"/>
          <a:srcRect l="14939" t="4388" r="5980" b="9356"/>
          <a:stretch>
            <a:fillRect/>
          </a:stretch>
        </p:blipFill>
        <p:spPr>
          <a:xfrm>
            <a:off x="8169910" y="1799590"/>
            <a:ext cx="899795" cy="1186815"/>
          </a:xfrm>
          <a:prstGeom prst="rect">
            <a:avLst/>
          </a:prstGeom>
        </p:spPr>
      </p:pic>
      <p:pic>
        <p:nvPicPr>
          <p:cNvPr id="47" name="图片 46" descr="效果图2"/>
          <p:cNvPicPr>
            <a:picLocks noChangeAspect="1"/>
          </p:cNvPicPr>
          <p:nvPr>
            <p:custDataLst>
              <p:tags r:id="rId19"/>
            </p:custDataLst>
          </p:nvPr>
        </p:nvPicPr>
        <p:blipFill>
          <a:blip r:embed="rId20"/>
          <a:srcRect l="21773" t="6671" r="18315" b="6294"/>
          <a:stretch>
            <a:fillRect/>
          </a:stretch>
        </p:blipFill>
        <p:spPr>
          <a:xfrm>
            <a:off x="4570730" y="1800225"/>
            <a:ext cx="899795" cy="1186815"/>
          </a:xfrm>
          <a:prstGeom prst="rect">
            <a:avLst/>
          </a:prstGeom>
        </p:spPr>
      </p:pic>
      <p:pic>
        <p:nvPicPr>
          <p:cNvPr id="22" name="图片 13"/>
          <p:cNvPicPr>
            <a:picLocks noChangeAspect="1"/>
          </p:cNvPicPr>
          <p:nvPr>
            <p:custDataLst>
              <p:tags r:id="rId21"/>
            </p:custDataLst>
          </p:nvPr>
        </p:nvPicPr>
        <p:blipFill>
          <a:blip r:embed="rId22"/>
          <a:srcRect l="7454" t="4003" r="3474" b="7635"/>
          <a:stretch>
            <a:fillRect/>
          </a:stretch>
        </p:blipFill>
        <p:spPr>
          <a:xfrm>
            <a:off x="1584000" y="3241040"/>
            <a:ext cx="899795" cy="11868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" name="图片 14"/>
          <p:cNvPicPr>
            <a:picLocks noChangeAspect="1"/>
          </p:cNvPicPr>
          <p:nvPr>
            <p:custDataLst>
              <p:tags r:id="rId23"/>
            </p:custDataLst>
          </p:nvPr>
        </p:nvPicPr>
        <p:blipFill>
          <a:blip r:embed="rId24"/>
          <a:srcRect l="7215" t="3384" r="3083" b="8279"/>
          <a:stretch>
            <a:fillRect/>
          </a:stretch>
        </p:blipFill>
        <p:spPr>
          <a:xfrm>
            <a:off x="144000" y="3240000"/>
            <a:ext cx="899795" cy="118808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4" name="图片 16"/>
          <p:cNvPicPr>
            <a:picLocks noChangeAspect="1"/>
          </p:cNvPicPr>
          <p:nvPr>
            <p:custDataLst>
              <p:tags r:id="rId25"/>
            </p:custDataLst>
          </p:nvPr>
        </p:nvPicPr>
        <p:blipFill>
          <a:blip r:embed="rId26"/>
          <a:srcRect l="9548" t="3707" r="3374" b="8649"/>
          <a:stretch>
            <a:fillRect/>
          </a:stretch>
        </p:blipFill>
        <p:spPr>
          <a:xfrm>
            <a:off x="3744000" y="3241040"/>
            <a:ext cx="899795" cy="11868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" name="图片 17"/>
          <p:cNvPicPr>
            <a:picLocks noChangeAspect="1"/>
          </p:cNvPicPr>
          <p:nvPr>
            <p:custDataLst>
              <p:tags r:id="rId27"/>
            </p:custDataLst>
          </p:nvPr>
        </p:nvPicPr>
        <p:blipFill>
          <a:blip r:embed="rId28"/>
          <a:srcRect l="6674" t="4129" r="3337" b="9074"/>
          <a:stretch>
            <a:fillRect/>
          </a:stretch>
        </p:blipFill>
        <p:spPr>
          <a:xfrm>
            <a:off x="5904000" y="3239770"/>
            <a:ext cx="899795" cy="11874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6" name="图片 18"/>
          <p:cNvPicPr>
            <a:picLocks noChangeAspect="1"/>
          </p:cNvPicPr>
          <p:nvPr>
            <p:custDataLst>
              <p:tags r:id="rId29"/>
            </p:custDataLst>
          </p:nvPr>
        </p:nvPicPr>
        <p:blipFill>
          <a:blip r:embed="rId30"/>
          <a:srcRect l="6429" t="2819" r="3849" b="8458"/>
          <a:stretch>
            <a:fillRect/>
          </a:stretch>
        </p:blipFill>
        <p:spPr>
          <a:xfrm>
            <a:off x="3024000" y="3241040"/>
            <a:ext cx="899795" cy="11868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6" name="图片 19"/>
          <p:cNvPicPr>
            <a:picLocks noChangeAspect="1"/>
          </p:cNvPicPr>
          <p:nvPr>
            <p:custDataLst>
              <p:tags r:id="rId31"/>
            </p:custDataLst>
          </p:nvPr>
        </p:nvPicPr>
        <p:blipFill>
          <a:blip r:embed="rId32"/>
          <a:srcRect l="9735" t="4125" r="5146" b="9017"/>
          <a:stretch>
            <a:fillRect/>
          </a:stretch>
        </p:blipFill>
        <p:spPr>
          <a:xfrm>
            <a:off x="2304000" y="3241040"/>
            <a:ext cx="899795" cy="11868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8" name="图片 20"/>
          <p:cNvPicPr>
            <a:picLocks noChangeAspect="1"/>
          </p:cNvPicPr>
          <p:nvPr>
            <p:custDataLst>
              <p:tags r:id="rId33"/>
            </p:custDataLst>
          </p:nvPr>
        </p:nvPicPr>
        <p:blipFill>
          <a:blip r:embed="rId34"/>
          <a:srcRect l="12844" t="4263" r="7343" b="6221"/>
          <a:stretch>
            <a:fillRect/>
          </a:stretch>
        </p:blipFill>
        <p:spPr>
          <a:xfrm>
            <a:off x="4464000" y="3241040"/>
            <a:ext cx="899795" cy="11868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9" name="图片 21"/>
          <p:cNvPicPr>
            <a:picLocks noChangeAspect="1"/>
          </p:cNvPicPr>
          <p:nvPr>
            <p:custDataLst>
              <p:tags r:id="rId35"/>
            </p:custDataLst>
          </p:nvPr>
        </p:nvPicPr>
        <p:blipFill>
          <a:blip r:embed="rId36"/>
          <a:srcRect l="10652" t="4972" r="5109" b="9628"/>
          <a:stretch>
            <a:fillRect/>
          </a:stretch>
        </p:blipFill>
        <p:spPr>
          <a:xfrm>
            <a:off x="8064000" y="3241675"/>
            <a:ext cx="899795" cy="11868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8" name="图片 47" descr="人工智能概论"/>
          <p:cNvPicPr>
            <a:picLocks noChangeAspect="1"/>
          </p:cNvPicPr>
          <p:nvPr>
            <p:custDataLst>
              <p:tags r:id="rId37"/>
            </p:custDataLst>
          </p:nvPr>
        </p:nvPicPr>
        <p:blipFill>
          <a:blip r:embed="rId38"/>
          <a:srcRect l="10007" t="4498" r="4123" b="9022"/>
          <a:stretch>
            <a:fillRect/>
          </a:stretch>
        </p:blipFill>
        <p:spPr>
          <a:xfrm>
            <a:off x="6624000" y="3241040"/>
            <a:ext cx="899795" cy="1187450"/>
          </a:xfrm>
          <a:prstGeom prst="rect">
            <a:avLst/>
          </a:prstGeom>
        </p:spPr>
      </p:pic>
      <p:pic>
        <p:nvPicPr>
          <p:cNvPr id="49" name="图片 48" descr="云计算实战"/>
          <p:cNvPicPr>
            <a:picLocks noChangeAspect="1"/>
          </p:cNvPicPr>
          <p:nvPr>
            <p:custDataLst>
              <p:tags r:id="rId39"/>
            </p:custDataLst>
          </p:nvPr>
        </p:nvPicPr>
        <p:blipFill>
          <a:blip r:embed="rId40"/>
          <a:srcRect l="10330" t="4824" r="3102" b="8935"/>
          <a:stretch>
            <a:fillRect/>
          </a:stretch>
        </p:blipFill>
        <p:spPr>
          <a:xfrm>
            <a:off x="864000" y="3240405"/>
            <a:ext cx="899795" cy="1187450"/>
          </a:xfrm>
          <a:prstGeom prst="rect">
            <a:avLst/>
          </a:prstGeom>
        </p:spPr>
      </p:pic>
      <p:pic>
        <p:nvPicPr>
          <p:cNvPr id="50" name="图片 49" descr="R语言】"/>
          <p:cNvPicPr>
            <a:picLocks noChangeAspect="1"/>
          </p:cNvPicPr>
          <p:nvPr>
            <p:custDataLst>
              <p:tags r:id="rId41"/>
            </p:custDataLst>
          </p:nvPr>
        </p:nvPicPr>
        <p:blipFill>
          <a:blip r:embed="rId42"/>
          <a:srcRect l="10586" t="4801" r="5840" b="10601"/>
          <a:stretch>
            <a:fillRect/>
          </a:stretch>
        </p:blipFill>
        <p:spPr>
          <a:xfrm>
            <a:off x="5184000" y="3241040"/>
            <a:ext cx="899795" cy="1186815"/>
          </a:xfrm>
          <a:prstGeom prst="rect">
            <a:avLst/>
          </a:prstGeom>
        </p:spPr>
      </p:pic>
      <p:pic>
        <p:nvPicPr>
          <p:cNvPr id="55" name="图片 54" descr="人工智能应用开发"/>
          <p:cNvPicPr>
            <a:picLocks noChangeAspect="1"/>
          </p:cNvPicPr>
          <p:nvPr/>
        </p:nvPicPr>
        <p:blipFill>
          <a:blip r:embed="rId43"/>
          <a:srcRect l="9613" t="5200" r="5065" b="10376"/>
          <a:stretch>
            <a:fillRect/>
          </a:stretch>
        </p:blipFill>
        <p:spPr>
          <a:xfrm>
            <a:off x="7344000" y="3239770"/>
            <a:ext cx="899795" cy="1188085"/>
          </a:xfrm>
          <a:prstGeom prst="rect">
            <a:avLst/>
          </a:prstGeom>
        </p:spPr>
      </p:pic>
      <p:pic>
        <p:nvPicPr>
          <p:cNvPr id="56" name="图片 55" descr="人工智能导论"/>
          <p:cNvPicPr>
            <a:picLocks noChangeAspect="1"/>
          </p:cNvPicPr>
          <p:nvPr/>
        </p:nvPicPr>
        <p:blipFill>
          <a:blip r:embed="rId44"/>
          <a:srcRect l="12569" t="4947" r="4344" b="10617"/>
          <a:stretch>
            <a:fillRect/>
          </a:stretch>
        </p:blipFill>
        <p:spPr>
          <a:xfrm>
            <a:off x="144000" y="4680000"/>
            <a:ext cx="899795" cy="1186815"/>
          </a:xfrm>
          <a:prstGeom prst="rect">
            <a:avLst/>
          </a:prstGeom>
        </p:spPr>
      </p:pic>
      <p:pic>
        <p:nvPicPr>
          <p:cNvPr id="68" name="图片 67" descr="智能系统"/>
          <p:cNvPicPr>
            <a:picLocks noChangeAspect="1"/>
          </p:cNvPicPr>
          <p:nvPr/>
        </p:nvPicPr>
        <p:blipFill>
          <a:blip r:embed="rId45"/>
          <a:srcRect l="14175" t="4474" r="4036" b="9635"/>
          <a:stretch>
            <a:fillRect/>
          </a:stretch>
        </p:blipFill>
        <p:spPr>
          <a:xfrm>
            <a:off x="6948000" y="4678045"/>
            <a:ext cx="899795" cy="1187450"/>
          </a:xfrm>
          <a:prstGeom prst="rect">
            <a:avLst/>
          </a:prstGeom>
        </p:spPr>
      </p:pic>
      <p:pic>
        <p:nvPicPr>
          <p:cNvPr id="57" name="图片 56" descr="机器学习和深度学习"/>
          <p:cNvPicPr>
            <a:picLocks noChangeAspect="1"/>
          </p:cNvPicPr>
          <p:nvPr/>
        </p:nvPicPr>
        <p:blipFill>
          <a:blip r:embed="rId46"/>
          <a:srcRect l="14839" t="5829" r="7596" b="10367"/>
          <a:stretch>
            <a:fillRect/>
          </a:stretch>
        </p:blipFill>
        <p:spPr>
          <a:xfrm>
            <a:off x="3060000" y="4680585"/>
            <a:ext cx="899795" cy="1186815"/>
          </a:xfrm>
          <a:prstGeom prst="rect">
            <a:avLst/>
          </a:prstGeom>
        </p:spPr>
      </p:pic>
      <p:pic>
        <p:nvPicPr>
          <p:cNvPr id="58" name="图片 57" descr="自然语言处理"/>
          <p:cNvPicPr>
            <a:picLocks noChangeAspect="1"/>
          </p:cNvPicPr>
          <p:nvPr/>
        </p:nvPicPr>
        <p:blipFill>
          <a:blip r:embed="rId47"/>
          <a:srcRect l="14875" t="5318" r="6908" b="10393"/>
          <a:stretch>
            <a:fillRect/>
          </a:stretch>
        </p:blipFill>
        <p:spPr>
          <a:xfrm>
            <a:off x="4032000" y="4679950"/>
            <a:ext cx="899795" cy="1186180"/>
          </a:xfrm>
          <a:prstGeom prst="rect">
            <a:avLst/>
          </a:prstGeom>
        </p:spPr>
      </p:pic>
      <p:pic>
        <p:nvPicPr>
          <p:cNvPr id="61" name="图片 60" descr="知识表示与处理"/>
          <p:cNvPicPr>
            <a:picLocks noChangeAspect="1"/>
          </p:cNvPicPr>
          <p:nvPr/>
        </p:nvPicPr>
        <p:blipFill>
          <a:blip r:embed="rId48"/>
          <a:srcRect l="15951" t="5695" r="8134" b="10646"/>
          <a:stretch>
            <a:fillRect/>
          </a:stretch>
        </p:blipFill>
        <p:spPr>
          <a:xfrm>
            <a:off x="5004000" y="4680585"/>
            <a:ext cx="899795" cy="1186815"/>
          </a:xfrm>
          <a:prstGeom prst="rect">
            <a:avLst/>
          </a:prstGeom>
        </p:spPr>
      </p:pic>
      <p:pic>
        <p:nvPicPr>
          <p:cNvPr id="62" name="图片 61" descr="人工智能未来工程"/>
          <p:cNvPicPr>
            <a:picLocks noChangeAspect="1"/>
          </p:cNvPicPr>
          <p:nvPr/>
        </p:nvPicPr>
        <p:blipFill>
          <a:blip r:embed="rId49"/>
          <a:srcRect l="15130" t="5535" r="6443" b="10822"/>
          <a:stretch>
            <a:fillRect/>
          </a:stretch>
        </p:blipFill>
        <p:spPr>
          <a:xfrm>
            <a:off x="7920000" y="4679315"/>
            <a:ext cx="899795" cy="1186815"/>
          </a:xfrm>
          <a:prstGeom prst="rect">
            <a:avLst/>
          </a:prstGeom>
        </p:spPr>
      </p:pic>
      <p:pic>
        <p:nvPicPr>
          <p:cNvPr id="44" name="图片 43" descr="TensorFlow程序设计"/>
          <p:cNvPicPr>
            <a:picLocks noChangeAspect="1"/>
          </p:cNvPicPr>
          <p:nvPr>
            <p:custDataLst>
              <p:tags r:id="rId50"/>
            </p:custDataLst>
          </p:nvPr>
        </p:nvPicPr>
        <p:blipFill>
          <a:blip r:embed="rId51"/>
          <a:srcRect l="12894" t="5672" r="6635" b="10000"/>
          <a:stretch>
            <a:fillRect/>
          </a:stretch>
        </p:blipFill>
        <p:spPr>
          <a:xfrm>
            <a:off x="2088000" y="4679315"/>
            <a:ext cx="899795" cy="1186815"/>
          </a:xfrm>
          <a:prstGeom prst="rect">
            <a:avLst/>
          </a:prstGeom>
        </p:spPr>
      </p:pic>
      <p:pic>
        <p:nvPicPr>
          <p:cNvPr id="63" name="图片 62" descr="模式识别"/>
          <p:cNvPicPr>
            <a:picLocks noChangeAspect="1"/>
          </p:cNvPicPr>
          <p:nvPr/>
        </p:nvPicPr>
        <p:blipFill>
          <a:blip r:embed="rId52"/>
          <a:srcRect l="15065" t="5653" r="5714" b="9840"/>
          <a:stretch>
            <a:fillRect/>
          </a:stretch>
        </p:blipFill>
        <p:spPr>
          <a:xfrm>
            <a:off x="5976000" y="4678045"/>
            <a:ext cx="899795" cy="1187450"/>
          </a:xfrm>
          <a:prstGeom prst="rect">
            <a:avLst/>
          </a:prstGeom>
        </p:spPr>
      </p:pic>
      <p:pic>
        <p:nvPicPr>
          <p:cNvPr id="54" name="图片 53" descr="人工智能数据基础2"/>
          <p:cNvPicPr>
            <a:picLocks noChangeAspect="1"/>
          </p:cNvPicPr>
          <p:nvPr>
            <p:custDataLst>
              <p:tags r:id="rId53"/>
            </p:custDataLst>
          </p:nvPr>
        </p:nvPicPr>
        <p:blipFill>
          <a:blip r:embed="rId54"/>
          <a:srcRect l="14516" t="5334" r="6123" b="9573"/>
          <a:stretch>
            <a:fillRect/>
          </a:stretch>
        </p:blipFill>
        <p:spPr>
          <a:xfrm>
            <a:off x="1116000" y="4679315"/>
            <a:ext cx="899795" cy="118618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0" y="1997136"/>
            <a:ext cx="7084431" cy="1791128"/>
            <a:chOff x="-1" y="2037922"/>
            <a:chExt cx="12192763" cy="1791128"/>
          </a:xfrm>
        </p:grpSpPr>
        <p:sp>
          <p:nvSpPr>
            <p:cNvPr id="3" name="矩形 2"/>
            <p:cNvSpPr/>
            <p:nvPr/>
          </p:nvSpPr>
          <p:spPr>
            <a:xfrm>
              <a:off x="762" y="2038350"/>
              <a:ext cx="12192000" cy="179070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/>
            <p:cNvSpPr/>
            <p:nvPr/>
          </p:nvSpPr>
          <p:spPr>
            <a:xfrm>
              <a:off x="762" y="2037922"/>
              <a:ext cx="12192000" cy="72000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/>
            <p:cNvSpPr/>
            <p:nvPr/>
          </p:nvSpPr>
          <p:spPr>
            <a:xfrm>
              <a:off x="-1" y="3752264"/>
              <a:ext cx="12192000" cy="72000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391"/>
          <a:stretch>
            <a:fillRect/>
          </a:stretch>
        </p:blipFill>
        <p:spPr>
          <a:xfrm flipH="1">
            <a:off x="6143625" y="0"/>
            <a:ext cx="3000375" cy="6858000"/>
          </a:xfrm>
          <a:prstGeom prst="rect">
            <a:avLst/>
          </a:prstGeom>
        </p:spPr>
      </p:pic>
      <p:sp>
        <p:nvSpPr>
          <p:cNvPr id="7" name="文本框 5"/>
          <p:cNvSpPr txBox="1"/>
          <p:nvPr/>
        </p:nvSpPr>
        <p:spPr>
          <a:xfrm>
            <a:off x="1371600" y="2328817"/>
            <a:ext cx="418576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7200" spc="600" dirty="0" smtClean="0">
                <a:solidFill>
                  <a:schemeClr val="bg1"/>
                </a:solidFill>
              </a:rPr>
              <a:t>感谢聆听</a:t>
            </a:r>
            <a:endParaRPr lang="zh-CN" altLang="en-US" sz="7200" spc="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-1" y="-2439"/>
            <a:ext cx="9145786" cy="718410"/>
            <a:chOff x="-1" y="190175"/>
            <a:chExt cx="9145786" cy="525795"/>
          </a:xfrm>
        </p:grpSpPr>
        <p:sp>
          <p:nvSpPr>
            <p:cNvPr id="5" name="任意多边形 4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6" name="任意多边形 5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7" name="任意多边形 6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</p:grpSp>
      <p:sp>
        <p:nvSpPr>
          <p:cNvPr id="8" name="文本框 6"/>
          <p:cNvSpPr txBox="1"/>
          <p:nvPr/>
        </p:nvSpPr>
        <p:spPr>
          <a:xfrm>
            <a:off x="452232" y="173917"/>
            <a:ext cx="3365024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100" b="1" spc="225" dirty="0" smtClean="0">
                <a:solidFill>
                  <a:prstClr val="white"/>
                </a:solidFill>
              </a:rPr>
              <a:t>1.1</a:t>
            </a:r>
            <a:r>
              <a:rPr lang="zh-CN" altLang="en-US" sz="2100" b="1" spc="225" dirty="0">
                <a:solidFill>
                  <a:prstClr val="white"/>
                </a:solidFill>
              </a:rPr>
              <a:t>大数据可视化的概念</a:t>
            </a:r>
            <a:endParaRPr lang="zh-CN" altLang="en-US" sz="2100" b="1" spc="225" dirty="0">
              <a:solidFill>
                <a:prstClr val="white"/>
              </a:solidFill>
            </a:endParaRPr>
          </a:p>
        </p:txBody>
      </p:sp>
      <p:sp>
        <p:nvSpPr>
          <p:cNvPr id="9" name="Freeform 172"/>
          <p:cNvSpPr>
            <a:spLocks noEditPoints="1"/>
          </p:cNvSpPr>
          <p:nvPr/>
        </p:nvSpPr>
        <p:spPr bwMode="auto">
          <a:xfrm>
            <a:off x="114106" y="218902"/>
            <a:ext cx="328601" cy="325528"/>
          </a:xfrm>
          <a:custGeom>
            <a:avLst/>
            <a:gdLst>
              <a:gd name="T0" fmla="*/ 22 w 45"/>
              <a:gd name="T1" fmla="*/ 0 h 45"/>
              <a:gd name="T2" fmla="*/ 0 w 45"/>
              <a:gd name="T3" fmla="*/ 22 h 45"/>
              <a:gd name="T4" fmla="*/ 22 w 45"/>
              <a:gd name="T5" fmla="*/ 45 h 45"/>
              <a:gd name="T6" fmla="*/ 45 w 45"/>
              <a:gd name="T7" fmla="*/ 22 h 45"/>
              <a:gd name="T8" fmla="*/ 22 w 45"/>
              <a:gd name="T9" fmla="*/ 0 h 45"/>
              <a:gd name="T10" fmla="*/ 42 w 45"/>
              <a:gd name="T11" fmla="*/ 22 h 45"/>
              <a:gd name="T12" fmla="*/ 38 w 45"/>
              <a:gd name="T13" fmla="*/ 34 h 45"/>
              <a:gd name="T14" fmla="*/ 37 w 45"/>
              <a:gd name="T15" fmla="*/ 31 h 45"/>
              <a:gd name="T16" fmla="*/ 38 w 45"/>
              <a:gd name="T17" fmla="*/ 24 h 45"/>
              <a:gd name="T18" fmla="*/ 35 w 45"/>
              <a:gd name="T19" fmla="*/ 19 h 45"/>
              <a:gd name="T20" fmla="*/ 30 w 45"/>
              <a:gd name="T21" fmla="*/ 16 h 45"/>
              <a:gd name="T22" fmla="*/ 33 w 45"/>
              <a:gd name="T23" fmla="*/ 8 h 45"/>
              <a:gd name="T24" fmla="*/ 28 w 45"/>
              <a:gd name="T25" fmla="*/ 6 h 45"/>
              <a:gd name="T26" fmla="*/ 29 w 45"/>
              <a:gd name="T27" fmla="*/ 4 h 45"/>
              <a:gd name="T28" fmla="*/ 42 w 45"/>
              <a:gd name="T29" fmla="*/ 22 h 45"/>
              <a:gd name="T30" fmla="*/ 20 w 45"/>
              <a:gd name="T31" fmla="*/ 3 h 45"/>
              <a:gd name="T32" fmla="*/ 17 w 45"/>
              <a:gd name="T33" fmla="*/ 5 h 45"/>
              <a:gd name="T34" fmla="*/ 14 w 45"/>
              <a:gd name="T35" fmla="*/ 8 h 45"/>
              <a:gd name="T36" fmla="*/ 11 w 45"/>
              <a:gd name="T37" fmla="*/ 12 h 45"/>
              <a:gd name="T38" fmla="*/ 13 w 45"/>
              <a:gd name="T39" fmla="*/ 14 h 45"/>
              <a:gd name="T40" fmla="*/ 16 w 45"/>
              <a:gd name="T41" fmla="*/ 15 h 45"/>
              <a:gd name="T42" fmla="*/ 23 w 45"/>
              <a:gd name="T43" fmla="*/ 22 h 45"/>
              <a:gd name="T44" fmla="*/ 18 w 45"/>
              <a:gd name="T45" fmla="*/ 28 h 45"/>
              <a:gd name="T46" fmla="*/ 17 w 45"/>
              <a:gd name="T47" fmla="*/ 31 h 45"/>
              <a:gd name="T48" fmla="*/ 17 w 45"/>
              <a:gd name="T49" fmla="*/ 37 h 45"/>
              <a:gd name="T50" fmla="*/ 13 w 45"/>
              <a:gd name="T51" fmla="*/ 32 h 45"/>
              <a:gd name="T52" fmla="*/ 12 w 45"/>
              <a:gd name="T53" fmla="*/ 27 h 45"/>
              <a:gd name="T54" fmla="*/ 8 w 45"/>
              <a:gd name="T55" fmla="*/ 22 h 45"/>
              <a:gd name="T56" fmla="*/ 10 w 45"/>
              <a:gd name="T57" fmla="*/ 17 h 45"/>
              <a:gd name="T58" fmla="*/ 5 w 45"/>
              <a:gd name="T59" fmla="*/ 16 h 45"/>
              <a:gd name="T60" fmla="*/ 20 w 45"/>
              <a:gd name="T61" fmla="*/ 3 h 45"/>
              <a:gd name="T62" fmla="*/ 16 w 45"/>
              <a:gd name="T63" fmla="*/ 41 h 45"/>
              <a:gd name="T64" fmla="*/ 19 w 45"/>
              <a:gd name="T65" fmla="*/ 39 h 45"/>
              <a:gd name="T66" fmla="*/ 22 w 45"/>
              <a:gd name="T67" fmla="*/ 38 h 45"/>
              <a:gd name="T68" fmla="*/ 28 w 45"/>
              <a:gd name="T69" fmla="*/ 37 h 45"/>
              <a:gd name="T70" fmla="*/ 33 w 45"/>
              <a:gd name="T71" fmla="*/ 38 h 45"/>
              <a:gd name="T72" fmla="*/ 22 w 45"/>
              <a:gd name="T73" fmla="*/ 42 h 45"/>
              <a:gd name="T74" fmla="*/ 16 w 45"/>
              <a:gd name="T75" fmla="*/ 41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45" h="45">
                <a:moveTo>
                  <a:pt x="22" y="0"/>
                </a:moveTo>
                <a:cubicBezTo>
                  <a:pt x="10" y="0"/>
                  <a:pt x="0" y="10"/>
                  <a:pt x="0" y="22"/>
                </a:cubicBezTo>
                <a:cubicBezTo>
                  <a:pt x="0" y="35"/>
                  <a:pt x="10" y="45"/>
                  <a:pt x="22" y="45"/>
                </a:cubicBezTo>
                <a:cubicBezTo>
                  <a:pt x="35" y="45"/>
                  <a:pt x="45" y="35"/>
                  <a:pt x="45" y="22"/>
                </a:cubicBezTo>
                <a:cubicBezTo>
                  <a:pt x="45" y="10"/>
                  <a:pt x="35" y="0"/>
                  <a:pt x="22" y="0"/>
                </a:cubicBezTo>
                <a:close/>
                <a:moveTo>
                  <a:pt x="42" y="22"/>
                </a:moveTo>
                <a:cubicBezTo>
                  <a:pt x="42" y="27"/>
                  <a:pt x="40" y="31"/>
                  <a:pt x="38" y="34"/>
                </a:cubicBezTo>
                <a:cubicBezTo>
                  <a:pt x="37" y="34"/>
                  <a:pt x="36" y="32"/>
                  <a:pt x="37" y="31"/>
                </a:cubicBezTo>
                <a:cubicBezTo>
                  <a:pt x="38" y="29"/>
                  <a:pt x="38" y="25"/>
                  <a:pt x="38" y="24"/>
                </a:cubicBezTo>
                <a:cubicBezTo>
                  <a:pt x="38" y="23"/>
                  <a:pt x="37" y="19"/>
                  <a:pt x="35" y="19"/>
                </a:cubicBezTo>
                <a:cubicBezTo>
                  <a:pt x="33" y="19"/>
                  <a:pt x="32" y="19"/>
                  <a:pt x="30" y="16"/>
                </a:cubicBezTo>
                <a:cubicBezTo>
                  <a:pt x="28" y="11"/>
                  <a:pt x="35" y="10"/>
                  <a:pt x="33" y="8"/>
                </a:cubicBezTo>
                <a:cubicBezTo>
                  <a:pt x="32" y="7"/>
                  <a:pt x="28" y="11"/>
                  <a:pt x="28" y="6"/>
                </a:cubicBezTo>
                <a:cubicBezTo>
                  <a:pt x="28" y="5"/>
                  <a:pt x="28" y="5"/>
                  <a:pt x="29" y="4"/>
                </a:cubicBezTo>
                <a:cubicBezTo>
                  <a:pt x="36" y="7"/>
                  <a:pt x="42" y="14"/>
                  <a:pt x="42" y="22"/>
                </a:cubicBezTo>
                <a:close/>
                <a:moveTo>
                  <a:pt x="20" y="3"/>
                </a:moveTo>
                <a:cubicBezTo>
                  <a:pt x="19" y="4"/>
                  <a:pt x="18" y="5"/>
                  <a:pt x="17" y="5"/>
                </a:cubicBezTo>
                <a:cubicBezTo>
                  <a:pt x="16" y="7"/>
                  <a:pt x="15" y="7"/>
                  <a:pt x="14" y="8"/>
                </a:cubicBezTo>
                <a:cubicBezTo>
                  <a:pt x="13" y="9"/>
                  <a:pt x="11" y="11"/>
                  <a:pt x="11" y="12"/>
                </a:cubicBezTo>
                <a:cubicBezTo>
                  <a:pt x="11" y="13"/>
                  <a:pt x="12" y="15"/>
                  <a:pt x="13" y="14"/>
                </a:cubicBezTo>
                <a:cubicBezTo>
                  <a:pt x="13" y="14"/>
                  <a:pt x="15" y="14"/>
                  <a:pt x="16" y="15"/>
                </a:cubicBezTo>
                <a:cubicBezTo>
                  <a:pt x="18" y="15"/>
                  <a:pt x="26" y="15"/>
                  <a:pt x="23" y="22"/>
                </a:cubicBezTo>
                <a:cubicBezTo>
                  <a:pt x="22" y="24"/>
                  <a:pt x="19" y="24"/>
                  <a:pt x="18" y="28"/>
                </a:cubicBezTo>
                <a:cubicBezTo>
                  <a:pt x="18" y="28"/>
                  <a:pt x="17" y="30"/>
                  <a:pt x="17" y="31"/>
                </a:cubicBezTo>
                <a:cubicBezTo>
                  <a:pt x="17" y="32"/>
                  <a:pt x="18" y="37"/>
                  <a:pt x="17" y="37"/>
                </a:cubicBezTo>
                <a:cubicBezTo>
                  <a:pt x="16" y="37"/>
                  <a:pt x="13" y="33"/>
                  <a:pt x="13" y="32"/>
                </a:cubicBezTo>
                <a:cubicBezTo>
                  <a:pt x="13" y="31"/>
                  <a:pt x="12" y="29"/>
                  <a:pt x="12" y="27"/>
                </a:cubicBezTo>
                <a:cubicBezTo>
                  <a:pt x="12" y="25"/>
                  <a:pt x="8" y="25"/>
                  <a:pt x="8" y="22"/>
                </a:cubicBezTo>
                <a:cubicBezTo>
                  <a:pt x="8" y="19"/>
                  <a:pt x="10" y="18"/>
                  <a:pt x="10" y="17"/>
                </a:cubicBezTo>
                <a:cubicBezTo>
                  <a:pt x="9" y="16"/>
                  <a:pt x="6" y="16"/>
                  <a:pt x="5" y="16"/>
                </a:cubicBezTo>
                <a:cubicBezTo>
                  <a:pt x="7" y="9"/>
                  <a:pt x="13" y="4"/>
                  <a:pt x="20" y="3"/>
                </a:cubicBezTo>
                <a:close/>
                <a:moveTo>
                  <a:pt x="16" y="41"/>
                </a:moveTo>
                <a:cubicBezTo>
                  <a:pt x="18" y="40"/>
                  <a:pt x="18" y="39"/>
                  <a:pt x="19" y="39"/>
                </a:cubicBezTo>
                <a:cubicBezTo>
                  <a:pt x="20" y="39"/>
                  <a:pt x="21" y="39"/>
                  <a:pt x="22" y="38"/>
                </a:cubicBezTo>
                <a:cubicBezTo>
                  <a:pt x="23" y="38"/>
                  <a:pt x="26" y="37"/>
                  <a:pt x="28" y="37"/>
                </a:cubicBezTo>
                <a:cubicBezTo>
                  <a:pt x="29" y="37"/>
                  <a:pt x="32" y="37"/>
                  <a:pt x="33" y="38"/>
                </a:cubicBezTo>
                <a:cubicBezTo>
                  <a:pt x="30" y="40"/>
                  <a:pt x="26" y="42"/>
                  <a:pt x="22" y="42"/>
                </a:cubicBezTo>
                <a:cubicBezTo>
                  <a:pt x="20" y="42"/>
                  <a:pt x="18" y="41"/>
                  <a:pt x="16" y="4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endParaRPr lang="id-ID" sz="1350">
              <a:solidFill>
                <a:prstClr val="black"/>
              </a:solidFill>
            </a:endParaRPr>
          </a:p>
        </p:txBody>
      </p:sp>
      <p:sp>
        <p:nvSpPr>
          <p:cNvPr id="10" name="文本框 27"/>
          <p:cNvSpPr txBox="1"/>
          <p:nvPr/>
        </p:nvSpPr>
        <p:spPr>
          <a:xfrm>
            <a:off x="6630203" y="234392"/>
            <a:ext cx="214033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350" dirty="0">
                <a:solidFill>
                  <a:prstClr val="white"/>
                </a:solidFill>
              </a:rPr>
              <a:t>第</a:t>
            </a:r>
            <a:r>
              <a:rPr lang="en-US" altLang="zh-CN" sz="1350" dirty="0">
                <a:solidFill>
                  <a:prstClr val="white"/>
                </a:solidFill>
              </a:rPr>
              <a:t>1</a:t>
            </a:r>
            <a:r>
              <a:rPr lang="zh-CN" altLang="en-US" sz="1350" dirty="0">
                <a:solidFill>
                  <a:prstClr val="white"/>
                </a:solidFill>
              </a:rPr>
              <a:t>章  大数据可视化概述</a:t>
            </a:r>
            <a:endParaRPr lang="zh-CN" altLang="en-US" sz="1350" dirty="0">
              <a:solidFill>
                <a:prstClr val="white"/>
              </a:solidFill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452232" y="1272944"/>
            <a:ext cx="647688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dirty="0"/>
              <a:t>数据可视化主要旨在借助于图形化手段，清晰有效地传达与沟通</a:t>
            </a:r>
            <a:r>
              <a:rPr lang="zh-CN" altLang="en-US" sz="1600" dirty="0" smtClean="0"/>
              <a:t>信息。</a:t>
            </a:r>
            <a:endParaRPr lang="zh-CN" altLang="zh-CN" sz="1600" dirty="0"/>
          </a:p>
        </p:txBody>
      </p:sp>
      <p:pic>
        <p:nvPicPr>
          <p:cNvPr id="18" name="27 Imagen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7188" y="6250579"/>
            <a:ext cx="363537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30 CuadroTexto"/>
          <p:cNvSpPr txBox="1"/>
          <p:nvPr/>
        </p:nvSpPr>
        <p:spPr>
          <a:xfrm>
            <a:off x="4467225" y="6261691"/>
            <a:ext cx="315913" cy="2778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HN" sz="1200" b="1" i="1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of</a:t>
            </a:r>
            <a:endParaRPr lang="es-ES" sz="1200" b="1" i="1" dirty="0">
              <a:solidFill>
                <a:schemeClr val="bg1">
                  <a:lumMod val="65000"/>
                </a:schemeClr>
              </a:solidFill>
              <a:latin typeface="+mn-lt"/>
            </a:endParaRPr>
          </a:p>
        </p:txBody>
      </p:sp>
      <p:sp>
        <p:nvSpPr>
          <p:cNvPr id="22" name="31 CuadroTexto"/>
          <p:cNvSpPr txBox="1"/>
          <p:nvPr/>
        </p:nvSpPr>
        <p:spPr>
          <a:xfrm>
            <a:off x="4729199" y="6267161"/>
            <a:ext cx="370840" cy="27559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s-HN" sz="1200" b="1" dirty="0">
                <a:solidFill>
                  <a:schemeClr val="bg1">
                    <a:lumMod val="50000"/>
                  </a:schemeClr>
                </a:solidFill>
              </a:rPr>
              <a:t>25</a:t>
            </a:r>
            <a:endParaRPr lang="en-US" altLang="es-HN" sz="12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3" name="Imagen 27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03019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Imagen 28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3926681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灯片编号占位符 5"/>
          <p:cNvSpPr txBox="1"/>
          <p:nvPr/>
        </p:nvSpPr>
        <p:spPr>
          <a:xfrm>
            <a:off x="2402285" y="622279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b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F730C6D-5BB4-4F63-9D16-9EBF769D35DB}" type="slidenum">
              <a:rPr lang="zh-CN" altLang="en-US" smtClean="0"/>
            </a:fld>
            <a:endParaRPr lang="zh-CN" altLang="en-US" dirty="0"/>
          </a:p>
        </p:txBody>
      </p:sp>
      <p:sp>
        <p:nvSpPr>
          <p:cNvPr id="26" name="文本框 40"/>
          <p:cNvSpPr txBox="1"/>
          <p:nvPr/>
        </p:nvSpPr>
        <p:spPr>
          <a:xfrm>
            <a:off x="399253" y="843230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 smtClean="0">
                <a:solidFill>
                  <a:srgbClr val="3D89BC"/>
                </a:solidFill>
              </a:rPr>
              <a:t>定义</a:t>
            </a:r>
            <a:endParaRPr lang="zh-CN" altLang="en-US" b="1" dirty="0">
              <a:solidFill>
                <a:srgbClr val="3D89BC"/>
              </a:solidFill>
            </a:endParaRPr>
          </a:p>
        </p:txBody>
      </p:sp>
      <p:sp>
        <p:nvSpPr>
          <p:cNvPr id="29" name="椭圆 28"/>
          <p:cNvSpPr/>
          <p:nvPr/>
        </p:nvSpPr>
        <p:spPr>
          <a:xfrm>
            <a:off x="293525" y="946406"/>
            <a:ext cx="127327" cy="127327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grpSp>
        <p:nvGrpSpPr>
          <p:cNvPr id="12" name="组合 11"/>
          <p:cNvGrpSpPr/>
          <p:nvPr/>
        </p:nvGrpSpPr>
        <p:grpSpPr>
          <a:xfrm>
            <a:off x="577971" y="2395986"/>
            <a:ext cx="7546853" cy="1511779"/>
            <a:chOff x="3793574" y="4683245"/>
            <a:chExt cx="5101919" cy="514350"/>
          </a:xfrm>
        </p:grpSpPr>
        <p:grpSp>
          <p:nvGrpSpPr>
            <p:cNvPr id="27" name="组合 26"/>
            <p:cNvGrpSpPr/>
            <p:nvPr/>
          </p:nvGrpSpPr>
          <p:grpSpPr bwMode="auto">
            <a:xfrm>
              <a:off x="3793574" y="4683245"/>
              <a:ext cx="5101919" cy="514350"/>
              <a:chOff x="-260133" y="0"/>
              <a:chExt cx="4349533" cy="514350"/>
            </a:xfrm>
          </p:grpSpPr>
          <p:grpSp>
            <p:nvGrpSpPr>
              <p:cNvPr id="28" name="组合 27"/>
              <p:cNvGrpSpPr/>
              <p:nvPr/>
            </p:nvGrpSpPr>
            <p:grpSpPr bwMode="auto">
              <a:xfrm>
                <a:off x="1060450" y="0"/>
                <a:ext cx="1860550" cy="514350"/>
                <a:chOff x="0" y="0"/>
                <a:chExt cx="1860550" cy="514350"/>
              </a:xfrm>
            </p:grpSpPr>
            <p:sp>
              <p:nvSpPr>
                <p:cNvPr id="34" name="椭圆 33"/>
                <p:cNvSpPr>
                  <a:spLocks noChangeArrowheads="1"/>
                </p:cNvSpPr>
                <p:nvPr/>
              </p:nvSpPr>
              <p:spPr bwMode="auto">
                <a:xfrm>
                  <a:off x="0" y="0"/>
                  <a:ext cx="1225550" cy="514350"/>
                </a:xfrm>
                <a:prstGeom prst="ellipse">
                  <a:avLst/>
                </a:prstGeom>
                <a:solidFill>
                  <a:schemeClr val="accent2"/>
                </a:solidFill>
                <a:ln w="25400" cmpd="sng" algn="ctr">
                  <a:solidFill>
                    <a:srgbClr val="000000"/>
                  </a:solidFill>
                  <a:round/>
                </a:ln>
              </p:spPr>
              <p:txBody>
                <a:bodyPr rot="0" vert="horz" wrap="square" lIns="91440" tIns="45720" rIns="91440" bIns="45720" anchor="ctr" anchorCtr="0" upright="1">
                  <a:noAutofit/>
                </a:bodyPr>
                <a:lstStyle/>
                <a:p>
                  <a:pPr indent="127000" algn="just">
                    <a:lnSpc>
                      <a:spcPts val="1555"/>
                    </a:lnSpc>
                    <a:spcAft>
                      <a:spcPts val="0"/>
                    </a:spcAft>
                    <a:tabLst>
                      <a:tab pos="2628265" algn="ctr"/>
                      <a:tab pos="5292725" algn="r"/>
                    </a:tabLst>
                  </a:pPr>
                  <a:r>
                    <a:rPr lang="zh-CN" sz="2000" kern="500" dirty="0">
                      <a:effectLst/>
                      <a:latin typeface="Times New Roman" panose="02020603050405020304"/>
                      <a:ea typeface="宋体" panose="02010600030101010101" pitchFamily="2" charset="-122"/>
                      <a:cs typeface="Times New Roman" panose="02020603050405020304"/>
                    </a:rPr>
                    <a:t>数据</a:t>
                  </a:r>
                  <a:endParaRPr lang="zh-CN" sz="2000" kern="500" dirty="0">
                    <a:effectLst/>
                    <a:latin typeface="Times New Roman" panose="02020603050405020304"/>
                    <a:ea typeface="宋体" panose="02010600030101010101" pitchFamily="2" charset="-122"/>
                    <a:cs typeface="Times New Roman" panose="02020603050405020304"/>
                  </a:endParaRPr>
                </a:p>
              </p:txBody>
            </p:sp>
            <p:sp>
              <p:nvSpPr>
                <p:cNvPr id="35" name="椭圆 34"/>
                <p:cNvSpPr>
                  <a:spLocks noChangeArrowheads="1"/>
                </p:cNvSpPr>
                <p:nvPr/>
              </p:nvSpPr>
              <p:spPr bwMode="auto">
                <a:xfrm>
                  <a:off x="635000" y="0"/>
                  <a:ext cx="1225550" cy="514350"/>
                </a:xfrm>
                <a:prstGeom prst="ellipse">
                  <a:avLst/>
                </a:prstGeom>
                <a:solidFill>
                  <a:srgbClr val="00B0F0"/>
                </a:solidFill>
                <a:ln w="25400" cmpd="sng" algn="ctr">
                  <a:solidFill>
                    <a:srgbClr val="000000"/>
                  </a:solidFill>
                  <a:round/>
                </a:ln>
              </p:spPr>
              <p:txBody>
                <a:bodyPr rot="0" vert="horz" wrap="square" lIns="91440" tIns="45720" rIns="91440" bIns="45720" anchor="ctr" anchorCtr="0" upright="1">
                  <a:noAutofit/>
                </a:bodyPr>
                <a:lstStyle/>
                <a:p>
                  <a:pPr indent="228600" algn="just">
                    <a:lnSpc>
                      <a:spcPts val="1555"/>
                    </a:lnSpc>
                    <a:spcAft>
                      <a:spcPts val="0"/>
                    </a:spcAft>
                    <a:tabLst>
                      <a:tab pos="2628265" algn="ctr"/>
                      <a:tab pos="5292725" algn="r"/>
                    </a:tabLst>
                  </a:pPr>
                  <a:r>
                    <a:rPr lang="en-US" sz="900" kern="500" dirty="0">
                      <a:effectLst/>
                      <a:latin typeface="Times New Roman" panose="02020603050405020304"/>
                      <a:ea typeface="宋体" panose="02010600030101010101" pitchFamily="2" charset="-122"/>
                      <a:cs typeface="Times New Roman" panose="02020603050405020304"/>
                    </a:rPr>
                    <a:t>    </a:t>
                  </a:r>
                  <a:r>
                    <a:rPr lang="en-US" sz="900" kern="500" dirty="0" smtClean="0">
                      <a:effectLst/>
                      <a:latin typeface="Times New Roman" panose="02020603050405020304"/>
                      <a:ea typeface="宋体" panose="02010600030101010101" pitchFamily="2" charset="-122"/>
                      <a:cs typeface="Times New Roman" panose="02020603050405020304"/>
                    </a:rPr>
                    <a:t>               </a:t>
                  </a:r>
                  <a:r>
                    <a:rPr lang="zh-CN" sz="2000" kern="500" dirty="0" smtClean="0">
                      <a:effectLst/>
                      <a:latin typeface="Times New Roman" panose="02020603050405020304"/>
                      <a:ea typeface="宋体" panose="02010600030101010101" pitchFamily="2" charset="-122"/>
                      <a:cs typeface="Times New Roman" panose="02020603050405020304"/>
                    </a:rPr>
                    <a:t>图形</a:t>
                  </a:r>
                  <a:endParaRPr lang="zh-CN" sz="2000" kern="500" dirty="0">
                    <a:effectLst/>
                    <a:latin typeface="Times New Roman" panose="02020603050405020304"/>
                    <a:ea typeface="宋体" panose="02010600030101010101" pitchFamily="2" charset="-122"/>
                    <a:cs typeface="Times New Roman" panose="02020603050405020304"/>
                  </a:endParaRPr>
                </a:p>
              </p:txBody>
            </p:sp>
            <p:sp>
              <p:nvSpPr>
                <p:cNvPr id="36" name="椭圆 35"/>
                <p:cNvSpPr>
                  <a:spLocks noChangeArrowheads="1"/>
                </p:cNvSpPr>
                <p:nvPr/>
              </p:nvSpPr>
              <p:spPr bwMode="auto">
                <a:xfrm>
                  <a:off x="349250" y="0"/>
                  <a:ext cx="1225550" cy="514350"/>
                </a:xfrm>
                <a:prstGeom prst="ellipse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25400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rot="0" vert="horz" wrap="square" lIns="91440" tIns="45720" rIns="91440" bIns="45720" anchor="ctr" anchorCtr="0" upright="1">
                  <a:noAutofit/>
                </a:bodyPr>
                <a:lstStyle/>
                <a:p>
                  <a:pPr indent="228600" algn="just">
                    <a:lnSpc>
                      <a:spcPts val="1555"/>
                    </a:lnSpc>
                    <a:spcAft>
                      <a:spcPts val="0"/>
                    </a:spcAft>
                    <a:tabLst>
                      <a:tab pos="2628265" algn="ctr"/>
                      <a:tab pos="5292725" algn="r"/>
                    </a:tabLst>
                  </a:pPr>
                  <a:r>
                    <a:rPr lang="zh-CN" sz="2000" kern="500" dirty="0">
                      <a:solidFill>
                        <a:srgbClr val="FFFF00"/>
                      </a:solidFill>
                      <a:effectLst/>
                      <a:latin typeface="Times New Roman" panose="02020603050405020304"/>
                      <a:ea typeface="宋体" panose="02010600030101010101" pitchFamily="2" charset="-122"/>
                      <a:cs typeface="Times New Roman" panose="02020603050405020304"/>
                    </a:rPr>
                    <a:t>可视化</a:t>
                  </a:r>
                  <a:endParaRPr lang="zh-CN" sz="2000" kern="500" dirty="0">
                    <a:solidFill>
                      <a:srgbClr val="FFFF00"/>
                    </a:solidFill>
                    <a:effectLst/>
                    <a:latin typeface="Times New Roman" panose="02020603050405020304"/>
                    <a:ea typeface="宋体" panose="02010600030101010101" pitchFamily="2" charset="-122"/>
                    <a:cs typeface="Times New Roman" panose="02020603050405020304"/>
                  </a:endParaRPr>
                </a:p>
              </p:txBody>
            </p:sp>
          </p:grpSp>
          <p:cxnSp>
            <p:nvCxnSpPr>
              <p:cNvPr id="30" name="直接箭头连接符 29"/>
              <p:cNvCxnSpPr>
                <a:cxnSpLocks noChangeShapeType="1"/>
              </p:cNvCxnSpPr>
              <p:nvPr/>
            </p:nvCxnSpPr>
            <p:spPr bwMode="auto">
              <a:xfrm>
                <a:off x="774700" y="260350"/>
                <a:ext cx="285750" cy="0"/>
              </a:xfrm>
              <a:prstGeom prst="straightConnector1">
                <a:avLst/>
              </a:prstGeom>
              <a:noFill/>
              <a:ln w="9525" cmpd="sng" algn="ctr">
                <a:solidFill>
                  <a:srgbClr val="000000"/>
                </a:solidFill>
                <a:rou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1" name="直接箭头连接符 30"/>
              <p:cNvCxnSpPr>
                <a:cxnSpLocks noChangeShapeType="1"/>
              </p:cNvCxnSpPr>
              <p:nvPr/>
            </p:nvCxnSpPr>
            <p:spPr bwMode="auto">
              <a:xfrm flipH="1">
                <a:off x="2921000" y="228600"/>
                <a:ext cx="393700" cy="0"/>
              </a:xfrm>
              <a:prstGeom prst="straightConnector1">
                <a:avLst/>
              </a:prstGeom>
              <a:noFill/>
              <a:ln w="9525" cmpd="sng" algn="ctr">
                <a:solidFill>
                  <a:srgbClr val="000000"/>
                </a:solidFill>
                <a:rou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32" name="文本框 275"/>
              <p:cNvSpPr txBox="1">
                <a:spLocks noChangeArrowheads="1"/>
              </p:cNvSpPr>
              <p:nvPr/>
            </p:nvSpPr>
            <p:spPr bwMode="auto">
              <a:xfrm>
                <a:off x="-260133" y="219433"/>
                <a:ext cx="1034832" cy="1143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63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pPr marR="228600" indent="127000" algn="r">
                  <a:lnSpc>
                    <a:spcPts val="1555"/>
                  </a:lnSpc>
                  <a:spcAft>
                    <a:spcPts val="0"/>
                  </a:spcAft>
                  <a:tabLst>
                    <a:tab pos="2628265" algn="ctr"/>
                    <a:tab pos="5292725" algn="r"/>
                  </a:tabLst>
                </a:pPr>
                <a:r>
                  <a:rPr lang="zh-CN" sz="2000" kern="500" dirty="0" smtClean="0">
                    <a:effectLst/>
                    <a:latin typeface="Times New Roman" panose="02020603050405020304"/>
                    <a:ea typeface="宋体" panose="02010600030101010101" pitchFamily="2" charset="-122"/>
                    <a:cs typeface="Times New Roman" panose="02020603050405020304"/>
                  </a:rPr>
                  <a:t>数据空间</a:t>
                </a:r>
                <a:endParaRPr lang="zh-CN" sz="2000" kern="500" dirty="0">
                  <a:effectLst/>
                  <a:latin typeface="Times New Roman" panose="02020603050405020304"/>
                  <a:ea typeface="宋体" panose="02010600030101010101" pitchFamily="2" charset="-122"/>
                  <a:cs typeface="Times New Roman" panose="02020603050405020304"/>
                </a:endParaRPr>
              </a:p>
            </p:txBody>
          </p:sp>
          <p:sp>
            <p:nvSpPr>
              <p:cNvPr id="33" name="文本框 276"/>
              <p:cNvSpPr txBox="1">
                <a:spLocks noChangeArrowheads="1"/>
              </p:cNvSpPr>
              <p:nvPr/>
            </p:nvSpPr>
            <p:spPr bwMode="auto">
              <a:xfrm>
                <a:off x="3314700" y="166599"/>
                <a:ext cx="774700" cy="12400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63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pPr indent="127000" algn="l">
                  <a:lnSpc>
                    <a:spcPts val="1555"/>
                  </a:lnSpc>
                  <a:spcAft>
                    <a:spcPts val="0"/>
                  </a:spcAft>
                  <a:tabLst>
                    <a:tab pos="2628265" algn="ctr"/>
                    <a:tab pos="5292725" algn="r"/>
                  </a:tabLst>
                </a:pPr>
                <a:r>
                  <a:rPr lang="zh-CN" sz="2000" kern="500" dirty="0">
                    <a:effectLst/>
                    <a:latin typeface="Times New Roman" panose="02020603050405020304"/>
                    <a:ea typeface="宋体" panose="02010600030101010101" pitchFamily="2" charset="-122"/>
                    <a:cs typeface="Times New Roman" panose="02020603050405020304"/>
                  </a:rPr>
                  <a:t>视觉空间</a:t>
                </a:r>
                <a:endParaRPr lang="zh-CN" sz="2000" kern="500" dirty="0">
                  <a:effectLst/>
                  <a:latin typeface="Times New Roman" panose="02020603050405020304"/>
                  <a:ea typeface="宋体" panose="02010600030101010101" pitchFamily="2" charset="-122"/>
                  <a:cs typeface="Times New Roman" panose="02020603050405020304"/>
                </a:endParaRPr>
              </a:p>
            </p:txBody>
          </p:sp>
        </p:grpSp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69634" y="4940420"/>
              <a:ext cx="536575" cy="1889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1" name="矩形 10"/>
          <p:cNvSpPr/>
          <p:nvPr/>
        </p:nvSpPr>
        <p:spPr>
          <a:xfrm>
            <a:off x="1170050" y="4313207"/>
            <a:ext cx="680389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dirty="0"/>
              <a:t>数据：聚焦于解决数据的采集，清理，预处理，分析，挖掘。</a:t>
            </a:r>
            <a:endParaRPr lang="zh-CN" altLang="en-US" dirty="0"/>
          </a:p>
          <a:p>
            <a:r>
              <a:rPr lang="zh-CN" altLang="en-US" dirty="0"/>
              <a:t>图形：聚焦于解决对光学图像进行接收、提取信息、加工变换、模式识别及存储显示。</a:t>
            </a:r>
            <a:endParaRPr lang="zh-CN" altLang="en-US" dirty="0"/>
          </a:p>
          <a:p>
            <a:r>
              <a:rPr lang="zh-CN" altLang="en-US" dirty="0"/>
              <a:t>可视化：聚焦于解决将数据转换成图形，并进行交互处理。</a:t>
            </a:r>
            <a:endParaRPr lang="zh-CN" altLang="en-US" dirty="0"/>
          </a:p>
        </p:txBody>
      </p:sp>
      <p:sp>
        <p:nvSpPr>
          <p:cNvPr id="2" name="矩形 1"/>
          <p:cNvSpPr/>
          <p:nvPr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-1" y="-2439"/>
            <a:ext cx="9145786" cy="718410"/>
            <a:chOff x="-1" y="190175"/>
            <a:chExt cx="9145786" cy="525795"/>
          </a:xfrm>
        </p:grpSpPr>
        <p:sp>
          <p:nvSpPr>
            <p:cNvPr id="5" name="任意多边形 4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6" name="任意多边形 5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7" name="任意多边形 6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</p:grpSp>
      <p:sp>
        <p:nvSpPr>
          <p:cNvPr id="8" name="文本框 6"/>
          <p:cNvSpPr txBox="1"/>
          <p:nvPr/>
        </p:nvSpPr>
        <p:spPr>
          <a:xfrm>
            <a:off x="452232" y="173917"/>
            <a:ext cx="3365024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100" b="1" spc="225" dirty="0">
                <a:solidFill>
                  <a:prstClr val="white"/>
                </a:solidFill>
              </a:rPr>
              <a:t>1.1</a:t>
            </a:r>
            <a:r>
              <a:rPr lang="zh-CN" altLang="en-US" sz="2100" b="1" spc="225" dirty="0">
                <a:solidFill>
                  <a:prstClr val="white"/>
                </a:solidFill>
              </a:rPr>
              <a:t>大数据可视化的概念</a:t>
            </a:r>
            <a:endParaRPr lang="zh-CN" altLang="en-US" sz="2100" b="1" spc="225" dirty="0">
              <a:solidFill>
                <a:prstClr val="white"/>
              </a:solidFill>
            </a:endParaRPr>
          </a:p>
        </p:txBody>
      </p:sp>
      <p:sp>
        <p:nvSpPr>
          <p:cNvPr id="9" name="Freeform 172"/>
          <p:cNvSpPr>
            <a:spLocks noEditPoints="1"/>
          </p:cNvSpPr>
          <p:nvPr/>
        </p:nvSpPr>
        <p:spPr bwMode="auto">
          <a:xfrm>
            <a:off x="114106" y="218902"/>
            <a:ext cx="328601" cy="325528"/>
          </a:xfrm>
          <a:custGeom>
            <a:avLst/>
            <a:gdLst>
              <a:gd name="T0" fmla="*/ 22 w 45"/>
              <a:gd name="T1" fmla="*/ 0 h 45"/>
              <a:gd name="T2" fmla="*/ 0 w 45"/>
              <a:gd name="T3" fmla="*/ 22 h 45"/>
              <a:gd name="T4" fmla="*/ 22 w 45"/>
              <a:gd name="T5" fmla="*/ 45 h 45"/>
              <a:gd name="T6" fmla="*/ 45 w 45"/>
              <a:gd name="T7" fmla="*/ 22 h 45"/>
              <a:gd name="T8" fmla="*/ 22 w 45"/>
              <a:gd name="T9" fmla="*/ 0 h 45"/>
              <a:gd name="T10" fmla="*/ 42 w 45"/>
              <a:gd name="T11" fmla="*/ 22 h 45"/>
              <a:gd name="T12" fmla="*/ 38 w 45"/>
              <a:gd name="T13" fmla="*/ 34 h 45"/>
              <a:gd name="T14" fmla="*/ 37 w 45"/>
              <a:gd name="T15" fmla="*/ 31 h 45"/>
              <a:gd name="T16" fmla="*/ 38 w 45"/>
              <a:gd name="T17" fmla="*/ 24 h 45"/>
              <a:gd name="T18" fmla="*/ 35 w 45"/>
              <a:gd name="T19" fmla="*/ 19 h 45"/>
              <a:gd name="T20" fmla="*/ 30 w 45"/>
              <a:gd name="T21" fmla="*/ 16 h 45"/>
              <a:gd name="T22" fmla="*/ 33 w 45"/>
              <a:gd name="T23" fmla="*/ 8 h 45"/>
              <a:gd name="T24" fmla="*/ 28 w 45"/>
              <a:gd name="T25" fmla="*/ 6 h 45"/>
              <a:gd name="T26" fmla="*/ 29 w 45"/>
              <a:gd name="T27" fmla="*/ 4 h 45"/>
              <a:gd name="T28" fmla="*/ 42 w 45"/>
              <a:gd name="T29" fmla="*/ 22 h 45"/>
              <a:gd name="T30" fmla="*/ 20 w 45"/>
              <a:gd name="T31" fmla="*/ 3 h 45"/>
              <a:gd name="T32" fmla="*/ 17 w 45"/>
              <a:gd name="T33" fmla="*/ 5 h 45"/>
              <a:gd name="T34" fmla="*/ 14 w 45"/>
              <a:gd name="T35" fmla="*/ 8 h 45"/>
              <a:gd name="T36" fmla="*/ 11 w 45"/>
              <a:gd name="T37" fmla="*/ 12 h 45"/>
              <a:gd name="T38" fmla="*/ 13 w 45"/>
              <a:gd name="T39" fmla="*/ 14 h 45"/>
              <a:gd name="T40" fmla="*/ 16 w 45"/>
              <a:gd name="T41" fmla="*/ 15 h 45"/>
              <a:gd name="T42" fmla="*/ 23 w 45"/>
              <a:gd name="T43" fmla="*/ 22 h 45"/>
              <a:gd name="T44" fmla="*/ 18 w 45"/>
              <a:gd name="T45" fmla="*/ 28 h 45"/>
              <a:gd name="T46" fmla="*/ 17 w 45"/>
              <a:gd name="T47" fmla="*/ 31 h 45"/>
              <a:gd name="T48" fmla="*/ 17 w 45"/>
              <a:gd name="T49" fmla="*/ 37 h 45"/>
              <a:gd name="T50" fmla="*/ 13 w 45"/>
              <a:gd name="T51" fmla="*/ 32 h 45"/>
              <a:gd name="T52" fmla="*/ 12 w 45"/>
              <a:gd name="T53" fmla="*/ 27 h 45"/>
              <a:gd name="T54" fmla="*/ 8 w 45"/>
              <a:gd name="T55" fmla="*/ 22 h 45"/>
              <a:gd name="T56" fmla="*/ 10 w 45"/>
              <a:gd name="T57" fmla="*/ 17 h 45"/>
              <a:gd name="T58" fmla="*/ 5 w 45"/>
              <a:gd name="T59" fmla="*/ 16 h 45"/>
              <a:gd name="T60" fmla="*/ 20 w 45"/>
              <a:gd name="T61" fmla="*/ 3 h 45"/>
              <a:gd name="T62" fmla="*/ 16 w 45"/>
              <a:gd name="T63" fmla="*/ 41 h 45"/>
              <a:gd name="T64" fmla="*/ 19 w 45"/>
              <a:gd name="T65" fmla="*/ 39 h 45"/>
              <a:gd name="T66" fmla="*/ 22 w 45"/>
              <a:gd name="T67" fmla="*/ 38 h 45"/>
              <a:gd name="T68" fmla="*/ 28 w 45"/>
              <a:gd name="T69" fmla="*/ 37 h 45"/>
              <a:gd name="T70" fmla="*/ 33 w 45"/>
              <a:gd name="T71" fmla="*/ 38 h 45"/>
              <a:gd name="T72" fmla="*/ 22 w 45"/>
              <a:gd name="T73" fmla="*/ 42 h 45"/>
              <a:gd name="T74" fmla="*/ 16 w 45"/>
              <a:gd name="T75" fmla="*/ 41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45" h="45">
                <a:moveTo>
                  <a:pt x="22" y="0"/>
                </a:moveTo>
                <a:cubicBezTo>
                  <a:pt x="10" y="0"/>
                  <a:pt x="0" y="10"/>
                  <a:pt x="0" y="22"/>
                </a:cubicBezTo>
                <a:cubicBezTo>
                  <a:pt x="0" y="35"/>
                  <a:pt x="10" y="45"/>
                  <a:pt x="22" y="45"/>
                </a:cubicBezTo>
                <a:cubicBezTo>
                  <a:pt x="35" y="45"/>
                  <a:pt x="45" y="35"/>
                  <a:pt x="45" y="22"/>
                </a:cubicBezTo>
                <a:cubicBezTo>
                  <a:pt x="45" y="10"/>
                  <a:pt x="35" y="0"/>
                  <a:pt x="22" y="0"/>
                </a:cubicBezTo>
                <a:close/>
                <a:moveTo>
                  <a:pt x="42" y="22"/>
                </a:moveTo>
                <a:cubicBezTo>
                  <a:pt x="42" y="27"/>
                  <a:pt x="40" y="31"/>
                  <a:pt x="38" y="34"/>
                </a:cubicBezTo>
                <a:cubicBezTo>
                  <a:pt x="37" y="34"/>
                  <a:pt x="36" y="32"/>
                  <a:pt x="37" y="31"/>
                </a:cubicBezTo>
                <a:cubicBezTo>
                  <a:pt x="38" y="29"/>
                  <a:pt x="38" y="25"/>
                  <a:pt x="38" y="24"/>
                </a:cubicBezTo>
                <a:cubicBezTo>
                  <a:pt x="38" y="23"/>
                  <a:pt x="37" y="19"/>
                  <a:pt x="35" y="19"/>
                </a:cubicBezTo>
                <a:cubicBezTo>
                  <a:pt x="33" y="19"/>
                  <a:pt x="32" y="19"/>
                  <a:pt x="30" y="16"/>
                </a:cubicBezTo>
                <a:cubicBezTo>
                  <a:pt x="28" y="11"/>
                  <a:pt x="35" y="10"/>
                  <a:pt x="33" y="8"/>
                </a:cubicBezTo>
                <a:cubicBezTo>
                  <a:pt x="32" y="7"/>
                  <a:pt x="28" y="11"/>
                  <a:pt x="28" y="6"/>
                </a:cubicBezTo>
                <a:cubicBezTo>
                  <a:pt x="28" y="5"/>
                  <a:pt x="28" y="5"/>
                  <a:pt x="29" y="4"/>
                </a:cubicBezTo>
                <a:cubicBezTo>
                  <a:pt x="36" y="7"/>
                  <a:pt x="42" y="14"/>
                  <a:pt x="42" y="22"/>
                </a:cubicBezTo>
                <a:close/>
                <a:moveTo>
                  <a:pt x="20" y="3"/>
                </a:moveTo>
                <a:cubicBezTo>
                  <a:pt x="19" y="4"/>
                  <a:pt x="18" y="5"/>
                  <a:pt x="17" y="5"/>
                </a:cubicBezTo>
                <a:cubicBezTo>
                  <a:pt x="16" y="7"/>
                  <a:pt x="15" y="7"/>
                  <a:pt x="14" y="8"/>
                </a:cubicBezTo>
                <a:cubicBezTo>
                  <a:pt x="13" y="9"/>
                  <a:pt x="11" y="11"/>
                  <a:pt x="11" y="12"/>
                </a:cubicBezTo>
                <a:cubicBezTo>
                  <a:pt x="11" y="13"/>
                  <a:pt x="12" y="15"/>
                  <a:pt x="13" y="14"/>
                </a:cubicBezTo>
                <a:cubicBezTo>
                  <a:pt x="13" y="14"/>
                  <a:pt x="15" y="14"/>
                  <a:pt x="16" y="15"/>
                </a:cubicBezTo>
                <a:cubicBezTo>
                  <a:pt x="18" y="15"/>
                  <a:pt x="26" y="15"/>
                  <a:pt x="23" y="22"/>
                </a:cubicBezTo>
                <a:cubicBezTo>
                  <a:pt x="22" y="24"/>
                  <a:pt x="19" y="24"/>
                  <a:pt x="18" y="28"/>
                </a:cubicBezTo>
                <a:cubicBezTo>
                  <a:pt x="18" y="28"/>
                  <a:pt x="17" y="30"/>
                  <a:pt x="17" y="31"/>
                </a:cubicBezTo>
                <a:cubicBezTo>
                  <a:pt x="17" y="32"/>
                  <a:pt x="18" y="37"/>
                  <a:pt x="17" y="37"/>
                </a:cubicBezTo>
                <a:cubicBezTo>
                  <a:pt x="16" y="37"/>
                  <a:pt x="13" y="33"/>
                  <a:pt x="13" y="32"/>
                </a:cubicBezTo>
                <a:cubicBezTo>
                  <a:pt x="13" y="31"/>
                  <a:pt x="12" y="29"/>
                  <a:pt x="12" y="27"/>
                </a:cubicBezTo>
                <a:cubicBezTo>
                  <a:pt x="12" y="25"/>
                  <a:pt x="8" y="25"/>
                  <a:pt x="8" y="22"/>
                </a:cubicBezTo>
                <a:cubicBezTo>
                  <a:pt x="8" y="19"/>
                  <a:pt x="10" y="18"/>
                  <a:pt x="10" y="17"/>
                </a:cubicBezTo>
                <a:cubicBezTo>
                  <a:pt x="9" y="16"/>
                  <a:pt x="6" y="16"/>
                  <a:pt x="5" y="16"/>
                </a:cubicBezTo>
                <a:cubicBezTo>
                  <a:pt x="7" y="9"/>
                  <a:pt x="13" y="4"/>
                  <a:pt x="20" y="3"/>
                </a:cubicBezTo>
                <a:close/>
                <a:moveTo>
                  <a:pt x="16" y="41"/>
                </a:moveTo>
                <a:cubicBezTo>
                  <a:pt x="18" y="40"/>
                  <a:pt x="18" y="39"/>
                  <a:pt x="19" y="39"/>
                </a:cubicBezTo>
                <a:cubicBezTo>
                  <a:pt x="20" y="39"/>
                  <a:pt x="21" y="39"/>
                  <a:pt x="22" y="38"/>
                </a:cubicBezTo>
                <a:cubicBezTo>
                  <a:pt x="23" y="38"/>
                  <a:pt x="26" y="37"/>
                  <a:pt x="28" y="37"/>
                </a:cubicBezTo>
                <a:cubicBezTo>
                  <a:pt x="29" y="37"/>
                  <a:pt x="32" y="37"/>
                  <a:pt x="33" y="38"/>
                </a:cubicBezTo>
                <a:cubicBezTo>
                  <a:pt x="30" y="40"/>
                  <a:pt x="26" y="42"/>
                  <a:pt x="22" y="42"/>
                </a:cubicBezTo>
                <a:cubicBezTo>
                  <a:pt x="20" y="42"/>
                  <a:pt x="18" y="41"/>
                  <a:pt x="16" y="4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endParaRPr lang="id-ID" sz="1350">
              <a:solidFill>
                <a:prstClr val="black"/>
              </a:solidFill>
            </a:endParaRPr>
          </a:p>
        </p:txBody>
      </p:sp>
      <p:sp>
        <p:nvSpPr>
          <p:cNvPr id="10" name="文本框 27"/>
          <p:cNvSpPr txBox="1"/>
          <p:nvPr/>
        </p:nvSpPr>
        <p:spPr>
          <a:xfrm>
            <a:off x="6630203" y="234392"/>
            <a:ext cx="214033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350" dirty="0">
                <a:solidFill>
                  <a:prstClr val="white"/>
                </a:solidFill>
              </a:rPr>
              <a:t>第</a:t>
            </a:r>
            <a:r>
              <a:rPr lang="en-US" altLang="zh-CN" sz="1350" dirty="0">
                <a:solidFill>
                  <a:prstClr val="white"/>
                </a:solidFill>
              </a:rPr>
              <a:t>1</a:t>
            </a:r>
            <a:r>
              <a:rPr lang="zh-CN" altLang="en-US" sz="1350" dirty="0">
                <a:solidFill>
                  <a:prstClr val="white"/>
                </a:solidFill>
              </a:rPr>
              <a:t>章  大数据可视化概述</a:t>
            </a:r>
            <a:endParaRPr lang="zh-CN" altLang="en-US" sz="1350" dirty="0">
              <a:solidFill>
                <a:prstClr val="white"/>
              </a:solidFill>
            </a:endParaRPr>
          </a:p>
        </p:txBody>
      </p:sp>
      <p:pic>
        <p:nvPicPr>
          <p:cNvPr id="56" name="27 Imagen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7188" y="6250579"/>
            <a:ext cx="363537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" name="30 CuadroTexto"/>
          <p:cNvSpPr txBox="1"/>
          <p:nvPr/>
        </p:nvSpPr>
        <p:spPr>
          <a:xfrm>
            <a:off x="4467225" y="6261691"/>
            <a:ext cx="315913" cy="2778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s-HN" sz="1200" b="1" i="1" dirty="0">
                <a:solidFill>
                  <a:prstClr val="white">
                    <a:lumMod val="65000"/>
                  </a:prstClr>
                </a:solidFill>
              </a:rPr>
              <a:t>of</a:t>
            </a:r>
            <a:endParaRPr lang="es-ES" sz="1200" b="1" i="1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58" name="31 CuadroTexto"/>
          <p:cNvSpPr txBox="1"/>
          <p:nvPr/>
        </p:nvSpPr>
        <p:spPr>
          <a:xfrm>
            <a:off x="4729199" y="6267161"/>
            <a:ext cx="370840" cy="27559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es-HN" sz="1200" b="1" dirty="0">
                <a:solidFill>
                  <a:prstClr val="white">
                    <a:lumMod val="50000"/>
                  </a:prstClr>
                </a:solidFill>
              </a:rPr>
              <a:t>25</a:t>
            </a:r>
            <a:endParaRPr lang="en-US" altLang="es-HN" sz="1200" b="1" dirty="0">
              <a:solidFill>
                <a:prstClr val="white">
                  <a:lumMod val="50000"/>
                </a:prstClr>
              </a:solidFill>
            </a:endParaRPr>
          </a:p>
        </p:txBody>
      </p:sp>
      <p:pic>
        <p:nvPicPr>
          <p:cNvPr id="59" name="Imagen 27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03019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" name="Imagen 28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3926681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" name="灯片编号占位符 5"/>
          <p:cNvSpPr txBox="1"/>
          <p:nvPr/>
        </p:nvSpPr>
        <p:spPr>
          <a:xfrm>
            <a:off x="2402285" y="622279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b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F730C6D-5BB4-4F63-9D16-9EBF769D35D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2" name="文本框 40"/>
          <p:cNvSpPr txBox="1"/>
          <p:nvPr/>
        </p:nvSpPr>
        <p:spPr>
          <a:xfrm>
            <a:off x="399254" y="843230"/>
            <a:ext cx="30501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solidFill>
                  <a:srgbClr val="3D89BC"/>
                </a:solidFill>
              </a:rPr>
              <a:t>数据</a:t>
            </a:r>
            <a:r>
              <a:rPr lang="zh-CN" altLang="en-US" b="1" dirty="0" smtClean="0">
                <a:solidFill>
                  <a:srgbClr val="3D89BC"/>
                </a:solidFill>
              </a:rPr>
              <a:t>可视化分层</a:t>
            </a:r>
            <a:endParaRPr lang="zh-CN" altLang="en-US" b="1" dirty="0">
              <a:solidFill>
                <a:srgbClr val="3D89BC"/>
              </a:solidFill>
            </a:endParaRPr>
          </a:p>
        </p:txBody>
      </p:sp>
      <p:sp>
        <p:nvSpPr>
          <p:cNvPr id="63" name="椭圆 62"/>
          <p:cNvSpPr/>
          <p:nvPr/>
        </p:nvSpPr>
        <p:spPr>
          <a:xfrm>
            <a:off x="293525" y="946406"/>
            <a:ext cx="127327" cy="127327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prstClr val="white"/>
              </a:solidFill>
            </a:endParaRPr>
          </a:p>
        </p:txBody>
      </p:sp>
      <p:graphicFrame>
        <p:nvGraphicFramePr>
          <p:cNvPr id="11" name="图示 10"/>
          <p:cNvGraphicFramePr/>
          <p:nvPr/>
        </p:nvGraphicFramePr>
        <p:xfrm>
          <a:off x="1263126" y="904594"/>
          <a:ext cx="7182134" cy="19085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21" name="图示 20"/>
          <p:cNvGraphicFramePr/>
          <p:nvPr/>
        </p:nvGraphicFramePr>
        <p:xfrm>
          <a:off x="1300956" y="2609167"/>
          <a:ext cx="7144304" cy="31249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2" name="矩形 1"/>
          <p:cNvSpPr/>
          <p:nvPr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-1" y="-2439"/>
            <a:ext cx="9145786" cy="718410"/>
            <a:chOff x="-1" y="190175"/>
            <a:chExt cx="9145786" cy="525795"/>
          </a:xfrm>
        </p:grpSpPr>
        <p:sp>
          <p:nvSpPr>
            <p:cNvPr id="5" name="任意多边形 4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6" name="任意多边形 5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7" name="任意多边形 6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</p:grpSp>
      <p:sp>
        <p:nvSpPr>
          <p:cNvPr id="8" name="文本框 6"/>
          <p:cNvSpPr txBox="1"/>
          <p:nvPr/>
        </p:nvSpPr>
        <p:spPr>
          <a:xfrm>
            <a:off x="452232" y="173917"/>
            <a:ext cx="3365024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100" b="1" spc="225" dirty="0">
                <a:solidFill>
                  <a:prstClr val="white"/>
                </a:solidFill>
              </a:rPr>
              <a:t>1.1</a:t>
            </a:r>
            <a:r>
              <a:rPr lang="zh-CN" altLang="en-US" sz="2100" b="1" spc="225" dirty="0">
                <a:solidFill>
                  <a:prstClr val="white"/>
                </a:solidFill>
              </a:rPr>
              <a:t>大数据可视化的概念</a:t>
            </a:r>
            <a:endParaRPr lang="zh-CN" altLang="en-US" sz="2100" b="1" spc="225" dirty="0">
              <a:solidFill>
                <a:prstClr val="white"/>
              </a:solidFill>
            </a:endParaRPr>
          </a:p>
        </p:txBody>
      </p:sp>
      <p:sp>
        <p:nvSpPr>
          <p:cNvPr id="9" name="Freeform 172"/>
          <p:cNvSpPr>
            <a:spLocks noEditPoints="1"/>
          </p:cNvSpPr>
          <p:nvPr/>
        </p:nvSpPr>
        <p:spPr bwMode="auto">
          <a:xfrm>
            <a:off x="114106" y="218902"/>
            <a:ext cx="328601" cy="325528"/>
          </a:xfrm>
          <a:custGeom>
            <a:avLst/>
            <a:gdLst>
              <a:gd name="T0" fmla="*/ 22 w 45"/>
              <a:gd name="T1" fmla="*/ 0 h 45"/>
              <a:gd name="T2" fmla="*/ 0 w 45"/>
              <a:gd name="T3" fmla="*/ 22 h 45"/>
              <a:gd name="T4" fmla="*/ 22 w 45"/>
              <a:gd name="T5" fmla="*/ 45 h 45"/>
              <a:gd name="T6" fmla="*/ 45 w 45"/>
              <a:gd name="T7" fmla="*/ 22 h 45"/>
              <a:gd name="T8" fmla="*/ 22 w 45"/>
              <a:gd name="T9" fmla="*/ 0 h 45"/>
              <a:gd name="T10" fmla="*/ 42 w 45"/>
              <a:gd name="T11" fmla="*/ 22 h 45"/>
              <a:gd name="T12" fmla="*/ 38 w 45"/>
              <a:gd name="T13" fmla="*/ 34 h 45"/>
              <a:gd name="T14" fmla="*/ 37 w 45"/>
              <a:gd name="T15" fmla="*/ 31 h 45"/>
              <a:gd name="T16" fmla="*/ 38 w 45"/>
              <a:gd name="T17" fmla="*/ 24 h 45"/>
              <a:gd name="T18" fmla="*/ 35 w 45"/>
              <a:gd name="T19" fmla="*/ 19 h 45"/>
              <a:gd name="T20" fmla="*/ 30 w 45"/>
              <a:gd name="T21" fmla="*/ 16 h 45"/>
              <a:gd name="T22" fmla="*/ 33 w 45"/>
              <a:gd name="T23" fmla="*/ 8 h 45"/>
              <a:gd name="T24" fmla="*/ 28 w 45"/>
              <a:gd name="T25" fmla="*/ 6 h 45"/>
              <a:gd name="T26" fmla="*/ 29 w 45"/>
              <a:gd name="T27" fmla="*/ 4 h 45"/>
              <a:gd name="T28" fmla="*/ 42 w 45"/>
              <a:gd name="T29" fmla="*/ 22 h 45"/>
              <a:gd name="T30" fmla="*/ 20 w 45"/>
              <a:gd name="T31" fmla="*/ 3 h 45"/>
              <a:gd name="T32" fmla="*/ 17 w 45"/>
              <a:gd name="T33" fmla="*/ 5 h 45"/>
              <a:gd name="T34" fmla="*/ 14 w 45"/>
              <a:gd name="T35" fmla="*/ 8 h 45"/>
              <a:gd name="T36" fmla="*/ 11 w 45"/>
              <a:gd name="T37" fmla="*/ 12 h 45"/>
              <a:gd name="T38" fmla="*/ 13 w 45"/>
              <a:gd name="T39" fmla="*/ 14 h 45"/>
              <a:gd name="T40" fmla="*/ 16 w 45"/>
              <a:gd name="T41" fmla="*/ 15 h 45"/>
              <a:gd name="T42" fmla="*/ 23 w 45"/>
              <a:gd name="T43" fmla="*/ 22 h 45"/>
              <a:gd name="T44" fmla="*/ 18 w 45"/>
              <a:gd name="T45" fmla="*/ 28 h 45"/>
              <a:gd name="T46" fmla="*/ 17 w 45"/>
              <a:gd name="T47" fmla="*/ 31 h 45"/>
              <a:gd name="T48" fmla="*/ 17 w 45"/>
              <a:gd name="T49" fmla="*/ 37 h 45"/>
              <a:gd name="T50" fmla="*/ 13 w 45"/>
              <a:gd name="T51" fmla="*/ 32 h 45"/>
              <a:gd name="T52" fmla="*/ 12 w 45"/>
              <a:gd name="T53" fmla="*/ 27 h 45"/>
              <a:gd name="T54" fmla="*/ 8 w 45"/>
              <a:gd name="T55" fmla="*/ 22 h 45"/>
              <a:gd name="T56" fmla="*/ 10 w 45"/>
              <a:gd name="T57" fmla="*/ 17 h 45"/>
              <a:gd name="T58" fmla="*/ 5 w 45"/>
              <a:gd name="T59" fmla="*/ 16 h 45"/>
              <a:gd name="T60" fmla="*/ 20 w 45"/>
              <a:gd name="T61" fmla="*/ 3 h 45"/>
              <a:gd name="T62" fmla="*/ 16 w 45"/>
              <a:gd name="T63" fmla="*/ 41 h 45"/>
              <a:gd name="T64" fmla="*/ 19 w 45"/>
              <a:gd name="T65" fmla="*/ 39 h 45"/>
              <a:gd name="T66" fmla="*/ 22 w 45"/>
              <a:gd name="T67" fmla="*/ 38 h 45"/>
              <a:gd name="T68" fmla="*/ 28 w 45"/>
              <a:gd name="T69" fmla="*/ 37 h 45"/>
              <a:gd name="T70" fmla="*/ 33 w 45"/>
              <a:gd name="T71" fmla="*/ 38 h 45"/>
              <a:gd name="T72" fmla="*/ 22 w 45"/>
              <a:gd name="T73" fmla="*/ 42 h 45"/>
              <a:gd name="T74" fmla="*/ 16 w 45"/>
              <a:gd name="T75" fmla="*/ 41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45" h="45">
                <a:moveTo>
                  <a:pt x="22" y="0"/>
                </a:moveTo>
                <a:cubicBezTo>
                  <a:pt x="10" y="0"/>
                  <a:pt x="0" y="10"/>
                  <a:pt x="0" y="22"/>
                </a:cubicBezTo>
                <a:cubicBezTo>
                  <a:pt x="0" y="35"/>
                  <a:pt x="10" y="45"/>
                  <a:pt x="22" y="45"/>
                </a:cubicBezTo>
                <a:cubicBezTo>
                  <a:pt x="35" y="45"/>
                  <a:pt x="45" y="35"/>
                  <a:pt x="45" y="22"/>
                </a:cubicBezTo>
                <a:cubicBezTo>
                  <a:pt x="45" y="10"/>
                  <a:pt x="35" y="0"/>
                  <a:pt x="22" y="0"/>
                </a:cubicBezTo>
                <a:close/>
                <a:moveTo>
                  <a:pt x="42" y="22"/>
                </a:moveTo>
                <a:cubicBezTo>
                  <a:pt x="42" y="27"/>
                  <a:pt x="40" y="31"/>
                  <a:pt x="38" y="34"/>
                </a:cubicBezTo>
                <a:cubicBezTo>
                  <a:pt x="37" y="34"/>
                  <a:pt x="36" y="32"/>
                  <a:pt x="37" y="31"/>
                </a:cubicBezTo>
                <a:cubicBezTo>
                  <a:pt x="38" y="29"/>
                  <a:pt x="38" y="25"/>
                  <a:pt x="38" y="24"/>
                </a:cubicBezTo>
                <a:cubicBezTo>
                  <a:pt x="38" y="23"/>
                  <a:pt x="37" y="19"/>
                  <a:pt x="35" y="19"/>
                </a:cubicBezTo>
                <a:cubicBezTo>
                  <a:pt x="33" y="19"/>
                  <a:pt x="32" y="19"/>
                  <a:pt x="30" y="16"/>
                </a:cubicBezTo>
                <a:cubicBezTo>
                  <a:pt x="28" y="11"/>
                  <a:pt x="35" y="10"/>
                  <a:pt x="33" y="8"/>
                </a:cubicBezTo>
                <a:cubicBezTo>
                  <a:pt x="32" y="7"/>
                  <a:pt x="28" y="11"/>
                  <a:pt x="28" y="6"/>
                </a:cubicBezTo>
                <a:cubicBezTo>
                  <a:pt x="28" y="5"/>
                  <a:pt x="28" y="5"/>
                  <a:pt x="29" y="4"/>
                </a:cubicBezTo>
                <a:cubicBezTo>
                  <a:pt x="36" y="7"/>
                  <a:pt x="42" y="14"/>
                  <a:pt x="42" y="22"/>
                </a:cubicBezTo>
                <a:close/>
                <a:moveTo>
                  <a:pt x="20" y="3"/>
                </a:moveTo>
                <a:cubicBezTo>
                  <a:pt x="19" y="4"/>
                  <a:pt x="18" y="5"/>
                  <a:pt x="17" y="5"/>
                </a:cubicBezTo>
                <a:cubicBezTo>
                  <a:pt x="16" y="7"/>
                  <a:pt x="15" y="7"/>
                  <a:pt x="14" y="8"/>
                </a:cubicBezTo>
                <a:cubicBezTo>
                  <a:pt x="13" y="9"/>
                  <a:pt x="11" y="11"/>
                  <a:pt x="11" y="12"/>
                </a:cubicBezTo>
                <a:cubicBezTo>
                  <a:pt x="11" y="13"/>
                  <a:pt x="12" y="15"/>
                  <a:pt x="13" y="14"/>
                </a:cubicBezTo>
                <a:cubicBezTo>
                  <a:pt x="13" y="14"/>
                  <a:pt x="15" y="14"/>
                  <a:pt x="16" y="15"/>
                </a:cubicBezTo>
                <a:cubicBezTo>
                  <a:pt x="18" y="15"/>
                  <a:pt x="26" y="15"/>
                  <a:pt x="23" y="22"/>
                </a:cubicBezTo>
                <a:cubicBezTo>
                  <a:pt x="22" y="24"/>
                  <a:pt x="19" y="24"/>
                  <a:pt x="18" y="28"/>
                </a:cubicBezTo>
                <a:cubicBezTo>
                  <a:pt x="18" y="28"/>
                  <a:pt x="17" y="30"/>
                  <a:pt x="17" y="31"/>
                </a:cubicBezTo>
                <a:cubicBezTo>
                  <a:pt x="17" y="32"/>
                  <a:pt x="18" y="37"/>
                  <a:pt x="17" y="37"/>
                </a:cubicBezTo>
                <a:cubicBezTo>
                  <a:pt x="16" y="37"/>
                  <a:pt x="13" y="33"/>
                  <a:pt x="13" y="32"/>
                </a:cubicBezTo>
                <a:cubicBezTo>
                  <a:pt x="13" y="31"/>
                  <a:pt x="12" y="29"/>
                  <a:pt x="12" y="27"/>
                </a:cubicBezTo>
                <a:cubicBezTo>
                  <a:pt x="12" y="25"/>
                  <a:pt x="8" y="25"/>
                  <a:pt x="8" y="22"/>
                </a:cubicBezTo>
                <a:cubicBezTo>
                  <a:pt x="8" y="19"/>
                  <a:pt x="10" y="18"/>
                  <a:pt x="10" y="17"/>
                </a:cubicBezTo>
                <a:cubicBezTo>
                  <a:pt x="9" y="16"/>
                  <a:pt x="6" y="16"/>
                  <a:pt x="5" y="16"/>
                </a:cubicBezTo>
                <a:cubicBezTo>
                  <a:pt x="7" y="9"/>
                  <a:pt x="13" y="4"/>
                  <a:pt x="20" y="3"/>
                </a:cubicBezTo>
                <a:close/>
                <a:moveTo>
                  <a:pt x="16" y="41"/>
                </a:moveTo>
                <a:cubicBezTo>
                  <a:pt x="18" y="40"/>
                  <a:pt x="18" y="39"/>
                  <a:pt x="19" y="39"/>
                </a:cubicBezTo>
                <a:cubicBezTo>
                  <a:pt x="20" y="39"/>
                  <a:pt x="21" y="39"/>
                  <a:pt x="22" y="38"/>
                </a:cubicBezTo>
                <a:cubicBezTo>
                  <a:pt x="23" y="38"/>
                  <a:pt x="26" y="37"/>
                  <a:pt x="28" y="37"/>
                </a:cubicBezTo>
                <a:cubicBezTo>
                  <a:pt x="29" y="37"/>
                  <a:pt x="32" y="37"/>
                  <a:pt x="33" y="38"/>
                </a:cubicBezTo>
                <a:cubicBezTo>
                  <a:pt x="30" y="40"/>
                  <a:pt x="26" y="42"/>
                  <a:pt x="22" y="42"/>
                </a:cubicBezTo>
                <a:cubicBezTo>
                  <a:pt x="20" y="42"/>
                  <a:pt x="18" y="41"/>
                  <a:pt x="16" y="4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endParaRPr lang="id-ID" sz="1350">
              <a:solidFill>
                <a:prstClr val="black"/>
              </a:solidFill>
            </a:endParaRPr>
          </a:p>
        </p:txBody>
      </p:sp>
      <p:sp>
        <p:nvSpPr>
          <p:cNvPr id="10" name="文本框 27"/>
          <p:cNvSpPr txBox="1"/>
          <p:nvPr/>
        </p:nvSpPr>
        <p:spPr>
          <a:xfrm>
            <a:off x="6630203" y="234392"/>
            <a:ext cx="214033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350" dirty="0">
                <a:solidFill>
                  <a:prstClr val="white"/>
                </a:solidFill>
              </a:rPr>
              <a:t>第</a:t>
            </a:r>
            <a:r>
              <a:rPr lang="en-US" altLang="zh-CN" sz="1350" dirty="0">
                <a:solidFill>
                  <a:prstClr val="white"/>
                </a:solidFill>
              </a:rPr>
              <a:t>1</a:t>
            </a:r>
            <a:r>
              <a:rPr lang="zh-CN" altLang="en-US" sz="1350" dirty="0">
                <a:solidFill>
                  <a:prstClr val="white"/>
                </a:solidFill>
              </a:rPr>
              <a:t>章  大数据可视化概述</a:t>
            </a:r>
            <a:endParaRPr lang="zh-CN" altLang="en-US" sz="1350" dirty="0">
              <a:solidFill>
                <a:prstClr val="white"/>
              </a:solidFill>
            </a:endParaRPr>
          </a:p>
        </p:txBody>
      </p:sp>
      <p:pic>
        <p:nvPicPr>
          <p:cNvPr id="56" name="27 Imagen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7188" y="6250579"/>
            <a:ext cx="363537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" name="30 CuadroTexto"/>
          <p:cNvSpPr txBox="1"/>
          <p:nvPr/>
        </p:nvSpPr>
        <p:spPr>
          <a:xfrm>
            <a:off x="4467225" y="6261691"/>
            <a:ext cx="315913" cy="2778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HN" sz="1200" b="1" i="1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of</a:t>
            </a:r>
            <a:endParaRPr lang="es-ES" sz="1200" b="1" i="1" dirty="0">
              <a:solidFill>
                <a:schemeClr val="bg1">
                  <a:lumMod val="65000"/>
                </a:schemeClr>
              </a:solidFill>
              <a:latin typeface="+mn-lt"/>
            </a:endParaRPr>
          </a:p>
        </p:txBody>
      </p:sp>
      <p:sp>
        <p:nvSpPr>
          <p:cNvPr id="58" name="31 CuadroTexto"/>
          <p:cNvSpPr txBox="1"/>
          <p:nvPr/>
        </p:nvSpPr>
        <p:spPr>
          <a:xfrm>
            <a:off x="4729199" y="6267161"/>
            <a:ext cx="370840" cy="27559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s-HN" sz="1200" b="1" dirty="0">
                <a:solidFill>
                  <a:schemeClr val="bg1">
                    <a:lumMod val="50000"/>
                  </a:schemeClr>
                </a:solidFill>
              </a:rPr>
              <a:t>25</a:t>
            </a:r>
            <a:endParaRPr lang="en-US" altLang="es-HN" sz="12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59" name="Imagen 27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03019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" name="Imagen 28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3926681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" name="灯片编号占位符 5"/>
          <p:cNvSpPr txBox="1"/>
          <p:nvPr/>
        </p:nvSpPr>
        <p:spPr>
          <a:xfrm>
            <a:off x="2402285" y="622279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b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F730C6D-5BB4-4F63-9D16-9EBF769D35DB}" type="slidenum">
              <a:rPr lang="zh-CN" altLang="en-US" smtClean="0"/>
            </a:fld>
            <a:endParaRPr lang="zh-CN" altLang="en-US" dirty="0"/>
          </a:p>
        </p:txBody>
      </p:sp>
      <p:sp>
        <p:nvSpPr>
          <p:cNvPr id="62" name="文本框 40"/>
          <p:cNvSpPr txBox="1"/>
          <p:nvPr/>
        </p:nvSpPr>
        <p:spPr>
          <a:xfrm>
            <a:off x="399253" y="843230"/>
            <a:ext cx="43396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>
                <a:solidFill>
                  <a:srgbClr val="3D89BC"/>
                </a:solidFill>
              </a:rPr>
              <a:t>数据可视化技术包含以下几个基本概念：</a:t>
            </a:r>
            <a:endParaRPr lang="zh-CN" altLang="en-US" b="1" dirty="0">
              <a:solidFill>
                <a:srgbClr val="3D89BC"/>
              </a:solidFill>
            </a:endParaRPr>
          </a:p>
        </p:txBody>
      </p:sp>
      <p:sp>
        <p:nvSpPr>
          <p:cNvPr id="63" name="椭圆 62"/>
          <p:cNvSpPr/>
          <p:nvPr/>
        </p:nvSpPr>
        <p:spPr>
          <a:xfrm>
            <a:off x="293525" y="946406"/>
            <a:ext cx="127327" cy="127327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6" name="矩形 15"/>
          <p:cNvSpPr/>
          <p:nvPr/>
        </p:nvSpPr>
        <p:spPr>
          <a:xfrm>
            <a:off x="471968" y="1748388"/>
            <a:ext cx="8200062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600" dirty="0"/>
              <a:t>①数据空间：是由</a:t>
            </a:r>
            <a:r>
              <a:rPr lang="en-US" altLang="zh-CN" sz="1600" dirty="0"/>
              <a:t>n</a:t>
            </a:r>
            <a:r>
              <a:rPr lang="zh-CN" altLang="en-US" sz="1600" dirty="0"/>
              <a:t>维属性和</a:t>
            </a:r>
            <a:r>
              <a:rPr lang="en-US" altLang="zh-CN" sz="1600" dirty="0"/>
              <a:t>m</a:t>
            </a:r>
            <a:r>
              <a:rPr lang="zh-CN" altLang="en-US" sz="1600" dirty="0"/>
              <a:t>个元素组成的数据集所构成的多维信息空间</a:t>
            </a:r>
            <a:r>
              <a:rPr lang="zh-CN" altLang="en-US" sz="1600" dirty="0" smtClean="0"/>
              <a:t>；</a:t>
            </a:r>
            <a:endParaRPr lang="en-US" altLang="zh-CN" sz="1600" dirty="0" smtClean="0"/>
          </a:p>
          <a:p>
            <a:endParaRPr lang="zh-CN" altLang="en-US" sz="1600" dirty="0"/>
          </a:p>
          <a:p>
            <a:r>
              <a:rPr lang="zh-CN" altLang="en-US" sz="1600" dirty="0"/>
              <a:t>②数据开发：是指利用一定的算法和工具对数据进行定量的推演和计算</a:t>
            </a:r>
            <a:r>
              <a:rPr lang="zh-CN" altLang="en-US" sz="1600" dirty="0" smtClean="0"/>
              <a:t>；</a:t>
            </a:r>
            <a:endParaRPr lang="en-US" altLang="zh-CN" sz="1600" dirty="0" smtClean="0"/>
          </a:p>
          <a:p>
            <a:endParaRPr lang="zh-CN" altLang="en-US" sz="1600" dirty="0"/>
          </a:p>
          <a:p>
            <a:r>
              <a:rPr lang="zh-CN" altLang="en-US" sz="1600" dirty="0"/>
              <a:t>③数据分析：指对多维数据进行切片、块、旋转等动作剖析数据，从而能多角度多侧面观察数据</a:t>
            </a:r>
            <a:r>
              <a:rPr lang="zh-CN" altLang="en-US" sz="1600" dirty="0" smtClean="0"/>
              <a:t>；</a:t>
            </a:r>
            <a:endParaRPr lang="en-US" altLang="zh-CN" sz="1600" dirty="0" smtClean="0"/>
          </a:p>
          <a:p>
            <a:endParaRPr lang="zh-CN" altLang="en-US" sz="1600" dirty="0"/>
          </a:p>
          <a:p>
            <a:r>
              <a:rPr lang="zh-CN" altLang="en-US" sz="1600" dirty="0"/>
              <a:t>④数据可视化：是指将大型数据集中的数据以图形图像形式表示，并利用数据分析和开发工具发现其中未知信息的处理过程</a:t>
            </a:r>
            <a:r>
              <a:rPr lang="zh-CN" altLang="en-US" sz="1600" dirty="0" smtClean="0"/>
              <a:t>。</a:t>
            </a:r>
            <a:endParaRPr lang="en-US" altLang="zh-CN" sz="1600" dirty="0" smtClean="0"/>
          </a:p>
          <a:p>
            <a:endParaRPr lang="zh-CN" altLang="en-US" sz="1600" dirty="0"/>
          </a:p>
          <a:p>
            <a:r>
              <a:rPr lang="zh-CN" altLang="en-US" sz="1600" dirty="0"/>
              <a:t>数据可视化已经提出了许多方法，这些方法根据其可视化的原理不同可以划分为基于几何的技术、面向像素技术、基于图标的技术、基于层次的技术、基于图像的技术和分布式技术等等。</a:t>
            </a:r>
            <a:endParaRPr lang="zh-CN" altLang="en-US" sz="1600" dirty="0"/>
          </a:p>
        </p:txBody>
      </p:sp>
      <p:sp>
        <p:nvSpPr>
          <p:cNvPr id="2" name="矩形 1"/>
          <p:cNvSpPr/>
          <p:nvPr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组合 19"/>
          <p:cNvGrpSpPr/>
          <p:nvPr/>
        </p:nvGrpSpPr>
        <p:grpSpPr>
          <a:xfrm>
            <a:off x="-1" y="-2439"/>
            <a:ext cx="9145786" cy="718410"/>
            <a:chOff x="-1" y="190175"/>
            <a:chExt cx="9145786" cy="525795"/>
          </a:xfrm>
        </p:grpSpPr>
        <p:sp>
          <p:nvSpPr>
            <p:cNvPr id="21" name="任意多边形 20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22" name="任意多边形 21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23" name="任意多边形 22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</p:grpSp>
      <p:sp>
        <p:nvSpPr>
          <p:cNvPr id="25" name="矩形 24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9" name="Freeform 142"/>
          <p:cNvSpPr>
            <a:spLocks noEditPoints="1"/>
          </p:cNvSpPr>
          <p:nvPr/>
        </p:nvSpPr>
        <p:spPr bwMode="auto">
          <a:xfrm>
            <a:off x="126487" y="216716"/>
            <a:ext cx="382471" cy="244300"/>
          </a:xfrm>
          <a:custGeom>
            <a:avLst/>
            <a:gdLst>
              <a:gd name="T0" fmla="*/ 108 w 128"/>
              <a:gd name="T1" fmla="*/ 26 h 88"/>
              <a:gd name="T2" fmla="*/ 75 w 128"/>
              <a:gd name="T3" fmla="*/ 0 h 88"/>
              <a:gd name="T4" fmla="*/ 46 w 128"/>
              <a:gd name="T5" fmla="*/ 15 h 88"/>
              <a:gd name="T6" fmla="*/ 34 w 128"/>
              <a:gd name="T7" fmla="*/ 11 h 88"/>
              <a:gd name="T8" fmla="*/ 15 w 128"/>
              <a:gd name="T9" fmla="*/ 30 h 88"/>
              <a:gd name="T10" fmla="*/ 16 w 128"/>
              <a:gd name="T11" fmla="*/ 35 h 88"/>
              <a:gd name="T12" fmla="*/ 0 w 128"/>
              <a:gd name="T13" fmla="*/ 61 h 88"/>
              <a:gd name="T14" fmla="*/ 27 w 128"/>
              <a:gd name="T15" fmla="*/ 88 h 88"/>
              <a:gd name="T16" fmla="*/ 96 w 128"/>
              <a:gd name="T17" fmla="*/ 88 h 88"/>
              <a:gd name="T18" fmla="*/ 128 w 128"/>
              <a:gd name="T19" fmla="*/ 56 h 88"/>
              <a:gd name="T20" fmla="*/ 108 w 128"/>
              <a:gd name="T21" fmla="*/ 26 h 88"/>
              <a:gd name="T22" fmla="*/ 44 w 128"/>
              <a:gd name="T23" fmla="*/ 50 h 88"/>
              <a:gd name="T24" fmla="*/ 66 w 128"/>
              <a:gd name="T25" fmla="*/ 28 h 88"/>
              <a:gd name="T26" fmla="*/ 80 w 128"/>
              <a:gd name="T27" fmla="*/ 32 h 88"/>
              <a:gd name="T28" fmla="*/ 84 w 128"/>
              <a:gd name="T29" fmla="*/ 28 h 88"/>
              <a:gd name="T30" fmla="*/ 84 w 128"/>
              <a:gd name="T31" fmla="*/ 42 h 88"/>
              <a:gd name="T32" fmla="*/ 70 w 128"/>
              <a:gd name="T33" fmla="*/ 42 h 88"/>
              <a:gd name="T34" fmla="*/ 75 w 128"/>
              <a:gd name="T35" fmla="*/ 37 h 88"/>
              <a:gd name="T36" fmla="*/ 72 w 128"/>
              <a:gd name="T37" fmla="*/ 36 h 88"/>
              <a:gd name="T38" fmla="*/ 66 w 128"/>
              <a:gd name="T39" fmla="*/ 35 h 88"/>
              <a:gd name="T40" fmla="*/ 60 w 128"/>
              <a:gd name="T41" fmla="*/ 36 h 88"/>
              <a:gd name="T42" fmla="*/ 55 w 128"/>
              <a:gd name="T43" fmla="*/ 39 h 88"/>
              <a:gd name="T44" fmla="*/ 52 w 128"/>
              <a:gd name="T45" fmla="*/ 44 h 88"/>
              <a:gd name="T46" fmla="*/ 51 w 128"/>
              <a:gd name="T47" fmla="*/ 50 h 88"/>
              <a:gd name="T48" fmla="*/ 51 w 128"/>
              <a:gd name="T49" fmla="*/ 54 h 88"/>
              <a:gd name="T50" fmla="*/ 44 w 128"/>
              <a:gd name="T51" fmla="*/ 54 h 88"/>
              <a:gd name="T52" fmla="*/ 44 w 128"/>
              <a:gd name="T53" fmla="*/ 50 h 88"/>
              <a:gd name="T54" fmla="*/ 66 w 128"/>
              <a:gd name="T55" fmla="*/ 73 h 88"/>
              <a:gd name="T56" fmla="*/ 53 w 128"/>
              <a:gd name="T57" fmla="*/ 68 h 88"/>
              <a:gd name="T58" fmla="*/ 49 w 128"/>
              <a:gd name="T59" fmla="*/ 73 h 88"/>
              <a:gd name="T60" fmla="*/ 49 w 128"/>
              <a:gd name="T61" fmla="*/ 59 h 88"/>
              <a:gd name="T62" fmla="*/ 62 w 128"/>
              <a:gd name="T63" fmla="*/ 59 h 88"/>
              <a:gd name="T64" fmla="*/ 58 w 128"/>
              <a:gd name="T65" fmla="*/ 64 h 88"/>
              <a:gd name="T66" fmla="*/ 60 w 128"/>
              <a:gd name="T67" fmla="*/ 65 h 88"/>
              <a:gd name="T68" fmla="*/ 66 w 128"/>
              <a:gd name="T69" fmla="*/ 66 h 88"/>
              <a:gd name="T70" fmla="*/ 72 w 128"/>
              <a:gd name="T71" fmla="*/ 65 h 88"/>
              <a:gd name="T72" fmla="*/ 77 w 128"/>
              <a:gd name="T73" fmla="*/ 61 h 88"/>
              <a:gd name="T74" fmla="*/ 81 w 128"/>
              <a:gd name="T75" fmla="*/ 57 h 88"/>
              <a:gd name="T76" fmla="*/ 82 w 128"/>
              <a:gd name="T77" fmla="*/ 50 h 88"/>
              <a:gd name="T78" fmla="*/ 81 w 128"/>
              <a:gd name="T79" fmla="*/ 47 h 88"/>
              <a:gd name="T80" fmla="*/ 89 w 128"/>
              <a:gd name="T81" fmla="*/ 47 h 88"/>
              <a:gd name="T82" fmla="*/ 89 w 128"/>
              <a:gd name="T83" fmla="*/ 50 h 88"/>
              <a:gd name="T84" fmla="*/ 66 w 128"/>
              <a:gd name="T85" fmla="*/ 73 h 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128" h="88">
                <a:moveTo>
                  <a:pt x="108" y="26"/>
                </a:moveTo>
                <a:cubicBezTo>
                  <a:pt x="104" y="11"/>
                  <a:pt x="91" y="0"/>
                  <a:pt x="75" y="0"/>
                </a:cubicBezTo>
                <a:cubicBezTo>
                  <a:pt x="63" y="0"/>
                  <a:pt x="52" y="6"/>
                  <a:pt x="46" y="15"/>
                </a:cubicBezTo>
                <a:cubicBezTo>
                  <a:pt x="43" y="13"/>
                  <a:pt x="38" y="11"/>
                  <a:pt x="34" y="11"/>
                </a:cubicBezTo>
                <a:cubicBezTo>
                  <a:pt x="24" y="11"/>
                  <a:pt x="15" y="20"/>
                  <a:pt x="15" y="30"/>
                </a:cubicBezTo>
                <a:cubicBezTo>
                  <a:pt x="15" y="32"/>
                  <a:pt x="16" y="34"/>
                  <a:pt x="16" y="35"/>
                </a:cubicBezTo>
                <a:cubicBezTo>
                  <a:pt x="7" y="40"/>
                  <a:pt x="0" y="49"/>
                  <a:pt x="0" y="61"/>
                </a:cubicBezTo>
                <a:cubicBezTo>
                  <a:pt x="0" y="76"/>
                  <a:pt x="12" y="88"/>
                  <a:pt x="27" y="88"/>
                </a:cubicBezTo>
                <a:cubicBezTo>
                  <a:pt x="96" y="88"/>
                  <a:pt x="96" y="88"/>
                  <a:pt x="96" y="88"/>
                </a:cubicBezTo>
                <a:cubicBezTo>
                  <a:pt x="114" y="88"/>
                  <a:pt x="128" y="74"/>
                  <a:pt x="128" y="56"/>
                </a:cubicBezTo>
                <a:cubicBezTo>
                  <a:pt x="128" y="42"/>
                  <a:pt x="120" y="31"/>
                  <a:pt x="108" y="26"/>
                </a:cubicBezTo>
                <a:close/>
                <a:moveTo>
                  <a:pt x="44" y="50"/>
                </a:moveTo>
                <a:cubicBezTo>
                  <a:pt x="44" y="38"/>
                  <a:pt x="54" y="28"/>
                  <a:pt x="66" y="28"/>
                </a:cubicBezTo>
                <a:cubicBezTo>
                  <a:pt x="71" y="28"/>
                  <a:pt x="76" y="30"/>
                  <a:pt x="80" y="32"/>
                </a:cubicBezTo>
                <a:cubicBezTo>
                  <a:pt x="84" y="28"/>
                  <a:pt x="84" y="28"/>
                  <a:pt x="84" y="28"/>
                </a:cubicBezTo>
                <a:cubicBezTo>
                  <a:pt x="84" y="42"/>
                  <a:pt x="84" y="42"/>
                  <a:pt x="84" y="42"/>
                </a:cubicBezTo>
                <a:cubicBezTo>
                  <a:pt x="70" y="42"/>
                  <a:pt x="70" y="42"/>
                  <a:pt x="70" y="42"/>
                </a:cubicBezTo>
                <a:cubicBezTo>
                  <a:pt x="75" y="37"/>
                  <a:pt x="75" y="37"/>
                  <a:pt x="75" y="37"/>
                </a:cubicBezTo>
                <a:cubicBezTo>
                  <a:pt x="74" y="37"/>
                  <a:pt x="73" y="36"/>
                  <a:pt x="72" y="36"/>
                </a:cubicBezTo>
                <a:cubicBezTo>
                  <a:pt x="70" y="35"/>
                  <a:pt x="68" y="35"/>
                  <a:pt x="66" y="35"/>
                </a:cubicBezTo>
                <a:cubicBezTo>
                  <a:pt x="64" y="35"/>
                  <a:pt x="62" y="35"/>
                  <a:pt x="60" y="36"/>
                </a:cubicBezTo>
                <a:cubicBezTo>
                  <a:pt x="58" y="37"/>
                  <a:pt x="57" y="38"/>
                  <a:pt x="55" y="39"/>
                </a:cubicBezTo>
                <a:cubicBezTo>
                  <a:pt x="54" y="41"/>
                  <a:pt x="53" y="43"/>
                  <a:pt x="52" y="44"/>
                </a:cubicBezTo>
                <a:cubicBezTo>
                  <a:pt x="51" y="46"/>
                  <a:pt x="51" y="48"/>
                  <a:pt x="51" y="50"/>
                </a:cubicBezTo>
                <a:cubicBezTo>
                  <a:pt x="51" y="52"/>
                  <a:pt x="51" y="53"/>
                  <a:pt x="51" y="54"/>
                </a:cubicBezTo>
                <a:cubicBezTo>
                  <a:pt x="44" y="54"/>
                  <a:pt x="44" y="54"/>
                  <a:pt x="44" y="54"/>
                </a:cubicBezTo>
                <a:cubicBezTo>
                  <a:pt x="44" y="53"/>
                  <a:pt x="44" y="52"/>
                  <a:pt x="44" y="50"/>
                </a:cubicBezTo>
                <a:close/>
                <a:moveTo>
                  <a:pt x="66" y="73"/>
                </a:moveTo>
                <a:cubicBezTo>
                  <a:pt x="61" y="73"/>
                  <a:pt x="57" y="71"/>
                  <a:pt x="53" y="68"/>
                </a:cubicBezTo>
                <a:cubicBezTo>
                  <a:pt x="49" y="73"/>
                  <a:pt x="49" y="73"/>
                  <a:pt x="49" y="73"/>
                </a:cubicBezTo>
                <a:cubicBezTo>
                  <a:pt x="49" y="59"/>
                  <a:pt x="49" y="59"/>
                  <a:pt x="49" y="59"/>
                </a:cubicBezTo>
                <a:cubicBezTo>
                  <a:pt x="62" y="59"/>
                  <a:pt x="62" y="59"/>
                  <a:pt x="62" y="59"/>
                </a:cubicBezTo>
                <a:cubicBezTo>
                  <a:pt x="58" y="64"/>
                  <a:pt x="58" y="64"/>
                  <a:pt x="58" y="64"/>
                </a:cubicBezTo>
                <a:cubicBezTo>
                  <a:pt x="59" y="64"/>
                  <a:pt x="59" y="64"/>
                  <a:pt x="60" y="65"/>
                </a:cubicBezTo>
                <a:cubicBezTo>
                  <a:pt x="62" y="66"/>
                  <a:pt x="64" y="66"/>
                  <a:pt x="66" y="66"/>
                </a:cubicBezTo>
                <a:cubicBezTo>
                  <a:pt x="68" y="66"/>
                  <a:pt x="70" y="66"/>
                  <a:pt x="72" y="65"/>
                </a:cubicBezTo>
                <a:cubicBezTo>
                  <a:pt x="74" y="64"/>
                  <a:pt x="76" y="63"/>
                  <a:pt x="77" y="61"/>
                </a:cubicBezTo>
                <a:cubicBezTo>
                  <a:pt x="79" y="60"/>
                  <a:pt x="80" y="58"/>
                  <a:pt x="81" y="57"/>
                </a:cubicBezTo>
                <a:cubicBezTo>
                  <a:pt x="82" y="55"/>
                  <a:pt x="82" y="53"/>
                  <a:pt x="82" y="50"/>
                </a:cubicBezTo>
                <a:cubicBezTo>
                  <a:pt x="82" y="49"/>
                  <a:pt x="82" y="48"/>
                  <a:pt x="81" y="47"/>
                </a:cubicBezTo>
                <a:cubicBezTo>
                  <a:pt x="89" y="47"/>
                  <a:pt x="89" y="47"/>
                  <a:pt x="89" y="47"/>
                </a:cubicBezTo>
                <a:cubicBezTo>
                  <a:pt x="89" y="48"/>
                  <a:pt x="89" y="49"/>
                  <a:pt x="89" y="50"/>
                </a:cubicBezTo>
                <a:cubicBezTo>
                  <a:pt x="89" y="63"/>
                  <a:pt x="79" y="73"/>
                  <a:pt x="66" y="7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3" name="文本框 27"/>
          <p:cNvSpPr txBox="1"/>
          <p:nvPr/>
        </p:nvSpPr>
        <p:spPr>
          <a:xfrm>
            <a:off x="6630203" y="234392"/>
            <a:ext cx="214033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350" dirty="0">
                <a:solidFill>
                  <a:prstClr val="white"/>
                </a:solidFill>
              </a:rPr>
              <a:t>第</a:t>
            </a:r>
            <a:r>
              <a:rPr lang="en-US" altLang="zh-CN" sz="1350" dirty="0">
                <a:solidFill>
                  <a:prstClr val="white"/>
                </a:solidFill>
              </a:rPr>
              <a:t>1</a:t>
            </a:r>
            <a:r>
              <a:rPr lang="zh-CN" altLang="en-US" sz="1350" dirty="0">
                <a:solidFill>
                  <a:prstClr val="white"/>
                </a:solidFill>
              </a:rPr>
              <a:t>章  大数据可视化概述</a:t>
            </a:r>
            <a:endParaRPr lang="zh-CN" altLang="en-US" sz="1350" dirty="0" smtClean="0">
              <a:solidFill>
                <a:prstClr val="white"/>
              </a:solidFill>
            </a:endParaRPr>
          </a:p>
        </p:txBody>
      </p:sp>
      <p:sp>
        <p:nvSpPr>
          <p:cNvPr id="2" name="椭圆 1"/>
          <p:cNvSpPr/>
          <p:nvPr/>
        </p:nvSpPr>
        <p:spPr>
          <a:xfrm>
            <a:off x="3464169" y="1248508"/>
            <a:ext cx="1565031" cy="1573823"/>
          </a:xfrm>
          <a:prstGeom prst="ellipse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34" name="椭圆 33"/>
          <p:cNvSpPr/>
          <p:nvPr/>
        </p:nvSpPr>
        <p:spPr>
          <a:xfrm>
            <a:off x="4739054" y="3104743"/>
            <a:ext cx="1565031" cy="1573823"/>
          </a:xfrm>
          <a:prstGeom prst="ellipse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35" name="椭圆 34"/>
          <p:cNvSpPr/>
          <p:nvPr/>
        </p:nvSpPr>
        <p:spPr>
          <a:xfrm>
            <a:off x="2216434" y="3102015"/>
            <a:ext cx="1565031" cy="1573823"/>
          </a:xfrm>
          <a:prstGeom prst="ellipse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cxnSp>
        <p:nvCxnSpPr>
          <p:cNvPr id="4" name="直接箭头连接符 3"/>
          <p:cNvCxnSpPr>
            <a:stCxn id="2" idx="5"/>
            <a:endCxn id="34" idx="0"/>
          </p:cNvCxnSpPr>
          <p:nvPr/>
        </p:nvCxnSpPr>
        <p:spPr>
          <a:xfrm>
            <a:off x="4800007" y="2591850"/>
            <a:ext cx="721563" cy="512893"/>
          </a:xfrm>
          <a:prstGeom prst="straightConnector1">
            <a:avLst/>
          </a:prstGeom>
          <a:ln w="38100">
            <a:solidFill>
              <a:srgbClr val="40404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接箭头连接符 7"/>
          <p:cNvCxnSpPr>
            <a:stCxn id="2" idx="3"/>
            <a:endCxn id="35" idx="0"/>
          </p:cNvCxnSpPr>
          <p:nvPr/>
        </p:nvCxnSpPr>
        <p:spPr>
          <a:xfrm flipH="1">
            <a:off x="2998950" y="2591850"/>
            <a:ext cx="694412" cy="510165"/>
          </a:xfrm>
          <a:prstGeom prst="straightConnector1">
            <a:avLst/>
          </a:prstGeom>
          <a:ln w="38100">
            <a:solidFill>
              <a:srgbClr val="404040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箭头连接符 9"/>
          <p:cNvCxnSpPr>
            <a:stCxn id="35" idx="6"/>
            <a:endCxn id="34" idx="2"/>
          </p:cNvCxnSpPr>
          <p:nvPr/>
        </p:nvCxnSpPr>
        <p:spPr>
          <a:xfrm>
            <a:off x="3781465" y="3888927"/>
            <a:ext cx="957589" cy="2728"/>
          </a:xfrm>
          <a:prstGeom prst="straightConnector1">
            <a:avLst/>
          </a:prstGeom>
          <a:ln w="38100">
            <a:solidFill>
              <a:srgbClr val="40404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右箭头 11"/>
          <p:cNvSpPr/>
          <p:nvPr/>
        </p:nvSpPr>
        <p:spPr>
          <a:xfrm>
            <a:off x="2518359" y="1651022"/>
            <a:ext cx="802246" cy="343186"/>
          </a:xfrm>
          <a:prstGeom prst="rightArrow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53" name="右箭头 52"/>
          <p:cNvSpPr/>
          <p:nvPr/>
        </p:nvSpPr>
        <p:spPr>
          <a:xfrm rot="8667223">
            <a:off x="6109660" y="3096840"/>
            <a:ext cx="756372" cy="342900"/>
          </a:xfrm>
          <a:prstGeom prst="rightArrow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55" name="右箭头 54"/>
          <p:cNvSpPr/>
          <p:nvPr/>
        </p:nvSpPr>
        <p:spPr>
          <a:xfrm rot="20225373">
            <a:off x="1087351" y="4142951"/>
            <a:ext cx="1105961" cy="342900"/>
          </a:xfrm>
          <a:prstGeom prst="rightArrow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860594" y="3200402"/>
            <a:ext cx="790534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zh-CN" altLang="en-US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大数据</a:t>
            </a:r>
            <a:endParaRPr lang="zh-CN" alt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849372" y="1177001"/>
            <a:ext cx="1947061" cy="246221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zh-CN" altLang="en-US" sz="1600" dirty="0">
                <a:solidFill>
                  <a:prstClr val="black">
                    <a:lumMod val="65000"/>
                    <a:lumOff val="35000"/>
                  </a:prstClr>
                </a:solidFill>
              </a:rPr>
              <a:t>数据可视化指的是技术上较为高级的技术方法，而这些技术方法允许利用图形、图像处理、计算机视觉以及用户界面，通过表达、建模以及对立体、表面、属性以及动画的显示，对数据加以可视化解释</a:t>
            </a:r>
            <a:endParaRPr lang="zh-CN" altLang="en-US" sz="1600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50680" y="1492045"/>
            <a:ext cx="2251605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zh-CN" altLang="en-US" sz="1600" dirty="0">
                <a:solidFill>
                  <a:prstClr val="black">
                    <a:lumMod val="65000"/>
                    <a:lumOff val="35000"/>
                  </a:prstClr>
                </a:solidFill>
              </a:rPr>
              <a:t>科学与工程实践当中对于计算机建模和模拟的运用</a:t>
            </a:r>
            <a:endParaRPr lang="zh-CN" altLang="en-US" sz="1600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317722" y="4731621"/>
            <a:ext cx="1800853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zh-CN" altLang="en-US" sz="1600" dirty="0">
                <a:solidFill>
                  <a:prstClr val="black">
                    <a:lumMod val="65000"/>
                    <a:lumOff val="35000"/>
                  </a:prstClr>
                </a:solidFill>
              </a:rPr>
              <a:t>异质性数据集的分析工作提供支持</a:t>
            </a:r>
            <a:endParaRPr lang="zh-CN" altLang="en-US" sz="1600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774425" y="1819975"/>
            <a:ext cx="110664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zh-CN" altLang="en-US" sz="1400" dirty="0" smtClean="0">
                <a:solidFill>
                  <a:prstClr val="white"/>
                </a:solidFill>
              </a:rPr>
              <a:t>科学可视化。</a:t>
            </a:r>
            <a:endParaRPr lang="zh-CN" altLang="en-US" sz="1400" dirty="0">
              <a:solidFill>
                <a:prstClr val="white"/>
              </a:solidFill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2313042" y="3552020"/>
            <a:ext cx="1345816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endParaRPr lang="en-US" altLang="zh-CN" sz="1400" dirty="0" smtClean="0">
              <a:solidFill>
                <a:prstClr val="white"/>
              </a:solidFill>
            </a:endParaRPr>
          </a:p>
          <a:p>
            <a:pPr algn="ctr"/>
            <a:r>
              <a:rPr lang="zh-CN" altLang="en-US" sz="1400" dirty="0">
                <a:solidFill>
                  <a:prstClr val="white"/>
                </a:solidFill>
              </a:rPr>
              <a:t>信息可视化</a:t>
            </a:r>
            <a:endParaRPr lang="zh-CN" altLang="en-US" sz="1400" dirty="0">
              <a:solidFill>
                <a:prstClr val="white"/>
              </a:solidFill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4993059" y="3518714"/>
            <a:ext cx="1345816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endParaRPr lang="en-US" altLang="zh-CN" sz="1400" dirty="0" smtClean="0">
              <a:solidFill>
                <a:prstClr val="white"/>
              </a:solidFill>
            </a:endParaRPr>
          </a:p>
          <a:p>
            <a:r>
              <a:rPr lang="zh-CN" altLang="en-US" sz="1400" dirty="0">
                <a:solidFill>
                  <a:prstClr val="white"/>
                </a:solidFill>
              </a:rPr>
              <a:t>数据可视化</a:t>
            </a:r>
            <a:endParaRPr lang="zh-CN" altLang="en-US" sz="1400" dirty="0">
              <a:solidFill>
                <a:prstClr val="white"/>
              </a:solidFill>
            </a:endParaRPr>
          </a:p>
        </p:txBody>
      </p:sp>
      <p:pic>
        <p:nvPicPr>
          <p:cNvPr id="27" name="27 Imagen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7188" y="6250579"/>
            <a:ext cx="363537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30 CuadroTexto"/>
          <p:cNvSpPr txBox="1"/>
          <p:nvPr/>
        </p:nvSpPr>
        <p:spPr>
          <a:xfrm>
            <a:off x="4467225" y="6261691"/>
            <a:ext cx="315913" cy="2778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s-HN" sz="1200" b="1" i="1" dirty="0">
                <a:solidFill>
                  <a:prstClr val="white">
                    <a:lumMod val="65000"/>
                  </a:prstClr>
                </a:solidFill>
              </a:rPr>
              <a:t>of</a:t>
            </a:r>
            <a:endParaRPr lang="es-ES" sz="1200" b="1" i="1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30" name="31 CuadroTexto"/>
          <p:cNvSpPr txBox="1"/>
          <p:nvPr/>
        </p:nvSpPr>
        <p:spPr>
          <a:xfrm>
            <a:off x="4729199" y="6267161"/>
            <a:ext cx="370840" cy="27559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b="1" dirty="0">
                <a:solidFill>
                  <a:prstClr val="white">
                    <a:lumMod val="50000"/>
                  </a:prstClr>
                </a:solidFill>
              </a:rPr>
              <a:t>25</a:t>
            </a:r>
            <a:endParaRPr lang="en-US" sz="1200" b="1" dirty="0">
              <a:solidFill>
                <a:prstClr val="white">
                  <a:lumMod val="50000"/>
                </a:prstClr>
              </a:solidFill>
            </a:endParaRPr>
          </a:p>
        </p:txBody>
      </p:sp>
      <p:pic>
        <p:nvPicPr>
          <p:cNvPr id="31" name="Imagen 27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03019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Imagen 28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3926681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灯片编号占位符 5"/>
          <p:cNvSpPr txBox="1"/>
          <p:nvPr/>
        </p:nvSpPr>
        <p:spPr>
          <a:xfrm>
            <a:off x="2402285" y="622279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b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F730C6D-5BB4-4F63-9D16-9EBF769D35D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7" name="文本框 6"/>
          <p:cNvSpPr txBox="1"/>
          <p:nvPr/>
        </p:nvSpPr>
        <p:spPr>
          <a:xfrm>
            <a:off x="452232" y="173917"/>
            <a:ext cx="3474028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100" b="1" spc="225" dirty="0">
                <a:solidFill>
                  <a:prstClr val="white"/>
                </a:solidFill>
              </a:rPr>
              <a:t>1.1</a:t>
            </a:r>
            <a:r>
              <a:rPr lang="zh-CN" altLang="en-US" sz="2100" b="1" spc="225" dirty="0">
                <a:solidFill>
                  <a:prstClr val="white"/>
                </a:solidFill>
              </a:rPr>
              <a:t>大数据可视化的概念</a:t>
            </a:r>
            <a:endParaRPr lang="zh-CN" altLang="en-US" sz="2100" b="1" spc="225" dirty="0" smtClean="0">
              <a:solidFill>
                <a:prstClr val="white"/>
              </a:solidFill>
            </a:endParaRPr>
          </a:p>
        </p:txBody>
      </p:sp>
      <p:sp>
        <p:nvSpPr>
          <p:cNvPr id="38" name="矩形 37"/>
          <p:cNvSpPr/>
          <p:nvPr/>
        </p:nvSpPr>
        <p:spPr>
          <a:xfrm>
            <a:off x="452232" y="889323"/>
            <a:ext cx="223651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600" b="1" dirty="0">
                <a:solidFill>
                  <a:srgbClr val="3D89BC"/>
                </a:solidFill>
              </a:rPr>
              <a:t>数据可视化领域的起源</a:t>
            </a:r>
            <a:endParaRPr lang="zh-CN" altLang="zh-CN" sz="1600" b="1" dirty="0" smtClean="0">
              <a:solidFill>
                <a:srgbClr val="3D89BC"/>
              </a:solidFill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" name="组合 54"/>
          <p:cNvGrpSpPr/>
          <p:nvPr/>
        </p:nvGrpSpPr>
        <p:grpSpPr>
          <a:xfrm>
            <a:off x="1754534" y="2064479"/>
            <a:ext cx="5693399" cy="426279"/>
            <a:chOff x="1807265" y="3866296"/>
            <a:chExt cx="5693399" cy="426279"/>
          </a:xfrm>
        </p:grpSpPr>
        <p:sp>
          <p:nvSpPr>
            <p:cNvPr id="56" name="圆角矩形 55"/>
            <p:cNvSpPr/>
            <p:nvPr/>
          </p:nvSpPr>
          <p:spPr>
            <a:xfrm>
              <a:off x="1807265" y="3866296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57" name="矩形 56"/>
            <p:cNvSpPr/>
            <p:nvPr/>
          </p:nvSpPr>
          <p:spPr>
            <a:xfrm>
              <a:off x="1881814" y="3877077"/>
              <a:ext cx="3634328" cy="4154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100" spc="225" dirty="0">
                  <a:solidFill>
                    <a:prstClr val="black">
                      <a:lumMod val="75000"/>
                      <a:lumOff val="25000"/>
                    </a:prstClr>
                  </a:solidFill>
                </a:rPr>
                <a:t>1.1</a:t>
              </a:r>
              <a:r>
                <a:rPr lang="zh-CN" altLang="en-US" sz="2100" spc="225" dirty="0">
                  <a:solidFill>
                    <a:prstClr val="black">
                      <a:lumMod val="75000"/>
                      <a:lumOff val="25000"/>
                    </a:prstClr>
                  </a:solidFill>
                </a:rPr>
                <a:t>　大数据可视化的概念</a:t>
              </a:r>
              <a:endParaRPr lang="zh-CN" altLang="en-US" sz="2100" spc="225" dirty="0" smtClean="0">
                <a:solidFill>
                  <a:prstClr val="black">
                    <a:lumMod val="75000"/>
                    <a:lumOff val="25000"/>
                  </a:prstClr>
                </a:solidFill>
              </a:endParaRPr>
            </a:p>
          </p:txBody>
        </p:sp>
      </p:grpSp>
      <p:grpSp>
        <p:nvGrpSpPr>
          <p:cNvPr id="44" name="组合 43"/>
          <p:cNvGrpSpPr/>
          <p:nvPr/>
        </p:nvGrpSpPr>
        <p:grpSpPr>
          <a:xfrm>
            <a:off x="1754534" y="2764335"/>
            <a:ext cx="5693399" cy="415498"/>
            <a:chOff x="1807265" y="2462595"/>
            <a:chExt cx="5693399" cy="415498"/>
          </a:xfrm>
        </p:grpSpPr>
        <p:sp>
          <p:nvSpPr>
            <p:cNvPr id="45" name="圆角矩形 44"/>
            <p:cNvSpPr/>
            <p:nvPr/>
          </p:nvSpPr>
          <p:spPr>
            <a:xfrm>
              <a:off x="1807265" y="2478527"/>
              <a:ext cx="5693399" cy="394154"/>
            </a:xfrm>
            <a:prstGeom prst="roundRect">
              <a:avLst>
                <a:gd name="adj" fmla="val 20658"/>
              </a:avLst>
            </a:prstGeom>
            <a:solidFill>
              <a:srgbClr val="3D89BC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46" name="矩形 45"/>
            <p:cNvSpPr/>
            <p:nvPr/>
          </p:nvSpPr>
          <p:spPr>
            <a:xfrm>
              <a:off x="1883286" y="2462595"/>
              <a:ext cx="4230645" cy="4154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100" spc="225" dirty="0" smtClean="0">
                  <a:solidFill>
                    <a:prstClr val="white"/>
                  </a:solidFill>
                </a:rPr>
                <a:t>1.2</a:t>
              </a:r>
              <a:r>
                <a:rPr lang="zh-CN" altLang="en-US" sz="2100" spc="225" dirty="0">
                  <a:solidFill>
                    <a:prstClr val="white"/>
                  </a:solidFill>
                </a:rPr>
                <a:t>　数据可视化的作用与意义</a:t>
              </a:r>
              <a:endParaRPr lang="zh-CN" altLang="en-US" sz="2100" spc="225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73" name="组合 72"/>
          <p:cNvGrpSpPr/>
          <p:nvPr/>
        </p:nvGrpSpPr>
        <p:grpSpPr>
          <a:xfrm>
            <a:off x="690257" y="854039"/>
            <a:ext cx="7832784" cy="781050"/>
            <a:chOff x="2788580" y="1152524"/>
            <a:chExt cx="3730770" cy="781050"/>
          </a:xfrm>
        </p:grpSpPr>
        <p:grpSp>
          <p:nvGrpSpPr>
            <p:cNvPr id="6" name="组合 5"/>
            <p:cNvGrpSpPr/>
            <p:nvPr/>
          </p:nvGrpSpPr>
          <p:grpSpPr>
            <a:xfrm>
              <a:off x="2788580" y="1152524"/>
              <a:ext cx="3730770" cy="781050"/>
              <a:chOff x="3725790" y="847725"/>
              <a:chExt cx="3730770" cy="781050"/>
            </a:xfrm>
          </p:grpSpPr>
          <p:grpSp>
            <p:nvGrpSpPr>
              <p:cNvPr id="7" name="组合 6"/>
              <p:cNvGrpSpPr/>
              <p:nvPr/>
            </p:nvGrpSpPr>
            <p:grpSpPr>
              <a:xfrm>
                <a:off x="3725790" y="1019175"/>
                <a:ext cx="627135" cy="609600"/>
                <a:chOff x="3725790" y="1019175"/>
                <a:chExt cx="627135" cy="609600"/>
              </a:xfrm>
            </p:grpSpPr>
            <p:sp>
              <p:nvSpPr>
                <p:cNvPr id="12" name="任意多边形 11"/>
                <p:cNvSpPr/>
                <p:nvPr/>
              </p:nvSpPr>
              <p:spPr>
                <a:xfrm>
                  <a:off x="3725790" y="1019175"/>
                  <a:ext cx="627135" cy="609600"/>
                </a:xfrm>
                <a:custGeom>
                  <a:avLst/>
                  <a:gdLst>
                    <a:gd name="connsiteX0" fmla="*/ 0 w 627135"/>
                    <a:gd name="connsiteY0" fmla="*/ 0 h 609600"/>
                    <a:gd name="connsiteX1" fmla="*/ 627135 w 627135"/>
                    <a:gd name="connsiteY1" fmla="*/ 0 h 609600"/>
                    <a:gd name="connsiteX2" fmla="*/ 627135 w 627135"/>
                    <a:gd name="connsiteY2" fmla="*/ 609600 h 609600"/>
                    <a:gd name="connsiteX3" fmla="*/ 1783 w 627135"/>
                    <a:gd name="connsiteY3" fmla="*/ 609600 h 609600"/>
                    <a:gd name="connsiteX4" fmla="*/ 305666 w 627135"/>
                    <a:gd name="connsiteY4" fmla="*/ 300804 h 609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27135" h="609600">
                      <a:moveTo>
                        <a:pt x="0" y="0"/>
                      </a:moveTo>
                      <a:lnTo>
                        <a:pt x="627135" y="0"/>
                      </a:lnTo>
                      <a:lnTo>
                        <a:pt x="627135" y="609600"/>
                      </a:lnTo>
                      <a:lnTo>
                        <a:pt x="1783" y="609600"/>
                      </a:lnTo>
                      <a:lnTo>
                        <a:pt x="305666" y="30080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3" name="直角三角形 12"/>
                <p:cNvSpPr/>
                <p:nvPr/>
              </p:nvSpPr>
              <p:spPr>
                <a:xfrm rot="5400000" flipV="1">
                  <a:off x="4181475" y="1457325"/>
                  <a:ext cx="171450" cy="171450"/>
                </a:xfrm>
                <a:prstGeom prst="rtTriangle">
                  <a:avLst/>
                </a:pr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8" name="组合 7"/>
              <p:cNvGrpSpPr/>
              <p:nvPr/>
            </p:nvGrpSpPr>
            <p:grpSpPr>
              <a:xfrm flipH="1">
                <a:off x="6829425" y="1019175"/>
                <a:ext cx="627135" cy="609600"/>
                <a:chOff x="3725790" y="1019175"/>
                <a:chExt cx="627135" cy="609600"/>
              </a:xfrm>
            </p:grpSpPr>
            <p:sp>
              <p:nvSpPr>
                <p:cNvPr id="10" name="任意多边形 9"/>
                <p:cNvSpPr/>
                <p:nvPr/>
              </p:nvSpPr>
              <p:spPr>
                <a:xfrm>
                  <a:off x="3725790" y="1019175"/>
                  <a:ext cx="627135" cy="609600"/>
                </a:xfrm>
                <a:custGeom>
                  <a:avLst/>
                  <a:gdLst>
                    <a:gd name="connsiteX0" fmla="*/ 0 w 627135"/>
                    <a:gd name="connsiteY0" fmla="*/ 0 h 609600"/>
                    <a:gd name="connsiteX1" fmla="*/ 627135 w 627135"/>
                    <a:gd name="connsiteY1" fmla="*/ 0 h 609600"/>
                    <a:gd name="connsiteX2" fmla="*/ 627135 w 627135"/>
                    <a:gd name="connsiteY2" fmla="*/ 609600 h 609600"/>
                    <a:gd name="connsiteX3" fmla="*/ 1783 w 627135"/>
                    <a:gd name="connsiteY3" fmla="*/ 609600 h 609600"/>
                    <a:gd name="connsiteX4" fmla="*/ 305666 w 627135"/>
                    <a:gd name="connsiteY4" fmla="*/ 300804 h 609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27135" h="609600">
                      <a:moveTo>
                        <a:pt x="0" y="0"/>
                      </a:moveTo>
                      <a:lnTo>
                        <a:pt x="627135" y="0"/>
                      </a:lnTo>
                      <a:lnTo>
                        <a:pt x="627135" y="609600"/>
                      </a:lnTo>
                      <a:lnTo>
                        <a:pt x="1783" y="609600"/>
                      </a:lnTo>
                      <a:lnTo>
                        <a:pt x="305666" y="30080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1" name="直角三角形 10"/>
                <p:cNvSpPr/>
                <p:nvPr/>
              </p:nvSpPr>
              <p:spPr>
                <a:xfrm rot="5400000" flipV="1">
                  <a:off x="4181475" y="1457325"/>
                  <a:ext cx="171450" cy="171450"/>
                </a:xfrm>
                <a:prstGeom prst="rtTriangle">
                  <a:avLst/>
                </a:pr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</p:grpSp>
          <p:sp>
            <p:nvSpPr>
              <p:cNvPr id="9" name="矩形 8"/>
              <p:cNvSpPr/>
              <p:nvPr/>
            </p:nvSpPr>
            <p:spPr>
              <a:xfrm>
                <a:off x="4181475" y="847725"/>
                <a:ext cx="2819400" cy="609600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14" name="文本框 14"/>
            <p:cNvSpPr txBox="1"/>
            <p:nvPr/>
          </p:nvSpPr>
          <p:spPr>
            <a:xfrm>
              <a:off x="3572476" y="1169836"/>
              <a:ext cx="199903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2800" dirty="0">
                  <a:solidFill>
                    <a:srgbClr val="FFC000"/>
                  </a:solidFill>
                </a:rPr>
                <a:t>第</a:t>
              </a:r>
              <a:r>
                <a:rPr lang="en-US" altLang="zh-CN" sz="2800" dirty="0">
                  <a:solidFill>
                    <a:srgbClr val="FFC000"/>
                  </a:solidFill>
                </a:rPr>
                <a:t>1</a:t>
              </a:r>
              <a:r>
                <a:rPr lang="zh-CN" altLang="en-US" sz="2800" dirty="0">
                  <a:solidFill>
                    <a:srgbClr val="FFC000"/>
                  </a:solidFill>
                </a:rPr>
                <a:t>章  大数据可视化概述</a:t>
              </a:r>
              <a:endParaRPr lang="zh-CN" altLang="en-US" sz="2800" dirty="0">
                <a:solidFill>
                  <a:srgbClr val="FFC000"/>
                </a:solidFill>
              </a:endParaRPr>
            </a:p>
          </p:txBody>
        </p:sp>
      </p:grpSp>
      <p:grpSp>
        <p:nvGrpSpPr>
          <p:cNvPr id="69" name="组合 68"/>
          <p:cNvGrpSpPr/>
          <p:nvPr/>
        </p:nvGrpSpPr>
        <p:grpSpPr>
          <a:xfrm>
            <a:off x="1754534" y="3469343"/>
            <a:ext cx="5693399" cy="426278"/>
            <a:chOff x="1807265" y="3400693"/>
            <a:chExt cx="5693399" cy="426278"/>
          </a:xfrm>
        </p:grpSpPr>
        <p:sp>
          <p:nvSpPr>
            <p:cNvPr id="51" name="圆角矩形 50"/>
            <p:cNvSpPr/>
            <p:nvPr/>
          </p:nvSpPr>
          <p:spPr>
            <a:xfrm>
              <a:off x="1807265" y="3400693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52" name="矩形 51"/>
            <p:cNvSpPr/>
            <p:nvPr/>
          </p:nvSpPr>
          <p:spPr>
            <a:xfrm>
              <a:off x="1881814" y="3411473"/>
              <a:ext cx="3932487" cy="4154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100" spc="225" dirty="0" smtClean="0">
                  <a:solidFill>
                    <a:prstClr val="black">
                      <a:lumMod val="75000"/>
                      <a:lumOff val="25000"/>
                    </a:prstClr>
                  </a:solidFill>
                </a:rPr>
                <a:t>1.3</a:t>
              </a:r>
              <a:r>
                <a:rPr lang="zh-CN" altLang="en-US" sz="2100" spc="225" dirty="0" smtClean="0">
                  <a:solidFill>
                    <a:prstClr val="black">
                      <a:lumMod val="75000"/>
                      <a:lumOff val="25000"/>
                    </a:prstClr>
                  </a:solidFill>
                </a:rPr>
                <a:t>　</a:t>
              </a:r>
              <a:r>
                <a:rPr lang="zh-CN" altLang="en-US" sz="2100" spc="225" dirty="0">
                  <a:solidFill>
                    <a:prstClr val="black">
                      <a:lumMod val="75000"/>
                      <a:lumOff val="25000"/>
                    </a:prstClr>
                  </a:solidFill>
                </a:rPr>
                <a:t>数据可视化的应用领域</a:t>
              </a:r>
              <a:endParaRPr lang="zh-CN" altLang="en-US" sz="2100" spc="225" dirty="0">
                <a:solidFill>
                  <a:prstClr val="black">
                    <a:lumMod val="75000"/>
                    <a:lumOff val="25000"/>
                  </a:prstClr>
                </a:solidFill>
              </a:endParaRPr>
            </a:p>
          </p:txBody>
        </p:sp>
      </p:grpSp>
      <p:grpSp>
        <p:nvGrpSpPr>
          <p:cNvPr id="70" name="组合 69"/>
          <p:cNvGrpSpPr/>
          <p:nvPr/>
        </p:nvGrpSpPr>
        <p:grpSpPr>
          <a:xfrm>
            <a:off x="1754534" y="4185131"/>
            <a:ext cx="5693399" cy="426279"/>
            <a:chOff x="1807265" y="3866296"/>
            <a:chExt cx="5693399" cy="426279"/>
          </a:xfrm>
        </p:grpSpPr>
        <p:sp>
          <p:nvSpPr>
            <p:cNvPr id="53" name="圆角矩形 52"/>
            <p:cNvSpPr/>
            <p:nvPr/>
          </p:nvSpPr>
          <p:spPr>
            <a:xfrm>
              <a:off x="1807265" y="3866296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54" name="矩形 53"/>
            <p:cNvSpPr/>
            <p:nvPr/>
          </p:nvSpPr>
          <p:spPr>
            <a:xfrm>
              <a:off x="1881814" y="3877077"/>
              <a:ext cx="3038011" cy="4154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100" spc="225" dirty="0" smtClean="0">
                  <a:solidFill>
                    <a:prstClr val="black">
                      <a:lumMod val="75000"/>
                      <a:lumOff val="25000"/>
                    </a:prstClr>
                  </a:solidFill>
                </a:rPr>
                <a:t>1.4</a:t>
              </a:r>
              <a:r>
                <a:rPr lang="zh-CN" altLang="en-US" sz="2100" spc="225" dirty="0" smtClean="0">
                  <a:solidFill>
                    <a:prstClr val="black">
                      <a:lumMod val="75000"/>
                      <a:lumOff val="25000"/>
                    </a:prstClr>
                  </a:solidFill>
                </a:rPr>
                <a:t>　</a:t>
              </a:r>
              <a:r>
                <a:rPr lang="zh-CN" altLang="en-US" sz="2100" spc="225" dirty="0">
                  <a:solidFill>
                    <a:prstClr val="black">
                      <a:lumMod val="75000"/>
                      <a:lumOff val="25000"/>
                    </a:prstClr>
                  </a:solidFill>
                </a:rPr>
                <a:t>与相关学科关系</a:t>
              </a:r>
              <a:endParaRPr lang="zh-CN" altLang="en-US" sz="2100" spc="225" dirty="0">
                <a:solidFill>
                  <a:prstClr val="black">
                    <a:lumMod val="75000"/>
                    <a:lumOff val="25000"/>
                  </a:prstClr>
                </a:solidFill>
              </a:endParaRPr>
            </a:p>
          </p:txBody>
        </p:sp>
      </p:grpSp>
      <p:sp>
        <p:nvSpPr>
          <p:cNvPr id="32" name="矩形 31"/>
          <p:cNvSpPr/>
          <p:nvPr/>
        </p:nvSpPr>
        <p:spPr>
          <a:xfrm>
            <a:off x="-7143" y="-9147"/>
            <a:ext cx="9158090" cy="38219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prstClr val="white"/>
              </a:solidFill>
            </a:endParaRPr>
          </a:p>
        </p:txBody>
      </p:sp>
      <p:sp>
        <p:nvSpPr>
          <p:cNvPr id="33" name="矩形 32"/>
          <p:cNvSpPr/>
          <p:nvPr/>
        </p:nvSpPr>
        <p:spPr>
          <a:xfrm>
            <a:off x="7929" y="38314"/>
            <a:ext cx="1742785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350" dirty="0">
                <a:solidFill>
                  <a:prstClr val="white"/>
                </a:solidFill>
              </a:rPr>
              <a:t>高级大数据技术系列</a:t>
            </a:r>
            <a:endParaRPr lang="zh-CN" altLang="en-US" sz="1350" dirty="0" smtClean="0">
              <a:solidFill>
                <a:prstClr val="white"/>
              </a:solidFill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37" name="27 Imagen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7188" y="6250579"/>
            <a:ext cx="363537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" name="30 CuadroTexto"/>
          <p:cNvSpPr txBox="1"/>
          <p:nvPr/>
        </p:nvSpPr>
        <p:spPr>
          <a:xfrm>
            <a:off x="4467225" y="6261691"/>
            <a:ext cx="315913" cy="2778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s-HN" sz="1200" b="1" i="1" dirty="0">
                <a:solidFill>
                  <a:prstClr val="white">
                    <a:lumMod val="65000"/>
                  </a:prstClr>
                </a:solidFill>
              </a:rPr>
              <a:t>of</a:t>
            </a:r>
            <a:endParaRPr lang="es-ES" sz="1200" b="1" i="1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39" name="31 CuadroTexto"/>
          <p:cNvSpPr txBox="1"/>
          <p:nvPr/>
        </p:nvSpPr>
        <p:spPr>
          <a:xfrm>
            <a:off x="4729199" y="6267161"/>
            <a:ext cx="370840" cy="27559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es-HN" sz="1200" b="1" dirty="0">
                <a:solidFill>
                  <a:prstClr val="white">
                    <a:lumMod val="50000"/>
                  </a:prstClr>
                </a:solidFill>
              </a:rPr>
              <a:t>25</a:t>
            </a:r>
            <a:endParaRPr lang="en-US" altLang="es-HN" sz="1200" b="1" dirty="0">
              <a:solidFill>
                <a:prstClr val="white">
                  <a:lumMod val="50000"/>
                </a:prstClr>
              </a:solidFill>
            </a:endParaRPr>
          </a:p>
        </p:txBody>
      </p:sp>
      <p:pic>
        <p:nvPicPr>
          <p:cNvPr id="40" name="Imagen 27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03019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Imagen 28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3926681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" name="灯片编号占位符 5"/>
          <p:cNvSpPr txBox="1"/>
          <p:nvPr/>
        </p:nvSpPr>
        <p:spPr>
          <a:xfrm>
            <a:off x="2402285" y="622279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b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F730C6D-5BB4-4F63-9D16-9EBF769D35D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3" name="圆角矩形 42"/>
          <p:cNvSpPr/>
          <p:nvPr/>
        </p:nvSpPr>
        <p:spPr>
          <a:xfrm>
            <a:off x="1765366" y="4900918"/>
            <a:ext cx="5693399" cy="394200"/>
          </a:xfrm>
          <a:prstGeom prst="roundRect">
            <a:avLst>
              <a:gd name="adj" fmla="val 20658"/>
            </a:avLst>
          </a:prstGeom>
          <a:solidFill>
            <a:srgbClr val="E6E6E6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1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习题</a:t>
            </a:r>
            <a:endParaRPr lang="zh-CN" altLang="en-US" sz="2100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-1" y="-2439"/>
            <a:ext cx="9145786" cy="718410"/>
            <a:chOff x="-1" y="190175"/>
            <a:chExt cx="9145786" cy="525795"/>
          </a:xfrm>
        </p:grpSpPr>
        <p:sp>
          <p:nvSpPr>
            <p:cNvPr id="5" name="任意多边形 4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6" name="任意多边形 5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7" name="任意多边形 6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</p:grpSp>
      <p:sp>
        <p:nvSpPr>
          <p:cNvPr id="8" name="文本框 6"/>
          <p:cNvSpPr txBox="1"/>
          <p:nvPr/>
        </p:nvSpPr>
        <p:spPr>
          <a:xfrm>
            <a:off x="452232" y="173917"/>
            <a:ext cx="3368230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100" b="1" spc="225" dirty="0">
                <a:solidFill>
                  <a:prstClr val="white"/>
                </a:solidFill>
              </a:rPr>
              <a:t>1.2.1</a:t>
            </a:r>
            <a:r>
              <a:rPr lang="zh-CN" altLang="en-US" sz="2100" b="1" spc="225" dirty="0">
                <a:solidFill>
                  <a:prstClr val="white"/>
                </a:solidFill>
              </a:rPr>
              <a:t>数据可视化的作用</a:t>
            </a:r>
            <a:endParaRPr lang="zh-CN" altLang="en-US" sz="2100" b="1" spc="225" dirty="0">
              <a:solidFill>
                <a:prstClr val="white"/>
              </a:solidFill>
            </a:endParaRPr>
          </a:p>
        </p:txBody>
      </p:sp>
      <p:sp>
        <p:nvSpPr>
          <p:cNvPr id="9" name="Freeform 172"/>
          <p:cNvSpPr>
            <a:spLocks noEditPoints="1"/>
          </p:cNvSpPr>
          <p:nvPr/>
        </p:nvSpPr>
        <p:spPr bwMode="auto">
          <a:xfrm>
            <a:off x="114106" y="218902"/>
            <a:ext cx="328601" cy="325528"/>
          </a:xfrm>
          <a:custGeom>
            <a:avLst/>
            <a:gdLst>
              <a:gd name="T0" fmla="*/ 22 w 45"/>
              <a:gd name="T1" fmla="*/ 0 h 45"/>
              <a:gd name="T2" fmla="*/ 0 w 45"/>
              <a:gd name="T3" fmla="*/ 22 h 45"/>
              <a:gd name="T4" fmla="*/ 22 w 45"/>
              <a:gd name="T5" fmla="*/ 45 h 45"/>
              <a:gd name="T6" fmla="*/ 45 w 45"/>
              <a:gd name="T7" fmla="*/ 22 h 45"/>
              <a:gd name="T8" fmla="*/ 22 w 45"/>
              <a:gd name="T9" fmla="*/ 0 h 45"/>
              <a:gd name="T10" fmla="*/ 42 w 45"/>
              <a:gd name="T11" fmla="*/ 22 h 45"/>
              <a:gd name="T12" fmla="*/ 38 w 45"/>
              <a:gd name="T13" fmla="*/ 34 h 45"/>
              <a:gd name="T14" fmla="*/ 37 w 45"/>
              <a:gd name="T15" fmla="*/ 31 h 45"/>
              <a:gd name="T16" fmla="*/ 38 w 45"/>
              <a:gd name="T17" fmla="*/ 24 h 45"/>
              <a:gd name="T18" fmla="*/ 35 w 45"/>
              <a:gd name="T19" fmla="*/ 19 h 45"/>
              <a:gd name="T20" fmla="*/ 30 w 45"/>
              <a:gd name="T21" fmla="*/ 16 h 45"/>
              <a:gd name="T22" fmla="*/ 33 w 45"/>
              <a:gd name="T23" fmla="*/ 8 h 45"/>
              <a:gd name="T24" fmla="*/ 28 w 45"/>
              <a:gd name="T25" fmla="*/ 6 h 45"/>
              <a:gd name="T26" fmla="*/ 29 w 45"/>
              <a:gd name="T27" fmla="*/ 4 h 45"/>
              <a:gd name="T28" fmla="*/ 42 w 45"/>
              <a:gd name="T29" fmla="*/ 22 h 45"/>
              <a:gd name="T30" fmla="*/ 20 w 45"/>
              <a:gd name="T31" fmla="*/ 3 h 45"/>
              <a:gd name="T32" fmla="*/ 17 w 45"/>
              <a:gd name="T33" fmla="*/ 5 h 45"/>
              <a:gd name="T34" fmla="*/ 14 w 45"/>
              <a:gd name="T35" fmla="*/ 8 h 45"/>
              <a:gd name="T36" fmla="*/ 11 w 45"/>
              <a:gd name="T37" fmla="*/ 12 h 45"/>
              <a:gd name="T38" fmla="*/ 13 w 45"/>
              <a:gd name="T39" fmla="*/ 14 h 45"/>
              <a:gd name="T40" fmla="*/ 16 w 45"/>
              <a:gd name="T41" fmla="*/ 15 h 45"/>
              <a:gd name="T42" fmla="*/ 23 w 45"/>
              <a:gd name="T43" fmla="*/ 22 h 45"/>
              <a:gd name="T44" fmla="*/ 18 w 45"/>
              <a:gd name="T45" fmla="*/ 28 h 45"/>
              <a:gd name="T46" fmla="*/ 17 w 45"/>
              <a:gd name="T47" fmla="*/ 31 h 45"/>
              <a:gd name="T48" fmla="*/ 17 w 45"/>
              <a:gd name="T49" fmla="*/ 37 h 45"/>
              <a:gd name="T50" fmla="*/ 13 w 45"/>
              <a:gd name="T51" fmla="*/ 32 h 45"/>
              <a:gd name="T52" fmla="*/ 12 w 45"/>
              <a:gd name="T53" fmla="*/ 27 h 45"/>
              <a:gd name="T54" fmla="*/ 8 w 45"/>
              <a:gd name="T55" fmla="*/ 22 h 45"/>
              <a:gd name="T56" fmla="*/ 10 w 45"/>
              <a:gd name="T57" fmla="*/ 17 h 45"/>
              <a:gd name="T58" fmla="*/ 5 w 45"/>
              <a:gd name="T59" fmla="*/ 16 h 45"/>
              <a:gd name="T60" fmla="*/ 20 w 45"/>
              <a:gd name="T61" fmla="*/ 3 h 45"/>
              <a:gd name="T62" fmla="*/ 16 w 45"/>
              <a:gd name="T63" fmla="*/ 41 h 45"/>
              <a:gd name="T64" fmla="*/ 19 w 45"/>
              <a:gd name="T65" fmla="*/ 39 h 45"/>
              <a:gd name="T66" fmla="*/ 22 w 45"/>
              <a:gd name="T67" fmla="*/ 38 h 45"/>
              <a:gd name="T68" fmla="*/ 28 w 45"/>
              <a:gd name="T69" fmla="*/ 37 h 45"/>
              <a:gd name="T70" fmla="*/ 33 w 45"/>
              <a:gd name="T71" fmla="*/ 38 h 45"/>
              <a:gd name="T72" fmla="*/ 22 w 45"/>
              <a:gd name="T73" fmla="*/ 42 h 45"/>
              <a:gd name="T74" fmla="*/ 16 w 45"/>
              <a:gd name="T75" fmla="*/ 41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45" h="45">
                <a:moveTo>
                  <a:pt x="22" y="0"/>
                </a:moveTo>
                <a:cubicBezTo>
                  <a:pt x="10" y="0"/>
                  <a:pt x="0" y="10"/>
                  <a:pt x="0" y="22"/>
                </a:cubicBezTo>
                <a:cubicBezTo>
                  <a:pt x="0" y="35"/>
                  <a:pt x="10" y="45"/>
                  <a:pt x="22" y="45"/>
                </a:cubicBezTo>
                <a:cubicBezTo>
                  <a:pt x="35" y="45"/>
                  <a:pt x="45" y="35"/>
                  <a:pt x="45" y="22"/>
                </a:cubicBezTo>
                <a:cubicBezTo>
                  <a:pt x="45" y="10"/>
                  <a:pt x="35" y="0"/>
                  <a:pt x="22" y="0"/>
                </a:cubicBezTo>
                <a:close/>
                <a:moveTo>
                  <a:pt x="42" y="22"/>
                </a:moveTo>
                <a:cubicBezTo>
                  <a:pt x="42" y="27"/>
                  <a:pt x="40" y="31"/>
                  <a:pt x="38" y="34"/>
                </a:cubicBezTo>
                <a:cubicBezTo>
                  <a:pt x="37" y="34"/>
                  <a:pt x="36" y="32"/>
                  <a:pt x="37" y="31"/>
                </a:cubicBezTo>
                <a:cubicBezTo>
                  <a:pt x="38" y="29"/>
                  <a:pt x="38" y="25"/>
                  <a:pt x="38" y="24"/>
                </a:cubicBezTo>
                <a:cubicBezTo>
                  <a:pt x="38" y="23"/>
                  <a:pt x="37" y="19"/>
                  <a:pt x="35" y="19"/>
                </a:cubicBezTo>
                <a:cubicBezTo>
                  <a:pt x="33" y="19"/>
                  <a:pt x="32" y="19"/>
                  <a:pt x="30" y="16"/>
                </a:cubicBezTo>
                <a:cubicBezTo>
                  <a:pt x="28" y="11"/>
                  <a:pt x="35" y="10"/>
                  <a:pt x="33" y="8"/>
                </a:cubicBezTo>
                <a:cubicBezTo>
                  <a:pt x="32" y="7"/>
                  <a:pt x="28" y="11"/>
                  <a:pt x="28" y="6"/>
                </a:cubicBezTo>
                <a:cubicBezTo>
                  <a:pt x="28" y="5"/>
                  <a:pt x="28" y="5"/>
                  <a:pt x="29" y="4"/>
                </a:cubicBezTo>
                <a:cubicBezTo>
                  <a:pt x="36" y="7"/>
                  <a:pt x="42" y="14"/>
                  <a:pt x="42" y="22"/>
                </a:cubicBezTo>
                <a:close/>
                <a:moveTo>
                  <a:pt x="20" y="3"/>
                </a:moveTo>
                <a:cubicBezTo>
                  <a:pt x="19" y="4"/>
                  <a:pt x="18" y="5"/>
                  <a:pt x="17" y="5"/>
                </a:cubicBezTo>
                <a:cubicBezTo>
                  <a:pt x="16" y="7"/>
                  <a:pt x="15" y="7"/>
                  <a:pt x="14" y="8"/>
                </a:cubicBezTo>
                <a:cubicBezTo>
                  <a:pt x="13" y="9"/>
                  <a:pt x="11" y="11"/>
                  <a:pt x="11" y="12"/>
                </a:cubicBezTo>
                <a:cubicBezTo>
                  <a:pt x="11" y="13"/>
                  <a:pt x="12" y="15"/>
                  <a:pt x="13" y="14"/>
                </a:cubicBezTo>
                <a:cubicBezTo>
                  <a:pt x="13" y="14"/>
                  <a:pt x="15" y="14"/>
                  <a:pt x="16" y="15"/>
                </a:cubicBezTo>
                <a:cubicBezTo>
                  <a:pt x="18" y="15"/>
                  <a:pt x="26" y="15"/>
                  <a:pt x="23" y="22"/>
                </a:cubicBezTo>
                <a:cubicBezTo>
                  <a:pt x="22" y="24"/>
                  <a:pt x="19" y="24"/>
                  <a:pt x="18" y="28"/>
                </a:cubicBezTo>
                <a:cubicBezTo>
                  <a:pt x="18" y="28"/>
                  <a:pt x="17" y="30"/>
                  <a:pt x="17" y="31"/>
                </a:cubicBezTo>
                <a:cubicBezTo>
                  <a:pt x="17" y="32"/>
                  <a:pt x="18" y="37"/>
                  <a:pt x="17" y="37"/>
                </a:cubicBezTo>
                <a:cubicBezTo>
                  <a:pt x="16" y="37"/>
                  <a:pt x="13" y="33"/>
                  <a:pt x="13" y="32"/>
                </a:cubicBezTo>
                <a:cubicBezTo>
                  <a:pt x="13" y="31"/>
                  <a:pt x="12" y="29"/>
                  <a:pt x="12" y="27"/>
                </a:cubicBezTo>
                <a:cubicBezTo>
                  <a:pt x="12" y="25"/>
                  <a:pt x="8" y="25"/>
                  <a:pt x="8" y="22"/>
                </a:cubicBezTo>
                <a:cubicBezTo>
                  <a:pt x="8" y="19"/>
                  <a:pt x="10" y="18"/>
                  <a:pt x="10" y="17"/>
                </a:cubicBezTo>
                <a:cubicBezTo>
                  <a:pt x="9" y="16"/>
                  <a:pt x="6" y="16"/>
                  <a:pt x="5" y="16"/>
                </a:cubicBezTo>
                <a:cubicBezTo>
                  <a:pt x="7" y="9"/>
                  <a:pt x="13" y="4"/>
                  <a:pt x="20" y="3"/>
                </a:cubicBezTo>
                <a:close/>
                <a:moveTo>
                  <a:pt x="16" y="41"/>
                </a:moveTo>
                <a:cubicBezTo>
                  <a:pt x="18" y="40"/>
                  <a:pt x="18" y="39"/>
                  <a:pt x="19" y="39"/>
                </a:cubicBezTo>
                <a:cubicBezTo>
                  <a:pt x="20" y="39"/>
                  <a:pt x="21" y="39"/>
                  <a:pt x="22" y="38"/>
                </a:cubicBezTo>
                <a:cubicBezTo>
                  <a:pt x="23" y="38"/>
                  <a:pt x="26" y="37"/>
                  <a:pt x="28" y="37"/>
                </a:cubicBezTo>
                <a:cubicBezTo>
                  <a:pt x="29" y="37"/>
                  <a:pt x="32" y="37"/>
                  <a:pt x="33" y="38"/>
                </a:cubicBezTo>
                <a:cubicBezTo>
                  <a:pt x="30" y="40"/>
                  <a:pt x="26" y="42"/>
                  <a:pt x="22" y="42"/>
                </a:cubicBezTo>
                <a:cubicBezTo>
                  <a:pt x="20" y="42"/>
                  <a:pt x="18" y="41"/>
                  <a:pt x="16" y="4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endParaRPr lang="id-ID" sz="1350">
              <a:solidFill>
                <a:prstClr val="black"/>
              </a:solidFill>
            </a:endParaRPr>
          </a:p>
        </p:txBody>
      </p:sp>
      <p:sp>
        <p:nvSpPr>
          <p:cNvPr id="10" name="文本框 27"/>
          <p:cNvSpPr txBox="1"/>
          <p:nvPr/>
        </p:nvSpPr>
        <p:spPr>
          <a:xfrm>
            <a:off x="6630203" y="234392"/>
            <a:ext cx="214033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350" dirty="0">
                <a:solidFill>
                  <a:prstClr val="white"/>
                </a:solidFill>
              </a:rPr>
              <a:t>第</a:t>
            </a:r>
            <a:r>
              <a:rPr lang="en-US" altLang="zh-CN" sz="1350" dirty="0">
                <a:solidFill>
                  <a:prstClr val="white"/>
                </a:solidFill>
              </a:rPr>
              <a:t>1</a:t>
            </a:r>
            <a:r>
              <a:rPr lang="zh-CN" altLang="en-US" sz="1350" dirty="0">
                <a:solidFill>
                  <a:prstClr val="white"/>
                </a:solidFill>
              </a:rPr>
              <a:t>章  大数据可视化概述</a:t>
            </a:r>
            <a:endParaRPr lang="zh-CN" altLang="en-US" sz="1350" dirty="0">
              <a:solidFill>
                <a:prstClr val="white"/>
              </a:solidFill>
            </a:endParaRPr>
          </a:p>
        </p:txBody>
      </p:sp>
      <p:pic>
        <p:nvPicPr>
          <p:cNvPr id="56" name="27 Imagen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7188" y="6250579"/>
            <a:ext cx="363537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" name="30 CuadroTexto"/>
          <p:cNvSpPr txBox="1"/>
          <p:nvPr/>
        </p:nvSpPr>
        <p:spPr>
          <a:xfrm>
            <a:off x="4467225" y="6261691"/>
            <a:ext cx="315913" cy="2778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HN" sz="1200" b="1" i="1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of</a:t>
            </a:r>
            <a:endParaRPr lang="es-ES" sz="1200" b="1" i="1" dirty="0">
              <a:solidFill>
                <a:schemeClr val="bg1">
                  <a:lumMod val="65000"/>
                </a:schemeClr>
              </a:solidFill>
              <a:latin typeface="+mn-lt"/>
            </a:endParaRPr>
          </a:p>
        </p:txBody>
      </p:sp>
      <p:sp>
        <p:nvSpPr>
          <p:cNvPr id="58" name="31 CuadroTexto"/>
          <p:cNvSpPr txBox="1"/>
          <p:nvPr/>
        </p:nvSpPr>
        <p:spPr>
          <a:xfrm>
            <a:off x="4729199" y="6267161"/>
            <a:ext cx="370840" cy="27559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s-HN" sz="1200" b="1" dirty="0">
                <a:solidFill>
                  <a:schemeClr val="bg1">
                    <a:lumMod val="50000"/>
                  </a:schemeClr>
                </a:solidFill>
              </a:rPr>
              <a:t>25</a:t>
            </a:r>
            <a:endParaRPr lang="en-US" altLang="es-HN" sz="12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59" name="Imagen 27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03019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" name="Imagen 28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3926681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" name="灯片编号占位符 5"/>
          <p:cNvSpPr txBox="1"/>
          <p:nvPr/>
        </p:nvSpPr>
        <p:spPr>
          <a:xfrm>
            <a:off x="2402285" y="622279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b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F730C6D-5BB4-4F63-9D16-9EBF769D35DB}" type="slidenum">
              <a:rPr lang="zh-CN" altLang="en-US" smtClean="0"/>
            </a:fld>
            <a:endParaRPr lang="zh-CN" altLang="en-US" dirty="0"/>
          </a:p>
        </p:txBody>
      </p:sp>
      <p:sp>
        <p:nvSpPr>
          <p:cNvPr id="18" name="矩形 17"/>
          <p:cNvSpPr/>
          <p:nvPr/>
        </p:nvSpPr>
        <p:spPr>
          <a:xfrm>
            <a:off x="509497" y="1249972"/>
            <a:ext cx="3657691" cy="1476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．数据记录和表达</a:t>
            </a:r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．数据操作</a:t>
            </a:r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．数据分析</a:t>
            </a:r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-1" y="-2439"/>
            <a:ext cx="9145786" cy="718410"/>
            <a:chOff x="-1" y="190175"/>
            <a:chExt cx="9145786" cy="525795"/>
          </a:xfrm>
        </p:grpSpPr>
        <p:sp>
          <p:nvSpPr>
            <p:cNvPr id="5" name="任意多边形 4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6" name="任意多边形 5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7" name="任意多边形 6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</p:grpSp>
      <p:sp>
        <p:nvSpPr>
          <p:cNvPr id="8" name="文本框 6"/>
          <p:cNvSpPr txBox="1"/>
          <p:nvPr/>
        </p:nvSpPr>
        <p:spPr>
          <a:xfrm>
            <a:off x="452232" y="173917"/>
            <a:ext cx="3368230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100" b="1" spc="225" dirty="0">
                <a:solidFill>
                  <a:prstClr val="white"/>
                </a:solidFill>
              </a:rPr>
              <a:t>1.2.2</a:t>
            </a:r>
            <a:r>
              <a:rPr lang="zh-CN" altLang="en-US" sz="2100" b="1" spc="225" dirty="0">
                <a:solidFill>
                  <a:prstClr val="white"/>
                </a:solidFill>
              </a:rPr>
              <a:t>数据可视化的意义</a:t>
            </a:r>
            <a:endParaRPr lang="zh-CN" altLang="en-US" sz="2100" b="1" spc="225" dirty="0">
              <a:solidFill>
                <a:prstClr val="white"/>
              </a:solidFill>
            </a:endParaRPr>
          </a:p>
        </p:txBody>
      </p:sp>
      <p:sp>
        <p:nvSpPr>
          <p:cNvPr id="9" name="Freeform 172"/>
          <p:cNvSpPr>
            <a:spLocks noEditPoints="1"/>
          </p:cNvSpPr>
          <p:nvPr/>
        </p:nvSpPr>
        <p:spPr bwMode="auto">
          <a:xfrm>
            <a:off x="114106" y="218902"/>
            <a:ext cx="328601" cy="325528"/>
          </a:xfrm>
          <a:custGeom>
            <a:avLst/>
            <a:gdLst>
              <a:gd name="T0" fmla="*/ 22 w 45"/>
              <a:gd name="T1" fmla="*/ 0 h 45"/>
              <a:gd name="T2" fmla="*/ 0 w 45"/>
              <a:gd name="T3" fmla="*/ 22 h 45"/>
              <a:gd name="T4" fmla="*/ 22 w 45"/>
              <a:gd name="T5" fmla="*/ 45 h 45"/>
              <a:gd name="T6" fmla="*/ 45 w 45"/>
              <a:gd name="T7" fmla="*/ 22 h 45"/>
              <a:gd name="T8" fmla="*/ 22 w 45"/>
              <a:gd name="T9" fmla="*/ 0 h 45"/>
              <a:gd name="T10" fmla="*/ 42 w 45"/>
              <a:gd name="T11" fmla="*/ 22 h 45"/>
              <a:gd name="T12" fmla="*/ 38 w 45"/>
              <a:gd name="T13" fmla="*/ 34 h 45"/>
              <a:gd name="T14" fmla="*/ 37 w 45"/>
              <a:gd name="T15" fmla="*/ 31 h 45"/>
              <a:gd name="T16" fmla="*/ 38 w 45"/>
              <a:gd name="T17" fmla="*/ 24 h 45"/>
              <a:gd name="T18" fmla="*/ 35 w 45"/>
              <a:gd name="T19" fmla="*/ 19 h 45"/>
              <a:gd name="T20" fmla="*/ 30 w 45"/>
              <a:gd name="T21" fmla="*/ 16 h 45"/>
              <a:gd name="T22" fmla="*/ 33 w 45"/>
              <a:gd name="T23" fmla="*/ 8 h 45"/>
              <a:gd name="T24" fmla="*/ 28 w 45"/>
              <a:gd name="T25" fmla="*/ 6 h 45"/>
              <a:gd name="T26" fmla="*/ 29 w 45"/>
              <a:gd name="T27" fmla="*/ 4 h 45"/>
              <a:gd name="T28" fmla="*/ 42 w 45"/>
              <a:gd name="T29" fmla="*/ 22 h 45"/>
              <a:gd name="T30" fmla="*/ 20 w 45"/>
              <a:gd name="T31" fmla="*/ 3 h 45"/>
              <a:gd name="T32" fmla="*/ 17 w 45"/>
              <a:gd name="T33" fmla="*/ 5 h 45"/>
              <a:gd name="T34" fmla="*/ 14 w 45"/>
              <a:gd name="T35" fmla="*/ 8 h 45"/>
              <a:gd name="T36" fmla="*/ 11 w 45"/>
              <a:gd name="T37" fmla="*/ 12 h 45"/>
              <a:gd name="T38" fmla="*/ 13 w 45"/>
              <a:gd name="T39" fmla="*/ 14 h 45"/>
              <a:gd name="T40" fmla="*/ 16 w 45"/>
              <a:gd name="T41" fmla="*/ 15 h 45"/>
              <a:gd name="T42" fmla="*/ 23 w 45"/>
              <a:gd name="T43" fmla="*/ 22 h 45"/>
              <a:gd name="T44" fmla="*/ 18 w 45"/>
              <a:gd name="T45" fmla="*/ 28 h 45"/>
              <a:gd name="T46" fmla="*/ 17 w 45"/>
              <a:gd name="T47" fmla="*/ 31 h 45"/>
              <a:gd name="T48" fmla="*/ 17 w 45"/>
              <a:gd name="T49" fmla="*/ 37 h 45"/>
              <a:gd name="T50" fmla="*/ 13 w 45"/>
              <a:gd name="T51" fmla="*/ 32 h 45"/>
              <a:gd name="T52" fmla="*/ 12 w 45"/>
              <a:gd name="T53" fmla="*/ 27 h 45"/>
              <a:gd name="T54" fmla="*/ 8 w 45"/>
              <a:gd name="T55" fmla="*/ 22 h 45"/>
              <a:gd name="T56" fmla="*/ 10 w 45"/>
              <a:gd name="T57" fmla="*/ 17 h 45"/>
              <a:gd name="T58" fmla="*/ 5 w 45"/>
              <a:gd name="T59" fmla="*/ 16 h 45"/>
              <a:gd name="T60" fmla="*/ 20 w 45"/>
              <a:gd name="T61" fmla="*/ 3 h 45"/>
              <a:gd name="T62" fmla="*/ 16 w 45"/>
              <a:gd name="T63" fmla="*/ 41 h 45"/>
              <a:gd name="T64" fmla="*/ 19 w 45"/>
              <a:gd name="T65" fmla="*/ 39 h 45"/>
              <a:gd name="T66" fmla="*/ 22 w 45"/>
              <a:gd name="T67" fmla="*/ 38 h 45"/>
              <a:gd name="T68" fmla="*/ 28 w 45"/>
              <a:gd name="T69" fmla="*/ 37 h 45"/>
              <a:gd name="T70" fmla="*/ 33 w 45"/>
              <a:gd name="T71" fmla="*/ 38 h 45"/>
              <a:gd name="T72" fmla="*/ 22 w 45"/>
              <a:gd name="T73" fmla="*/ 42 h 45"/>
              <a:gd name="T74" fmla="*/ 16 w 45"/>
              <a:gd name="T75" fmla="*/ 41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45" h="45">
                <a:moveTo>
                  <a:pt x="22" y="0"/>
                </a:moveTo>
                <a:cubicBezTo>
                  <a:pt x="10" y="0"/>
                  <a:pt x="0" y="10"/>
                  <a:pt x="0" y="22"/>
                </a:cubicBezTo>
                <a:cubicBezTo>
                  <a:pt x="0" y="35"/>
                  <a:pt x="10" y="45"/>
                  <a:pt x="22" y="45"/>
                </a:cubicBezTo>
                <a:cubicBezTo>
                  <a:pt x="35" y="45"/>
                  <a:pt x="45" y="35"/>
                  <a:pt x="45" y="22"/>
                </a:cubicBezTo>
                <a:cubicBezTo>
                  <a:pt x="45" y="10"/>
                  <a:pt x="35" y="0"/>
                  <a:pt x="22" y="0"/>
                </a:cubicBezTo>
                <a:close/>
                <a:moveTo>
                  <a:pt x="42" y="22"/>
                </a:moveTo>
                <a:cubicBezTo>
                  <a:pt x="42" y="27"/>
                  <a:pt x="40" y="31"/>
                  <a:pt x="38" y="34"/>
                </a:cubicBezTo>
                <a:cubicBezTo>
                  <a:pt x="37" y="34"/>
                  <a:pt x="36" y="32"/>
                  <a:pt x="37" y="31"/>
                </a:cubicBezTo>
                <a:cubicBezTo>
                  <a:pt x="38" y="29"/>
                  <a:pt x="38" y="25"/>
                  <a:pt x="38" y="24"/>
                </a:cubicBezTo>
                <a:cubicBezTo>
                  <a:pt x="38" y="23"/>
                  <a:pt x="37" y="19"/>
                  <a:pt x="35" y="19"/>
                </a:cubicBezTo>
                <a:cubicBezTo>
                  <a:pt x="33" y="19"/>
                  <a:pt x="32" y="19"/>
                  <a:pt x="30" y="16"/>
                </a:cubicBezTo>
                <a:cubicBezTo>
                  <a:pt x="28" y="11"/>
                  <a:pt x="35" y="10"/>
                  <a:pt x="33" y="8"/>
                </a:cubicBezTo>
                <a:cubicBezTo>
                  <a:pt x="32" y="7"/>
                  <a:pt x="28" y="11"/>
                  <a:pt x="28" y="6"/>
                </a:cubicBezTo>
                <a:cubicBezTo>
                  <a:pt x="28" y="5"/>
                  <a:pt x="28" y="5"/>
                  <a:pt x="29" y="4"/>
                </a:cubicBezTo>
                <a:cubicBezTo>
                  <a:pt x="36" y="7"/>
                  <a:pt x="42" y="14"/>
                  <a:pt x="42" y="22"/>
                </a:cubicBezTo>
                <a:close/>
                <a:moveTo>
                  <a:pt x="20" y="3"/>
                </a:moveTo>
                <a:cubicBezTo>
                  <a:pt x="19" y="4"/>
                  <a:pt x="18" y="5"/>
                  <a:pt x="17" y="5"/>
                </a:cubicBezTo>
                <a:cubicBezTo>
                  <a:pt x="16" y="7"/>
                  <a:pt x="15" y="7"/>
                  <a:pt x="14" y="8"/>
                </a:cubicBezTo>
                <a:cubicBezTo>
                  <a:pt x="13" y="9"/>
                  <a:pt x="11" y="11"/>
                  <a:pt x="11" y="12"/>
                </a:cubicBezTo>
                <a:cubicBezTo>
                  <a:pt x="11" y="13"/>
                  <a:pt x="12" y="15"/>
                  <a:pt x="13" y="14"/>
                </a:cubicBezTo>
                <a:cubicBezTo>
                  <a:pt x="13" y="14"/>
                  <a:pt x="15" y="14"/>
                  <a:pt x="16" y="15"/>
                </a:cubicBezTo>
                <a:cubicBezTo>
                  <a:pt x="18" y="15"/>
                  <a:pt x="26" y="15"/>
                  <a:pt x="23" y="22"/>
                </a:cubicBezTo>
                <a:cubicBezTo>
                  <a:pt x="22" y="24"/>
                  <a:pt x="19" y="24"/>
                  <a:pt x="18" y="28"/>
                </a:cubicBezTo>
                <a:cubicBezTo>
                  <a:pt x="18" y="28"/>
                  <a:pt x="17" y="30"/>
                  <a:pt x="17" y="31"/>
                </a:cubicBezTo>
                <a:cubicBezTo>
                  <a:pt x="17" y="32"/>
                  <a:pt x="18" y="37"/>
                  <a:pt x="17" y="37"/>
                </a:cubicBezTo>
                <a:cubicBezTo>
                  <a:pt x="16" y="37"/>
                  <a:pt x="13" y="33"/>
                  <a:pt x="13" y="32"/>
                </a:cubicBezTo>
                <a:cubicBezTo>
                  <a:pt x="13" y="31"/>
                  <a:pt x="12" y="29"/>
                  <a:pt x="12" y="27"/>
                </a:cubicBezTo>
                <a:cubicBezTo>
                  <a:pt x="12" y="25"/>
                  <a:pt x="8" y="25"/>
                  <a:pt x="8" y="22"/>
                </a:cubicBezTo>
                <a:cubicBezTo>
                  <a:pt x="8" y="19"/>
                  <a:pt x="10" y="18"/>
                  <a:pt x="10" y="17"/>
                </a:cubicBezTo>
                <a:cubicBezTo>
                  <a:pt x="9" y="16"/>
                  <a:pt x="6" y="16"/>
                  <a:pt x="5" y="16"/>
                </a:cubicBezTo>
                <a:cubicBezTo>
                  <a:pt x="7" y="9"/>
                  <a:pt x="13" y="4"/>
                  <a:pt x="20" y="3"/>
                </a:cubicBezTo>
                <a:close/>
                <a:moveTo>
                  <a:pt x="16" y="41"/>
                </a:moveTo>
                <a:cubicBezTo>
                  <a:pt x="18" y="40"/>
                  <a:pt x="18" y="39"/>
                  <a:pt x="19" y="39"/>
                </a:cubicBezTo>
                <a:cubicBezTo>
                  <a:pt x="20" y="39"/>
                  <a:pt x="21" y="39"/>
                  <a:pt x="22" y="38"/>
                </a:cubicBezTo>
                <a:cubicBezTo>
                  <a:pt x="23" y="38"/>
                  <a:pt x="26" y="37"/>
                  <a:pt x="28" y="37"/>
                </a:cubicBezTo>
                <a:cubicBezTo>
                  <a:pt x="29" y="37"/>
                  <a:pt x="32" y="37"/>
                  <a:pt x="33" y="38"/>
                </a:cubicBezTo>
                <a:cubicBezTo>
                  <a:pt x="30" y="40"/>
                  <a:pt x="26" y="42"/>
                  <a:pt x="22" y="42"/>
                </a:cubicBezTo>
                <a:cubicBezTo>
                  <a:pt x="20" y="42"/>
                  <a:pt x="18" y="41"/>
                  <a:pt x="16" y="4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endParaRPr lang="id-ID" sz="1350">
              <a:solidFill>
                <a:prstClr val="black"/>
              </a:solidFill>
            </a:endParaRPr>
          </a:p>
        </p:txBody>
      </p:sp>
      <p:sp>
        <p:nvSpPr>
          <p:cNvPr id="10" name="文本框 27"/>
          <p:cNvSpPr txBox="1"/>
          <p:nvPr/>
        </p:nvSpPr>
        <p:spPr>
          <a:xfrm>
            <a:off x="6630203" y="234392"/>
            <a:ext cx="214033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350" dirty="0">
                <a:solidFill>
                  <a:prstClr val="white"/>
                </a:solidFill>
              </a:rPr>
              <a:t>第</a:t>
            </a:r>
            <a:r>
              <a:rPr lang="en-US" altLang="zh-CN" sz="1350" dirty="0">
                <a:solidFill>
                  <a:prstClr val="white"/>
                </a:solidFill>
              </a:rPr>
              <a:t>1</a:t>
            </a:r>
            <a:r>
              <a:rPr lang="zh-CN" altLang="en-US" sz="1350" dirty="0">
                <a:solidFill>
                  <a:prstClr val="white"/>
                </a:solidFill>
              </a:rPr>
              <a:t>章  大数据可视化概述</a:t>
            </a:r>
            <a:endParaRPr lang="zh-CN" altLang="en-US" sz="1350" dirty="0">
              <a:solidFill>
                <a:prstClr val="white"/>
              </a:solidFill>
            </a:endParaRPr>
          </a:p>
        </p:txBody>
      </p:sp>
      <p:pic>
        <p:nvPicPr>
          <p:cNvPr id="28" name="27 Imagen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7188" y="6250579"/>
            <a:ext cx="363537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30 CuadroTexto"/>
          <p:cNvSpPr txBox="1"/>
          <p:nvPr/>
        </p:nvSpPr>
        <p:spPr>
          <a:xfrm>
            <a:off x="4467225" y="6261691"/>
            <a:ext cx="315913" cy="2778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HN" sz="1200" b="1" i="1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of</a:t>
            </a:r>
            <a:endParaRPr lang="es-ES" sz="1200" b="1" i="1" dirty="0">
              <a:solidFill>
                <a:schemeClr val="bg1">
                  <a:lumMod val="65000"/>
                </a:schemeClr>
              </a:solidFill>
              <a:latin typeface="+mn-lt"/>
            </a:endParaRPr>
          </a:p>
        </p:txBody>
      </p:sp>
      <p:sp>
        <p:nvSpPr>
          <p:cNvPr id="33" name="31 CuadroTexto"/>
          <p:cNvSpPr txBox="1"/>
          <p:nvPr/>
        </p:nvSpPr>
        <p:spPr>
          <a:xfrm>
            <a:off x="4729199" y="6267161"/>
            <a:ext cx="370840" cy="27559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dirty="0">
                <a:solidFill>
                  <a:schemeClr val="bg1">
                    <a:lumMod val="50000"/>
                  </a:schemeClr>
                </a:solidFill>
              </a:rPr>
              <a:t>25</a:t>
            </a:r>
            <a:endParaRPr lang="en-US" sz="12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4" name="Imagen 27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03019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Imagen 28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3926681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灯片编号占位符 5"/>
          <p:cNvSpPr txBox="1"/>
          <p:nvPr/>
        </p:nvSpPr>
        <p:spPr>
          <a:xfrm>
            <a:off x="2402285" y="622279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b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F730C6D-5BB4-4F63-9D16-9EBF769D35DB}" type="slidenum">
              <a:rPr lang="zh-CN" altLang="en-US" smtClean="0"/>
            </a:fld>
            <a:endParaRPr lang="zh-CN" altLang="en-US" dirty="0"/>
          </a:p>
        </p:txBody>
      </p:sp>
      <p:sp>
        <p:nvSpPr>
          <p:cNvPr id="12" name="矩形 11"/>
          <p:cNvSpPr/>
          <p:nvPr/>
        </p:nvSpPr>
        <p:spPr>
          <a:xfrm>
            <a:off x="358567" y="1050842"/>
            <a:ext cx="821731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600" dirty="0"/>
              <a:t>1</a:t>
            </a:r>
            <a:r>
              <a:rPr lang="zh-CN" altLang="en-US" sz="1600" dirty="0"/>
              <a:t>．视觉是人类获得信息的最主要途径</a:t>
            </a:r>
            <a:endParaRPr lang="zh-CN" altLang="en-US" sz="1600" dirty="0"/>
          </a:p>
          <a:p>
            <a:pPr>
              <a:lnSpc>
                <a:spcPct val="150000"/>
              </a:lnSpc>
            </a:pPr>
            <a:r>
              <a:rPr lang="en-US" altLang="zh-CN" sz="1600" dirty="0"/>
              <a:t>2</a:t>
            </a:r>
            <a:r>
              <a:rPr lang="zh-CN" altLang="en-US" sz="1600" dirty="0"/>
              <a:t>．数据可视化的主要优势</a:t>
            </a:r>
            <a:endParaRPr lang="zh-CN" altLang="en-US" sz="1600" dirty="0"/>
          </a:p>
          <a:p>
            <a:pPr>
              <a:lnSpc>
                <a:spcPct val="150000"/>
              </a:lnSpc>
            </a:pPr>
            <a:r>
              <a:rPr lang="en-US" altLang="zh-CN" sz="1600" dirty="0"/>
              <a:t>3</a:t>
            </a:r>
            <a:r>
              <a:rPr lang="zh-CN" altLang="en-US" sz="1600" dirty="0"/>
              <a:t>．可视化能够帮助人们提高理解与处理数据的效率</a:t>
            </a:r>
            <a:endParaRPr lang="zh-CN" altLang="en-US" sz="1600" dirty="0"/>
          </a:p>
          <a:p>
            <a:pPr>
              <a:lnSpc>
                <a:spcPct val="150000"/>
              </a:lnSpc>
            </a:pPr>
            <a:r>
              <a:rPr lang="en-US" altLang="zh-CN" sz="1600" dirty="0"/>
              <a:t>4</a:t>
            </a:r>
            <a:r>
              <a:rPr lang="en-US" altLang="zh-CN" sz="1600" dirty="0" smtClean="0"/>
              <a:t>.  </a:t>
            </a:r>
            <a:r>
              <a:rPr lang="zh-CN" altLang="en-US" sz="1600" dirty="0" smtClean="0"/>
              <a:t>数据</a:t>
            </a:r>
            <a:r>
              <a:rPr lang="zh-CN" altLang="en-US" sz="1600" dirty="0"/>
              <a:t>可视化能够在小空间中展示大规模数据</a:t>
            </a:r>
            <a:endParaRPr lang="zh-CN" altLang="en-US" sz="16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3340" y="783423"/>
            <a:ext cx="2796889" cy="19252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1" name="表格 10"/>
          <p:cNvGraphicFramePr>
            <a:graphicFrameLocks noGrp="1"/>
          </p:cNvGraphicFramePr>
          <p:nvPr/>
        </p:nvGraphicFramePr>
        <p:xfrm>
          <a:off x="1724025" y="2787006"/>
          <a:ext cx="5486400" cy="3187700"/>
        </p:xfrm>
        <a:graphic>
          <a:graphicData uri="http://schemas.openxmlformats.org/drawingml/2006/table">
            <a:tbl>
              <a:tblPr/>
              <a:tblGrid>
                <a:gridCol w="630555"/>
                <a:gridCol w="777875"/>
                <a:gridCol w="630555"/>
                <a:gridCol w="630555"/>
                <a:gridCol w="630555"/>
                <a:gridCol w="777875"/>
                <a:gridCol w="630555"/>
                <a:gridCol w="777875"/>
              </a:tblGrid>
              <a:tr h="266700">
                <a:tc gridSpan="8">
                  <a:txBody>
                    <a:bodyPr/>
                    <a:lstStyle/>
                    <a:p>
                      <a:pPr indent="127000" algn="ctr">
                        <a:lnSpc>
                          <a:spcPts val="1555"/>
                        </a:lnSpc>
                        <a:spcAft>
                          <a:spcPts val="0"/>
                        </a:spcAft>
                        <a:tabLst>
                          <a:tab pos="2628265" algn="ctr"/>
                          <a:tab pos="5292725" algn="r"/>
                          <a:tab pos="266700" algn="l"/>
                        </a:tabLst>
                      </a:pPr>
                      <a:r>
                        <a:rPr lang="zh-CN" sz="11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表</a:t>
                      </a:r>
                      <a:r>
                        <a:rPr lang="en-US" sz="11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1-1 Anscombe</a:t>
                      </a:r>
                      <a:r>
                        <a:rPr lang="zh-CN" sz="11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的</a:t>
                      </a:r>
                      <a:r>
                        <a:rPr lang="en-US" sz="11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4</a:t>
                      </a:r>
                      <a:r>
                        <a:rPr lang="zh-CN" sz="11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组数据（</a:t>
                      </a:r>
                      <a:r>
                        <a:rPr lang="en-US" sz="11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Anscombe's quartet)</a:t>
                      </a:r>
                      <a:endParaRPr lang="zh-CN" sz="1050" kern="500">
                        <a:effectLst/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</a:tr>
              <a:tr h="173990">
                <a:tc gridSpan="2">
                  <a:txBody>
                    <a:bodyPr/>
                    <a:lstStyle/>
                    <a:p>
                      <a:pPr indent="127000" algn="ctr">
                        <a:lnSpc>
                          <a:spcPts val="1555"/>
                        </a:lnSpc>
                        <a:spcAft>
                          <a:spcPts val="0"/>
                        </a:spcAft>
                        <a:tabLst>
                          <a:tab pos="2628265" algn="ctr"/>
                          <a:tab pos="5292725" algn="r"/>
                          <a:tab pos="266700" algn="l"/>
                        </a:tabLst>
                      </a:pPr>
                      <a:r>
                        <a:rPr lang="zh-CN" sz="11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Ⅰ</a:t>
                      </a:r>
                      <a:endParaRPr lang="zh-CN" sz="1050" kern="500">
                        <a:effectLst/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cPr/>
                </a:tc>
                <a:tc gridSpan="2">
                  <a:txBody>
                    <a:bodyPr/>
                    <a:lstStyle/>
                    <a:p>
                      <a:pPr indent="127000" algn="ctr">
                        <a:lnSpc>
                          <a:spcPts val="1555"/>
                        </a:lnSpc>
                        <a:spcAft>
                          <a:spcPts val="0"/>
                        </a:spcAft>
                        <a:tabLst>
                          <a:tab pos="2628265" algn="ctr"/>
                          <a:tab pos="5292725" algn="r"/>
                          <a:tab pos="266700" algn="l"/>
                        </a:tabLst>
                      </a:pPr>
                      <a:r>
                        <a:rPr lang="zh-CN" sz="11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Ⅱ</a:t>
                      </a:r>
                      <a:endParaRPr lang="zh-CN" sz="1050" kern="500">
                        <a:effectLst/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cPr/>
                </a:tc>
                <a:tc gridSpan="2">
                  <a:txBody>
                    <a:bodyPr/>
                    <a:lstStyle/>
                    <a:p>
                      <a:pPr indent="127000" algn="ctr">
                        <a:lnSpc>
                          <a:spcPts val="1555"/>
                        </a:lnSpc>
                        <a:spcAft>
                          <a:spcPts val="0"/>
                        </a:spcAft>
                        <a:tabLst>
                          <a:tab pos="2628265" algn="ctr"/>
                          <a:tab pos="5292725" algn="r"/>
                          <a:tab pos="266700" algn="l"/>
                        </a:tabLst>
                      </a:pPr>
                      <a:r>
                        <a:rPr lang="zh-CN" sz="11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Ⅲ</a:t>
                      </a:r>
                      <a:endParaRPr lang="zh-CN" sz="1050" kern="500">
                        <a:effectLst/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cPr/>
                </a:tc>
                <a:tc gridSpan="2">
                  <a:txBody>
                    <a:bodyPr/>
                    <a:lstStyle/>
                    <a:p>
                      <a:pPr indent="127000" algn="ctr">
                        <a:lnSpc>
                          <a:spcPts val="1555"/>
                        </a:lnSpc>
                        <a:spcAft>
                          <a:spcPts val="0"/>
                        </a:spcAft>
                        <a:tabLst>
                          <a:tab pos="2628265" algn="ctr"/>
                          <a:tab pos="5292725" algn="r"/>
                          <a:tab pos="266700" algn="l"/>
                        </a:tabLst>
                      </a:pPr>
                      <a:r>
                        <a:rPr lang="zh-CN" sz="11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Ⅳ</a:t>
                      </a:r>
                      <a:endParaRPr lang="zh-CN" sz="1050" kern="500">
                        <a:effectLst/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cPr/>
                </a:tc>
              </a:tr>
              <a:tr h="147955">
                <a:tc>
                  <a:txBody>
                    <a:bodyPr/>
                    <a:lstStyle/>
                    <a:p>
                      <a:pPr indent="127000" algn="ctr">
                        <a:lnSpc>
                          <a:spcPts val="1555"/>
                        </a:lnSpc>
                        <a:spcAft>
                          <a:spcPts val="0"/>
                        </a:spcAft>
                        <a:tabLst>
                          <a:tab pos="2628265" algn="ctr"/>
                          <a:tab pos="5292725" algn="r"/>
                          <a:tab pos="266700" algn="l"/>
                        </a:tabLst>
                      </a:pPr>
                      <a:r>
                        <a:rPr lang="en-US" sz="1100" kern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x</a:t>
                      </a:r>
                      <a:endParaRPr lang="zh-CN" sz="1050" kern="500">
                        <a:effectLst/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27000" algn="ctr">
                        <a:lnSpc>
                          <a:spcPts val="1555"/>
                        </a:lnSpc>
                        <a:spcAft>
                          <a:spcPts val="0"/>
                        </a:spcAft>
                        <a:tabLst>
                          <a:tab pos="2628265" algn="ctr"/>
                          <a:tab pos="5292725" algn="r"/>
                          <a:tab pos="266700" algn="l"/>
                        </a:tabLst>
                      </a:pPr>
                      <a:r>
                        <a:rPr lang="en-US" sz="1100" kern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y</a:t>
                      </a:r>
                      <a:endParaRPr lang="zh-CN" sz="1050" kern="500">
                        <a:effectLst/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27000" algn="ctr">
                        <a:lnSpc>
                          <a:spcPts val="1555"/>
                        </a:lnSpc>
                        <a:spcAft>
                          <a:spcPts val="0"/>
                        </a:spcAft>
                        <a:tabLst>
                          <a:tab pos="2628265" algn="ctr"/>
                          <a:tab pos="5292725" algn="r"/>
                          <a:tab pos="266700" algn="l"/>
                        </a:tabLst>
                      </a:pPr>
                      <a:r>
                        <a:rPr lang="en-US" sz="1100" kern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x</a:t>
                      </a:r>
                      <a:endParaRPr lang="zh-CN" sz="1050" kern="500">
                        <a:effectLst/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27000" algn="ctr">
                        <a:lnSpc>
                          <a:spcPts val="1555"/>
                        </a:lnSpc>
                        <a:spcAft>
                          <a:spcPts val="0"/>
                        </a:spcAft>
                        <a:tabLst>
                          <a:tab pos="2628265" algn="ctr"/>
                          <a:tab pos="5292725" algn="r"/>
                          <a:tab pos="266700" algn="l"/>
                        </a:tabLst>
                      </a:pPr>
                      <a:r>
                        <a:rPr lang="en-US" sz="1100" kern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y</a:t>
                      </a:r>
                      <a:endParaRPr lang="zh-CN" sz="1050" kern="500">
                        <a:effectLst/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27000" algn="ctr">
                        <a:lnSpc>
                          <a:spcPts val="1555"/>
                        </a:lnSpc>
                        <a:spcAft>
                          <a:spcPts val="0"/>
                        </a:spcAft>
                        <a:tabLst>
                          <a:tab pos="2628265" algn="ctr"/>
                          <a:tab pos="5292725" algn="r"/>
                          <a:tab pos="266700" algn="l"/>
                        </a:tabLst>
                      </a:pPr>
                      <a:r>
                        <a:rPr lang="en-US" sz="1100" kern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x</a:t>
                      </a:r>
                      <a:endParaRPr lang="zh-CN" sz="1050" kern="500">
                        <a:effectLst/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27000" algn="ctr">
                        <a:lnSpc>
                          <a:spcPts val="1555"/>
                        </a:lnSpc>
                        <a:spcAft>
                          <a:spcPts val="0"/>
                        </a:spcAft>
                        <a:tabLst>
                          <a:tab pos="2628265" algn="ctr"/>
                          <a:tab pos="5292725" algn="r"/>
                          <a:tab pos="266700" algn="l"/>
                        </a:tabLst>
                      </a:pPr>
                      <a:r>
                        <a:rPr lang="en-US" sz="1100" kern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y</a:t>
                      </a:r>
                      <a:endParaRPr lang="zh-CN" sz="1050" kern="500">
                        <a:effectLst/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27000" algn="ctr">
                        <a:lnSpc>
                          <a:spcPts val="1555"/>
                        </a:lnSpc>
                        <a:spcAft>
                          <a:spcPts val="0"/>
                        </a:spcAft>
                        <a:tabLst>
                          <a:tab pos="2628265" algn="ctr"/>
                          <a:tab pos="5292725" algn="r"/>
                          <a:tab pos="266700" algn="l"/>
                        </a:tabLst>
                      </a:pPr>
                      <a:r>
                        <a:rPr lang="en-US" sz="1100" kern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x</a:t>
                      </a:r>
                      <a:endParaRPr lang="zh-CN" sz="1050" kern="500">
                        <a:effectLst/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27000" algn="ctr">
                        <a:lnSpc>
                          <a:spcPts val="1555"/>
                        </a:lnSpc>
                        <a:spcAft>
                          <a:spcPts val="0"/>
                        </a:spcAft>
                        <a:tabLst>
                          <a:tab pos="2628265" algn="ctr"/>
                          <a:tab pos="5292725" algn="r"/>
                          <a:tab pos="266700" algn="l"/>
                        </a:tabLst>
                      </a:pPr>
                      <a:r>
                        <a:rPr lang="en-US" sz="1100" kern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y</a:t>
                      </a:r>
                      <a:endParaRPr lang="zh-CN" sz="1050" kern="500">
                        <a:effectLst/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indent="127000" algn="ctr">
                        <a:lnSpc>
                          <a:spcPts val="1555"/>
                        </a:lnSpc>
                        <a:spcAft>
                          <a:spcPts val="0"/>
                        </a:spcAft>
                        <a:tabLst>
                          <a:tab pos="2628265" algn="ctr"/>
                          <a:tab pos="5292725" algn="r"/>
                          <a:tab pos="266700" algn="l"/>
                        </a:tabLst>
                      </a:pPr>
                      <a:r>
                        <a:rPr lang="en-US" sz="1100" kern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10.0</a:t>
                      </a:r>
                      <a:endParaRPr lang="zh-CN" sz="1050" kern="500">
                        <a:effectLst/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27000" algn="ctr">
                        <a:lnSpc>
                          <a:spcPts val="1555"/>
                        </a:lnSpc>
                        <a:spcAft>
                          <a:spcPts val="0"/>
                        </a:spcAft>
                        <a:tabLst>
                          <a:tab pos="2628265" algn="ctr"/>
                          <a:tab pos="5292725" algn="r"/>
                          <a:tab pos="266700" algn="l"/>
                        </a:tabLst>
                      </a:pPr>
                      <a:r>
                        <a:rPr lang="en-US" sz="1100" kern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8.04</a:t>
                      </a:r>
                      <a:endParaRPr lang="zh-CN" sz="1050" kern="500">
                        <a:effectLst/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27000" algn="ctr">
                        <a:lnSpc>
                          <a:spcPts val="1555"/>
                        </a:lnSpc>
                        <a:spcAft>
                          <a:spcPts val="0"/>
                        </a:spcAft>
                        <a:tabLst>
                          <a:tab pos="2628265" algn="ctr"/>
                          <a:tab pos="5292725" algn="r"/>
                          <a:tab pos="266700" algn="l"/>
                        </a:tabLst>
                      </a:pPr>
                      <a:r>
                        <a:rPr lang="en-US" sz="1100" kern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10.0</a:t>
                      </a:r>
                      <a:endParaRPr lang="zh-CN" sz="1050" kern="500">
                        <a:effectLst/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27000" algn="ctr">
                        <a:lnSpc>
                          <a:spcPts val="1555"/>
                        </a:lnSpc>
                        <a:spcAft>
                          <a:spcPts val="0"/>
                        </a:spcAft>
                        <a:tabLst>
                          <a:tab pos="2628265" algn="ctr"/>
                          <a:tab pos="5292725" algn="r"/>
                          <a:tab pos="266700" algn="l"/>
                        </a:tabLst>
                      </a:pPr>
                      <a:r>
                        <a:rPr lang="en-US" sz="1100" kern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9.14</a:t>
                      </a:r>
                      <a:endParaRPr lang="zh-CN" sz="1050" kern="500">
                        <a:effectLst/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27000" algn="ctr">
                        <a:lnSpc>
                          <a:spcPts val="1555"/>
                        </a:lnSpc>
                        <a:spcAft>
                          <a:spcPts val="0"/>
                        </a:spcAft>
                        <a:tabLst>
                          <a:tab pos="2628265" algn="ctr"/>
                          <a:tab pos="5292725" algn="r"/>
                          <a:tab pos="266700" algn="l"/>
                        </a:tabLst>
                      </a:pPr>
                      <a:r>
                        <a:rPr lang="en-US" sz="1100" kern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10.0</a:t>
                      </a:r>
                      <a:endParaRPr lang="zh-CN" sz="1050" kern="500">
                        <a:effectLst/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27000" algn="ctr">
                        <a:lnSpc>
                          <a:spcPts val="1555"/>
                        </a:lnSpc>
                        <a:spcAft>
                          <a:spcPts val="0"/>
                        </a:spcAft>
                        <a:tabLst>
                          <a:tab pos="2628265" algn="ctr"/>
                          <a:tab pos="5292725" algn="r"/>
                          <a:tab pos="266700" algn="l"/>
                        </a:tabLst>
                      </a:pPr>
                      <a:r>
                        <a:rPr lang="en-US" sz="1100" kern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7.46</a:t>
                      </a:r>
                      <a:endParaRPr lang="zh-CN" sz="1050" kern="500">
                        <a:effectLst/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27000" algn="ctr">
                        <a:lnSpc>
                          <a:spcPts val="1555"/>
                        </a:lnSpc>
                        <a:spcAft>
                          <a:spcPts val="0"/>
                        </a:spcAft>
                        <a:tabLst>
                          <a:tab pos="2628265" algn="ctr"/>
                          <a:tab pos="5292725" algn="r"/>
                          <a:tab pos="266700" algn="l"/>
                        </a:tabLst>
                      </a:pPr>
                      <a:r>
                        <a:rPr lang="en-US" sz="1100" kern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8.0</a:t>
                      </a:r>
                      <a:endParaRPr lang="zh-CN" sz="1050" kern="500">
                        <a:effectLst/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27000" algn="ctr">
                        <a:lnSpc>
                          <a:spcPts val="1555"/>
                        </a:lnSpc>
                        <a:spcAft>
                          <a:spcPts val="0"/>
                        </a:spcAft>
                        <a:tabLst>
                          <a:tab pos="2628265" algn="ctr"/>
                          <a:tab pos="5292725" algn="r"/>
                          <a:tab pos="266700" algn="l"/>
                        </a:tabLst>
                      </a:pPr>
                      <a:r>
                        <a:rPr lang="en-US" sz="1100" kern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6.58</a:t>
                      </a:r>
                      <a:endParaRPr lang="zh-CN" sz="1050" kern="500">
                        <a:effectLst/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indent="127000" algn="ctr">
                        <a:lnSpc>
                          <a:spcPts val="1555"/>
                        </a:lnSpc>
                        <a:spcAft>
                          <a:spcPts val="0"/>
                        </a:spcAft>
                        <a:tabLst>
                          <a:tab pos="2628265" algn="ctr"/>
                          <a:tab pos="5292725" algn="r"/>
                          <a:tab pos="266700" algn="l"/>
                        </a:tabLst>
                      </a:pPr>
                      <a:r>
                        <a:rPr lang="en-US" sz="1100" kern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8.0</a:t>
                      </a:r>
                      <a:endParaRPr lang="zh-CN" sz="1050" kern="500">
                        <a:effectLst/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27000" algn="ctr">
                        <a:lnSpc>
                          <a:spcPts val="1555"/>
                        </a:lnSpc>
                        <a:spcAft>
                          <a:spcPts val="0"/>
                        </a:spcAft>
                        <a:tabLst>
                          <a:tab pos="2628265" algn="ctr"/>
                          <a:tab pos="5292725" algn="r"/>
                          <a:tab pos="266700" algn="l"/>
                        </a:tabLst>
                      </a:pPr>
                      <a:r>
                        <a:rPr lang="en-US" sz="1100" kern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6.95</a:t>
                      </a:r>
                      <a:endParaRPr lang="zh-CN" sz="1050" kern="500">
                        <a:effectLst/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27000" algn="ctr">
                        <a:lnSpc>
                          <a:spcPts val="1555"/>
                        </a:lnSpc>
                        <a:spcAft>
                          <a:spcPts val="0"/>
                        </a:spcAft>
                        <a:tabLst>
                          <a:tab pos="2628265" algn="ctr"/>
                          <a:tab pos="5292725" algn="r"/>
                          <a:tab pos="266700" algn="l"/>
                        </a:tabLst>
                      </a:pPr>
                      <a:r>
                        <a:rPr lang="en-US" sz="1100" kern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8.0</a:t>
                      </a:r>
                      <a:endParaRPr lang="zh-CN" sz="1050" kern="500">
                        <a:effectLst/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27000" algn="ctr">
                        <a:lnSpc>
                          <a:spcPts val="1555"/>
                        </a:lnSpc>
                        <a:spcAft>
                          <a:spcPts val="0"/>
                        </a:spcAft>
                        <a:tabLst>
                          <a:tab pos="2628265" algn="ctr"/>
                          <a:tab pos="5292725" algn="r"/>
                          <a:tab pos="266700" algn="l"/>
                        </a:tabLst>
                      </a:pPr>
                      <a:r>
                        <a:rPr lang="en-US" sz="1100" kern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8.14</a:t>
                      </a:r>
                      <a:endParaRPr lang="zh-CN" sz="1050" kern="500">
                        <a:effectLst/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27000" algn="ctr">
                        <a:lnSpc>
                          <a:spcPts val="1555"/>
                        </a:lnSpc>
                        <a:spcAft>
                          <a:spcPts val="0"/>
                        </a:spcAft>
                        <a:tabLst>
                          <a:tab pos="2628265" algn="ctr"/>
                          <a:tab pos="5292725" algn="r"/>
                          <a:tab pos="266700" algn="l"/>
                        </a:tabLst>
                      </a:pPr>
                      <a:r>
                        <a:rPr lang="en-US" sz="1100" kern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8.0</a:t>
                      </a:r>
                      <a:endParaRPr lang="zh-CN" sz="1050" kern="500">
                        <a:effectLst/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27000" algn="ctr">
                        <a:lnSpc>
                          <a:spcPts val="1555"/>
                        </a:lnSpc>
                        <a:spcAft>
                          <a:spcPts val="0"/>
                        </a:spcAft>
                        <a:tabLst>
                          <a:tab pos="2628265" algn="ctr"/>
                          <a:tab pos="5292725" algn="r"/>
                          <a:tab pos="266700" algn="l"/>
                        </a:tabLst>
                      </a:pPr>
                      <a:r>
                        <a:rPr lang="en-US" sz="1100" kern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6.77</a:t>
                      </a:r>
                      <a:endParaRPr lang="zh-CN" sz="1050" kern="500">
                        <a:effectLst/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27000" algn="ctr">
                        <a:lnSpc>
                          <a:spcPts val="1555"/>
                        </a:lnSpc>
                        <a:spcAft>
                          <a:spcPts val="0"/>
                        </a:spcAft>
                        <a:tabLst>
                          <a:tab pos="2628265" algn="ctr"/>
                          <a:tab pos="5292725" algn="r"/>
                          <a:tab pos="266700" algn="l"/>
                        </a:tabLst>
                      </a:pPr>
                      <a:r>
                        <a:rPr lang="en-US" sz="1100" kern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8.0</a:t>
                      </a:r>
                      <a:endParaRPr lang="zh-CN" sz="1050" kern="500">
                        <a:effectLst/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27000" algn="ctr">
                        <a:lnSpc>
                          <a:spcPts val="1555"/>
                        </a:lnSpc>
                        <a:spcAft>
                          <a:spcPts val="0"/>
                        </a:spcAft>
                        <a:tabLst>
                          <a:tab pos="2628265" algn="ctr"/>
                          <a:tab pos="5292725" algn="r"/>
                          <a:tab pos="266700" algn="l"/>
                        </a:tabLst>
                      </a:pPr>
                      <a:r>
                        <a:rPr lang="en-US" sz="1100" kern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5.76</a:t>
                      </a:r>
                      <a:endParaRPr lang="zh-CN" sz="1050" kern="500">
                        <a:effectLst/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indent="127000" algn="ctr">
                        <a:lnSpc>
                          <a:spcPts val="1555"/>
                        </a:lnSpc>
                        <a:spcAft>
                          <a:spcPts val="0"/>
                        </a:spcAft>
                        <a:tabLst>
                          <a:tab pos="2628265" algn="ctr"/>
                          <a:tab pos="5292725" algn="r"/>
                          <a:tab pos="266700" algn="l"/>
                        </a:tabLst>
                      </a:pPr>
                      <a:r>
                        <a:rPr lang="en-US" sz="1100" kern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13.0</a:t>
                      </a:r>
                      <a:endParaRPr lang="zh-CN" sz="1050" kern="500">
                        <a:effectLst/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27000" algn="ctr">
                        <a:lnSpc>
                          <a:spcPts val="1555"/>
                        </a:lnSpc>
                        <a:spcAft>
                          <a:spcPts val="0"/>
                        </a:spcAft>
                        <a:tabLst>
                          <a:tab pos="2628265" algn="ctr"/>
                          <a:tab pos="5292725" algn="r"/>
                          <a:tab pos="266700" algn="l"/>
                        </a:tabLst>
                      </a:pPr>
                      <a:r>
                        <a:rPr lang="en-US" sz="1100" kern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7.58</a:t>
                      </a:r>
                      <a:endParaRPr lang="zh-CN" sz="1050" kern="500">
                        <a:effectLst/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27000" algn="ctr">
                        <a:lnSpc>
                          <a:spcPts val="1555"/>
                        </a:lnSpc>
                        <a:spcAft>
                          <a:spcPts val="0"/>
                        </a:spcAft>
                        <a:tabLst>
                          <a:tab pos="2628265" algn="ctr"/>
                          <a:tab pos="5292725" algn="r"/>
                          <a:tab pos="266700" algn="l"/>
                        </a:tabLst>
                      </a:pPr>
                      <a:r>
                        <a:rPr lang="en-US" sz="1100" kern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13.0</a:t>
                      </a:r>
                      <a:endParaRPr lang="zh-CN" sz="1050" kern="500">
                        <a:effectLst/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27000" algn="ctr">
                        <a:lnSpc>
                          <a:spcPts val="1555"/>
                        </a:lnSpc>
                        <a:spcAft>
                          <a:spcPts val="0"/>
                        </a:spcAft>
                        <a:tabLst>
                          <a:tab pos="2628265" algn="ctr"/>
                          <a:tab pos="5292725" algn="r"/>
                          <a:tab pos="266700" algn="l"/>
                        </a:tabLst>
                      </a:pPr>
                      <a:r>
                        <a:rPr lang="en-US" sz="1100" kern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8.74</a:t>
                      </a:r>
                      <a:endParaRPr lang="zh-CN" sz="1050" kern="500">
                        <a:effectLst/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27000" algn="ctr">
                        <a:lnSpc>
                          <a:spcPts val="1555"/>
                        </a:lnSpc>
                        <a:spcAft>
                          <a:spcPts val="0"/>
                        </a:spcAft>
                        <a:tabLst>
                          <a:tab pos="2628265" algn="ctr"/>
                          <a:tab pos="5292725" algn="r"/>
                          <a:tab pos="266700" algn="l"/>
                        </a:tabLst>
                      </a:pPr>
                      <a:r>
                        <a:rPr lang="en-US" sz="1100" kern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13.0</a:t>
                      </a:r>
                      <a:endParaRPr lang="zh-CN" sz="1050" kern="500">
                        <a:effectLst/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27000" algn="ctr">
                        <a:lnSpc>
                          <a:spcPts val="1555"/>
                        </a:lnSpc>
                        <a:spcAft>
                          <a:spcPts val="0"/>
                        </a:spcAft>
                        <a:tabLst>
                          <a:tab pos="2628265" algn="ctr"/>
                          <a:tab pos="5292725" algn="r"/>
                          <a:tab pos="266700" algn="l"/>
                        </a:tabLst>
                      </a:pPr>
                      <a:r>
                        <a:rPr lang="en-US" sz="1100" kern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12.74</a:t>
                      </a:r>
                      <a:endParaRPr lang="zh-CN" sz="1050" kern="500">
                        <a:effectLst/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27000" algn="ctr">
                        <a:lnSpc>
                          <a:spcPts val="1555"/>
                        </a:lnSpc>
                        <a:spcAft>
                          <a:spcPts val="0"/>
                        </a:spcAft>
                        <a:tabLst>
                          <a:tab pos="2628265" algn="ctr"/>
                          <a:tab pos="5292725" algn="r"/>
                          <a:tab pos="266700" algn="l"/>
                        </a:tabLst>
                      </a:pPr>
                      <a:r>
                        <a:rPr lang="en-US" sz="1100" kern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8.0</a:t>
                      </a:r>
                      <a:endParaRPr lang="zh-CN" sz="1050" kern="500">
                        <a:effectLst/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27000" algn="ctr">
                        <a:lnSpc>
                          <a:spcPts val="1555"/>
                        </a:lnSpc>
                        <a:spcAft>
                          <a:spcPts val="0"/>
                        </a:spcAft>
                        <a:tabLst>
                          <a:tab pos="2628265" algn="ctr"/>
                          <a:tab pos="5292725" algn="r"/>
                          <a:tab pos="266700" algn="l"/>
                        </a:tabLst>
                      </a:pPr>
                      <a:r>
                        <a:rPr lang="en-US" sz="1100" kern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7.71</a:t>
                      </a:r>
                      <a:endParaRPr lang="zh-CN" sz="1050" kern="500">
                        <a:effectLst/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indent="127000" algn="ctr">
                        <a:lnSpc>
                          <a:spcPts val="1555"/>
                        </a:lnSpc>
                        <a:spcAft>
                          <a:spcPts val="0"/>
                        </a:spcAft>
                        <a:tabLst>
                          <a:tab pos="2628265" algn="ctr"/>
                          <a:tab pos="5292725" algn="r"/>
                          <a:tab pos="266700" algn="l"/>
                        </a:tabLst>
                      </a:pPr>
                      <a:r>
                        <a:rPr lang="en-US" sz="1100" kern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9.0</a:t>
                      </a:r>
                      <a:endParaRPr lang="zh-CN" sz="1050" kern="500">
                        <a:effectLst/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27000" algn="ctr">
                        <a:lnSpc>
                          <a:spcPts val="1555"/>
                        </a:lnSpc>
                        <a:spcAft>
                          <a:spcPts val="0"/>
                        </a:spcAft>
                        <a:tabLst>
                          <a:tab pos="2628265" algn="ctr"/>
                          <a:tab pos="5292725" algn="r"/>
                          <a:tab pos="266700" algn="l"/>
                        </a:tabLst>
                      </a:pPr>
                      <a:r>
                        <a:rPr lang="en-US" sz="1100" kern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8.81</a:t>
                      </a:r>
                      <a:endParaRPr lang="zh-CN" sz="1050" kern="500">
                        <a:effectLst/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27000" algn="ctr">
                        <a:lnSpc>
                          <a:spcPts val="1555"/>
                        </a:lnSpc>
                        <a:spcAft>
                          <a:spcPts val="0"/>
                        </a:spcAft>
                        <a:tabLst>
                          <a:tab pos="2628265" algn="ctr"/>
                          <a:tab pos="5292725" algn="r"/>
                          <a:tab pos="266700" algn="l"/>
                        </a:tabLst>
                      </a:pPr>
                      <a:r>
                        <a:rPr lang="en-US" sz="1100" kern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9.0</a:t>
                      </a:r>
                      <a:endParaRPr lang="zh-CN" sz="1050" kern="500">
                        <a:effectLst/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27000" algn="ctr">
                        <a:lnSpc>
                          <a:spcPts val="1555"/>
                        </a:lnSpc>
                        <a:spcAft>
                          <a:spcPts val="0"/>
                        </a:spcAft>
                        <a:tabLst>
                          <a:tab pos="2628265" algn="ctr"/>
                          <a:tab pos="5292725" algn="r"/>
                          <a:tab pos="266700" algn="l"/>
                        </a:tabLst>
                      </a:pPr>
                      <a:r>
                        <a:rPr lang="en-US" sz="1100" kern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8.77</a:t>
                      </a:r>
                      <a:endParaRPr lang="zh-CN" sz="1050" kern="500">
                        <a:effectLst/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27000" algn="ctr">
                        <a:lnSpc>
                          <a:spcPts val="1555"/>
                        </a:lnSpc>
                        <a:spcAft>
                          <a:spcPts val="0"/>
                        </a:spcAft>
                        <a:tabLst>
                          <a:tab pos="2628265" algn="ctr"/>
                          <a:tab pos="5292725" algn="r"/>
                          <a:tab pos="266700" algn="l"/>
                        </a:tabLst>
                      </a:pPr>
                      <a:r>
                        <a:rPr lang="en-US" sz="1100" kern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9.0</a:t>
                      </a:r>
                      <a:endParaRPr lang="zh-CN" sz="1050" kern="500">
                        <a:effectLst/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27000" algn="ctr">
                        <a:lnSpc>
                          <a:spcPts val="1555"/>
                        </a:lnSpc>
                        <a:spcAft>
                          <a:spcPts val="0"/>
                        </a:spcAft>
                        <a:tabLst>
                          <a:tab pos="2628265" algn="ctr"/>
                          <a:tab pos="5292725" algn="r"/>
                          <a:tab pos="266700" algn="l"/>
                        </a:tabLst>
                      </a:pPr>
                      <a:r>
                        <a:rPr lang="en-US" sz="1100" kern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7.11</a:t>
                      </a:r>
                      <a:endParaRPr lang="zh-CN" sz="1050" kern="500">
                        <a:effectLst/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27000" algn="ctr">
                        <a:lnSpc>
                          <a:spcPts val="1555"/>
                        </a:lnSpc>
                        <a:spcAft>
                          <a:spcPts val="0"/>
                        </a:spcAft>
                        <a:tabLst>
                          <a:tab pos="2628265" algn="ctr"/>
                          <a:tab pos="5292725" algn="r"/>
                          <a:tab pos="266700" algn="l"/>
                        </a:tabLst>
                      </a:pPr>
                      <a:r>
                        <a:rPr lang="en-US" sz="1100" kern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8.0</a:t>
                      </a:r>
                      <a:endParaRPr lang="zh-CN" sz="1050" kern="500">
                        <a:effectLst/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27000" algn="ctr">
                        <a:lnSpc>
                          <a:spcPts val="1555"/>
                        </a:lnSpc>
                        <a:spcAft>
                          <a:spcPts val="0"/>
                        </a:spcAft>
                        <a:tabLst>
                          <a:tab pos="2628265" algn="ctr"/>
                          <a:tab pos="5292725" algn="r"/>
                          <a:tab pos="266700" algn="l"/>
                        </a:tabLst>
                      </a:pPr>
                      <a:r>
                        <a:rPr lang="en-US" sz="1100" kern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8.84</a:t>
                      </a:r>
                      <a:endParaRPr lang="zh-CN" sz="1050" kern="500">
                        <a:effectLst/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indent="127000" algn="ctr">
                        <a:lnSpc>
                          <a:spcPts val="1555"/>
                        </a:lnSpc>
                        <a:spcAft>
                          <a:spcPts val="0"/>
                        </a:spcAft>
                        <a:tabLst>
                          <a:tab pos="2628265" algn="ctr"/>
                          <a:tab pos="5292725" algn="r"/>
                          <a:tab pos="266700" algn="l"/>
                        </a:tabLst>
                      </a:pPr>
                      <a:r>
                        <a:rPr lang="en-US" sz="1100" kern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11.0</a:t>
                      </a:r>
                      <a:endParaRPr lang="zh-CN" sz="1050" kern="500">
                        <a:effectLst/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27000" algn="ctr">
                        <a:lnSpc>
                          <a:spcPts val="1555"/>
                        </a:lnSpc>
                        <a:spcAft>
                          <a:spcPts val="0"/>
                        </a:spcAft>
                        <a:tabLst>
                          <a:tab pos="2628265" algn="ctr"/>
                          <a:tab pos="5292725" algn="r"/>
                          <a:tab pos="266700" algn="l"/>
                        </a:tabLst>
                      </a:pPr>
                      <a:r>
                        <a:rPr lang="en-US" sz="1100" kern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8.33</a:t>
                      </a:r>
                      <a:endParaRPr lang="zh-CN" sz="1050" kern="500">
                        <a:effectLst/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27000" algn="ctr">
                        <a:lnSpc>
                          <a:spcPts val="1555"/>
                        </a:lnSpc>
                        <a:spcAft>
                          <a:spcPts val="0"/>
                        </a:spcAft>
                        <a:tabLst>
                          <a:tab pos="2628265" algn="ctr"/>
                          <a:tab pos="5292725" algn="r"/>
                          <a:tab pos="266700" algn="l"/>
                        </a:tabLst>
                      </a:pPr>
                      <a:r>
                        <a:rPr lang="en-US" sz="1100" kern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11.0</a:t>
                      </a:r>
                      <a:endParaRPr lang="zh-CN" sz="1050" kern="500">
                        <a:effectLst/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27000" algn="ctr">
                        <a:lnSpc>
                          <a:spcPts val="1555"/>
                        </a:lnSpc>
                        <a:spcAft>
                          <a:spcPts val="0"/>
                        </a:spcAft>
                        <a:tabLst>
                          <a:tab pos="2628265" algn="ctr"/>
                          <a:tab pos="5292725" algn="r"/>
                          <a:tab pos="266700" algn="l"/>
                        </a:tabLst>
                      </a:pPr>
                      <a:r>
                        <a:rPr lang="en-US" sz="1100" kern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9.26</a:t>
                      </a:r>
                      <a:endParaRPr lang="zh-CN" sz="1050" kern="500">
                        <a:effectLst/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27000" algn="ctr">
                        <a:lnSpc>
                          <a:spcPts val="1555"/>
                        </a:lnSpc>
                        <a:spcAft>
                          <a:spcPts val="0"/>
                        </a:spcAft>
                        <a:tabLst>
                          <a:tab pos="2628265" algn="ctr"/>
                          <a:tab pos="5292725" algn="r"/>
                          <a:tab pos="266700" algn="l"/>
                        </a:tabLst>
                      </a:pPr>
                      <a:r>
                        <a:rPr lang="en-US" sz="1100" kern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11.0</a:t>
                      </a:r>
                      <a:endParaRPr lang="zh-CN" sz="1050" kern="500">
                        <a:effectLst/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27000" algn="ctr">
                        <a:lnSpc>
                          <a:spcPts val="1555"/>
                        </a:lnSpc>
                        <a:spcAft>
                          <a:spcPts val="0"/>
                        </a:spcAft>
                        <a:tabLst>
                          <a:tab pos="2628265" algn="ctr"/>
                          <a:tab pos="5292725" algn="r"/>
                          <a:tab pos="266700" algn="l"/>
                        </a:tabLst>
                      </a:pPr>
                      <a:r>
                        <a:rPr lang="en-US" sz="1100" kern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7.81</a:t>
                      </a:r>
                      <a:endParaRPr lang="zh-CN" sz="1050" kern="500">
                        <a:effectLst/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27000" algn="ctr">
                        <a:lnSpc>
                          <a:spcPts val="1555"/>
                        </a:lnSpc>
                        <a:spcAft>
                          <a:spcPts val="0"/>
                        </a:spcAft>
                        <a:tabLst>
                          <a:tab pos="2628265" algn="ctr"/>
                          <a:tab pos="5292725" algn="r"/>
                          <a:tab pos="266700" algn="l"/>
                        </a:tabLst>
                      </a:pPr>
                      <a:r>
                        <a:rPr lang="en-US" sz="1100" kern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8.0</a:t>
                      </a:r>
                      <a:endParaRPr lang="zh-CN" sz="1050" kern="500">
                        <a:effectLst/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27000" algn="ctr">
                        <a:lnSpc>
                          <a:spcPts val="1555"/>
                        </a:lnSpc>
                        <a:spcAft>
                          <a:spcPts val="0"/>
                        </a:spcAft>
                        <a:tabLst>
                          <a:tab pos="2628265" algn="ctr"/>
                          <a:tab pos="5292725" algn="r"/>
                          <a:tab pos="266700" algn="l"/>
                        </a:tabLst>
                      </a:pPr>
                      <a:r>
                        <a:rPr lang="en-US" sz="1100" kern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8.47</a:t>
                      </a:r>
                      <a:endParaRPr lang="zh-CN" sz="1050" kern="500">
                        <a:effectLst/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indent="127000" algn="ctr">
                        <a:lnSpc>
                          <a:spcPts val="1555"/>
                        </a:lnSpc>
                        <a:spcAft>
                          <a:spcPts val="0"/>
                        </a:spcAft>
                        <a:tabLst>
                          <a:tab pos="2628265" algn="ctr"/>
                          <a:tab pos="5292725" algn="r"/>
                          <a:tab pos="266700" algn="l"/>
                        </a:tabLst>
                      </a:pPr>
                      <a:r>
                        <a:rPr lang="en-US" sz="1100" kern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14.0</a:t>
                      </a:r>
                      <a:endParaRPr lang="zh-CN" sz="1050" kern="500">
                        <a:effectLst/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27000" algn="ctr">
                        <a:lnSpc>
                          <a:spcPts val="1555"/>
                        </a:lnSpc>
                        <a:spcAft>
                          <a:spcPts val="0"/>
                        </a:spcAft>
                        <a:tabLst>
                          <a:tab pos="2628265" algn="ctr"/>
                          <a:tab pos="5292725" algn="r"/>
                          <a:tab pos="266700" algn="l"/>
                        </a:tabLst>
                      </a:pPr>
                      <a:r>
                        <a:rPr lang="en-US" sz="1100" kern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9.96</a:t>
                      </a:r>
                      <a:endParaRPr lang="zh-CN" sz="1050" kern="500">
                        <a:effectLst/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27000" algn="ctr">
                        <a:lnSpc>
                          <a:spcPts val="1555"/>
                        </a:lnSpc>
                        <a:spcAft>
                          <a:spcPts val="0"/>
                        </a:spcAft>
                        <a:tabLst>
                          <a:tab pos="2628265" algn="ctr"/>
                          <a:tab pos="5292725" algn="r"/>
                          <a:tab pos="266700" algn="l"/>
                        </a:tabLst>
                      </a:pPr>
                      <a:r>
                        <a:rPr lang="en-US" sz="1100" kern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14.0</a:t>
                      </a:r>
                      <a:endParaRPr lang="zh-CN" sz="1050" kern="500">
                        <a:effectLst/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27000" algn="ctr">
                        <a:lnSpc>
                          <a:spcPts val="1555"/>
                        </a:lnSpc>
                        <a:spcAft>
                          <a:spcPts val="0"/>
                        </a:spcAft>
                        <a:tabLst>
                          <a:tab pos="2628265" algn="ctr"/>
                          <a:tab pos="5292725" algn="r"/>
                          <a:tab pos="266700" algn="l"/>
                        </a:tabLst>
                      </a:pPr>
                      <a:r>
                        <a:rPr lang="en-US" sz="1100" kern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8.10</a:t>
                      </a:r>
                      <a:endParaRPr lang="zh-CN" sz="1050" kern="500">
                        <a:effectLst/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27000" algn="ctr">
                        <a:lnSpc>
                          <a:spcPts val="1555"/>
                        </a:lnSpc>
                        <a:spcAft>
                          <a:spcPts val="0"/>
                        </a:spcAft>
                        <a:tabLst>
                          <a:tab pos="2628265" algn="ctr"/>
                          <a:tab pos="5292725" algn="r"/>
                          <a:tab pos="266700" algn="l"/>
                        </a:tabLst>
                      </a:pPr>
                      <a:r>
                        <a:rPr lang="en-US" sz="1100" kern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14.0</a:t>
                      </a:r>
                      <a:endParaRPr lang="zh-CN" sz="1050" kern="500">
                        <a:effectLst/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27000" algn="ctr">
                        <a:lnSpc>
                          <a:spcPts val="1555"/>
                        </a:lnSpc>
                        <a:spcAft>
                          <a:spcPts val="0"/>
                        </a:spcAft>
                        <a:tabLst>
                          <a:tab pos="2628265" algn="ctr"/>
                          <a:tab pos="5292725" algn="r"/>
                          <a:tab pos="266700" algn="l"/>
                        </a:tabLst>
                      </a:pPr>
                      <a:r>
                        <a:rPr lang="en-US" sz="1100" kern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8.84</a:t>
                      </a:r>
                      <a:endParaRPr lang="zh-CN" sz="1050" kern="500">
                        <a:effectLst/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27000" algn="ctr">
                        <a:lnSpc>
                          <a:spcPts val="1555"/>
                        </a:lnSpc>
                        <a:spcAft>
                          <a:spcPts val="0"/>
                        </a:spcAft>
                        <a:tabLst>
                          <a:tab pos="2628265" algn="ctr"/>
                          <a:tab pos="5292725" algn="r"/>
                          <a:tab pos="266700" algn="l"/>
                        </a:tabLst>
                      </a:pPr>
                      <a:r>
                        <a:rPr lang="en-US" sz="1100" kern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8.0</a:t>
                      </a:r>
                      <a:endParaRPr lang="zh-CN" sz="1050" kern="500">
                        <a:effectLst/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27000" algn="ctr">
                        <a:lnSpc>
                          <a:spcPts val="1555"/>
                        </a:lnSpc>
                        <a:spcAft>
                          <a:spcPts val="0"/>
                        </a:spcAft>
                        <a:tabLst>
                          <a:tab pos="2628265" algn="ctr"/>
                          <a:tab pos="5292725" algn="r"/>
                          <a:tab pos="266700" algn="l"/>
                        </a:tabLst>
                      </a:pPr>
                      <a:r>
                        <a:rPr lang="en-US" sz="1100" kern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7.04</a:t>
                      </a:r>
                      <a:endParaRPr lang="zh-CN" sz="1050" kern="500">
                        <a:effectLst/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indent="127000" algn="ctr">
                        <a:lnSpc>
                          <a:spcPts val="1555"/>
                        </a:lnSpc>
                        <a:spcAft>
                          <a:spcPts val="0"/>
                        </a:spcAft>
                        <a:tabLst>
                          <a:tab pos="2628265" algn="ctr"/>
                          <a:tab pos="5292725" algn="r"/>
                          <a:tab pos="266700" algn="l"/>
                        </a:tabLst>
                      </a:pPr>
                      <a:r>
                        <a:rPr lang="en-US" sz="1100" kern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6.0</a:t>
                      </a:r>
                      <a:endParaRPr lang="zh-CN" sz="1050" kern="500">
                        <a:effectLst/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27000" algn="ctr">
                        <a:lnSpc>
                          <a:spcPts val="1555"/>
                        </a:lnSpc>
                        <a:spcAft>
                          <a:spcPts val="0"/>
                        </a:spcAft>
                        <a:tabLst>
                          <a:tab pos="2628265" algn="ctr"/>
                          <a:tab pos="5292725" algn="r"/>
                          <a:tab pos="266700" algn="l"/>
                        </a:tabLst>
                      </a:pPr>
                      <a:r>
                        <a:rPr lang="en-US" sz="1100" kern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7.24</a:t>
                      </a:r>
                      <a:endParaRPr lang="zh-CN" sz="1050" kern="500">
                        <a:effectLst/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27000" algn="ctr">
                        <a:lnSpc>
                          <a:spcPts val="1555"/>
                        </a:lnSpc>
                        <a:spcAft>
                          <a:spcPts val="0"/>
                        </a:spcAft>
                        <a:tabLst>
                          <a:tab pos="2628265" algn="ctr"/>
                          <a:tab pos="5292725" algn="r"/>
                          <a:tab pos="266700" algn="l"/>
                        </a:tabLst>
                      </a:pPr>
                      <a:r>
                        <a:rPr lang="en-US" sz="1100" kern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6.0</a:t>
                      </a:r>
                      <a:endParaRPr lang="zh-CN" sz="1050" kern="500">
                        <a:effectLst/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27000" algn="ctr">
                        <a:lnSpc>
                          <a:spcPts val="1555"/>
                        </a:lnSpc>
                        <a:spcAft>
                          <a:spcPts val="0"/>
                        </a:spcAft>
                        <a:tabLst>
                          <a:tab pos="2628265" algn="ctr"/>
                          <a:tab pos="5292725" algn="r"/>
                          <a:tab pos="266700" algn="l"/>
                        </a:tabLst>
                      </a:pPr>
                      <a:r>
                        <a:rPr lang="en-US" sz="1100" kern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6.13</a:t>
                      </a:r>
                      <a:endParaRPr lang="zh-CN" sz="1050" kern="500">
                        <a:effectLst/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27000" algn="ctr">
                        <a:lnSpc>
                          <a:spcPts val="1555"/>
                        </a:lnSpc>
                        <a:spcAft>
                          <a:spcPts val="0"/>
                        </a:spcAft>
                        <a:tabLst>
                          <a:tab pos="2628265" algn="ctr"/>
                          <a:tab pos="5292725" algn="r"/>
                          <a:tab pos="266700" algn="l"/>
                        </a:tabLst>
                      </a:pPr>
                      <a:r>
                        <a:rPr lang="en-US" sz="1100" kern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6.0</a:t>
                      </a:r>
                      <a:endParaRPr lang="zh-CN" sz="1050" kern="500">
                        <a:effectLst/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27000" algn="ctr">
                        <a:lnSpc>
                          <a:spcPts val="1555"/>
                        </a:lnSpc>
                        <a:spcAft>
                          <a:spcPts val="0"/>
                        </a:spcAft>
                        <a:tabLst>
                          <a:tab pos="2628265" algn="ctr"/>
                          <a:tab pos="5292725" algn="r"/>
                          <a:tab pos="266700" algn="l"/>
                        </a:tabLst>
                      </a:pPr>
                      <a:r>
                        <a:rPr lang="en-US" sz="1100" kern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6.08</a:t>
                      </a:r>
                      <a:endParaRPr lang="zh-CN" sz="1050" kern="500">
                        <a:effectLst/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27000" algn="ctr">
                        <a:lnSpc>
                          <a:spcPts val="1555"/>
                        </a:lnSpc>
                        <a:spcAft>
                          <a:spcPts val="0"/>
                        </a:spcAft>
                        <a:tabLst>
                          <a:tab pos="2628265" algn="ctr"/>
                          <a:tab pos="5292725" algn="r"/>
                          <a:tab pos="266700" algn="l"/>
                        </a:tabLst>
                      </a:pPr>
                      <a:r>
                        <a:rPr lang="en-US" sz="1100" kern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8.0</a:t>
                      </a:r>
                      <a:endParaRPr lang="zh-CN" sz="1050" kern="500">
                        <a:effectLst/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27000" algn="ctr">
                        <a:lnSpc>
                          <a:spcPts val="1555"/>
                        </a:lnSpc>
                        <a:spcAft>
                          <a:spcPts val="0"/>
                        </a:spcAft>
                        <a:tabLst>
                          <a:tab pos="2628265" algn="ctr"/>
                          <a:tab pos="5292725" algn="r"/>
                          <a:tab pos="266700" algn="l"/>
                        </a:tabLst>
                      </a:pPr>
                      <a:r>
                        <a:rPr lang="en-US" sz="1100" kern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5.25</a:t>
                      </a:r>
                      <a:endParaRPr lang="zh-CN" sz="1050" kern="500">
                        <a:effectLst/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indent="127000" algn="ctr">
                        <a:lnSpc>
                          <a:spcPts val="1555"/>
                        </a:lnSpc>
                        <a:spcAft>
                          <a:spcPts val="0"/>
                        </a:spcAft>
                        <a:tabLst>
                          <a:tab pos="2628265" algn="ctr"/>
                          <a:tab pos="5292725" algn="r"/>
                          <a:tab pos="266700" algn="l"/>
                        </a:tabLst>
                      </a:pPr>
                      <a:r>
                        <a:rPr lang="en-US" sz="1100" kern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4.0</a:t>
                      </a:r>
                      <a:endParaRPr lang="zh-CN" sz="1050" kern="500">
                        <a:effectLst/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27000" algn="ctr">
                        <a:lnSpc>
                          <a:spcPts val="1555"/>
                        </a:lnSpc>
                        <a:spcAft>
                          <a:spcPts val="0"/>
                        </a:spcAft>
                        <a:tabLst>
                          <a:tab pos="2628265" algn="ctr"/>
                          <a:tab pos="5292725" algn="r"/>
                          <a:tab pos="266700" algn="l"/>
                        </a:tabLst>
                      </a:pPr>
                      <a:r>
                        <a:rPr lang="en-US" sz="1100" kern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4.26</a:t>
                      </a:r>
                      <a:endParaRPr lang="zh-CN" sz="1050" kern="500">
                        <a:effectLst/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27000" algn="ctr">
                        <a:lnSpc>
                          <a:spcPts val="1555"/>
                        </a:lnSpc>
                        <a:spcAft>
                          <a:spcPts val="0"/>
                        </a:spcAft>
                        <a:tabLst>
                          <a:tab pos="2628265" algn="ctr"/>
                          <a:tab pos="5292725" algn="r"/>
                          <a:tab pos="266700" algn="l"/>
                        </a:tabLst>
                      </a:pPr>
                      <a:r>
                        <a:rPr lang="en-US" sz="1100" kern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4.0</a:t>
                      </a:r>
                      <a:endParaRPr lang="zh-CN" sz="1050" kern="500">
                        <a:effectLst/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27000" algn="ctr">
                        <a:lnSpc>
                          <a:spcPts val="1555"/>
                        </a:lnSpc>
                        <a:spcAft>
                          <a:spcPts val="0"/>
                        </a:spcAft>
                        <a:tabLst>
                          <a:tab pos="2628265" algn="ctr"/>
                          <a:tab pos="5292725" algn="r"/>
                          <a:tab pos="266700" algn="l"/>
                        </a:tabLst>
                      </a:pPr>
                      <a:r>
                        <a:rPr lang="en-US" sz="1100" kern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3.10</a:t>
                      </a:r>
                      <a:endParaRPr lang="zh-CN" sz="1050" kern="500">
                        <a:effectLst/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27000" algn="ctr">
                        <a:lnSpc>
                          <a:spcPts val="1555"/>
                        </a:lnSpc>
                        <a:spcAft>
                          <a:spcPts val="0"/>
                        </a:spcAft>
                        <a:tabLst>
                          <a:tab pos="2628265" algn="ctr"/>
                          <a:tab pos="5292725" algn="r"/>
                          <a:tab pos="266700" algn="l"/>
                        </a:tabLst>
                      </a:pPr>
                      <a:r>
                        <a:rPr lang="en-US" sz="1100" kern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4.0</a:t>
                      </a:r>
                      <a:endParaRPr lang="zh-CN" sz="1050" kern="500">
                        <a:effectLst/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27000" algn="ctr">
                        <a:lnSpc>
                          <a:spcPts val="1555"/>
                        </a:lnSpc>
                        <a:spcAft>
                          <a:spcPts val="0"/>
                        </a:spcAft>
                        <a:tabLst>
                          <a:tab pos="2628265" algn="ctr"/>
                          <a:tab pos="5292725" algn="r"/>
                          <a:tab pos="266700" algn="l"/>
                        </a:tabLst>
                      </a:pPr>
                      <a:r>
                        <a:rPr lang="en-US" sz="1100" kern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5.39</a:t>
                      </a:r>
                      <a:endParaRPr lang="zh-CN" sz="1050" kern="500">
                        <a:effectLst/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27000" algn="ctr">
                        <a:lnSpc>
                          <a:spcPts val="1555"/>
                        </a:lnSpc>
                        <a:spcAft>
                          <a:spcPts val="0"/>
                        </a:spcAft>
                        <a:tabLst>
                          <a:tab pos="2628265" algn="ctr"/>
                          <a:tab pos="5292725" algn="r"/>
                          <a:tab pos="266700" algn="l"/>
                        </a:tabLst>
                      </a:pPr>
                      <a:r>
                        <a:rPr lang="en-US" sz="1100" kern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19.0</a:t>
                      </a:r>
                      <a:endParaRPr lang="zh-CN" sz="1050" kern="500">
                        <a:effectLst/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27000" algn="ctr">
                        <a:lnSpc>
                          <a:spcPts val="1555"/>
                        </a:lnSpc>
                        <a:spcAft>
                          <a:spcPts val="0"/>
                        </a:spcAft>
                        <a:tabLst>
                          <a:tab pos="2628265" algn="ctr"/>
                          <a:tab pos="5292725" algn="r"/>
                          <a:tab pos="266700" algn="l"/>
                        </a:tabLst>
                      </a:pPr>
                      <a:r>
                        <a:rPr lang="en-US" sz="1100" kern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12.50</a:t>
                      </a:r>
                      <a:endParaRPr lang="zh-CN" sz="1050" kern="500">
                        <a:effectLst/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indent="127000" algn="ctr">
                        <a:lnSpc>
                          <a:spcPts val="1555"/>
                        </a:lnSpc>
                        <a:spcAft>
                          <a:spcPts val="0"/>
                        </a:spcAft>
                        <a:tabLst>
                          <a:tab pos="2628265" algn="ctr"/>
                          <a:tab pos="5292725" algn="r"/>
                          <a:tab pos="266700" algn="l"/>
                        </a:tabLst>
                      </a:pPr>
                      <a:r>
                        <a:rPr lang="en-US" sz="1100" kern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12.0</a:t>
                      </a:r>
                      <a:endParaRPr lang="zh-CN" sz="1050" kern="500">
                        <a:effectLst/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27000" algn="ctr">
                        <a:lnSpc>
                          <a:spcPts val="1555"/>
                        </a:lnSpc>
                        <a:spcAft>
                          <a:spcPts val="0"/>
                        </a:spcAft>
                        <a:tabLst>
                          <a:tab pos="2628265" algn="ctr"/>
                          <a:tab pos="5292725" algn="r"/>
                          <a:tab pos="266700" algn="l"/>
                        </a:tabLst>
                      </a:pPr>
                      <a:r>
                        <a:rPr lang="en-US" sz="1100" kern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10.84</a:t>
                      </a:r>
                      <a:endParaRPr lang="zh-CN" sz="1050" kern="500">
                        <a:effectLst/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27000" algn="ctr">
                        <a:lnSpc>
                          <a:spcPts val="1555"/>
                        </a:lnSpc>
                        <a:spcAft>
                          <a:spcPts val="0"/>
                        </a:spcAft>
                        <a:tabLst>
                          <a:tab pos="2628265" algn="ctr"/>
                          <a:tab pos="5292725" algn="r"/>
                          <a:tab pos="266700" algn="l"/>
                        </a:tabLst>
                      </a:pPr>
                      <a:r>
                        <a:rPr lang="en-US" sz="1100" kern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12.0</a:t>
                      </a:r>
                      <a:endParaRPr lang="zh-CN" sz="1050" kern="500">
                        <a:effectLst/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27000" algn="ctr">
                        <a:lnSpc>
                          <a:spcPts val="1555"/>
                        </a:lnSpc>
                        <a:spcAft>
                          <a:spcPts val="0"/>
                        </a:spcAft>
                        <a:tabLst>
                          <a:tab pos="2628265" algn="ctr"/>
                          <a:tab pos="5292725" algn="r"/>
                          <a:tab pos="266700" algn="l"/>
                        </a:tabLst>
                      </a:pPr>
                      <a:r>
                        <a:rPr lang="en-US" sz="1100" kern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9.13</a:t>
                      </a:r>
                      <a:endParaRPr lang="zh-CN" sz="1050" kern="500">
                        <a:effectLst/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27000" algn="ctr">
                        <a:lnSpc>
                          <a:spcPts val="1555"/>
                        </a:lnSpc>
                        <a:spcAft>
                          <a:spcPts val="0"/>
                        </a:spcAft>
                        <a:tabLst>
                          <a:tab pos="2628265" algn="ctr"/>
                          <a:tab pos="5292725" algn="r"/>
                          <a:tab pos="266700" algn="l"/>
                        </a:tabLst>
                      </a:pPr>
                      <a:r>
                        <a:rPr lang="en-US" sz="1100" kern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12.0</a:t>
                      </a:r>
                      <a:endParaRPr lang="zh-CN" sz="1050" kern="500">
                        <a:effectLst/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27000" algn="ctr">
                        <a:lnSpc>
                          <a:spcPts val="1555"/>
                        </a:lnSpc>
                        <a:spcAft>
                          <a:spcPts val="0"/>
                        </a:spcAft>
                        <a:tabLst>
                          <a:tab pos="2628265" algn="ctr"/>
                          <a:tab pos="5292725" algn="r"/>
                          <a:tab pos="266700" algn="l"/>
                        </a:tabLst>
                      </a:pPr>
                      <a:r>
                        <a:rPr lang="en-US" sz="1100" kern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8.15</a:t>
                      </a:r>
                      <a:endParaRPr lang="zh-CN" sz="1050" kern="500">
                        <a:effectLst/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27000" algn="ctr">
                        <a:lnSpc>
                          <a:spcPts val="1555"/>
                        </a:lnSpc>
                        <a:spcAft>
                          <a:spcPts val="0"/>
                        </a:spcAft>
                        <a:tabLst>
                          <a:tab pos="2628265" algn="ctr"/>
                          <a:tab pos="5292725" algn="r"/>
                          <a:tab pos="266700" algn="l"/>
                        </a:tabLst>
                      </a:pPr>
                      <a:r>
                        <a:rPr lang="en-US" sz="1100" kern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8.0</a:t>
                      </a:r>
                      <a:endParaRPr lang="zh-CN" sz="1050" kern="500">
                        <a:effectLst/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27000" algn="ctr">
                        <a:lnSpc>
                          <a:spcPts val="1555"/>
                        </a:lnSpc>
                        <a:spcAft>
                          <a:spcPts val="0"/>
                        </a:spcAft>
                        <a:tabLst>
                          <a:tab pos="2628265" algn="ctr"/>
                          <a:tab pos="5292725" algn="r"/>
                          <a:tab pos="266700" algn="l"/>
                        </a:tabLst>
                      </a:pPr>
                      <a:r>
                        <a:rPr lang="en-US" sz="1100" kern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5.56</a:t>
                      </a:r>
                      <a:endParaRPr lang="zh-CN" sz="1050" kern="500">
                        <a:effectLst/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indent="127000" algn="ctr">
                        <a:lnSpc>
                          <a:spcPts val="1555"/>
                        </a:lnSpc>
                        <a:spcAft>
                          <a:spcPts val="0"/>
                        </a:spcAft>
                        <a:tabLst>
                          <a:tab pos="2628265" algn="ctr"/>
                          <a:tab pos="5292725" algn="r"/>
                          <a:tab pos="266700" algn="l"/>
                        </a:tabLst>
                      </a:pPr>
                      <a:r>
                        <a:rPr lang="en-US" sz="1100" kern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7.0</a:t>
                      </a:r>
                      <a:endParaRPr lang="zh-CN" sz="1050" kern="500">
                        <a:effectLst/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27000" algn="ctr">
                        <a:lnSpc>
                          <a:spcPts val="1555"/>
                        </a:lnSpc>
                        <a:spcAft>
                          <a:spcPts val="0"/>
                        </a:spcAft>
                        <a:tabLst>
                          <a:tab pos="2628265" algn="ctr"/>
                          <a:tab pos="5292725" algn="r"/>
                          <a:tab pos="266700" algn="l"/>
                        </a:tabLst>
                      </a:pPr>
                      <a:r>
                        <a:rPr lang="en-US" sz="1100" kern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4.82</a:t>
                      </a:r>
                      <a:endParaRPr lang="zh-CN" sz="1050" kern="500">
                        <a:effectLst/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27000" algn="ctr">
                        <a:lnSpc>
                          <a:spcPts val="1555"/>
                        </a:lnSpc>
                        <a:spcAft>
                          <a:spcPts val="0"/>
                        </a:spcAft>
                        <a:tabLst>
                          <a:tab pos="2628265" algn="ctr"/>
                          <a:tab pos="5292725" algn="r"/>
                          <a:tab pos="266700" algn="l"/>
                        </a:tabLst>
                      </a:pPr>
                      <a:r>
                        <a:rPr lang="en-US" sz="1100" kern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7.0</a:t>
                      </a:r>
                      <a:endParaRPr lang="zh-CN" sz="1050" kern="500">
                        <a:effectLst/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27000" algn="ctr">
                        <a:lnSpc>
                          <a:spcPts val="1555"/>
                        </a:lnSpc>
                        <a:spcAft>
                          <a:spcPts val="0"/>
                        </a:spcAft>
                        <a:tabLst>
                          <a:tab pos="2628265" algn="ctr"/>
                          <a:tab pos="5292725" algn="r"/>
                          <a:tab pos="266700" algn="l"/>
                        </a:tabLst>
                      </a:pPr>
                      <a:r>
                        <a:rPr lang="en-US" sz="1100" kern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7.26</a:t>
                      </a:r>
                      <a:endParaRPr lang="zh-CN" sz="1050" kern="500">
                        <a:effectLst/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27000" algn="ctr">
                        <a:lnSpc>
                          <a:spcPts val="1555"/>
                        </a:lnSpc>
                        <a:spcAft>
                          <a:spcPts val="0"/>
                        </a:spcAft>
                        <a:tabLst>
                          <a:tab pos="2628265" algn="ctr"/>
                          <a:tab pos="5292725" algn="r"/>
                          <a:tab pos="266700" algn="l"/>
                        </a:tabLst>
                      </a:pPr>
                      <a:r>
                        <a:rPr lang="en-US" sz="1100" kern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7.0</a:t>
                      </a:r>
                      <a:endParaRPr lang="zh-CN" sz="1050" kern="500">
                        <a:effectLst/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27000" algn="ctr">
                        <a:lnSpc>
                          <a:spcPts val="1555"/>
                        </a:lnSpc>
                        <a:spcAft>
                          <a:spcPts val="0"/>
                        </a:spcAft>
                        <a:tabLst>
                          <a:tab pos="2628265" algn="ctr"/>
                          <a:tab pos="5292725" algn="r"/>
                          <a:tab pos="266700" algn="l"/>
                        </a:tabLst>
                      </a:pPr>
                      <a:r>
                        <a:rPr lang="en-US" sz="1100" kern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6.42</a:t>
                      </a:r>
                      <a:endParaRPr lang="zh-CN" sz="1050" kern="500">
                        <a:effectLst/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27000" algn="ctr">
                        <a:lnSpc>
                          <a:spcPts val="1555"/>
                        </a:lnSpc>
                        <a:spcAft>
                          <a:spcPts val="0"/>
                        </a:spcAft>
                        <a:tabLst>
                          <a:tab pos="2628265" algn="ctr"/>
                          <a:tab pos="5292725" algn="r"/>
                          <a:tab pos="266700" algn="l"/>
                        </a:tabLst>
                      </a:pPr>
                      <a:r>
                        <a:rPr lang="en-US" sz="1100" kern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8.0</a:t>
                      </a:r>
                      <a:endParaRPr lang="zh-CN" sz="1050" kern="500">
                        <a:effectLst/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27000" algn="ctr">
                        <a:lnSpc>
                          <a:spcPts val="1555"/>
                        </a:lnSpc>
                        <a:spcAft>
                          <a:spcPts val="0"/>
                        </a:spcAft>
                        <a:tabLst>
                          <a:tab pos="2628265" algn="ctr"/>
                          <a:tab pos="5292725" algn="r"/>
                          <a:tab pos="266700" algn="l"/>
                        </a:tabLst>
                      </a:pPr>
                      <a:r>
                        <a:rPr lang="en-US" sz="1100" kern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7.91</a:t>
                      </a:r>
                      <a:endParaRPr lang="zh-CN" sz="1050" kern="500">
                        <a:effectLst/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indent="127000" algn="ctr">
                        <a:lnSpc>
                          <a:spcPts val="1555"/>
                        </a:lnSpc>
                        <a:spcAft>
                          <a:spcPts val="0"/>
                        </a:spcAft>
                        <a:tabLst>
                          <a:tab pos="2628265" algn="ctr"/>
                          <a:tab pos="5292725" algn="r"/>
                          <a:tab pos="266700" algn="l"/>
                        </a:tabLst>
                      </a:pPr>
                      <a:r>
                        <a:rPr lang="en-US" sz="1100" kern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5.0</a:t>
                      </a:r>
                      <a:endParaRPr lang="zh-CN" sz="1050" kern="500">
                        <a:effectLst/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27000" algn="ctr">
                        <a:lnSpc>
                          <a:spcPts val="1555"/>
                        </a:lnSpc>
                        <a:spcAft>
                          <a:spcPts val="0"/>
                        </a:spcAft>
                        <a:tabLst>
                          <a:tab pos="2628265" algn="ctr"/>
                          <a:tab pos="5292725" algn="r"/>
                          <a:tab pos="266700" algn="l"/>
                        </a:tabLst>
                      </a:pPr>
                      <a:r>
                        <a:rPr lang="en-US" sz="1100" kern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5.68</a:t>
                      </a:r>
                      <a:endParaRPr lang="zh-CN" sz="1050" kern="500">
                        <a:effectLst/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27000" algn="ctr">
                        <a:lnSpc>
                          <a:spcPts val="1555"/>
                        </a:lnSpc>
                        <a:spcAft>
                          <a:spcPts val="0"/>
                        </a:spcAft>
                        <a:tabLst>
                          <a:tab pos="2628265" algn="ctr"/>
                          <a:tab pos="5292725" algn="r"/>
                          <a:tab pos="266700" algn="l"/>
                        </a:tabLst>
                      </a:pPr>
                      <a:r>
                        <a:rPr lang="en-US" sz="1100" kern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5.0</a:t>
                      </a:r>
                      <a:endParaRPr lang="zh-CN" sz="1050" kern="500">
                        <a:effectLst/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27000" algn="ctr">
                        <a:lnSpc>
                          <a:spcPts val="1555"/>
                        </a:lnSpc>
                        <a:spcAft>
                          <a:spcPts val="0"/>
                        </a:spcAft>
                        <a:tabLst>
                          <a:tab pos="2628265" algn="ctr"/>
                          <a:tab pos="5292725" algn="r"/>
                          <a:tab pos="266700" algn="l"/>
                        </a:tabLst>
                      </a:pPr>
                      <a:r>
                        <a:rPr lang="en-US" sz="1100" kern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4.74</a:t>
                      </a:r>
                      <a:endParaRPr lang="zh-CN" sz="1050" kern="500">
                        <a:effectLst/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27000" algn="ctr">
                        <a:lnSpc>
                          <a:spcPts val="1555"/>
                        </a:lnSpc>
                        <a:spcAft>
                          <a:spcPts val="0"/>
                        </a:spcAft>
                        <a:tabLst>
                          <a:tab pos="2628265" algn="ctr"/>
                          <a:tab pos="5292725" algn="r"/>
                          <a:tab pos="266700" algn="l"/>
                        </a:tabLst>
                      </a:pPr>
                      <a:r>
                        <a:rPr lang="en-US" sz="1100" kern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5.0</a:t>
                      </a:r>
                      <a:endParaRPr lang="zh-CN" sz="1050" kern="500">
                        <a:effectLst/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27000" algn="ctr">
                        <a:lnSpc>
                          <a:spcPts val="1555"/>
                        </a:lnSpc>
                        <a:spcAft>
                          <a:spcPts val="0"/>
                        </a:spcAft>
                        <a:tabLst>
                          <a:tab pos="2628265" algn="ctr"/>
                          <a:tab pos="5292725" algn="r"/>
                          <a:tab pos="266700" algn="l"/>
                        </a:tabLst>
                      </a:pPr>
                      <a:r>
                        <a:rPr lang="en-US" sz="1100" kern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5.73</a:t>
                      </a:r>
                      <a:endParaRPr lang="zh-CN" sz="1050" kern="500">
                        <a:effectLst/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27000" algn="ctr">
                        <a:lnSpc>
                          <a:spcPts val="1555"/>
                        </a:lnSpc>
                        <a:spcAft>
                          <a:spcPts val="0"/>
                        </a:spcAft>
                        <a:tabLst>
                          <a:tab pos="2628265" algn="ctr"/>
                          <a:tab pos="5292725" algn="r"/>
                          <a:tab pos="266700" algn="l"/>
                        </a:tabLst>
                      </a:pPr>
                      <a:r>
                        <a:rPr lang="en-US" sz="1100" kern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8.0</a:t>
                      </a:r>
                      <a:endParaRPr lang="zh-CN" sz="1050" kern="500">
                        <a:effectLst/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27000" algn="ctr">
                        <a:lnSpc>
                          <a:spcPts val="1555"/>
                        </a:lnSpc>
                        <a:spcAft>
                          <a:spcPts val="0"/>
                        </a:spcAft>
                        <a:tabLst>
                          <a:tab pos="2628265" algn="ctr"/>
                          <a:tab pos="5292725" algn="r"/>
                          <a:tab pos="266700" algn="l"/>
                        </a:tabLst>
                      </a:pPr>
                      <a:r>
                        <a:rPr lang="en-US" sz="1100" kern="0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6.89</a:t>
                      </a:r>
                      <a:endParaRPr lang="zh-CN" sz="1050" kern="500" dirty="0">
                        <a:effectLst/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2" name="矩形 1"/>
          <p:cNvSpPr/>
          <p:nvPr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p="http://schemas.openxmlformats.org/presentationml/2006/main">
  <p:tag name="KSO_WM_UNIT_PLACING_PICTURE_USER_VIEWPORT" val="{&quot;height&quot;:2213.7700303667366,&quot;width&quot;:1643.1365829854146}"/>
</p:tagLst>
</file>

<file path=ppt/tags/tag10.xml><?xml version="1.0" encoding="utf-8"?>
<p:tagLst xmlns:p="http://schemas.openxmlformats.org/presentationml/2006/main">
  <p:tag name="KSO_WM_UNIT_PLACING_PICTURE_USER_VIEWPORT" val="{&quot;height&quot;:2242.0209063302964,&quot;width&quot;:2169.6622024616386}"/>
</p:tagLst>
</file>

<file path=ppt/tags/tag11.xml><?xml version="1.0" encoding="utf-8"?>
<p:tagLst xmlns:p="http://schemas.openxmlformats.org/presentationml/2006/main">
  <p:tag name="KSO_WM_UNIT_PLACING_PICTURE_USER_VIEWPORT" val="{&quot;height&quot;:2242.8056528848401,&quot;width&quot;:1643.1365829854146}"/>
</p:tagLst>
</file>

<file path=ppt/tags/tag12.xml><?xml version="1.0" encoding="utf-8"?>
<p:tagLst xmlns:p="http://schemas.openxmlformats.org/presentationml/2006/main">
  <p:tag name="KSO_WM_UNIT_PLACING_PICTURE_USER_VIEWPORT" val="{&quot;height&quot;:2243.5903994393834,&quot;width&quot;:1643.1365829854146}"/>
</p:tagLst>
</file>

<file path=ppt/tags/tag13.xml><?xml version="1.0" encoding="utf-8"?>
<p:tagLst xmlns:p="http://schemas.openxmlformats.org/presentationml/2006/main">
  <p:tag name="KSO_WM_UNIT_PLACING_PICTURE_USER_VIEWPORT" val="{&quot;height&quot;:2242.8056528848401,&quot;width&quot;:1643.1365829854146}"/>
</p:tagLst>
</file>

<file path=ppt/tags/tag14.xml><?xml version="1.0" encoding="utf-8"?>
<p:tagLst xmlns:p="http://schemas.openxmlformats.org/presentationml/2006/main">
  <p:tag name="KSO_WM_UNIT_PLACING_PICTURE_USER_VIEWPORT" val="{&quot;height&quot;:2216.9090165849102,&quot;width&quot;:1643.1365829854146}"/>
</p:tagLst>
</file>

<file path=ppt/tags/tag15.xml><?xml version="1.0" encoding="utf-8"?>
<p:tagLst xmlns:p="http://schemas.openxmlformats.org/presentationml/2006/main">
  <p:tag name="KSO_WM_UNIT_PLACING_PICTURE_USER_VIEWPORT" val="{&quot;height&quot;:2242.8056528848401,&quot;width&quot;:1643.1365829854146}"/>
</p:tagLst>
</file>

<file path=ppt/tags/tag16.xml><?xml version="1.0" encoding="utf-8"?>
<p:tagLst xmlns:p="http://schemas.openxmlformats.org/presentationml/2006/main">
  <p:tag name="KSO_WM_UNIT_PLACING_PICTURE_USER_VIEWPORT" val="{&quot;height&quot;:2244.3751459939267,&quot;width&quot;:1643.1365829854146}"/>
</p:tagLst>
</file>

<file path=ppt/tags/tag17.xml><?xml version="1.0" encoding="utf-8"?>
<p:tagLst xmlns:p="http://schemas.openxmlformats.org/presentationml/2006/main">
  <p:tag name="KSO_WM_UNIT_PLACING_PICTURE_USER_VIEWPORT" val="{&quot;height&quot;:2176.1021957486569,&quot;width&quot;:1844.0167001030202}"/>
</p:tagLst>
</file>

<file path=ppt/tags/tag18.xml><?xml version="1.0" encoding="utf-8"?>
<p:tagLst xmlns:p="http://schemas.openxmlformats.org/presentationml/2006/main">
  <p:tag name="KSO_WM_UNIT_PLACING_PICTURE_USER_VIEWPORT" val="{&quot;height&quot;:2253.0073580939033,&quot;width&quot;:1643.1365829854146}"/>
</p:tagLst>
</file>

<file path=ppt/tags/tag19.xml><?xml version="1.0" encoding="utf-8"?>
<p:tagLst xmlns:p="http://schemas.openxmlformats.org/presentationml/2006/main">
  <p:tag name="KSO_WM_UNIT_PLACING_PICTURE_USER_VIEWPORT" val="{&quot;height&quot;:2252.2226115393601,&quot;width&quot;:1570.9452908962751}"/>
</p:tagLst>
</file>

<file path=ppt/tags/tag2.xml><?xml version="1.0" encoding="utf-8"?>
<p:tagLst xmlns:p="http://schemas.openxmlformats.org/presentationml/2006/main">
  <p:tag name="KSO_WM_UNIT_PLACING_PICTURE_USER_VIEWPORT" val="{&quot;height&quot;:2214.5547769212799,&quot;width&quot;:1643.1365829854146}"/>
</p:tagLst>
</file>

<file path=ppt/tags/tag20.xml><?xml version="1.0" encoding="utf-8"?>
<p:tagLst xmlns:p="http://schemas.openxmlformats.org/presentationml/2006/main">
  <p:tag name="KSO_WM_UNIT_PLACING_PICTURE_USER_VIEWPORT" val="{&quot;height&quot;:2262.4243167484233,&quot;width&quot;:1629.012199750583}"/>
</p:tagLst>
</file>

<file path=ppt/tags/tag21.xml><?xml version="1.0" encoding="utf-8"?>
<p:tagLst xmlns:p="http://schemas.openxmlformats.org/presentationml/2006/main">
  <p:tag name="KSO_WM_UNIT_PLACING_PICTURE_USER_VIEWPORT" val="{&quot;height&quot;:2245.9446391030133,&quot;width&quot;:1555.2515317464622}"/>
</p:tagLst>
</file>

<file path=ppt/tags/tag22.xml><?xml version="1.0" encoding="utf-8"?>
<p:tagLst xmlns:p="http://schemas.openxmlformats.org/presentationml/2006/main">
  <p:tag name="KSO_WM_UNIT_PLACING_PICTURE_USER_VIEWPORT" val="{&quot;height&quot;:2352.6701705209061,&quot;width&quot;:1724.744130564442}"/>
</p:tagLst>
</file>

<file path=ppt/tags/tag23.xml><?xml version="1.0" encoding="utf-8"?>
<p:tagLst xmlns:p="http://schemas.openxmlformats.org/presentationml/2006/main">
  <p:tag name="KSO_WM_UNIT_PLACING_PICTURE_USER_VIEWPORT" val="{&quot;height&quot;:2346.3921980845598,&quot;width&quot;:1727.0981944369139}"/>
</p:tagLst>
</file>

<file path=ppt/tags/tag3.xml><?xml version="1.0" encoding="utf-8"?>
<p:tagLst xmlns:p="http://schemas.openxmlformats.org/presentationml/2006/main">
  <p:tag name="KSO_WM_UNIT_PLACING_PICTURE_USER_VIEWPORT" val="{&quot;height&quot;:2126.6631628124269,&quot;width&quot;:1576.4381065987097}"/>
</p:tagLst>
</file>

<file path=ppt/tags/tag4.xml><?xml version="1.0" encoding="utf-8"?>
<p:tagLst xmlns:p="http://schemas.openxmlformats.org/presentationml/2006/main">
  <p:tag name="KSO_WM_UNIT_PLACING_PICTURE_USER_VIEWPORT" val="{&quot;height&quot;:2214.5547769212799,&quot;width&quot;:1738.8685137992736}"/>
</p:tagLst>
</file>

<file path=ppt/tags/tag5.xml><?xml version="1.0" encoding="utf-8"?>
<p:tagLst xmlns:p="http://schemas.openxmlformats.org/presentationml/2006/main">
  <p:tag name="KSO_WM_UNIT_PLACING_PICTURE_USER_VIEWPORT" val="{&quot;height&quot;:2365.2261153935997,&quot;width&quot;:2009.5858591335468}"/>
</p:tagLst>
</file>

<file path=ppt/tags/tag6.xml><?xml version="1.0" encoding="utf-8"?>
<p:tagLst xmlns:p="http://schemas.openxmlformats.org/presentationml/2006/main">
  <p:tag name="KSO_WM_UNIT_PLACING_PICTURE_USER_VIEWPORT" val="{&quot;height&quot;:2196.5056061667833,&quot;width&quot;:1618.0265683457139}"/>
</p:tagLst>
</file>

<file path=ppt/tags/tag7.xml><?xml version="1.0" encoding="utf-8"?>
<p:tagLst xmlns:p="http://schemas.openxmlformats.org/presentationml/2006/main">
  <p:tag name="KSO_WM_UNIT_PLACING_PICTURE_USER_VIEWPORT" val="{&quot;height&quot;:2197.2903527213266,&quot;width&quot;:1570.1606029387845}"/>
</p:tagLst>
</file>

<file path=ppt/tags/tag8.xml><?xml version="1.0" encoding="utf-8"?>
<p:tagLst xmlns:p="http://schemas.openxmlformats.org/presentationml/2006/main">
  <p:tag name="KSO_WM_UNIT_PLACING_PICTURE_USER_VIEWPORT" val="{&quot;height&quot;:2831.3655687923383,&quot;width&quot;:1946.0261345768042}"/>
</p:tagLst>
</file>

<file path=ppt/tags/tag9.xml><?xml version="1.0" encoding="utf-8"?>
<p:tagLst xmlns:p="http://schemas.openxmlformats.org/presentationml/2006/main">
  <p:tag name="KSO_WM_UNIT_PLACING_PICTURE_USER_VIEWPORT" val="{&quot;height&quot;:2216.9090165849102,&quot;width&quot;:1738.083825841783}"/>
</p:tagLst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4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4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4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4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2787</Words>
  <Application>WPS 演示</Application>
  <PresentationFormat>全屏显示(4:3)</PresentationFormat>
  <Paragraphs>571</Paragraphs>
  <Slides>21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4</vt:i4>
      </vt:variant>
      <vt:variant>
        <vt:lpstr>幻灯片标题</vt:lpstr>
      </vt:variant>
      <vt:variant>
        <vt:i4>21</vt:i4>
      </vt:variant>
    </vt:vector>
  </HeadingPairs>
  <TitlesOfParts>
    <vt:vector size="36" baseType="lpstr">
      <vt:lpstr>Arial</vt:lpstr>
      <vt:lpstr>宋体</vt:lpstr>
      <vt:lpstr>Wingdings</vt:lpstr>
      <vt:lpstr>微软雅黑</vt:lpstr>
      <vt:lpstr>Times New Roman</vt:lpstr>
      <vt:lpstr>Cambria</vt:lpstr>
      <vt:lpstr>黑体</vt:lpstr>
      <vt:lpstr>Arial Unicode MS</vt:lpstr>
      <vt:lpstr>Calibri</vt:lpstr>
      <vt:lpstr>Wingdings</vt:lpstr>
      <vt:lpstr>方正粗黑宋简体</vt:lpstr>
      <vt:lpstr>Office 主题</vt:lpstr>
      <vt:lpstr>1_Office 主题</vt:lpstr>
      <vt:lpstr>2_Office 主题</vt:lpstr>
      <vt:lpstr>3_Office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http://www.deepbbs.org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cstor</dc:creator>
  <cp:lastModifiedBy>YAYA</cp:lastModifiedBy>
  <cp:revision>424</cp:revision>
  <dcterms:created xsi:type="dcterms:W3CDTF">2015-11-23T03:31:00Z</dcterms:created>
  <dcterms:modified xsi:type="dcterms:W3CDTF">2021-03-17T02:11:56Z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2052-11.1.0.10314</vt:lpwstr>
  </property>
</Properties>
</file>