
<file path=[Content_Types].xml><?xml version="1.0" encoding="utf-8"?>
<Types xmlns="http://schemas.openxmlformats.org/package/2006/content-types">
  <Default Extension="jpeg" ContentType="image/jpeg"/>
  <Default Extension="png" ContentType="image/png"/>
  <Default Extension="tiff" ContentType="image/tif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582" r:id="rId3"/>
    <p:sldId id="446" r:id="rId4"/>
    <p:sldId id="464" r:id="rId5"/>
    <p:sldId id="547" r:id="rId6"/>
    <p:sldId id="548" r:id="rId7"/>
    <p:sldId id="549" r:id="rId8"/>
    <p:sldId id="550" r:id="rId9"/>
    <p:sldId id="551" r:id="rId10"/>
    <p:sldId id="552" r:id="rId11"/>
    <p:sldId id="555" r:id="rId12"/>
    <p:sldId id="554" r:id="rId13"/>
    <p:sldId id="556" r:id="rId14"/>
    <p:sldId id="557" r:id="rId15"/>
    <p:sldId id="558" r:id="rId16"/>
    <p:sldId id="559" r:id="rId17"/>
    <p:sldId id="560" r:id="rId18"/>
    <p:sldId id="561" r:id="rId19"/>
    <p:sldId id="562" r:id="rId20"/>
    <p:sldId id="573" r:id="rId21"/>
    <p:sldId id="628" r:id="rId22"/>
    <p:sldId id="629" r:id="rId23"/>
    <p:sldId id="631" r:id="rId24"/>
    <p:sldId id="581" r:id="rId2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404040"/>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822" autoAdjust="0"/>
    <p:restoredTop sz="95009" autoAdjust="0"/>
  </p:normalViewPr>
  <p:slideViewPr>
    <p:cSldViewPr snapToGrid="0" showGuides="1">
      <p:cViewPr varScale="1">
        <p:scale>
          <a:sx n="66" d="100"/>
          <a:sy n="66" d="100"/>
        </p:scale>
        <p:origin x="200" y="648"/>
      </p:cViewPr>
      <p:guideLst>
        <p:guide orient="horz" pos="4034"/>
        <p:guide orient="horz" pos="1429"/>
        <p:guide orient="horz" pos="690"/>
        <p:guide pos="1909"/>
        <p:guide pos="175"/>
        <p:guide pos="5587"/>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88"/>
        <p:guide pos="214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hyperlink" Target="http://www.chinarobots.cn/" TargetMode="External"/><Relationship Id="rId7" Type="http://schemas.openxmlformats.org/officeDocument/2006/relationships/image" Target="../media/image34.png"/><Relationship Id="rId6" Type="http://schemas.openxmlformats.org/officeDocument/2006/relationships/hyperlink" Target="http://www.chinaaiworld.cn/" TargetMode="External"/><Relationship Id="rId5" Type="http://schemas.openxmlformats.org/officeDocument/2006/relationships/image" Target="../media/image33.png"/><Relationship Id="rId4" Type="http://schemas.openxmlformats.org/officeDocument/2006/relationships/hyperlink" Target="http://www.chinacloud.cn/" TargetMode="External"/><Relationship Id="rId3" Type="http://schemas.openxmlformats.org/officeDocument/2006/relationships/image" Target="../media/image32.png"/><Relationship Id="rId29" Type="http://schemas.openxmlformats.org/officeDocument/2006/relationships/slideLayout" Target="../slideLayouts/slideLayout2.xml"/><Relationship Id="rId28" Type="http://schemas.openxmlformats.org/officeDocument/2006/relationships/image" Target="../media/image47.png"/><Relationship Id="rId27" Type="http://schemas.openxmlformats.org/officeDocument/2006/relationships/image" Target="../media/image46.png"/><Relationship Id="rId26" Type="http://schemas.openxmlformats.org/officeDocument/2006/relationships/image" Target="../media/image45.jpeg"/><Relationship Id="rId25" Type="http://schemas.openxmlformats.org/officeDocument/2006/relationships/image" Target="../media/image44.jpeg"/><Relationship Id="rId24" Type="http://schemas.openxmlformats.org/officeDocument/2006/relationships/image" Target="../media/image43.png"/><Relationship Id="rId23" Type="http://schemas.openxmlformats.org/officeDocument/2006/relationships/hyperlink" Target="http://www.envicloud.cn/" TargetMode="External"/><Relationship Id="rId22" Type="http://schemas.openxmlformats.org/officeDocument/2006/relationships/image" Target="../media/image42.png"/><Relationship Id="rId21" Type="http://schemas.openxmlformats.org/officeDocument/2006/relationships/image" Target="../media/image4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0.png"/><Relationship Id="rId18" Type="http://schemas.openxmlformats.org/officeDocument/2006/relationships/hyperlink" Target="http://www.netofthings.cn/" TargetMode="External"/><Relationship Id="rId17" Type="http://schemas.openxmlformats.org/officeDocument/2006/relationships/image" Target="../media/image39.png"/><Relationship Id="rId16" Type="http://schemas.openxmlformats.org/officeDocument/2006/relationships/hyperlink" Target="http://www.thebigdata.cn/" TargetMode="External"/><Relationship Id="rId15" Type="http://schemas.openxmlformats.org/officeDocument/2006/relationships/image" Target="../media/image38.png"/><Relationship Id="rId14" Type="http://schemas.openxmlformats.org/officeDocument/2006/relationships/hyperlink" Target="http://www.worldstor.cn/" TargetMode="External"/><Relationship Id="rId13" Type="http://schemas.openxmlformats.org/officeDocument/2006/relationships/image" Target="../media/image37.png"/><Relationship Id="rId12" Type="http://schemas.openxmlformats.org/officeDocument/2006/relationships/hyperlink" Target="http://www.pm25.org.cn/" TargetMode="External"/><Relationship Id="rId11" Type="http://schemas.openxmlformats.org/officeDocument/2006/relationships/image" Target="../media/image3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51.png"/><Relationship Id="rId7" Type="http://schemas.openxmlformats.org/officeDocument/2006/relationships/tags" Target="../tags/tag4.xml"/><Relationship Id="rId6" Type="http://schemas.openxmlformats.org/officeDocument/2006/relationships/image" Target="../media/image50.png"/><Relationship Id="rId55" Type="http://schemas.openxmlformats.org/officeDocument/2006/relationships/slideLayout" Target="../slideLayouts/slideLayout2.xml"/><Relationship Id="rId54" Type="http://schemas.openxmlformats.org/officeDocument/2006/relationships/image" Target="../media/image78.png"/><Relationship Id="rId53" Type="http://schemas.openxmlformats.org/officeDocument/2006/relationships/tags" Target="../tags/tag23.xml"/><Relationship Id="rId52" Type="http://schemas.openxmlformats.org/officeDocument/2006/relationships/image" Target="../media/image77.png"/><Relationship Id="rId51" Type="http://schemas.openxmlformats.org/officeDocument/2006/relationships/image" Target="../media/image76.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5.png"/><Relationship Id="rId48" Type="http://schemas.openxmlformats.org/officeDocument/2006/relationships/image" Target="../media/image74.png"/><Relationship Id="rId47" Type="http://schemas.openxmlformats.org/officeDocument/2006/relationships/image" Target="../media/image73.png"/><Relationship Id="rId46" Type="http://schemas.openxmlformats.org/officeDocument/2006/relationships/image" Target="../media/image72.png"/><Relationship Id="rId45" Type="http://schemas.openxmlformats.org/officeDocument/2006/relationships/image" Target="../media/image71.png"/><Relationship Id="rId44" Type="http://schemas.openxmlformats.org/officeDocument/2006/relationships/image" Target="../media/image70.png"/><Relationship Id="rId43" Type="http://schemas.openxmlformats.org/officeDocument/2006/relationships/image" Target="../media/image69.png"/><Relationship Id="rId42" Type="http://schemas.openxmlformats.org/officeDocument/2006/relationships/image" Target="../media/image68.png"/><Relationship Id="rId41" Type="http://schemas.openxmlformats.org/officeDocument/2006/relationships/tags" Target="../tags/tag21.xml"/><Relationship Id="rId40" Type="http://schemas.openxmlformats.org/officeDocument/2006/relationships/image" Target="../media/image67.png"/><Relationship Id="rId4" Type="http://schemas.openxmlformats.org/officeDocument/2006/relationships/image" Target="../media/image49.png"/><Relationship Id="rId39" Type="http://schemas.openxmlformats.org/officeDocument/2006/relationships/tags" Target="../tags/tag20.xml"/><Relationship Id="rId38" Type="http://schemas.openxmlformats.org/officeDocument/2006/relationships/image" Target="../media/image66.png"/><Relationship Id="rId37" Type="http://schemas.openxmlformats.org/officeDocument/2006/relationships/tags" Target="../tags/tag19.xml"/><Relationship Id="rId36" Type="http://schemas.openxmlformats.org/officeDocument/2006/relationships/image" Target="../media/image65.png"/><Relationship Id="rId35" Type="http://schemas.openxmlformats.org/officeDocument/2006/relationships/tags" Target="../tags/tag18.xml"/><Relationship Id="rId34" Type="http://schemas.openxmlformats.org/officeDocument/2006/relationships/image" Target="../media/image64.png"/><Relationship Id="rId33" Type="http://schemas.openxmlformats.org/officeDocument/2006/relationships/tags" Target="../tags/tag17.xml"/><Relationship Id="rId32" Type="http://schemas.openxmlformats.org/officeDocument/2006/relationships/image" Target="../media/image63.png"/><Relationship Id="rId31" Type="http://schemas.openxmlformats.org/officeDocument/2006/relationships/tags" Target="../tags/tag16.xml"/><Relationship Id="rId30" Type="http://schemas.openxmlformats.org/officeDocument/2006/relationships/image" Target="../media/image62.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61.png"/><Relationship Id="rId27" Type="http://schemas.openxmlformats.org/officeDocument/2006/relationships/tags" Target="../tags/tag14.xml"/><Relationship Id="rId26" Type="http://schemas.openxmlformats.org/officeDocument/2006/relationships/image" Target="../media/image60.png"/><Relationship Id="rId25" Type="http://schemas.openxmlformats.org/officeDocument/2006/relationships/tags" Target="../tags/tag13.xml"/><Relationship Id="rId24" Type="http://schemas.openxmlformats.org/officeDocument/2006/relationships/image" Target="../media/image59.png"/><Relationship Id="rId23" Type="http://schemas.openxmlformats.org/officeDocument/2006/relationships/tags" Target="../tags/tag12.xml"/><Relationship Id="rId22" Type="http://schemas.openxmlformats.org/officeDocument/2006/relationships/image" Target="../media/image58.png"/><Relationship Id="rId21" Type="http://schemas.openxmlformats.org/officeDocument/2006/relationships/tags" Target="../tags/tag11.xml"/><Relationship Id="rId20" Type="http://schemas.openxmlformats.org/officeDocument/2006/relationships/image" Target="../media/image57.png"/><Relationship Id="rId2" Type="http://schemas.openxmlformats.org/officeDocument/2006/relationships/image" Target="../media/image48.png"/><Relationship Id="rId19" Type="http://schemas.openxmlformats.org/officeDocument/2006/relationships/tags" Target="../tags/tag10.xml"/><Relationship Id="rId18" Type="http://schemas.openxmlformats.org/officeDocument/2006/relationships/image" Target="../media/image56.png"/><Relationship Id="rId17" Type="http://schemas.openxmlformats.org/officeDocument/2006/relationships/tags" Target="../tags/tag9.xml"/><Relationship Id="rId16" Type="http://schemas.openxmlformats.org/officeDocument/2006/relationships/image" Target="../media/image55.png"/><Relationship Id="rId15" Type="http://schemas.openxmlformats.org/officeDocument/2006/relationships/tags" Target="../tags/tag8.xml"/><Relationship Id="rId14" Type="http://schemas.openxmlformats.org/officeDocument/2006/relationships/image" Target="../media/image54.png"/><Relationship Id="rId13" Type="http://schemas.openxmlformats.org/officeDocument/2006/relationships/tags" Target="../tags/tag7.xml"/><Relationship Id="rId12" Type="http://schemas.openxmlformats.org/officeDocument/2006/relationships/image" Target="../media/image53.png"/><Relationship Id="rId11" Type="http://schemas.openxmlformats.org/officeDocument/2006/relationships/tags" Target="../tags/tag6.xml"/><Relationship Id="rId10" Type="http://schemas.openxmlformats.org/officeDocument/2006/relationships/image" Target="../media/image52.png"/><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tiff"/><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4.tiff"/><Relationship Id="rId7" Type="http://schemas.openxmlformats.org/officeDocument/2006/relationships/image" Target="../media/image12.png"/><Relationship Id="rId6" Type="http://schemas.openxmlformats.org/officeDocument/2006/relationships/image" Target="../media/image3.tiff"/><Relationship Id="rId5" Type="http://schemas.openxmlformats.org/officeDocument/2006/relationships/image" Target="../media/image11.png"/><Relationship Id="rId4" Type="http://schemas.openxmlformats.org/officeDocument/2006/relationships/image" Target="../media/image2.tiff"/><Relationship Id="rId3" Type="http://schemas.openxmlformats.org/officeDocument/2006/relationships/image" Target="../media/image10.png"/><Relationship Id="rId2" Type="http://schemas.openxmlformats.org/officeDocument/2006/relationships/image" Target="../media/image6.png"/><Relationship Id="rId11" Type="http://schemas.openxmlformats.org/officeDocument/2006/relationships/slideLayout" Target="../slideLayouts/slideLayout2.xml"/><Relationship Id="rId10" Type="http://schemas.openxmlformats.org/officeDocument/2006/relationships/image" Target="../media/image5.tiff"/><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4339650" cy="300082"/>
          </a:xfrm>
          <a:prstGeom prst="rect">
            <a:avLst/>
          </a:prstGeom>
        </p:spPr>
        <p:txBody>
          <a:bodyPr wrap="none">
            <a:spAutoFit/>
          </a:bodyPr>
          <a:lstStyle/>
          <a:p>
            <a:r>
              <a:rPr lang="zh-CN" altLang="en-US" sz="1350" dirty="0">
                <a:solidFill>
                  <a:schemeClr val="bg1"/>
                </a:solidFill>
              </a:rPr>
              <a:t>高级大数据人才培养丛书之一，大数据挖掘技术与应用</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何光威    主编                    郑志蕴    梁英杰    朱琼琼    副主编</a:t>
            </a:r>
            <a:endParaRPr lang="zh-CN" altLang="en-US" sz="1600" dirty="0">
              <a:solidFill>
                <a:schemeClr val="tx1">
                  <a:lumMod val="75000"/>
                  <a:lumOff val="25000"/>
                </a:schemeClr>
              </a:solidFill>
            </a:endParaRPr>
          </a:p>
        </p:txBody>
      </p:sp>
      <p:sp>
        <p:nvSpPr>
          <p:cNvPr id="23" name="Freeform 25"/>
          <p:cNvSpPr>
            <a:spLocks noEditPoints="1"/>
          </p:cNvSpPr>
          <p:nvPr/>
        </p:nvSpPr>
        <p:spPr bwMode="auto">
          <a:xfrm>
            <a:off x="2331815"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6802908" y="475572"/>
            <a:ext cx="921385" cy="1450817"/>
          </a:xfrm>
          <a:prstGeom prst="rect">
            <a:avLst/>
          </a:prstGeom>
          <a:noFill/>
        </p:spPr>
        <p:txBody>
          <a:bodyPr vert="eaVert" wrap="square" rtlCol="0">
            <a:spAutoFit/>
          </a:bodyPr>
          <a:lstStyle/>
          <a:p>
            <a:r>
              <a:rPr lang="en-US" altLang="zh-CN" sz="2400" b="1" dirty="0">
                <a:solidFill>
                  <a:srgbClr val="000066"/>
                </a:solidFill>
              </a:rPr>
              <a:t>BIG </a:t>
            </a:r>
            <a:endParaRPr lang="en-US" altLang="zh-CN" sz="2400" b="1" dirty="0">
              <a:solidFill>
                <a:srgbClr val="000066"/>
              </a:solidFill>
            </a:endParaRPr>
          </a:p>
          <a:p>
            <a:r>
              <a:rPr lang="en-US" altLang="zh-CN" sz="2400" b="1" dirty="0">
                <a:solidFill>
                  <a:srgbClr val="000066"/>
                </a:solidFill>
              </a:rPr>
              <a:t>DATA</a:t>
            </a:r>
            <a:endParaRPr lang="en-US" altLang="zh-CN" sz="2400" b="1" dirty="0">
              <a:solidFill>
                <a:srgbClr val="000066"/>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458932" y="693652"/>
            <a:ext cx="5028201" cy="1014730"/>
          </a:xfrm>
          <a:prstGeom prst="rect">
            <a:avLst/>
          </a:prstGeom>
          <a:effectLst/>
        </p:spPr>
        <p:txBody>
          <a:bodyPr wrap="square">
            <a:spAutoFit/>
          </a:bodyPr>
          <a:lstStyle/>
          <a:p>
            <a:pPr algn="ctr">
              <a:defRPr/>
            </a:pPr>
            <a:r>
              <a:rPr lang="zh-CN" altLang="en-US" sz="6000" b="1" spc="300" dirty="0">
                <a:ln w="11430"/>
                <a:solidFill>
                  <a:srgbClr val="000066"/>
                </a:solidFill>
                <a:latin typeface="微软雅黑" panose="020B0503020204020204" pitchFamily="34" charset="-122"/>
                <a:ea typeface="微软雅黑" panose="020B0503020204020204" pitchFamily="34" charset="-122"/>
              </a:rPr>
              <a:t>大数据可视化</a:t>
            </a:r>
            <a:endParaRPr lang="zh-CN" altLang="en-US" sz="6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665934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descr="大数据可视化封面"/>
          <p:cNvPicPr>
            <a:picLocks noChangeAspect="1"/>
          </p:cNvPicPr>
          <p:nvPr/>
        </p:nvPicPr>
        <p:blipFill>
          <a:blip r:embed="rId3"/>
          <a:stretch>
            <a:fillRect/>
          </a:stretch>
        </p:blipFill>
        <p:spPr>
          <a:xfrm>
            <a:off x="1459230" y="3072130"/>
            <a:ext cx="6530340" cy="32397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2579552"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.3 </a:t>
            </a:r>
            <a:r>
              <a:rPr lang="zh-CN" altLang="en-US" sz="2100" b="1" spc="225" dirty="0" smtClean="0">
                <a:solidFill>
                  <a:prstClr val="white"/>
                </a:solidFill>
              </a:rPr>
              <a:t>魔镜产品功能</a:t>
            </a:r>
            <a:endParaRPr lang="zh-CN" altLang="en-US" sz="2100" b="1" spc="225" dirty="0">
              <a:solidFill>
                <a:prstClr val="white"/>
              </a:solidFill>
            </a:endParaRPr>
          </a:p>
        </p:txBody>
      </p:sp>
      <p:sp>
        <p:nvSpPr>
          <p:cNvPr id="143" name="矩形 142"/>
          <p:cNvSpPr/>
          <p:nvPr/>
        </p:nvSpPr>
        <p:spPr>
          <a:xfrm>
            <a:off x="452232" y="889323"/>
            <a:ext cx="1542410" cy="338554"/>
          </a:xfrm>
          <a:prstGeom prst="rect">
            <a:avLst/>
          </a:prstGeom>
        </p:spPr>
        <p:txBody>
          <a:bodyPr wrap="none">
            <a:spAutoFit/>
          </a:bodyPr>
          <a:lstStyle/>
          <a:p>
            <a:r>
              <a:rPr lang="en-US" altLang="zh-CN" sz="1600" b="1" dirty="0">
                <a:solidFill>
                  <a:srgbClr val="3D89BC"/>
                </a:solidFill>
              </a:rPr>
              <a:t>3</a:t>
            </a:r>
            <a:r>
              <a:rPr lang="zh-CN" altLang="zh-CN" sz="1600" b="1" dirty="0" smtClean="0">
                <a:solidFill>
                  <a:srgbClr val="3D89BC"/>
                </a:solidFill>
              </a:rPr>
              <a:t>．</a:t>
            </a:r>
            <a:r>
              <a:rPr lang="zh-CN" altLang="en-US" sz="1600" b="1" dirty="0" smtClean="0">
                <a:solidFill>
                  <a:srgbClr val="3D89BC"/>
                </a:solidFill>
              </a:rPr>
              <a:t>可视化分析</a:t>
            </a:r>
            <a:endParaRPr lang="zh-CN" altLang="zh-CN" sz="1600" b="1" dirty="0" smtClean="0">
              <a:solidFill>
                <a:srgbClr val="3D89BC"/>
              </a:solidFill>
            </a:endParaRPr>
          </a:p>
        </p:txBody>
      </p:sp>
      <p:sp>
        <p:nvSpPr>
          <p:cNvPr id="8" name="Rectangle 2"/>
          <p:cNvSpPr>
            <a:spLocks noChangeArrowheads="1"/>
          </p:cNvSpPr>
          <p:nvPr/>
        </p:nvSpPr>
        <p:spPr bwMode="auto">
          <a:xfrm>
            <a:off x="885031" y="1282140"/>
            <a:ext cx="109228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spAutoFit/>
          </a:bodyPr>
          <a:lstStyle/>
          <a:p>
            <a:endParaRPr lang="zh-CN" altLang="en-US"/>
          </a:p>
        </p:txBody>
      </p:sp>
      <p:pic>
        <p:nvPicPr>
          <p:cNvPr id="102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030" y="1282141"/>
            <a:ext cx="7927141" cy="34824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8"/>
          <p:cNvSpPr>
            <a:spLocks noGrp="1" noChangeArrowheads="1"/>
          </p:cNvSpPr>
          <p:nvPr/>
        </p:nvSpPr>
        <p:spPr bwMode="auto">
          <a:xfrm>
            <a:off x="544751" y="4946088"/>
            <a:ext cx="8014502"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r>
              <a:rPr lang="zh-CN" altLang="zh-CN" sz="1600" smtClean="0">
                <a:latin typeface="+mn-ea"/>
                <a:ea typeface="+mn-ea"/>
              </a:rPr>
              <a:t>用户</a:t>
            </a:r>
            <a:r>
              <a:rPr lang="zh-CN" altLang="zh-CN" sz="1600" dirty="0">
                <a:latin typeface="+mn-ea"/>
                <a:ea typeface="+mn-ea"/>
              </a:rPr>
              <a:t>可以随机选择一个数据分析维度作为出发点，系统会根据底层的数据关系，为用户不断提供其他的分析视角，最适合用户不知道需要分析什么的场景，通过系统的引导，可以发现意想不到的</a:t>
            </a:r>
            <a:r>
              <a:rPr lang="zh-CN" altLang="zh-CN" sz="1600" dirty="0" smtClean="0">
                <a:latin typeface="+mn-ea"/>
                <a:ea typeface="+mn-ea"/>
              </a:rPr>
              <a:t>结果</a:t>
            </a:r>
            <a:r>
              <a:rPr lang="zh-CN" altLang="en-US" sz="1600" dirty="0" smtClean="0">
                <a:latin typeface="+mn-ea"/>
                <a:ea typeface="+mn-ea"/>
              </a:rPr>
              <a:t>。</a:t>
            </a:r>
            <a:r>
              <a:rPr lang="zh-CN" altLang="zh-CN" sz="1600" dirty="0" smtClean="0">
                <a:latin typeface="+mn-ea"/>
                <a:ea typeface="+mn-ea"/>
              </a:rPr>
              <a:t>魔镜</a:t>
            </a:r>
            <a:r>
              <a:rPr lang="zh-CN" altLang="zh-CN" sz="1600" dirty="0">
                <a:latin typeface="+mn-ea"/>
                <a:ea typeface="+mn-ea"/>
              </a:rPr>
              <a:t>富有丰富的动态可视化效果库，可以全方位的满足用户不同角度，不同层级的数据审视。</a:t>
            </a:r>
            <a:endParaRPr lang="zh-CN" altLang="zh-CN" sz="1600" dirty="0">
              <a:latin typeface="+mn-ea"/>
              <a:ea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2579552"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.3 </a:t>
            </a:r>
            <a:r>
              <a:rPr lang="zh-CN" altLang="en-US" sz="2100" b="1" spc="225" dirty="0" smtClean="0">
                <a:solidFill>
                  <a:prstClr val="white"/>
                </a:solidFill>
              </a:rPr>
              <a:t>魔镜产品功能</a:t>
            </a:r>
            <a:endParaRPr lang="zh-CN" altLang="en-US" sz="2100" b="1" spc="225" dirty="0">
              <a:solidFill>
                <a:prstClr val="white"/>
              </a:solidFill>
            </a:endParaRPr>
          </a:p>
        </p:txBody>
      </p:sp>
      <p:sp>
        <p:nvSpPr>
          <p:cNvPr id="143" name="矩形 142"/>
          <p:cNvSpPr/>
          <p:nvPr/>
        </p:nvSpPr>
        <p:spPr>
          <a:xfrm>
            <a:off x="452232" y="889323"/>
            <a:ext cx="1343638" cy="338554"/>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a:t>
            </a:r>
            <a:r>
              <a:rPr lang="zh-CN" altLang="en-US" sz="1600" b="1" dirty="0" smtClean="0">
                <a:solidFill>
                  <a:srgbClr val="3D89BC"/>
                </a:solidFill>
              </a:rPr>
              <a:t>数据挖掘</a:t>
            </a:r>
            <a:endParaRPr lang="zh-CN" altLang="zh-CN" sz="1600" b="1" dirty="0" smtClean="0">
              <a:solidFill>
                <a:srgbClr val="3D89BC"/>
              </a:solidFill>
            </a:endParaRPr>
          </a:p>
        </p:txBody>
      </p:sp>
      <p:pic>
        <p:nvPicPr>
          <p:cNvPr id="30" name="图片 29"/>
          <p:cNvPicPr>
            <a:picLocks noChangeAspect="1"/>
          </p:cNvPicPr>
          <p:nvPr/>
        </p:nvPicPr>
        <p:blipFill>
          <a:blip r:embed="rId3"/>
          <a:stretch>
            <a:fillRect/>
          </a:stretch>
        </p:blipFill>
        <p:spPr>
          <a:xfrm>
            <a:off x="1120845" y="1408972"/>
            <a:ext cx="6659759" cy="3509334"/>
          </a:xfrm>
          <a:prstGeom prst="rect">
            <a:avLst/>
          </a:prstGeom>
        </p:spPr>
      </p:pic>
      <p:sp>
        <p:nvSpPr>
          <p:cNvPr id="31" name="Rectangle 8"/>
          <p:cNvSpPr>
            <a:spLocks noGrp="1" noChangeArrowheads="1"/>
          </p:cNvSpPr>
          <p:nvPr/>
        </p:nvSpPr>
        <p:spPr bwMode="auto">
          <a:xfrm>
            <a:off x="797668" y="4946088"/>
            <a:ext cx="8132323"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defRPr/>
            </a:pPr>
            <a:r>
              <a:rPr lang="zh-CN" altLang="zh-CN" sz="1600" dirty="0">
                <a:latin typeface="+mn-ea"/>
                <a:ea typeface="+mn-ea"/>
              </a:rPr>
              <a:t>魔镜系统可以把各式各样的数据，通过一个统一的业务视图整理和呈现给用户</a:t>
            </a:r>
            <a:r>
              <a:rPr lang="zh-CN" altLang="zh-CN" sz="1600" dirty="0" smtClean="0">
                <a:latin typeface="+mn-ea"/>
                <a:ea typeface="+mn-ea"/>
              </a:rPr>
              <a:t>，</a:t>
            </a:r>
            <a:endParaRPr lang="en-US" altLang="zh-CN" sz="1600" dirty="0" smtClean="0">
              <a:latin typeface="+mn-ea"/>
              <a:ea typeface="+mn-ea"/>
            </a:endParaRPr>
          </a:p>
          <a:p>
            <a:pPr algn="ctr">
              <a:spcBef>
                <a:spcPct val="0"/>
              </a:spcBef>
              <a:buFontTx/>
              <a:buNone/>
              <a:defRPr/>
            </a:pPr>
            <a:r>
              <a:rPr lang="zh-CN" altLang="zh-CN" sz="1600" dirty="0" smtClean="0">
                <a:latin typeface="+mn-ea"/>
                <a:ea typeface="+mn-ea"/>
              </a:rPr>
              <a:t>用户</a:t>
            </a:r>
            <a:r>
              <a:rPr lang="zh-CN" altLang="zh-CN" sz="1600" dirty="0">
                <a:latin typeface="+mn-ea"/>
                <a:ea typeface="+mn-ea"/>
              </a:rPr>
              <a:t>不需要知道数据之间复杂的关系，只需要识别出数据的含义即可。</a:t>
            </a:r>
            <a:r>
              <a:rPr lang="zh-CN" altLang="zh-CN" sz="1600" dirty="0" smtClean="0">
                <a:latin typeface="+mn-ea"/>
                <a:ea typeface="+mn-ea"/>
              </a:rPr>
              <a:t>配合魔镜的</a:t>
            </a:r>
            <a:endParaRPr lang="en-US" altLang="zh-CN" sz="1600" dirty="0" smtClean="0">
              <a:latin typeface="+mn-ea"/>
              <a:ea typeface="+mn-ea"/>
            </a:endParaRPr>
          </a:p>
          <a:p>
            <a:pPr algn="ctr">
              <a:spcBef>
                <a:spcPct val="0"/>
              </a:spcBef>
              <a:buFontTx/>
              <a:buNone/>
              <a:defRPr/>
            </a:pPr>
            <a:r>
              <a:rPr lang="zh-CN" altLang="zh-CN" sz="1600" dirty="0" smtClean="0">
                <a:latin typeface="+mn-ea"/>
                <a:ea typeface="+mn-ea"/>
              </a:rPr>
              <a:t>路径</a:t>
            </a:r>
            <a:r>
              <a:rPr lang="zh-CN" altLang="zh-CN" sz="1600" dirty="0">
                <a:latin typeface="+mn-ea"/>
                <a:ea typeface="+mn-ea"/>
              </a:rPr>
              <a:t>查找与优化引擎，可以自动生成快速高效的查询语句，完成数据的计算</a:t>
            </a:r>
            <a:endParaRPr kumimoji="0" lang="zh-CN" altLang="en-US" sz="1600" dirty="0">
              <a:solidFill>
                <a:schemeClr val="tx1">
                  <a:lumMod val="75000"/>
                  <a:lumOff val="25000"/>
                </a:schemeClr>
              </a:solidFill>
              <a:latin typeface="+mn-ea"/>
              <a:ea typeface="+mn-ea"/>
              <a:cs typeface="微软雅黑 Light" panose="020B0502040204020203" charset="-122"/>
              <a:sym typeface="Calibri" panose="020F0502020204030204" pitchFamily="34" charset="0"/>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2579552"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.3 </a:t>
            </a:r>
            <a:r>
              <a:rPr lang="zh-CN" altLang="en-US" sz="2100" b="1" spc="225" dirty="0" smtClean="0">
                <a:solidFill>
                  <a:prstClr val="white"/>
                </a:solidFill>
              </a:rPr>
              <a:t>魔镜产品功能</a:t>
            </a:r>
            <a:endParaRPr lang="zh-CN" altLang="en-US" sz="2100" b="1" spc="225" dirty="0">
              <a:solidFill>
                <a:prstClr val="white"/>
              </a:solidFill>
            </a:endParaRPr>
          </a:p>
        </p:txBody>
      </p:sp>
      <p:sp>
        <p:nvSpPr>
          <p:cNvPr id="143" name="矩形 142"/>
          <p:cNvSpPr/>
          <p:nvPr/>
        </p:nvSpPr>
        <p:spPr>
          <a:xfrm>
            <a:off x="452232" y="889323"/>
            <a:ext cx="1343638" cy="338554"/>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a:t>
            </a:r>
            <a:r>
              <a:rPr lang="zh-CN" altLang="en-US" sz="1600" b="1" dirty="0" smtClean="0">
                <a:solidFill>
                  <a:srgbClr val="3D89BC"/>
                </a:solidFill>
              </a:rPr>
              <a:t>数据挖掘</a:t>
            </a:r>
            <a:endParaRPr lang="zh-CN" altLang="zh-CN" sz="1600" b="1" dirty="0" smtClean="0">
              <a:solidFill>
                <a:srgbClr val="3D89BC"/>
              </a:solidFill>
            </a:endParaRPr>
          </a:p>
        </p:txBody>
      </p:sp>
      <p:sp>
        <p:nvSpPr>
          <p:cNvPr id="31" name="Rectangle 8"/>
          <p:cNvSpPr>
            <a:spLocks noGrp="1" noChangeArrowheads="1"/>
          </p:cNvSpPr>
          <p:nvPr/>
        </p:nvSpPr>
        <p:spPr bwMode="auto">
          <a:xfrm>
            <a:off x="797668" y="4946088"/>
            <a:ext cx="8132323"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r>
              <a:rPr lang="zh-CN" altLang="zh-CN" sz="1600">
                <a:latin typeface="+mn-ea"/>
                <a:ea typeface="+mn-ea"/>
              </a:rPr>
              <a:t>数据挖掘模块提供了各式算法分析的功能列表，以及自定义分析的功能功能列表，让没有数据挖掘专业知识的用户也能进行深入的数据挖掘工作。</a:t>
            </a:r>
            <a:endParaRPr lang="zh-CN" altLang="zh-CN" sz="1600">
              <a:latin typeface="+mn-ea"/>
              <a:ea typeface="+mn-ea"/>
            </a:endParaRPr>
          </a:p>
        </p:txBody>
      </p:sp>
      <p:sp>
        <p:nvSpPr>
          <p:cNvPr id="8" name="Rectangle 2"/>
          <p:cNvSpPr>
            <a:spLocks noChangeArrowheads="1"/>
          </p:cNvSpPr>
          <p:nvPr/>
        </p:nvSpPr>
        <p:spPr bwMode="auto">
          <a:xfrm>
            <a:off x="4685506" y="26650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20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865" y="2540765"/>
            <a:ext cx="5346193" cy="22484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auto">
          <a:xfrm>
            <a:off x="4167188" y="12254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2051"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8" y="1465768"/>
            <a:ext cx="4813041" cy="282319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2579552"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.3 </a:t>
            </a:r>
            <a:r>
              <a:rPr lang="zh-CN" altLang="en-US" sz="2100" b="1" spc="225" dirty="0" smtClean="0">
                <a:solidFill>
                  <a:prstClr val="white"/>
                </a:solidFill>
              </a:rPr>
              <a:t>魔镜产品功能</a:t>
            </a:r>
            <a:endParaRPr lang="zh-CN" altLang="en-US" sz="2100" b="1" spc="225" dirty="0">
              <a:solidFill>
                <a:prstClr val="white"/>
              </a:solidFill>
            </a:endParaRPr>
          </a:p>
        </p:txBody>
      </p:sp>
      <p:sp>
        <p:nvSpPr>
          <p:cNvPr id="143" name="矩形 142"/>
          <p:cNvSpPr/>
          <p:nvPr/>
        </p:nvSpPr>
        <p:spPr>
          <a:xfrm>
            <a:off x="452232" y="889323"/>
            <a:ext cx="1132041" cy="338554"/>
          </a:xfrm>
          <a:prstGeom prst="rect">
            <a:avLst/>
          </a:prstGeom>
        </p:spPr>
        <p:txBody>
          <a:bodyPr wrap="none">
            <a:spAutoFit/>
          </a:bodyPr>
          <a:lstStyle/>
          <a:p>
            <a:r>
              <a:rPr lang="en-US" altLang="zh-CN" sz="1600" b="1" dirty="0">
                <a:solidFill>
                  <a:srgbClr val="3D89BC"/>
                </a:solidFill>
              </a:rPr>
              <a:t>5</a:t>
            </a:r>
            <a:r>
              <a:rPr lang="zh-CN" altLang="zh-CN" sz="1600" b="1" dirty="0" smtClean="0">
                <a:solidFill>
                  <a:srgbClr val="3D89BC"/>
                </a:solidFill>
              </a:rPr>
              <a:t>．</a:t>
            </a:r>
            <a:r>
              <a:rPr lang="zh-CN" altLang="en-US" sz="1600" b="1" dirty="0" smtClean="0">
                <a:solidFill>
                  <a:srgbClr val="3D89BC"/>
                </a:solidFill>
              </a:rPr>
              <a:t>仪表盘</a:t>
            </a:r>
            <a:endParaRPr lang="zh-CN" altLang="zh-CN" sz="1600" b="1" dirty="0" smtClean="0">
              <a:solidFill>
                <a:srgbClr val="3D89BC"/>
              </a:solidFill>
            </a:endParaRPr>
          </a:p>
        </p:txBody>
      </p:sp>
      <p:sp>
        <p:nvSpPr>
          <p:cNvPr id="31" name="Rectangle 8"/>
          <p:cNvSpPr>
            <a:spLocks noGrp="1" noChangeArrowheads="1"/>
          </p:cNvSpPr>
          <p:nvPr/>
        </p:nvSpPr>
        <p:spPr bwMode="auto">
          <a:xfrm>
            <a:off x="797668" y="4946088"/>
            <a:ext cx="8132323"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r>
              <a:rPr lang="zh-CN" altLang="en-US" sz="1600">
                <a:latin typeface="+mn-ea"/>
                <a:ea typeface="+mn-ea"/>
              </a:rPr>
              <a:t>魔镜仪表盘支持拖曳式自由布局，丰富的图文组建，多种配色方案，上卷下钻、筛选器、图表联动，让你的分析报告“开口说话”！</a:t>
            </a:r>
            <a:endParaRPr lang="zh-CN" altLang="en-US" sz="1600" dirty="0">
              <a:latin typeface="+mn-ea"/>
              <a:ea typeface="+mn-ea"/>
            </a:endParaRPr>
          </a:p>
        </p:txBody>
      </p:sp>
      <p:sp>
        <p:nvSpPr>
          <p:cNvPr id="8" name="Rectangle 2"/>
          <p:cNvSpPr>
            <a:spLocks noChangeArrowheads="1"/>
          </p:cNvSpPr>
          <p:nvPr/>
        </p:nvSpPr>
        <p:spPr bwMode="auto">
          <a:xfrm>
            <a:off x="4685506" y="26650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4"/>
          <p:cNvSpPr>
            <a:spLocks noChangeArrowheads="1"/>
          </p:cNvSpPr>
          <p:nvPr/>
        </p:nvSpPr>
        <p:spPr bwMode="auto">
          <a:xfrm>
            <a:off x="4167188" y="12254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23" name="图片 22" descr="QQ截图20160721152549"/>
          <p:cNvPicPr>
            <a:picLocks noChangeAspect="1"/>
          </p:cNvPicPr>
          <p:nvPr/>
        </p:nvPicPr>
        <p:blipFill>
          <a:blip r:embed="rId3"/>
          <a:stretch>
            <a:fillRect/>
          </a:stretch>
        </p:blipFill>
        <p:spPr>
          <a:xfrm>
            <a:off x="797668" y="1245973"/>
            <a:ext cx="7332821" cy="3472339"/>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19375" y="1169836"/>
              <a:ext cx="2505240" cy="523220"/>
            </a:xfrm>
            <a:prstGeom prst="rect">
              <a:avLst/>
            </a:prstGeom>
            <a:noFill/>
          </p:spPr>
          <p:txBody>
            <a:bodyPr wrap="none" rtlCol="0">
              <a:spAutoFit/>
            </a:bodyPr>
            <a:lstStyle/>
            <a:p>
              <a:pPr algn="ctr"/>
              <a:r>
                <a:rPr lang="zh-CN" altLang="en-US" sz="2800" dirty="0" smtClean="0">
                  <a:solidFill>
                    <a:schemeClr val="accent4"/>
                  </a:solidFill>
                </a:rPr>
                <a:t>第八章　大数据可视化系统魔镜</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6" name="组合 54"/>
          <p:cNvGrpSpPr/>
          <p:nvPr/>
        </p:nvGrpSpPr>
        <p:grpSpPr>
          <a:xfrm>
            <a:off x="1754534" y="2064479"/>
            <a:ext cx="5693399" cy="426279"/>
            <a:chOff x="1807265" y="3866296"/>
            <a:chExt cx="5693399" cy="426279"/>
          </a:xfrm>
        </p:grpSpPr>
        <p:sp>
          <p:nvSpPr>
            <p:cNvPr id="55" name="圆角矩形 5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0" name="组合 46"/>
          <p:cNvGrpSpPr/>
          <p:nvPr/>
        </p:nvGrpSpPr>
        <p:grpSpPr>
          <a:xfrm>
            <a:off x="1754534" y="2780267"/>
            <a:ext cx="5693399" cy="426278"/>
            <a:chOff x="1807265" y="3400693"/>
            <a:chExt cx="5693399" cy="426278"/>
          </a:xfrm>
        </p:grpSpPr>
        <p:sp>
          <p:nvSpPr>
            <p:cNvPr id="57" name="圆角矩形 56"/>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矩形 57"/>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魔镜产品架构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4" name="组合 50"/>
          <p:cNvGrpSpPr/>
          <p:nvPr/>
        </p:nvGrpSpPr>
        <p:grpSpPr>
          <a:xfrm>
            <a:off x="1754534" y="3482079"/>
            <a:ext cx="5693399" cy="426278"/>
            <a:chOff x="1807265" y="3400693"/>
            <a:chExt cx="5693399" cy="426278"/>
          </a:xfrm>
        </p:grpSpPr>
        <p:sp>
          <p:nvSpPr>
            <p:cNvPr id="44" name="圆角矩形 4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魔镜产品功能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1" name="组合 43"/>
          <p:cNvGrpSpPr/>
          <p:nvPr/>
        </p:nvGrpSpPr>
        <p:grpSpPr>
          <a:xfrm>
            <a:off x="1754534" y="4163833"/>
            <a:ext cx="5693399" cy="415498"/>
            <a:chOff x="1807265" y="2462595"/>
            <a:chExt cx="5693399" cy="415498"/>
          </a:xfrm>
        </p:grpSpPr>
        <p:sp>
          <p:nvSpPr>
            <p:cNvPr id="52" name="圆角矩形 51"/>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9" name="矩形 58"/>
            <p:cNvSpPr/>
            <p:nvPr/>
          </p:nvSpPr>
          <p:spPr>
            <a:xfrm>
              <a:off x="1883286" y="2462595"/>
              <a:ext cx="3634328"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.4</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魔镜数据可视化案例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3592650" cy="415498"/>
          </a:xfrm>
          <a:prstGeom prst="rect">
            <a:avLst/>
          </a:prstGeom>
          <a:noFill/>
        </p:spPr>
        <p:txBody>
          <a:bodyPr wrap="none" rtlCol="0">
            <a:spAutoFit/>
          </a:bodyPr>
          <a:lstStyle/>
          <a:p>
            <a:r>
              <a:rPr lang="en-US" altLang="zh-CN" sz="2100" b="1" spc="225" dirty="0" smtClean="0">
                <a:solidFill>
                  <a:prstClr val="white"/>
                </a:solidFill>
              </a:rPr>
              <a:t>8.4 </a:t>
            </a:r>
            <a:r>
              <a:rPr lang="zh-CN" altLang="en-US" sz="2100" b="1" spc="225" dirty="0" smtClean="0">
                <a:solidFill>
                  <a:prstClr val="white"/>
                </a:solidFill>
              </a:rPr>
              <a:t>魔镜数据可视化案例</a:t>
            </a:r>
            <a:endParaRPr lang="zh-CN" altLang="en-US" sz="2100" b="1" spc="225" dirty="0">
              <a:solidFill>
                <a:prstClr val="white"/>
              </a:solidFill>
            </a:endParaRPr>
          </a:p>
        </p:txBody>
      </p:sp>
      <p:sp>
        <p:nvSpPr>
          <p:cNvPr id="31" name="Rectangle 8"/>
          <p:cNvSpPr>
            <a:spLocks noGrp="1" noChangeArrowheads="1"/>
          </p:cNvSpPr>
          <p:nvPr/>
        </p:nvSpPr>
        <p:spPr bwMode="auto">
          <a:xfrm>
            <a:off x="183983" y="5002677"/>
            <a:ext cx="8132323"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nSpc>
                <a:spcPct val="150000"/>
              </a:lnSpc>
              <a:defRPr sz="1300"/>
            </a:pPr>
            <a:r>
              <a:rPr lang="zh-CN" altLang="en-US" sz="1600" dirty="0">
                <a:latin typeface="+mn-ea"/>
                <a:ea typeface="+mn-ea"/>
                <a:cs typeface="微软雅黑" panose="020B0503020204020204" pitchFamily="34" charset="-122"/>
              </a:rPr>
              <a:t>南平市智慧城市</a:t>
            </a:r>
            <a:r>
              <a:rPr lang="zh-CN" altLang="en-US" sz="1600" dirty="0" smtClean="0">
                <a:latin typeface="+mn-ea"/>
                <a:ea typeface="+mn-ea"/>
                <a:cs typeface="微软雅黑" panose="020B0503020204020204" pitchFamily="34" charset="-122"/>
              </a:rPr>
              <a:t>项目在</a:t>
            </a:r>
            <a:r>
              <a:rPr lang="zh-CN" altLang="en-US" sz="1600" dirty="0">
                <a:latin typeface="+mn-ea"/>
                <a:ea typeface="+mn-ea"/>
                <a:cs typeface="微软雅黑" panose="020B0503020204020204" pitchFamily="34" charset="-122"/>
              </a:rPr>
              <a:t>武夷智</a:t>
            </a:r>
            <a:r>
              <a:rPr lang="zh-CN" altLang="en-US" sz="1600" dirty="0" smtClean="0">
                <a:latin typeface="+mn-ea"/>
                <a:ea typeface="+mn-ea"/>
                <a:cs typeface="微软雅黑" panose="020B0503020204020204" pitchFamily="34" charset="-122"/>
              </a:rPr>
              <a:t>慧谷建设</a:t>
            </a:r>
            <a:r>
              <a:rPr lang="zh-CN" altLang="en-US" sz="1600" dirty="0">
                <a:latin typeface="+mn-ea"/>
                <a:ea typeface="+mn-ea"/>
                <a:cs typeface="微软雅黑" panose="020B0503020204020204" pitchFamily="34" charset="-122"/>
              </a:rPr>
              <a:t>了可视化展厅</a:t>
            </a:r>
            <a:r>
              <a:rPr lang="zh-CN" altLang="en-US" sz="1600" dirty="0" smtClean="0">
                <a:latin typeface="+mn-ea"/>
                <a:ea typeface="+mn-ea"/>
                <a:cs typeface="微软雅黑" panose="020B0503020204020204" pitchFamily="34" charset="-122"/>
              </a:rPr>
              <a:t>，利用魔镜负责</a:t>
            </a:r>
            <a:r>
              <a:rPr lang="zh-CN" altLang="en-US" sz="1600" dirty="0">
                <a:latin typeface="+mn-ea"/>
                <a:ea typeface="+mn-ea"/>
                <a:cs typeface="微软雅黑" panose="020B0503020204020204" pitchFamily="34" charset="-122"/>
              </a:rPr>
              <a:t>其中大部分数据展示工作。</a:t>
            </a:r>
            <a:r>
              <a:rPr lang="en-US" altLang="zh-CN" sz="1600" dirty="0">
                <a:latin typeface="+mn-ea"/>
                <a:ea typeface="+mn-ea"/>
                <a:cs typeface="微软雅黑" panose="020B0503020204020204" pitchFamily="34" charset="-122"/>
              </a:rPr>
              <a:t> </a:t>
            </a:r>
            <a:r>
              <a:rPr lang="zh-CN" altLang="en-US" sz="1600" dirty="0" smtClean="0">
                <a:latin typeface="+mn-ea"/>
                <a:ea typeface="+mn-ea"/>
                <a:cs typeface="微软雅黑" panose="020B0503020204020204" pitchFamily="34" charset="-122"/>
              </a:rPr>
              <a:t>上图</a:t>
            </a:r>
            <a:r>
              <a:rPr lang="zh-CN" altLang="en-US" sz="1600" dirty="0">
                <a:latin typeface="+mn-ea"/>
                <a:ea typeface="+mn-ea"/>
                <a:cs typeface="微软雅黑" panose="020B0503020204020204" pitchFamily="34" charset="-122"/>
              </a:rPr>
              <a:t>是智慧城市项目中智慧医疗主题和智慧旅游主题。</a:t>
            </a:r>
            <a:endParaRPr lang="en-US" altLang="zh-CN" sz="1600" dirty="0">
              <a:latin typeface="+mn-ea"/>
              <a:ea typeface="+mn-ea"/>
              <a:cs typeface="微软雅黑" panose="020B0503020204020204" pitchFamily="34" charset="-122"/>
            </a:endParaRPr>
          </a:p>
        </p:txBody>
      </p:sp>
      <p:sp>
        <p:nvSpPr>
          <p:cNvPr id="8" name="Rectangle 2"/>
          <p:cNvSpPr>
            <a:spLocks noChangeArrowheads="1"/>
          </p:cNvSpPr>
          <p:nvPr/>
        </p:nvSpPr>
        <p:spPr bwMode="auto">
          <a:xfrm>
            <a:off x="4685506" y="26650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4"/>
          <p:cNvSpPr>
            <a:spLocks noChangeArrowheads="1"/>
          </p:cNvSpPr>
          <p:nvPr/>
        </p:nvSpPr>
        <p:spPr bwMode="auto">
          <a:xfrm>
            <a:off x="4167188" y="12254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22" name="图片 21"/>
          <p:cNvPicPr/>
          <p:nvPr/>
        </p:nvPicPr>
        <p:blipFill>
          <a:blip r:embed="rId3" cstate="print">
            <a:extLst>
              <a:ext uri="{28A0092B-C50C-407E-A947-70E740481C1C}">
                <a14:useLocalDpi xmlns:a14="http://schemas.microsoft.com/office/drawing/2010/main" val="0"/>
              </a:ext>
            </a:extLst>
          </a:blip>
          <a:stretch>
            <a:fillRect/>
          </a:stretch>
        </p:blipFill>
        <p:spPr>
          <a:xfrm>
            <a:off x="-1" y="702612"/>
            <a:ext cx="9116781" cy="4195057"/>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3592650" cy="415498"/>
          </a:xfrm>
          <a:prstGeom prst="rect">
            <a:avLst/>
          </a:prstGeom>
          <a:noFill/>
        </p:spPr>
        <p:txBody>
          <a:bodyPr wrap="none" rtlCol="0">
            <a:spAutoFit/>
          </a:bodyPr>
          <a:lstStyle/>
          <a:p>
            <a:r>
              <a:rPr lang="en-US" altLang="zh-CN" sz="2100" b="1" spc="225" dirty="0" smtClean="0">
                <a:solidFill>
                  <a:prstClr val="white"/>
                </a:solidFill>
              </a:rPr>
              <a:t>8.4 </a:t>
            </a:r>
            <a:r>
              <a:rPr lang="zh-CN" altLang="en-US" sz="2100" b="1" spc="225" dirty="0" smtClean="0">
                <a:solidFill>
                  <a:prstClr val="white"/>
                </a:solidFill>
              </a:rPr>
              <a:t>魔镜数据可视化案例</a:t>
            </a:r>
            <a:endParaRPr lang="zh-CN" altLang="en-US" sz="2100" b="1" spc="225" dirty="0">
              <a:solidFill>
                <a:prstClr val="white"/>
              </a:solidFill>
            </a:endParaRPr>
          </a:p>
        </p:txBody>
      </p:sp>
      <p:sp>
        <p:nvSpPr>
          <p:cNvPr id="31" name="Rectangle 8"/>
          <p:cNvSpPr>
            <a:spLocks noGrp="1" noChangeArrowheads="1"/>
          </p:cNvSpPr>
          <p:nvPr/>
        </p:nvSpPr>
        <p:spPr bwMode="auto">
          <a:xfrm>
            <a:off x="-68936" y="5002677"/>
            <a:ext cx="9135115"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600" dirty="0" smtClean="0">
                <a:latin typeface="+mn-ea"/>
                <a:ea typeface="+mn-ea"/>
                <a:cs typeface="微软雅黑" panose="020B0503020204020204" pitchFamily="34" charset="-122"/>
              </a:rPr>
              <a:t>上图项目</a:t>
            </a:r>
            <a:r>
              <a:rPr lang="zh-CN" altLang="en-US" sz="1600" dirty="0">
                <a:latin typeface="+mn-ea"/>
                <a:ea typeface="+mn-ea"/>
                <a:cs typeface="微软雅黑" panose="020B0503020204020204" pitchFamily="34" charset="-122"/>
              </a:rPr>
              <a:t>是典型的犯罪案件分析案例，根据近</a:t>
            </a:r>
            <a:r>
              <a:rPr lang="en-US" altLang="zh-CN" sz="1600" dirty="0">
                <a:latin typeface="+mn-ea"/>
                <a:ea typeface="+mn-ea"/>
                <a:cs typeface="微软雅黑" panose="020B0503020204020204" pitchFamily="34" charset="-122"/>
              </a:rPr>
              <a:t>20</a:t>
            </a:r>
            <a:r>
              <a:rPr lang="zh-CN" altLang="en-US" sz="1600" dirty="0">
                <a:latin typeface="+mn-ea"/>
                <a:ea typeface="+mn-ea"/>
                <a:cs typeface="微软雅黑" panose="020B0503020204020204" pitchFamily="34" charset="-122"/>
              </a:rPr>
              <a:t>年来的数据从地图上清晰的反映出各省的金融诈骗案件数、犯罪率、涉案金额，宏观上了解全国的犯罪分布情况以及年变化量。多年沉淀的历史数据通过大数据魔镜系统对数据整合、清洗、分析、可视化展示一站式完成</a:t>
            </a:r>
            <a:r>
              <a:rPr lang="zh-CN" altLang="en-US" sz="1600" dirty="0" smtClean="0">
                <a:latin typeface="+mn-ea"/>
                <a:ea typeface="+mn-ea"/>
                <a:cs typeface="微软雅黑" panose="020B0503020204020204" pitchFamily="34" charset="-122"/>
              </a:rPr>
              <a:t>。</a:t>
            </a:r>
            <a:endParaRPr lang="en-US" altLang="zh-CN" sz="1600" dirty="0">
              <a:latin typeface="+mn-ea"/>
              <a:ea typeface="+mn-ea"/>
              <a:cs typeface="微软雅黑" panose="020B0503020204020204" pitchFamily="34" charset="-122"/>
            </a:endParaRPr>
          </a:p>
        </p:txBody>
      </p:sp>
      <p:sp>
        <p:nvSpPr>
          <p:cNvPr id="8" name="Rectangle 2"/>
          <p:cNvSpPr>
            <a:spLocks noChangeArrowheads="1"/>
          </p:cNvSpPr>
          <p:nvPr/>
        </p:nvSpPr>
        <p:spPr bwMode="auto">
          <a:xfrm>
            <a:off x="4685506" y="26650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4"/>
          <p:cNvSpPr>
            <a:spLocks noChangeArrowheads="1"/>
          </p:cNvSpPr>
          <p:nvPr/>
        </p:nvSpPr>
        <p:spPr bwMode="auto">
          <a:xfrm>
            <a:off x="4167188" y="12254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21" name="图片 20"/>
          <p:cNvPicPr>
            <a:picLocks noChangeAspect="1"/>
          </p:cNvPicPr>
          <p:nvPr/>
        </p:nvPicPr>
        <p:blipFill>
          <a:blip r:embed="rId3" cstate="print"/>
          <a:stretch>
            <a:fillRect/>
          </a:stretch>
        </p:blipFill>
        <p:spPr>
          <a:xfrm>
            <a:off x="873474" y="727083"/>
            <a:ext cx="7314502" cy="4114407"/>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3592650" cy="415498"/>
          </a:xfrm>
          <a:prstGeom prst="rect">
            <a:avLst/>
          </a:prstGeom>
          <a:noFill/>
        </p:spPr>
        <p:txBody>
          <a:bodyPr wrap="none" rtlCol="0">
            <a:spAutoFit/>
          </a:bodyPr>
          <a:lstStyle/>
          <a:p>
            <a:r>
              <a:rPr lang="en-US" altLang="zh-CN" sz="2100" b="1" spc="225" dirty="0" smtClean="0">
                <a:solidFill>
                  <a:prstClr val="white"/>
                </a:solidFill>
              </a:rPr>
              <a:t>8.4 </a:t>
            </a:r>
            <a:r>
              <a:rPr lang="zh-CN" altLang="en-US" sz="2100" b="1" spc="225" dirty="0" smtClean="0">
                <a:solidFill>
                  <a:prstClr val="white"/>
                </a:solidFill>
              </a:rPr>
              <a:t>魔镜数据可视化案例</a:t>
            </a:r>
            <a:endParaRPr lang="zh-CN" altLang="en-US" sz="2100" b="1" spc="225" dirty="0">
              <a:solidFill>
                <a:prstClr val="white"/>
              </a:solidFill>
            </a:endParaRPr>
          </a:p>
        </p:txBody>
      </p:sp>
      <p:sp>
        <p:nvSpPr>
          <p:cNvPr id="31" name="Rectangle 8"/>
          <p:cNvSpPr>
            <a:spLocks noGrp="1" noChangeArrowheads="1"/>
          </p:cNvSpPr>
          <p:nvPr/>
        </p:nvSpPr>
        <p:spPr bwMode="auto">
          <a:xfrm>
            <a:off x="-68936" y="5002677"/>
            <a:ext cx="9135115"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600" dirty="0">
                <a:latin typeface="+mn-ea"/>
                <a:ea typeface="+mn-ea"/>
                <a:cs typeface="微软雅黑" panose="020B0503020204020204" pitchFamily="34" charset="-122"/>
              </a:rPr>
              <a:t>江苏省技术产权交易多年以来保持着传统的运作方式，随着信息化、数据化时代的到来，已经迫切需要改变</a:t>
            </a:r>
            <a:r>
              <a:rPr lang="zh-CN" altLang="en-US" sz="1600" dirty="0" smtClean="0">
                <a:latin typeface="+mn-ea"/>
                <a:ea typeface="+mn-ea"/>
                <a:cs typeface="微软雅黑" panose="020B0503020204020204" pitchFamily="34" charset="-122"/>
              </a:rPr>
              <a:t>，魔镜</a:t>
            </a:r>
            <a:r>
              <a:rPr lang="zh-CN" altLang="en-US" sz="1600" dirty="0">
                <a:latin typeface="+mn-ea"/>
                <a:ea typeface="+mn-ea"/>
                <a:cs typeface="微软雅黑" panose="020B0503020204020204" pitchFamily="34" charset="-122"/>
              </a:rPr>
              <a:t>在项目建设过程中发挥了巨大的作用，魔镜提供了数据源、数据处理、数据分析、数据挖掘、可视化展示等一站式解决方案。</a:t>
            </a:r>
            <a:endParaRPr lang="en-US" altLang="zh-CN" sz="1600" dirty="0">
              <a:latin typeface="+mn-ea"/>
              <a:ea typeface="+mn-ea"/>
              <a:cs typeface="微软雅黑" panose="020B0503020204020204" pitchFamily="34" charset="-122"/>
            </a:endParaRPr>
          </a:p>
        </p:txBody>
      </p:sp>
      <p:sp>
        <p:nvSpPr>
          <p:cNvPr id="8" name="Rectangle 2"/>
          <p:cNvSpPr>
            <a:spLocks noChangeArrowheads="1"/>
          </p:cNvSpPr>
          <p:nvPr/>
        </p:nvSpPr>
        <p:spPr bwMode="auto">
          <a:xfrm>
            <a:off x="4685506" y="26650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4"/>
          <p:cNvSpPr>
            <a:spLocks noChangeArrowheads="1"/>
          </p:cNvSpPr>
          <p:nvPr/>
        </p:nvSpPr>
        <p:spPr bwMode="auto">
          <a:xfrm>
            <a:off x="4167188" y="12254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22" name="图片 21"/>
          <p:cNvPicPr>
            <a:picLocks noChangeAspect="1"/>
          </p:cNvPicPr>
          <p:nvPr/>
        </p:nvPicPr>
        <p:blipFill>
          <a:blip r:embed="rId3" cstate="print"/>
          <a:stretch>
            <a:fillRect/>
          </a:stretch>
        </p:blipFill>
        <p:spPr>
          <a:xfrm>
            <a:off x="1057263" y="678422"/>
            <a:ext cx="7264890" cy="431960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3592650" cy="415498"/>
          </a:xfrm>
          <a:prstGeom prst="rect">
            <a:avLst/>
          </a:prstGeom>
          <a:noFill/>
        </p:spPr>
        <p:txBody>
          <a:bodyPr wrap="none" rtlCol="0">
            <a:spAutoFit/>
          </a:bodyPr>
          <a:lstStyle/>
          <a:p>
            <a:r>
              <a:rPr lang="en-US" altLang="zh-CN" sz="2100" b="1" spc="225" dirty="0" smtClean="0">
                <a:solidFill>
                  <a:prstClr val="white"/>
                </a:solidFill>
              </a:rPr>
              <a:t>8.4 </a:t>
            </a:r>
            <a:r>
              <a:rPr lang="zh-CN" altLang="en-US" sz="2100" b="1" spc="225" dirty="0" smtClean="0">
                <a:solidFill>
                  <a:prstClr val="white"/>
                </a:solidFill>
              </a:rPr>
              <a:t>魔镜数据可视化案例</a:t>
            </a:r>
            <a:endParaRPr lang="zh-CN" altLang="en-US" sz="2100" b="1" spc="225" dirty="0">
              <a:solidFill>
                <a:prstClr val="white"/>
              </a:solidFill>
            </a:endParaRPr>
          </a:p>
        </p:txBody>
      </p:sp>
      <p:sp>
        <p:nvSpPr>
          <p:cNvPr id="8" name="Rectangle 2"/>
          <p:cNvSpPr>
            <a:spLocks noChangeArrowheads="1"/>
          </p:cNvSpPr>
          <p:nvPr/>
        </p:nvSpPr>
        <p:spPr bwMode="auto">
          <a:xfrm>
            <a:off x="4685506" y="26650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4"/>
          <p:cNvSpPr>
            <a:spLocks noChangeArrowheads="1"/>
          </p:cNvSpPr>
          <p:nvPr/>
        </p:nvSpPr>
        <p:spPr bwMode="auto">
          <a:xfrm>
            <a:off x="4167188" y="12254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23" name="图片 22"/>
          <p:cNvPicPr>
            <a:picLocks noChangeAspect="1"/>
          </p:cNvPicPr>
          <p:nvPr/>
        </p:nvPicPr>
        <p:blipFill>
          <a:blip r:embed="rId3"/>
          <a:srcRect t="5701"/>
          <a:stretch>
            <a:fillRect/>
          </a:stretch>
        </p:blipFill>
        <p:spPr bwMode="auto">
          <a:xfrm>
            <a:off x="61786" y="1095228"/>
            <a:ext cx="9247440" cy="4648729"/>
          </a:xfrm>
          <a:prstGeom prst="rect">
            <a:avLst/>
          </a:prstGeom>
          <a:noFill/>
          <a:ln w="9525">
            <a:noFill/>
            <a:miter lim="800000"/>
            <a:headEnd/>
            <a:tailEnd/>
          </a:ln>
        </p:spPr>
      </p:pic>
      <p:sp>
        <p:nvSpPr>
          <p:cNvPr id="24" name="矩形 29"/>
          <p:cNvSpPr>
            <a:spLocks noChangeArrowheads="1"/>
          </p:cNvSpPr>
          <p:nvPr/>
        </p:nvSpPr>
        <p:spPr bwMode="auto">
          <a:xfrm>
            <a:off x="-807046" y="3319760"/>
            <a:ext cx="4844184" cy="348402"/>
          </a:xfrm>
          <a:prstGeom prst="rect">
            <a:avLst/>
          </a:prstGeom>
          <a:noFill/>
          <a:ln w="9525">
            <a:noFill/>
            <a:miter lim="800000"/>
          </a:ln>
        </p:spPr>
        <p:txBody>
          <a:bodyPr wrap="square">
            <a:spAutoFit/>
          </a:bodyPr>
          <a:lstStyle/>
          <a:p>
            <a:endParaRPr lang="zh-CN" altLang="en-US">
              <a:latin typeface="Calibri" panose="020F0502020204030204" pitchFamily="34" charset="0"/>
            </a:endParaRPr>
          </a:p>
        </p:txBody>
      </p:sp>
      <p:sp>
        <p:nvSpPr>
          <p:cNvPr id="26" name="任意多边形 13"/>
          <p:cNvSpPr/>
          <p:nvPr/>
        </p:nvSpPr>
        <p:spPr bwMode="auto">
          <a:xfrm>
            <a:off x="6325132" y="3716273"/>
            <a:ext cx="2984094" cy="1797310"/>
          </a:xfrm>
          <a:custGeom>
            <a:avLst/>
            <a:gdLst>
              <a:gd name="connsiteX0" fmla="*/ 0 w 3434454"/>
              <a:gd name="connsiteY0" fmla="*/ 0 h 2773982"/>
              <a:gd name="connsiteX1" fmla="*/ 3434454 w 3434454"/>
              <a:gd name="connsiteY1" fmla="*/ 0 h 2773982"/>
              <a:gd name="connsiteX2" fmla="*/ 3434454 w 3434454"/>
              <a:gd name="connsiteY2" fmla="*/ 2773982 h 2773982"/>
              <a:gd name="connsiteX3" fmla="*/ 0 w 3434454"/>
              <a:gd name="connsiteY3" fmla="*/ 2773982 h 2773982"/>
              <a:gd name="connsiteX4" fmla="*/ 0 w 3434454"/>
              <a:gd name="connsiteY4" fmla="*/ 0 h 277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454" h="2773982">
                <a:moveTo>
                  <a:pt x="0" y="0"/>
                </a:moveTo>
                <a:lnTo>
                  <a:pt x="3434454" y="0"/>
                </a:lnTo>
                <a:lnTo>
                  <a:pt x="3434454" y="2773982"/>
                </a:lnTo>
                <a:lnTo>
                  <a:pt x="0" y="2773982"/>
                </a:lnTo>
                <a:lnTo>
                  <a:pt x="0" y="0"/>
                </a:lnTo>
                <a:close/>
              </a:path>
            </a:pathLst>
          </a:cu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7" name="任意多边形 14"/>
          <p:cNvSpPr/>
          <p:nvPr/>
        </p:nvSpPr>
        <p:spPr bwMode="auto">
          <a:xfrm>
            <a:off x="6344407" y="3716273"/>
            <a:ext cx="2964819" cy="1797310"/>
          </a:xfrm>
          <a:custGeom>
            <a:avLst/>
            <a:gdLst>
              <a:gd name="connsiteX0" fmla="*/ 0 w 3744416"/>
              <a:gd name="connsiteY0" fmla="*/ 0 h 3024336"/>
              <a:gd name="connsiteX1" fmla="*/ 3744416 w 3744416"/>
              <a:gd name="connsiteY1" fmla="*/ 0 h 3024336"/>
              <a:gd name="connsiteX2" fmla="*/ 3744416 w 3744416"/>
              <a:gd name="connsiteY2" fmla="*/ 3024336 h 3024336"/>
              <a:gd name="connsiteX3" fmla="*/ 0 w 3744416"/>
              <a:gd name="connsiteY3" fmla="*/ 3024336 h 3024336"/>
              <a:gd name="connsiteX4" fmla="*/ 0 w 3744416"/>
              <a:gd name="connsiteY4" fmla="*/ 0 h 3024336"/>
              <a:gd name="connsiteX5" fmla="*/ 154981 w 3744416"/>
              <a:gd name="connsiteY5" fmla="*/ 125177 h 3024336"/>
              <a:gd name="connsiteX6" fmla="*/ 154981 w 3744416"/>
              <a:gd name="connsiteY6" fmla="*/ 2899159 h 3024336"/>
              <a:gd name="connsiteX7" fmla="*/ 3589435 w 3744416"/>
              <a:gd name="connsiteY7" fmla="*/ 2899159 h 3024336"/>
              <a:gd name="connsiteX8" fmla="*/ 3589435 w 3744416"/>
              <a:gd name="connsiteY8" fmla="*/ 125177 h 3024336"/>
              <a:gd name="connsiteX9" fmla="*/ 154981 w 3744416"/>
              <a:gd name="connsiteY9" fmla="*/ 125177 h 30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4416" h="3024336">
                <a:moveTo>
                  <a:pt x="0" y="0"/>
                </a:moveTo>
                <a:lnTo>
                  <a:pt x="3744416" y="0"/>
                </a:lnTo>
                <a:lnTo>
                  <a:pt x="3744416" y="3024336"/>
                </a:lnTo>
                <a:lnTo>
                  <a:pt x="0" y="3024336"/>
                </a:lnTo>
                <a:lnTo>
                  <a:pt x="0" y="0"/>
                </a:lnTo>
                <a:close/>
                <a:moveTo>
                  <a:pt x="154981" y="125177"/>
                </a:moveTo>
                <a:lnTo>
                  <a:pt x="154981" y="2899159"/>
                </a:lnTo>
                <a:lnTo>
                  <a:pt x="3589435" y="2899159"/>
                </a:lnTo>
                <a:lnTo>
                  <a:pt x="3589435" y="125177"/>
                </a:lnTo>
                <a:lnTo>
                  <a:pt x="154981" y="125177"/>
                </a:lnTo>
                <a:close/>
              </a:path>
            </a:pathLst>
          </a:cu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8" name="直接连接符 15"/>
          <p:cNvCxnSpPr/>
          <p:nvPr/>
        </p:nvCxnSpPr>
        <p:spPr bwMode="auto">
          <a:xfrm>
            <a:off x="6656430" y="4311708"/>
            <a:ext cx="22877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bwMode="auto">
          <a:xfrm>
            <a:off x="6813043" y="3942465"/>
            <a:ext cx="2056460" cy="348458"/>
          </a:xfrm>
          <a:prstGeom prst="rect">
            <a:avLst/>
          </a:prstGeom>
        </p:spPr>
        <p:txBody>
          <a:bodyPr wrap="none">
            <a:spAutoFit/>
          </a:bodyPr>
          <a:lstStyle/>
          <a:p>
            <a:pPr algn="ctr" fontAlgn="auto">
              <a:spcBef>
                <a:spcPts val="0"/>
              </a:spcBef>
              <a:spcAft>
                <a:spcPts val="0"/>
              </a:spcAft>
              <a:defRPr/>
            </a:pPr>
            <a:r>
              <a:rPr lang="zh-CN" altLang="en-US" sz="1600" dirty="0">
                <a:solidFill>
                  <a:schemeClr val="bg1">
                    <a:lumMod val="95000"/>
                  </a:schemeClr>
                </a:solidFill>
                <a:latin typeface="微软雅黑" panose="020B0503020204020204" pitchFamily="34" charset="-122"/>
                <a:ea typeface="微软雅黑" panose="020B0503020204020204" pitchFamily="34" charset="-122"/>
              </a:rPr>
              <a:t>乳制品消费地区分析</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0" name="Rectangle 2"/>
          <p:cNvSpPr txBox="1">
            <a:spLocks noChangeArrowheads="1"/>
          </p:cNvSpPr>
          <p:nvPr/>
        </p:nvSpPr>
        <p:spPr bwMode="auto">
          <a:xfrm>
            <a:off x="6418801" y="4341640"/>
            <a:ext cx="2644363" cy="1039261"/>
          </a:xfrm>
          <a:prstGeom prst="rect">
            <a:avLst/>
          </a:prstGeom>
          <a:noFill/>
          <a:ln w="9525">
            <a:noFill/>
            <a:miter lim="800000"/>
          </a:ln>
        </p:spPr>
        <p:txBody>
          <a:bodyPr/>
          <a:lstStyle/>
          <a:p>
            <a:pPr marL="12700" algn="ctr">
              <a:lnSpc>
                <a:spcPct val="150000"/>
              </a:lnSpc>
            </a:pPr>
            <a:r>
              <a:rPr lang="en-US" altLang="zh-CN" sz="1400">
                <a:solidFill>
                  <a:schemeClr val="bg1"/>
                </a:solidFill>
                <a:sym typeface="Calibri" panose="020F0502020204030204" pitchFamily="34" charset="0"/>
              </a:rPr>
              <a:t>       </a:t>
            </a:r>
            <a:r>
              <a:rPr lang="zh-CN" altLang="zh-CN" sz="1400">
                <a:solidFill>
                  <a:schemeClr val="bg1"/>
                </a:solidFill>
                <a:sym typeface="Calibri" panose="020F0502020204030204" pitchFamily="34" charset="0"/>
              </a:rPr>
              <a:t>全国</a:t>
            </a:r>
            <a:r>
              <a:rPr lang="zh-CN" altLang="en-US" sz="1400">
                <a:solidFill>
                  <a:schemeClr val="bg1"/>
                </a:solidFill>
                <a:sym typeface="Calibri" panose="020F0502020204030204" pitchFamily="34" charset="0"/>
              </a:rPr>
              <a:t>根据全国各地牛奶产量和产品销售收入分析出全国乳制品消费地区的分布情况。</a:t>
            </a:r>
            <a:endParaRPr lang="zh-CN" altLang="en-US" sz="140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647892" y="1458882"/>
            <a:ext cx="7961879" cy="3412490"/>
          </a:xfrm>
          <a:prstGeom prst="rect">
            <a:avLst/>
          </a:prstGeom>
        </p:spPr>
        <p:txBody>
          <a:bodyPr wrap="square">
            <a:spAutoFit/>
          </a:bodyPr>
          <a:lstStyle/>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1．接入数据源，在数据预览界面对数据进行拆分和联想操作。</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2．在分析台界面创建一个计算字段，并做出相应的图表展现。</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3．在分析台界面创建一个组字段，并做出相应的图表展现。</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4．在分析台界面创建一个分层结构，并做出相应的图表展现。</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5．数据可视化主要针对数据哪些方面进行展示？</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6．数据可视化的表现形式有哪些？</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7．邀请成员并进行权限设置。</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8．什么是数据预测？</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9．什么是关联分析？</a:t>
            </a:r>
            <a:endParaRPr dirty="0">
              <a:solidFill>
                <a:schemeClr val="bg1"/>
              </a:solidFill>
              <a:latin typeface="微软雅黑" panose="020B0503020204020204" pitchFamily="34" charset="-122"/>
              <a:ea typeface="微软雅黑" panose="020B0503020204020204" pitchFamily="34" charset="-122"/>
            </a:endParaRPr>
          </a:p>
          <a:p>
            <a:pPr marL="36195">
              <a:lnSpc>
                <a:spcPct val="120000"/>
              </a:lnSpc>
              <a:spcBef>
                <a:spcPts val="0"/>
              </a:spcBef>
              <a:spcAft>
                <a:spcPts val="0"/>
              </a:spcAft>
            </a:pPr>
            <a:r>
              <a:rPr dirty="0">
                <a:solidFill>
                  <a:schemeClr val="bg1"/>
                </a:solidFill>
                <a:latin typeface="微软雅黑" panose="020B0503020204020204" pitchFamily="34" charset="-122"/>
                <a:ea typeface="微软雅黑" panose="020B0503020204020204" pitchFamily="34" charset="-122"/>
              </a:rPr>
              <a:t>10．在魔镜中，地图有哪些展现形式？</a:t>
            </a:r>
            <a:endParaRPr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647892" y="545960"/>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716473" y="11959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19375" y="1169836"/>
              <a:ext cx="2505240" cy="523220"/>
            </a:xfrm>
            <a:prstGeom prst="rect">
              <a:avLst/>
            </a:prstGeom>
            <a:noFill/>
          </p:spPr>
          <p:txBody>
            <a:bodyPr wrap="none" rtlCol="0">
              <a:spAutoFit/>
            </a:bodyPr>
            <a:lstStyle/>
            <a:p>
              <a:pPr algn="ctr"/>
              <a:r>
                <a:rPr lang="zh-CN" altLang="en-US" sz="2800" dirty="0" smtClean="0">
                  <a:solidFill>
                    <a:schemeClr val="accent4"/>
                  </a:solidFill>
                </a:rPr>
                <a:t>第八章　大数据可视化系统魔镜</a:t>
              </a:r>
              <a:endParaRPr lang="zh-CN" altLang="en-US" sz="2800" dirty="0">
                <a:solidFill>
                  <a:schemeClr val="accent4"/>
                </a:solidFill>
              </a:endParaRPr>
            </a:p>
          </p:txBody>
        </p:sp>
      </p:grpSp>
      <p:grpSp>
        <p:nvGrpSpPr>
          <p:cNvPr id="67" name="组合 66"/>
          <p:cNvGrpSpPr/>
          <p:nvPr/>
        </p:nvGrpSpPr>
        <p:grpSpPr>
          <a:xfrm>
            <a:off x="1754534"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魔镜简介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92740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魔镜产品架构</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魔镜产品功能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魔镜数据可视化案例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zh-CN" sz="1200" b="1" dirty="0" smtClean="0">
                <a:solidFill>
                  <a:schemeClr val="bg1">
                    <a:lumMod val="50000"/>
                  </a:schemeClr>
                </a:solidFill>
              </a:rPr>
              <a:t>27</a:t>
            </a:r>
            <a:endParaRPr 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.1 </a:t>
            </a:r>
            <a:r>
              <a:rPr lang="zh-CN" altLang="en-US" sz="2100" b="1" spc="225" dirty="0" smtClean="0">
                <a:solidFill>
                  <a:prstClr val="white"/>
                </a:solidFill>
              </a:rPr>
              <a:t>魔镜简介</a:t>
            </a:r>
            <a:endParaRPr lang="zh-CN" altLang="en-US" sz="2100" b="1" spc="225" dirty="0">
              <a:solidFill>
                <a:prstClr val="white"/>
              </a:solidFill>
            </a:endParaRPr>
          </a:p>
        </p:txBody>
      </p:sp>
      <p:sp>
        <p:nvSpPr>
          <p:cNvPr id="47" name="文本框 46"/>
          <p:cNvSpPr txBox="1"/>
          <p:nvPr/>
        </p:nvSpPr>
        <p:spPr>
          <a:xfrm>
            <a:off x="1421376" y="1369235"/>
            <a:ext cx="6452116" cy="1569660"/>
          </a:xfrm>
          <a:prstGeom prst="rect">
            <a:avLst/>
          </a:prstGeom>
          <a:noFill/>
        </p:spPr>
        <p:txBody>
          <a:bodyPr wrap="square" rtlCol="0">
            <a:spAutoFit/>
          </a:bodyPr>
          <a:lstStyle/>
          <a:p>
            <a:r>
              <a:rPr lang="zh-CN" altLang="en-US" sz="1600" dirty="0" smtClean="0">
                <a:latin typeface="微软雅黑 Light" panose="020B0502040204020203" charset="-122"/>
                <a:ea typeface="微软雅黑 Light" panose="020B0502040204020203" charset="-122"/>
                <a:cs typeface="微软雅黑 Light" panose="020B0502040204020203" charset="-122"/>
              </a:rPr>
              <a:t>       魔镜</a:t>
            </a:r>
            <a:r>
              <a:rPr lang="zh-CN" altLang="en-US" sz="1600" dirty="0">
                <a:latin typeface="微软雅黑 Light" panose="020B0502040204020203" charset="-122"/>
                <a:ea typeface="微软雅黑 Light" panose="020B0502040204020203" charset="-122"/>
                <a:cs typeface="微软雅黑 Light" panose="020B0502040204020203" charset="-122"/>
              </a:rPr>
              <a:t>是一套完整的解决方案，用来将客户现有的数据进行有效的整合和分析，快速准确的提供可视化结果并提出决策依据，帮助客户做出明智的经营管理和决策分析。</a:t>
            </a:r>
            <a:r>
              <a:rPr lang="zh-CN" altLang="zh-CN" sz="1600" dirty="0">
                <a:latin typeface="微软雅黑 Light" panose="020B0502040204020203" charset="-122"/>
                <a:ea typeface="微软雅黑 Light" panose="020B0502040204020203" charset="-122"/>
                <a:cs typeface="微软雅黑 Light" panose="020B0502040204020203" charset="-122"/>
              </a:rPr>
              <a:t>通过大数据魔镜</a:t>
            </a:r>
            <a:r>
              <a:rPr lang="en-US" altLang="zh-CN" sz="1600" dirty="0">
                <a:latin typeface="微软雅黑 Light" panose="020B0502040204020203" charset="-122"/>
                <a:ea typeface="微软雅黑 Light" panose="020B0502040204020203" charset="-122"/>
                <a:cs typeface="微软雅黑 Light" panose="020B0502040204020203" charset="-122"/>
              </a:rPr>
              <a:t>,</a:t>
            </a:r>
            <a:r>
              <a:rPr lang="zh-CN" altLang="zh-CN" sz="1600" dirty="0">
                <a:latin typeface="微软雅黑 Light" panose="020B0502040204020203" charset="-122"/>
                <a:ea typeface="微软雅黑 Light" panose="020B0502040204020203" charset="-122"/>
                <a:cs typeface="微软雅黑 Light" panose="020B0502040204020203" charset="-122"/>
              </a:rPr>
              <a:t>企业积累的各种来自内部和外部的数据，比如网站数据、销售数据、</a:t>
            </a:r>
            <a:r>
              <a:rPr lang="en-US" altLang="zh-CN" sz="1600" dirty="0">
                <a:latin typeface="微软雅黑 Light" panose="020B0502040204020203" charset="-122"/>
                <a:ea typeface="微软雅黑 Light" panose="020B0502040204020203" charset="-122"/>
                <a:cs typeface="微软雅黑 Light" panose="020B0502040204020203" charset="-122"/>
              </a:rPr>
              <a:t>ERP</a:t>
            </a:r>
            <a:r>
              <a:rPr lang="zh-CN" altLang="zh-CN" sz="1600" dirty="0">
                <a:latin typeface="微软雅黑 Light" panose="020B0502040204020203" charset="-122"/>
                <a:ea typeface="微软雅黑 Light" panose="020B0502040204020203" charset="-122"/>
                <a:cs typeface="微软雅黑 Light" panose="020B0502040204020203" charset="-122"/>
              </a:rPr>
              <a:t>数据、财务数据、大数据、社会化数据、各种数据库等</a:t>
            </a:r>
            <a:r>
              <a:rPr lang="en-US" altLang="zh-CN" sz="1600" dirty="0">
                <a:latin typeface="微软雅黑 Light" panose="020B0502040204020203" charset="-122"/>
                <a:ea typeface="微软雅黑 Light" panose="020B0502040204020203" charset="-122"/>
                <a:cs typeface="微软雅黑 Light" panose="020B0502040204020203" charset="-122"/>
              </a:rPr>
              <a:t>,</a:t>
            </a:r>
            <a:r>
              <a:rPr lang="zh-CN" altLang="zh-CN" sz="1600" dirty="0">
                <a:latin typeface="微软雅黑 Light" panose="020B0502040204020203" charset="-122"/>
                <a:ea typeface="微软雅黑 Light" panose="020B0502040204020203" charset="-122"/>
                <a:cs typeface="微软雅黑 Light" panose="020B0502040204020203" charset="-122"/>
              </a:rPr>
              <a:t>都可进行整合、探索、挖掘、分享和</a:t>
            </a:r>
            <a:r>
              <a:rPr lang="zh-CN" altLang="zh-CN" sz="1600" dirty="0" smtClean="0">
                <a:latin typeface="微软雅黑 Light" panose="020B0502040204020203" charset="-122"/>
                <a:ea typeface="微软雅黑 Light" panose="020B0502040204020203" charset="-122"/>
                <a:cs typeface="微软雅黑 Light" panose="020B0502040204020203" charset="-122"/>
              </a:rPr>
              <a:t>控制</a:t>
            </a:r>
            <a:r>
              <a:rPr lang="zh-CN" altLang="en-US" sz="1600" dirty="0">
                <a:latin typeface="微软雅黑 Light" panose="020B0502040204020203" charset="-122"/>
                <a:ea typeface="微软雅黑 Light" panose="020B0502040204020203" charset="-122"/>
                <a:cs typeface="微软雅黑 Light" panose="020B0502040204020203" charset="-122"/>
              </a:rPr>
              <a:t>。</a:t>
            </a:r>
            <a:endParaRPr kumimoji="1" lang="zh-CN" altLang="en-US" sz="1600" dirty="0">
              <a:latin typeface="微软雅黑 Light" panose="020B0502040204020203" charset="-122"/>
              <a:ea typeface="微软雅黑 Light" panose="020B0502040204020203" charset="-122"/>
              <a:cs typeface="微软雅黑 Light" panose="020B0502040204020203" charset="-122"/>
            </a:endParaRPr>
          </a:p>
        </p:txBody>
      </p:sp>
      <p:pic>
        <p:nvPicPr>
          <p:cNvPr id="48" name="图片 47"/>
          <p:cNvPicPr>
            <a:picLocks noChangeAspect="1"/>
          </p:cNvPicPr>
          <p:nvPr/>
        </p:nvPicPr>
        <p:blipFill>
          <a:blip r:embed="rId3"/>
          <a:stretch>
            <a:fillRect/>
          </a:stretch>
        </p:blipFill>
        <p:spPr>
          <a:xfrm>
            <a:off x="2668587" y="2874224"/>
            <a:ext cx="5080000" cy="3276600"/>
          </a:xfrm>
          <a:prstGeom prst="rect">
            <a:avLst/>
          </a:prstGeom>
        </p:spPr>
      </p:pic>
      <p:sp>
        <p:nvSpPr>
          <p:cNvPr id="55" name="矩形 54"/>
          <p:cNvSpPr/>
          <p:nvPr/>
        </p:nvSpPr>
        <p:spPr>
          <a:xfrm>
            <a:off x="452232" y="889323"/>
            <a:ext cx="1332416" cy="338554"/>
          </a:xfrm>
          <a:prstGeom prst="rect">
            <a:avLst/>
          </a:prstGeom>
        </p:spPr>
        <p:txBody>
          <a:bodyPr wrap="none">
            <a:spAutoFit/>
          </a:bodyPr>
          <a:lstStyle/>
          <a:p>
            <a:r>
              <a:rPr lang="en-US" altLang="zh-CN" sz="1600" b="1" dirty="0">
                <a:solidFill>
                  <a:srgbClr val="3D89BC"/>
                </a:solidFill>
              </a:rPr>
              <a:t>1</a:t>
            </a:r>
            <a:r>
              <a:rPr lang="zh-CN" altLang="zh-CN" sz="1600" b="1" dirty="0" smtClean="0">
                <a:solidFill>
                  <a:srgbClr val="3D89BC"/>
                </a:solidFill>
              </a:rPr>
              <a:t>．</a:t>
            </a:r>
            <a:r>
              <a:rPr lang="zh-CN" altLang="en-US" sz="1600" b="1" dirty="0" smtClean="0">
                <a:solidFill>
                  <a:srgbClr val="3D89BC"/>
                </a:solidFill>
              </a:rPr>
              <a:t>魔镜介绍</a:t>
            </a:r>
            <a:endParaRPr lang="zh-CN"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.1 </a:t>
            </a:r>
            <a:r>
              <a:rPr lang="zh-CN" altLang="en-US" sz="2100" b="1" spc="225" dirty="0" smtClean="0">
                <a:solidFill>
                  <a:prstClr val="white"/>
                </a:solidFill>
              </a:rPr>
              <a:t>魔镜简介</a:t>
            </a:r>
            <a:endParaRPr lang="zh-CN" altLang="en-US" sz="2100" b="1" spc="225" dirty="0">
              <a:solidFill>
                <a:prstClr val="white"/>
              </a:solidFill>
            </a:endParaRPr>
          </a:p>
        </p:txBody>
      </p:sp>
      <p:grpSp>
        <p:nvGrpSpPr>
          <p:cNvPr id="28" name="组 27"/>
          <p:cNvGrpSpPr/>
          <p:nvPr/>
        </p:nvGrpSpPr>
        <p:grpSpPr>
          <a:xfrm>
            <a:off x="452652" y="1539942"/>
            <a:ext cx="4442236" cy="1414793"/>
            <a:chOff x="452652" y="586635"/>
            <a:chExt cx="4442236" cy="1414793"/>
          </a:xfrm>
        </p:grpSpPr>
        <p:sp>
          <p:nvSpPr>
            <p:cNvPr id="29" name="圆角矩形 28"/>
            <p:cNvSpPr/>
            <p:nvPr/>
          </p:nvSpPr>
          <p:spPr>
            <a:xfrm>
              <a:off x="549228" y="699586"/>
              <a:ext cx="1375825" cy="357510"/>
            </a:xfrm>
            <a:prstGeom prst="roundRect">
              <a:avLst/>
            </a:prstGeom>
            <a:solidFill>
              <a:srgbClr val="00B0F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0" name="组 29"/>
            <p:cNvGrpSpPr/>
            <p:nvPr/>
          </p:nvGrpSpPr>
          <p:grpSpPr>
            <a:xfrm>
              <a:off x="452652" y="586635"/>
              <a:ext cx="4442236" cy="1414793"/>
              <a:chOff x="452652" y="586635"/>
              <a:chExt cx="4442236" cy="1414793"/>
            </a:xfrm>
          </p:grpSpPr>
          <p:sp>
            <p:nvSpPr>
              <p:cNvPr id="31" name="文本框 30"/>
              <p:cNvSpPr txBox="1"/>
              <p:nvPr/>
            </p:nvSpPr>
            <p:spPr>
              <a:xfrm>
                <a:off x="452652" y="738047"/>
                <a:ext cx="4442236" cy="276999"/>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交付周期短</a:t>
                </a:r>
                <a:endParaRPr lang="zh-CN"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2" name="图片 31"/>
              <p:cNvPicPr>
                <a:picLocks noChangeAspect="1"/>
              </p:cNvPicPr>
              <p:nvPr/>
            </p:nvPicPr>
            <p:blipFill>
              <a:blip r:embed="rId3"/>
              <a:stretch>
                <a:fillRect/>
              </a:stretch>
            </p:blipFill>
            <p:spPr>
              <a:xfrm>
                <a:off x="2769659" y="586635"/>
                <a:ext cx="1947327" cy="1414793"/>
              </a:xfrm>
              <a:prstGeom prst="rect">
                <a:avLst/>
              </a:prstGeom>
            </p:spPr>
          </p:pic>
        </p:grpSp>
      </p:grpSp>
      <p:grpSp>
        <p:nvGrpSpPr>
          <p:cNvPr id="33" name="组 32"/>
          <p:cNvGrpSpPr/>
          <p:nvPr/>
        </p:nvGrpSpPr>
        <p:grpSpPr>
          <a:xfrm>
            <a:off x="595891" y="3031585"/>
            <a:ext cx="6504158" cy="1531607"/>
            <a:chOff x="1783003" y="2015803"/>
            <a:chExt cx="6504158" cy="1531607"/>
          </a:xfrm>
        </p:grpSpPr>
        <p:sp>
          <p:nvSpPr>
            <p:cNvPr id="34" name="圆角矩形 33"/>
            <p:cNvSpPr/>
            <p:nvPr/>
          </p:nvSpPr>
          <p:spPr>
            <a:xfrm>
              <a:off x="3919216" y="2057501"/>
              <a:ext cx="1375825" cy="357510"/>
            </a:xfrm>
            <a:prstGeom prst="roundRect">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5" name="组 34"/>
            <p:cNvGrpSpPr/>
            <p:nvPr/>
          </p:nvGrpSpPr>
          <p:grpSpPr>
            <a:xfrm>
              <a:off x="1783003" y="2015803"/>
              <a:ext cx="6504158" cy="1531607"/>
              <a:chOff x="1783003" y="2015803"/>
              <a:chExt cx="6504158" cy="1531607"/>
            </a:xfrm>
          </p:grpSpPr>
          <p:sp>
            <p:nvSpPr>
              <p:cNvPr id="36" name="文本框 35"/>
              <p:cNvSpPr txBox="1"/>
              <p:nvPr/>
            </p:nvSpPr>
            <p:spPr>
              <a:xfrm>
                <a:off x="3844925" y="2110465"/>
                <a:ext cx="4442236" cy="276999"/>
              </a:xfrm>
              <a:prstGeom prst="rect">
                <a:avLst/>
              </a:prstGeom>
              <a:noFill/>
            </p:spPr>
            <p:txBody>
              <a:bodyPr wrap="square" rtlCol="0">
                <a:spAutoFit/>
              </a:bodyPr>
              <a:lstStyle/>
              <a:p>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计算速度快</a:t>
                </a:r>
                <a:endPar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7" name="图片 36"/>
              <p:cNvPicPr>
                <a:picLocks noChangeAspect="1"/>
              </p:cNvPicPr>
              <p:nvPr/>
            </p:nvPicPr>
            <p:blipFill>
              <a:blip r:embed="rId4"/>
              <a:stretch>
                <a:fillRect/>
              </a:stretch>
            </p:blipFill>
            <p:spPr>
              <a:xfrm>
                <a:off x="1783003" y="2015803"/>
                <a:ext cx="1809680" cy="1531607"/>
              </a:xfrm>
              <a:prstGeom prst="rect">
                <a:avLst/>
              </a:prstGeom>
            </p:spPr>
          </p:pic>
        </p:grpSp>
      </p:grpSp>
      <p:grpSp>
        <p:nvGrpSpPr>
          <p:cNvPr id="38" name="组 37"/>
          <p:cNvGrpSpPr/>
          <p:nvPr/>
        </p:nvGrpSpPr>
        <p:grpSpPr>
          <a:xfrm>
            <a:off x="4615077" y="1568517"/>
            <a:ext cx="4264334" cy="1414793"/>
            <a:chOff x="452652" y="586635"/>
            <a:chExt cx="4264334" cy="1414793"/>
          </a:xfrm>
        </p:grpSpPr>
        <p:sp>
          <p:nvSpPr>
            <p:cNvPr id="39" name="圆角矩形 38"/>
            <p:cNvSpPr/>
            <p:nvPr/>
          </p:nvSpPr>
          <p:spPr>
            <a:xfrm>
              <a:off x="549228" y="699586"/>
              <a:ext cx="1375825" cy="357510"/>
            </a:xfrm>
            <a:prstGeom prst="roundRect">
              <a:avLst/>
            </a:prstGeom>
            <a:solidFill>
              <a:srgbClr val="00B0F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0" name="组 39"/>
            <p:cNvGrpSpPr/>
            <p:nvPr/>
          </p:nvGrpSpPr>
          <p:grpSpPr>
            <a:xfrm>
              <a:off x="452652" y="586635"/>
              <a:ext cx="4264334" cy="1414793"/>
              <a:chOff x="452652" y="586635"/>
              <a:chExt cx="4264334" cy="1414793"/>
            </a:xfrm>
          </p:grpSpPr>
          <p:sp>
            <p:nvSpPr>
              <p:cNvPr id="41" name="文本框 40"/>
              <p:cNvSpPr txBox="1"/>
              <p:nvPr/>
            </p:nvSpPr>
            <p:spPr>
              <a:xfrm>
                <a:off x="452652" y="738047"/>
                <a:ext cx="1472401" cy="276999"/>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简 单 易 用</a:t>
                </a:r>
                <a:endParaRPr lang="zh-CN"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2" name="图片 41"/>
              <p:cNvPicPr>
                <a:picLocks noChangeAspect="1"/>
              </p:cNvPicPr>
              <p:nvPr/>
            </p:nvPicPr>
            <p:blipFill>
              <a:blip r:embed="rId3"/>
              <a:stretch>
                <a:fillRect/>
              </a:stretch>
            </p:blipFill>
            <p:spPr>
              <a:xfrm>
                <a:off x="2769659" y="586635"/>
                <a:ext cx="1947327" cy="1414793"/>
              </a:xfrm>
              <a:prstGeom prst="rect">
                <a:avLst/>
              </a:prstGeom>
            </p:spPr>
          </p:pic>
        </p:grpSp>
      </p:grpSp>
      <p:grpSp>
        <p:nvGrpSpPr>
          <p:cNvPr id="43" name="组 42"/>
          <p:cNvGrpSpPr/>
          <p:nvPr/>
        </p:nvGrpSpPr>
        <p:grpSpPr>
          <a:xfrm>
            <a:off x="4324350" y="4781204"/>
            <a:ext cx="4442236" cy="744237"/>
            <a:chOff x="1050925" y="3700136"/>
            <a:chExt cx="4442236" cy="744237"/>
          </a:xfrm>
        </p:grpSpPr>
        <p:sp>
          <p:nvSpPr>
            <p:cNvPr id="44" name="圆角矩形 43"/>
            <p:cNvSpPr/>
            <p:nvPr/>
          </p:nvSpPr>
          <p:spPr>
            <a:xfrm>
              <a:off x="1136340" y="3700136"/>
              <a:ext cx="1375825" cy="357510"/>
            </a:xfrm>
            <a:prstGeom prst="roundRect">
              <a:avLst/>
            </a:prstGeom>
            <a:solidFill>
              <a:srgbClr val="00B05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5" name="组 44"/>
            <p:cNvGrpSpPr/>
            <p:nvPr/>
          </p:nvGrpSpPr>
          <p:grpSpPr>
            <a:xfrm>
              <a:off x="1050925" y="3730425"/>
              <a:ext cx="4442236" cy="713948"/>
              <a:chOff x="1050925" y="3730425"/>
              <a:chExt cx="4442236" cy="713948"/>
            </a:xfrm>
          </p:grpSpPr>
          <p:sp>
            <p:nvSpPr>
              <p:cNvPr id="47" name="文本框 46"/>
              <p:cNvSpPr txBox="1"/>
              <p:nvPr/>
            </p:nvSpPr>
            <p:spPr>
              <a:xfrm>
                <a:off x="1050925" y="3730425"/>
                <a:ext cx="4442236" cy="630942"/>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数据</a:t>
                </a:r>
                <a:r>
                  <a:rPr lang="zh-CN"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安全</a:t>
                </a:r>
                <a:r>
                  <a:rPr lang="zh-CN"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可靠</a:t>
                </a:r>
                <a:endPar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zh-CN" sz="1200" b="1"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zh-CN" sz="1000" dirty="0">
                  <a:latin typeface="微软雅黑 Light" panose="020B0502040204020203" charset="-122"/>
                  <a:ea typeface="微软雅黑 Light" panose="020B0502040204020203" charset="-122"/>
                  <a:cs typeface="微软雅黑 Light" panose="020B0502040204020203" charset="-122"/>
                </a:endParaRPr>
              </a:p>
            </p:txBody>
          </p:sp>
          <p:pic>
            <p:nvPicPr>
              <p:cNvPr id="48" name="图片 47"/>
              <p:cNvPicPr>
                <a:picLocks noChangeAspect="1"/>
              </p:cNvPicPr>
              <p:nvPr/>
            </p:nvPicPr>
            <p:blipFill>
              <a:blip r:embed="rId5"/>
              <a:stretch>
                <a:fillRect/>
              </a:stretch>
            </p:blipFill>
            <p:spPr>
              <a:xfrm>
                <a:off x="3403819" y="3847473"/>
                <a:ext cx="1736436" cy="596900"/>
              </a:xfrm>
              <a:prstGeom prst="rect">
                <a:avLst/>
              </a:prstGeom>
            </p:spPr>
          </p:pic>
        </p:grpSp>
      </p:grpSp>
      <p:sp>
        <p:nvSpPr>
          <p:cNvPr id="49" name="矩形 48"/>
          <p:cNvSpPr/>
          <p:nvPr/>
        </p:nvSpPr>
        <p:spPr>
          <a:xfrm>
            <a:off x="452232" y="889323"/>
            <a:ext cx="1328377" cy="338554"/>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a:t>
            </a:r>
            <a:r>
              <a:rPr lang="zh-CN" altLang="en-US" sz="1600" b="1" dirty="0" smtClean="0">
                <a:solidFill>
                  <a:srgbClr val="3D89BC"/>
                </a:solidFill>
              </a:rPr>
              <a:t>魔镜特点</a:t>
            </a:r>
            <a:endParaRPr lang="zh-CN"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1+#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0-#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19375" y="1169836"/>
              <a:ext cx="2505240" cy="523220"/>
            </a:xfrm>
            <a:prstGeom prst="rect">
              <a:avLst/>
            </a:prstGeom>
            <a:noFill/>
          </p:spPr>
          <p:txBody>
            <a:bodyPr wrap="none" rtlCol="0">
              <a:spAutoFit/>
            </a:bodyPr>
            <a:lstStyle/>
            <a:p>
              <a:pPr algn="ctr"/>
              <a:r>
                <a:rPr lang="zh-CN" altLang="en-US" sz="2800" dirty="0" smtClean="0">
                  <a:solidFill>
                    <a:schemeClr val="accent4"/>
                  </a:solidFill>
                </a:rPr>
                <a:t>第八章　大数据可视化系统魔镜</a:t>
              </a:r>
              <a:endParaRPr lang="zh-CN" altLang="en-US" sz="2800" dirty="0">
                <a:solidFill>
                  <a:schemeClr val="accent4"/>
                </a:solidFill>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魔镜产品功能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魔镜数据可视化案例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34" name="组合 43"/>
          <p:cNvGrpSpPr/>
          <p:nvPr/>
        </p:nvGrpSpPr>
        <p:grpSpPr>
          <a:xfrm>
            <a:off x="1754534" y="2764335"/>
            <a:ext cx="5693399" cy="415498"/>
            <a:chOff x="1807265" y="2462595"/>
            <a:chExt cx="5693399" cy="415498"/>
          </a:xfrm>
        </p:grpSpPr>
        <p:sp>
          <p:nvSpPr>
            <p:cNvPr id="44" name="圆角矩形 43"/>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883286" y="2462595"/>
              <a:ext cx="273985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魔镜产品架构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54"/>
          <p:cNvGrpSpPr/>
          <p:nvPr/>
        </p:nvGrpSpPr>
        <p:grpSpPr>
          <a:xfrm>
            <a:off x="1754534" y="2064479"/>
            <a:ext cx="5693399" cy="426279"/>
            <a:chOff x="1807265" y="3866296"/>
            <a:chExt cx="5693399" cy="426279"/>
          </a:xfrm>
        </p:grpSpPr>
        <p:sp>
          <p:nvSpPr>
            <p:cNvPr id="55" name="圆角矩形 5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2579552"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.2 </a:t>
            </a:r>
            <a:r>
              <a:rPr lang="zh-CN" altLang="en-US" sz="2100" b="1" spc="225" dirty="0" smtClean="0">
                <a:solidFill>
                  <a:prstClr val="white"/>
                </a:solidFill>
              </a:rPr>
              <a:t>魔镜产品架构</a:t>
            </a:r>
            <a:endParaRPr lang="zh-CN" altLang="en-US" sz="2100" b="1" spc="225" dirty="0">
              <a:solidFill>
                <a:prstClr val="white"/>
              </a:solidFill>
            </a:endParaRPr>
          </a:p>
        </p:txBody>
      </p:sp>
      <p:sp>
        <p:nvSpPr>
          <p:cNvPr id="51" name="右箭头 50"/>
          <p:cNvSpPr/>
          <p:nvPr/>
        </p:nvSpPr>
        <p:spPr>
          <a:xfrm>
            <a:off x="3585190" y="3152087"/>
            <a:ext cx="3229375" cy="386199"/>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52" name="文本框 51"/>
          <p:cNvSpPr txBox="1"/>
          <p:nvPr/>
        </p:nvSpPr>
        <p:spPr>
          <a:xfrm>
            <a:off x="3592408" y="3228175"/>
            <a:ext cx="682625" cy="229870"/>
          </a:xfrm>
          <a:prstGeom prst="rect">
            <a:avLst/>
          </a:prstGeom>
          <a:noFill/>
        </p:spPr>
        <p:txBody>
          <a:bodyPr wrap="none" rtlCol="0">
            <a:spAutoFit/>
          </a:bodyPr>
          <a:lstStyle/>
          <a:p>
            <a:r>
              <a:rPr kumimoji="1"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流式</a:t>
            </a:r>
            <a:r>
              <a:rPr kumimoji="1"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实时</a:t>
            </a:r>
            <a:endParaRPr sz="100"/>
          </a:p>
        </p:txBody>
      </p:sp>
      <p:sp>
        <p:nvSpPr>
          <p:cNvPr id="53" name="右箭头 52"/>
          <p:cNvSpPr/>
          <p:nvPr/>
        </p:nvSpPr>
        <p:spPr>
          <a:xfrm>
            <a:off x="3585190" y="2858909"/>
            <a:ext cx="3155291" cy="386199"/>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54" name="右箭头 53"/>
          <p:cNvSpPr/>
          <p:nvPr/>
        </p:nvSpPr>
        <p:spPr>
          <a:xfrm>
            <a:off x="3916121" y="2423351"/>
            <a:ext cx="1400625" cy="386199"/>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55" name="文本框 54"/>
          <p:cNvSpPr txBox="1"/>
          <p:nvPr/>
        </p:nvSpPr>
        <p:spPr>
          <a:xfrm>
            <a:off x="3864512" y="2500844"/>
            <a:ext cx="1325880" cy="229870"/>
          </a:xfrm>
          <a:prstGeom prst="rect">
            <a:avLst/>
          </a:prstGeom>
          <a:noFill/>
        </p:spPr>
        <p:txBody>
          <a:bodyPr wrap="none" rtlCol="0">
            <a:spAutoFit/>
          </a:bodyPr>
          <a:lstStyle/>
          <a:p>
            <a:r>
              <a:rPr kumimoji="1" lang="zh-CN" altLang="en-US" sz="9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数据</a:t>
            </a:r>
            <a:r>
              <a:rPr kumimoji="1" lang="x-none" altLang="zh-CN" sz="9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沉淀（高频数据）</a:t>
            </a:r>
            <a:endParaRPr kumimoji="1" lang="x-none"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6" name="右箭头 55"/>
          <p:cNvSpPr/>
          <p:nvPr/>
        </p:nvSpPr>
        <p:spPr>
          <a:xfrm>
            <a:off x="3916121" y="1909621"/>
            <a:ext cx="1400625" cy="386199"/>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57" name="文本框 56"/>
          <p:cNvSpPr txBox="1"/>
          <p:nvPr/>
        </p:nvSpPr>
        <p:spPr>
          <a:xfrm>
            <a:off x="4023088" y="1987303"/>
            <a:ext cx="640080" cy="229870"/>
          </a:xfrm>
          <a:prstGeom prst="rect">
            <a:avLst/>
          </a:prstGeom>
          <a:noFill/>
        </p:spPr>
        <p:txBody>
          <a:bodyPr wrap="none" rtlCol="0">
            <a:spAutoFit/>
          </a:bodyPr>
          <a:lstStyle/>
          <a:p>
            <a:r>
              <a:rPr kumimoji="1" lang="zh-CN" altLang="en-US" sz="9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自动</a:t>
            </a:r>
            <a:r>
              <a:rPr kumimoji="1" lang="x-none" altLang="zh-CN" sz="9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更新</a:t>
            </a:r>
            <a:endParaRPr kumimoji="1" lang="x-none"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8" name="右箭头 57"/>
          <p:cNvSpPr/>
          <p:nvPr/>
        </p:nvSpPr>
        <p:spPr>
          <a:xfrm>
            <a:off x="3916121" y="1382456"/>
            <a:ext cx="1400625" cy="386199"/>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59" name="矩形 58"/>
          <p:cNvSpPr/>
          <p:nvPr/>
        </p:nvSpPr>
        <p:spPr>
          <a:xfrm>
            <a:off x="3130559" y="1086052"/>
            <a:ext cx="5780685" cy="2547581"/>
          </a:xfrm>
          <a:prstGeom prst="rect">
            <a:avLst/>
          </a:prstGeom>
          <a:noFill/>
          <a:ln w="19050">
            <a:solidFill>
              <a:srgbClr val="4C9C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60" name="云形 59"/>
          <p:cNvSpPr/>
          <p:nvPr/>
        </p:nvSpPr>
        <p:spPr>
          <a:xfrm>
            <a:off x="240479" y="1213412"/>
            <a:ext cx="1014739" cy="723207"/>
          </a:xfrm>
          <a:prstGeom prst="cloud">
            <a:avLst/>
          </a:prstGeom>
          <a:solidFill>
            <a:srgbClr val="4C9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61" name="罐形 60"/>
          <p:cNvSpPr/>
          <p:nvPr/>
        </p:nvSpPr>
        <p:spPr>
          <a:xfrm>
            <a:off x="240479" y="2074378"/>
            <a:ext cx="1014739" cy="641942"/>
          </a:xfrm>
          <a:prstGeom prst="can">
            <a:avLst/>
          </a:prstGeom>
          <a:solidFill>
            <a:srgbClr val="D889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62" name="右大括号 61"/>
          <p:cNvSpPr/>
          <p:nvPr/>
        </p:nvSpPr>
        <p:spPr>
          <a:xfrm>
            <a:off x="1260831" y="1541327"/>
            <a:ext cx="175872" cy="1803861"/>
          </a:xfrm>
          <a:prstGeom prst="rightBrace">
            <a:avLst/>
          </a:prstGeom>
          <a:ln w="19050">
            <a:solidFill>
              <a:srgbClr val="4C9CD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sz="1800"/>
          </a:p>
        </p:txBody>
      </p:sp>
      <p:sp>
        <p:nvSpPr>
          <p:cNvPr id="65" name="文本框 64"/>
          <p:cNvSpPr txBox="1"/>
          <p:nvPr/>
        </p:nvSpPr>
        <p:spPr>
          <a:xfrm>
            <a:off x="370173" y="1457003"/>
            <a:ext cx="754380" cy="229870"/>
          </a:xfrm>
          <a:prstGeom prst="rect">
            <a:avLst/>
          </a:prstGeom>
          <a:noFill/>
        </p:spPr>
        <p:txBody>
          <a:bodyPr wrap="none" rtlCol="0">
            <a:spAutoFit/>
          </a:bodyPr>
          <a:lstStyle>
            <a:defPPr>
              <a:defRPr lang="zh-CN"/>
            </a:defPPr>
            <a:lvl1pPr algn="ctr">
              <a:defRPr kumimoji="1" sz="9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zh-CN" dirty="0"/>
              <a:t>外部数据源</a:t>
            </a:r>
            <a:endParaRPr lang="zh-CN" altLang="en-US" dirty="0"/>
          </a:p>
        </p:txBody>
      </p:sp>
      <p:sp>
        <p:nvSpPr>
          <p:cNvPr id="66" name="文本框 65"/>
          <p:cNvSpPr txBox="1"/>
          <p:nvPr/>
        </p:nvSpPr>
        <p:spPr>
          <a:xfrm>
            <a:off x="362067" y="2361086"/>
            <a:ext cx="754380" cy="229870"/>
          </a:xfrm>
          <a:prstGeom prst="rect">
            <a:avLst/>
          </a:prstGeom>
          <a:noFill/>
        </p:spPr>
        <p:txBody>
          <a:bodyPr wrap="none" rtlCol="0">
            <a:spAutoFit/>
          </a:bodyPr>
          <a:lstStyle>
            <a:defPPr>
              <a:defRPr lang="zh-CN"/>
            </a:defPPr>
            <a:lvl1pPr algn="ctr">
              <a:defRPr kumimoji="1" sz="9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zh-CN" dirty="0"/>
              <a:t>内部数据源</a:t>
            </a:r>
            <a:endParaRPr lang="zh-CN" altLang="en-US" dirty="0"/>
          </a:p>
        </p:txBody>
      </p:sp>
      <p:sp>
        <p:nvSpPr>
          <p:cNvPr id="67" name="多文档 66"/>
          <p:cNvSpPr/>
          <p:nvPr/>
        </p:nvSpPr>
        <p:spPr>
          <a:xfrm>
            <a:off x="235607" y="2834027"/>
            <a:ext cx="1014739" cy="697011"/>
          </a:xfrm>
          <a:prstGeom prst="flowChartMultidocument">
            <a:avLst/>
          </a:prstGeom>
          <a:solidFill>
            <a:srgbClr val="6CC4D7"/>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68" name="文本框 67"/>
          <p:cNvSpPr txBox="1"/>
          <p:nvPr/>
        </p:nvSpPr>
        <p:spPr>
          <a:xfrm>
            <a:off x="231692" y="3094619"/>
            <a:ext cx="868680" cy="229870"/>
          </a:xfrm>
          <a:prstGeom prst="rect">
            <a:avLst/>
          </a:prstGeom>
          <a:noFill/>
        </p:spPr>
        <p:txBody>
          <a:bodyPr wrap="none" rtlCol="0">
            <a:spAutoFit/>
          </a:bodyPr>
          <a:lstStyle>
            <a:defPPr>
              <a:defRPr lang="zh-CN"/>
            </a:defPPr>
            <a:lvl1pPr algn="ctr">
              <a:defRPr kumimoji="1" sz="9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x-none" altLang="zh-CN"/>
              <a:t>半</a:t>
            </a:r>
            <a:r>
              <a:rPr lang="zh-CN" altLang="en-US"/>
              <a:t>结构化数据</a:t>
            </a:r>
            <a:endParaRPr lang="zh-CN" altLang="en-US" dirty="0"/>
          </a:p>
        </p:txBody>
      </p:sp>
      <p:sp>
        <p:nvSpPr>
          <p:cNvPr id="74" name="文本框 73"/>
          <p:cNvSpPr txBox="1"/>
          <p:nvPr/>
        </p:nvSpPr>
        <p:spPr>
          <a:xfrm>
            <a:off x="1370195" y="2258591"/>
            <a:ext cx="521335" cy="365760"/>
          </a:xfrm>
          <a:prstGeom prst="rect">
            <a:avLst/>
          </a:prstGeom>
          <a:noFill/>
        </p:spPr>
        <p:txBody>
          <a:bodyPr wrap="none" rtlCol="0">
            <a:spAutoFit/>
          </a:bodyPr>
          <a:lstStyle/>
          <a:p>
            <a:r>
              <a:rPr kumimoji="1" lang="en-US" altLang="zh-CN" sz="1800">
                <a:solidFill>
                  <a:schemeClr val="tx1">
                    <a:lumMod val="75000"/>
                    <a:lumOff val="25000"/>
                  </a:schemeClr>
                </a:solidFill>
              </a:rPr>
              <a:t>OR</a:t>
            </a:r>
            <a:endParaRPr kumimoji="1" lang="zh-CN" altLang="en-US" sz="1800" dirty="0">
              <a:solidFill>
                <a:schemeClr val="tx1">
                  <a:lumMod val="75000"/>
                  <a:lumOff val="25000"/>
                </a:schemeClr>
              </a:solidFill>
            </a:endParaRPr>
          </a:p>
        </p:txBody>
      </p:sp>
      <p:sp>
        <p:nvSpPr>
          <p:cNvPr id="75" name="右箭头 74"/>
          <p:cNvSpPr/>
          <p:nvPr/>
        </p:nvSpPr>
        <p:spPr>
          <a:xfrm>
            <a:off x="1351334" y="1852229"/>
            <a:ext cx="316030" cy="317738"/>
          </a:xfrm>
          <a:prstGeom prst="rightArrow">
            <a:avLst/>
          </a:prstGeom>
          <a:solidFill>
            <a:srgbClr val="4C9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76" name="椭圆 75"/>
          <p:cNvSpPr/>
          <p:nvPr/>
        </p:nvSpPr>
        <p:spPr>
          <a:xfrm>
            <a:off x="1730651" y="1078957"/>
            <a:ext cx="1320106" cy="1904697"/>
          </a:xfrm>
          <a:prstGeom prst="ellipse">
            <a:avLst/>
          </a:prstGeom>
          <a:solidFill>
            <a:srgbClr val="4C9CD3">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77" name="文本框 76"/>
          <p:cNvSpPr txBox="1"/>
          <p:nvPr/>
        </p:nvSpPr>
        <p:spPr>
          <a:xfrm>
            <a:off x="2052787" y="1148626"/>
            <a:ext cx="690880" cy="702310"/>
          </a:xfrm>
          <a:prstGeom prst="rect">
            <a:avLst/>
          </a:prstGeom>
          <a:noFill/>
        </p:spPr>
        <p:txBody>
          <a:bodyPr wrap="none" rtlCol="0">
            <a:spAutoFit/>
          </a:bodyPr>
          <a:lstStyle/>
          <a:p>
            <a:pPr algn="ctr"/>
            <a:r>
              <a:rPr kumimoji="1" lang="en-US" altLang="zh-CN" sz="800" dirty="0">
                <a:latin typeface="微软雅黑" panose="020B0503020204020204" pitchFamily="34" charset="-122"/>
                <a:ea typeface="微软雅黑" panose="020B0503020204020204" pitchFamily="34" charset="-122"/>
                <a:cs typeface="微软雅黑" panose="020B0503020204020204" pitchFamily="34" charset="-122"/>
              </a:rPr>
              <a:t>IT</a:t>
            </a:r>
            <a:r>
              <a:rPr kumimoji="1" lang="zh-CN" altLang="en-US" sz="800" dirty="0">
                <a:latin typeface="微软雅黑" panose="020B0503020204020204" pitchFamily="34" charset="-122"/>
                <a:ea typeface="微软雅黑" panose="020B0503020204020204" pitchFamily="34" charset="-122"/>
                <a:cs typeface="微软雅黑" panose="020B0503020204020204" pitchFamily="34" charset="-122"/>
              </a:rPr>
              <a:t>人员 </a:t>
            </a:r>
            <a:r>
              <a:rPr kumimoji="1" lang="en-US" altLang="zh-CN" sz="800" dirty="0">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800" dirty="0">
                <a:latin typeface="微软雅黑" panose="020B0503020204020204" pitchFamily="34" charset="-122"/>
                <a:ea typeface="微软雅黑" panose="020B0503020204020204" pitchFamily="34" charset="-122"/>
                <a:cs typeface="微软雅黑" panose="020B0503020204020204" pitchFamily="34" charset="-122"/>
              </a:rPr>
              <a:t> </a:t>
            </a:r>
            <a:endParaRPr kumimoji="1"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800" dirty="0">
                <a:latin typeface="微软雅黑" panose="020B0503020204020204" pitchFamily="34" charset="-122"/>
                <a:ea typeface="微软雅黑" panose="020B0503020204020204" pitchFamily="34" charset="-122"/>
                <a:cs typeface="微软雅黑" panose="020B0503020204020204" pitchFamily="34" charset="-122"/>
              </a:rPr>
              <a:t>资深用户</a:t>
            </a:r>
            <a:endParaRPr kumimoji="1"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800" dirty="0">
                <a:latin typeface="微软雅黑" panose="020B0503020204020204" pitchFamily="34" charset="-122"/>
                <a:ea typeface="微软雅黑" panose="020B0503020204020204" pitchFamily="34" charset="-122"/>
                <a:cs typeface="微软雅黑" panose="020B0503020204020204" pitchFamily="34" charset="-122"/>
              </a:rPr>
              <a:t>建立 </a:t>
            </a:r>
            <a:r>
              <a:rPr kumimoji="1" lang="en-US" altLang="zh-CN" sz="800" dirty="0">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800" dirty="0">
                <a:latin typeface="微软雅黑" panose="020B0503020204020204" pitchFamily="34" charset="-122"/>
                <a:ea typeface="微软雅黑" panose="020B0503020204020204" pitchFamily="34" charset="-122"/>
                <a:cs typeface="微软雅黑" panose="020B0503020204020204" pitchFamily="34" charset="-122"/>
              </a:rPr>
              <a:t> 加载</a:t>
            </a:r>
            <a:endParaRPr kumimoji="1"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800" dirty="0">
                <a:latin typeface="微软雅黑" panose="020B0503020204020204" pitchFamily="34" charset="-122"/>
                <a:ea typeface="微软雅黑" panose="020B0503020204020204" pitchFamily="34" charset="-122"/>
                <a:cs typeface="微软雅黑" panose="020B0503020204020204" pitchFamily="34" charset="-122"/>
              </a:rPr>
              <a:t>关系数据库</a:t>
            </a:r>
            <a:endParaRPr kumimoji="1"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800" dirty="0">
                <a:latin typeface="微软雅黑" panose="020B0503020204020204" pitchFamily="34" charset="-122"/>
                <a:ea typeface="微软雅黑" panose="020B0503020204020204" pitchFamily="34" charset="-122"/>
                <a:cs typeface="微软雅黑" panose="020B0503020204020204" pitchFamily="34" charset="-122"/>
              </a:rPr>
              <a:t>（未建模）</a:t>
            </a:r>
            <a:endParaRPr sz="100"/>
          </a:p>
        </p:txBody>
      </p:sp>
      <p:pic>
        <p:nvPicPr>
          <p:cNvPr id="78" name="图片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419" y="1905490"/>
            <a:ext cx="604158" cy="363275"/>
          </a:xfrm>
          <a:prstGeom prst="rect">
            <a:avLst/>
          </a:prstGeom>
        </p:spPr>
      </p:pic>
      <p:pic>
        <p:nvPicPr>
          <p:cNvPr id="79" name="图片 78"/>
          <p:cNvPicPr>
            <a:picLocks noChangeAspect="1"/>
          </p:cNvPicPr>
          <p:nvPr/>
        </p:nvPicPr>
        <p:blipFill>
          <a:blip r:embed="rId4"/>
          <a:stretch>
            <a:fillRect/>
          </a:stretch>
        </p:blipFill>
        <p:spPr>
          <a:xfrm>
            <a:off x="2540378" y="1930428"/>
            <a:ext cx="402456" cy="402456"/>
          </a:xfrm>
          <a:prstGeom prst="rect">
            <a:avLst/>
          </a:prstGeom>
        </p:spPr>
      </p:pic>
      <p:pic>
        <p:nvPicPr>
          <p:cNvPr id="80" name="图片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793" y="2439686"/>
            <a:ext cx="972447" cy="230996"/>
          </a:xfrm>
          <a:prstGeom prst="rect">
            <a:avLst/>
          </a:prstGeom>
        </p:spPr>
      </p:pic>
      <p:sp>
        <p:nvSpPr>
          <p:cNvPr id="81" name="右箭头 80"/>
          <p:cNvSpPr/>
          <p:nvPr/>
        </p:nvSpPr>
        <p:spPr>
          <a:xfrm>
            <a:off x="3079375" y="1848236"/>
            <a:ext cx="215576" cy="317738"/>
          </a:xfrm>
          <a:prstGeom prst="rightArrow">
            <a:avLst/>
          </a:prstGeom>
          <a:solidFill>
            <a:srgbClr val="4C9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82" name="右箭头 81"/>
          <p:cNvSpPr/>
          <p:nvPr/>
        </p:nvSpPr>
        <p:spPr>
          <a:xfrm>
            <a:off x="1352741" y="2982436"/>
            <a:ext cx="1953258" cy="317738"/>
          </a:xfrm>
          <a:prstGeom prst="rightArrow">
            <a:avLst/>
          </a:prstGeom>
          <a:solidFill>
            <a:srgbClr val="4C9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83" name="文本框 82"/>
          <p:cNvSpPr txBox="1"/>
          <p:nvPr/>
        </p:nvSpPr>
        <p:spPr>
          <a:xfrm>
            <a:off x="2026610" y="3025196"/>
            <a:ext cx="589280" cy="214630"/>
          </a:xfrm>
          <a:prstGeom prst="rect">
            <a:avLst/>
          </a:prstGeom>
          <a:noFill/>
        </p:spPr>
        <p:txBody>
          <a:bodyPr wrap="none" rtlCol="0">
            <a:spAutoFit/>
          </a:bodyPr>
          <a:lstStyle/>
          <a:p>
            <a:r>
              <a:rPr kumimoji="1" lang="zh-CN" altLang="en-US" sz="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直接访问</a:t>
            </a:r>
            <a:endParaRPr sz="100"/>
          </a:p>
        </p:txBody>
      </p:sp>
      <p:sp>
        <p:nvSpPr>
          <p:cNvPr id="84" name="矩形 83"/>
          <p:cNvSpPr/>
          <p:nvPr/>
        </p:nvSpPr>
        <p:spPr>
          <a:xfrm>
            <a:off x="3342143" y="1314005"/>
            <a:ext cx="243047" cy="2241383"/>
          </a:xfrm>
          <a:prstGeom prst="rect">
            <a:avLst/>
          </a:prstGeom>
          <a:solidFill>
            <a:srgbClr val="4C9CD3">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85" name="文本框 84"/>
          <p:cNvSpPr txBox="1"/>
          <p:nvPr/>
        </p:nvSpPr>
        <p:spPr>
          <a:xfrm>
            <a:off x="3306669" y="1694500"/>
            <a:ext cx="351790" cy="1322705"/>
          </a:xfrm>
          <a:prstGeom prst="rect">
            <a:avLst/>
          </a:prstGeom>
          <a:noFill/>
        </p:spPr>
        <p:txBody>
          <a:bodyPr vert="eaVert" wrap="none" rtlCol="0">
            <a:spAutoFit/>
          </a:bodyPr>
          <a:lstStyle/>
          <a:p>
            <a:r>
              <a:rPr kumimoji="1" lang="zh-CN" altLang="en-US" sz="105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源 数 据 连 接 </a:t>
            </a:r>
            <a:r>
              <a:rPr kumimoji="1" lang="x-none" altLang="zh-CN" sz="105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管 理</a:t>
            </a:r>
            <a:r>
              <a:rPr kumimoji="1" lang="zh-CN" altLang="en-US" sz="105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sz="100"/>
          </a:p>
        </p:txBody>
      </p:sp>
      <p:sp>
        <p:nvSpPr>
          <p:cNvPr id="86" name="矩形 85"/>
          <p:cNvSpPr/>
          <p:nvPr/>
        </p:nvSpPr>
        <p:spPr>
          <a:xfrm>
            <a:off x="3625876" y="1314004"/>
            <a:ext cx="250692" cy="1510380"/>
          </a:xfrm>
          <a:prstGeom prst="rect">
            <a:avLst/>
          </a:prstGeom>
          <a:solidFill>
            <a:srgbClr val="4C9CD3">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87" name="文本框 86"/>
          <p:cNvSpPr txBox="1"/>
          <p:nvPr/>
        </p:nvSpPr>
        <p:spPr>
          <a:xfrm>
            <a:off x="3590344" y="1694859"/>
            <a:ext cx="351790" cy="758825"/>
          </a:xfrm>
          <a:prstGeom prst="rect">
            <a:avLst/>
          </a:prstGeom>
          <a:noFill/>
        </p:spPr>
        <p:txBody>
          <a:bodyPr vert="eaVert" wrap="none" rtlCol="0">
            <a:spAutoFit/>
          </a:bodyPr>
          <a:lstStyle>
            <a:defPPr>
              <a:defRPr lang="zh-CN"/>
            </a:defPPr>
            <a:lvl1pPr>
              <a:defRPr kumimoji="1" sz="105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t>数 据 提 取</a:t>
            </a:r>
            <a:endParaRPr sz="790"/>
          </a:p>
        </p:txBody>
      </p:sp>
      <p:sp>
        <p:nvSpPr>
          <p:cNvPr id="88" name="矩形 87"/>
          <p:cNvSpPr/>
          <p:nvPr/>
        </p:nvSpPr>
        <p:spPr>
          <a:xfrm>
            <a:off x="5056738" y="1321475"/>
            <a:ext cx="243047" cy="2241383"/>
          </a:xfrm>
          <a:prstGeom prst="rect">
            <a:avLst/>
          </a:prstGeom>
          <a:solidFill>
            <a:srgbClr val="4C9CD3">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89" name="文本框 88"/>
          <p:cNvSpPr txBox="1"/>
          <p:nvPr/>
        </p:nvSpPr>
        <p:spPr>
          <a:xfrm>
            <a:off x="4994102" y="1828327"/>
            <a:ext cx="351790" cy="1110615"/>
          </a:xfrm>
          <a:prstGeom prst="rect">
            <a:avLst/>
          </a:prstGeom>
          <a:noFill/>
        </p:spPr>
        <p:txBody>
          <a:bodyPr vert="eaVert" wrap="none" rtlCol="0">
            <a:spAutoFit/>
          </a:bodyPr>
          <a:lstStyle>
            <a:defPPr>
              <a:defRPr lang="zh-CN"/>
            </a:defPPr>
            <a:lvl1pPr>
              <a:defRPr kumimoji="1" sz="105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a:t>自 助 数 据 准 备</a:t>
            </a:r>
            <a:endParaRPr lang="zh-CN" altLang="en-US" dirty="0"/>
          </a:p>
        </p:txBody>
      </p:sp>
      <p:sp>
        <p:nvSpPr>
          <p:cNvPr id="90" name="文本框 89"/>
          <p:cNvSpPr txBox="1"/>
          <p:nvPr/>
        </p:nvSpPr>
        <p:spPr>
          <a:xfrm>
            <a:off x="3817984" y="1458544"/>
            <a:ext cx="1377950" cy="229870"/>
          </a:xfrm>
          <a:prstGeom prst="rect">
            <a:avLst/>
          </a:prstGeom>
          <a:noFill/>
        </p:spPr>
        <p:txBody>
          <a:bodyPr wrap="none" rtlCol="0">
            <a:spAutoFit/>
          </a:bodyPr>
          <a:lstStyle/>
          <a:p>
            <a:r>
              <a:rPr kumimoji="1" lang="zh-CN" altLang="en-US" sz="9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敏捷建模</a:t>
            </a:r>
            <a:r>
              <a:rPr kumimoji="1" lang="x-none" altLang="zh-CN" sz="9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（虚拟CUBE）</a:t>
            </a:r>
            <a:endParaRPr kumimoji="1" lang="x-none"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3600721" y="2943308"/>
            <a:ext cx="640080" cy="229870"/>
          </a:xfrm>
          <a:prstGeom prst="rect">
            <a:avLst/>
          </a:prstGeom>
          <a:noFill/>
        </p:spPr>
        <p:txBody>
          <a:bodyPr wrap="none" rtlCol="0">
            <a:spAutoFit/>
          </a:bodyPr>
          <a:lstStyle/>
          <a:p>
            <a:r>
              <a:rPr kumimoji="1" lang="zh-CN" altLang="en-US" sz="9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直接查询</a:t>
            </a:r>
            <a:endParaRPr kumimoji="1"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2" name="矩形 91"/>
          <p:cNvSpPr/>
          <p:nvPr/>
        </p:nvSpPr>
        <p:spPr>
          <a:xfrm>
            <a:off x="5345426" y="1502730"/>
            <a:ext cx="1395055" cy="12886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93" name="文本框 92"/>
          <p:cNvSpPr txBox="1"/>
          <p:nvPr/>
        </p:nvSpPr>
        <p:spPr>
          <a:xfrm>
            <a:off x="5528329" y="1577806"/>
            <a:ext cx="1025525" cy="229870"/>
          </a:xfrm>
          <a:prstGeom prst="rect">
            <a:avLst/>
          </a:prstGeom>
          <a:noFill/>
        </p:spPr>
        <p:txBody>
          <a:bodyPr wrap="none" rtlCol="0">
            <a:spAutoFit/>
          </a:bodyPr>
          <a:lstStyle/>
          <a:p>
            <a:pPr algn="ctr"/>
            <a:r>
              <a:rPr kumimoji="1" lang="zh-CN" altLang="en-US" sz="900" dirty="0">
                <a:latin typeface="微软雅黑" panose="020B0503020204020204" pitchFamily="34" charset="-122"/>
                <a:ea typeface="微软雅黑" panose="020B0503020204020204" pitchFamily="34" charset="-122"/>
                <a:cs typeface="微软雅黑" panose="020B0503020204020204" pitchFamily="34" charset="-122"/>
              </a:rPr>
              <a:t>列存储</a:t>
            </a:r>
            <a:r>
              <a:rPr kumimoji="1" lang="en-US" altLang="zh-CN" sz="900" dirty="0">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900" dirty="0">
                <a:latin typeface="微软雅黑" panose="020B0503020204020204" pitchFamily="34" charset="-122"/>
                <a:ea typeface="微软雅黑" panose="020B0503020204020204" pitchFamily="34" charset="-122"/>
                <a:cs typeface="微软雅黑" panose="020B0503020204020204" pitchFamily="34" charset="-122"/>
              </a:rPr>
              <a:t>内存模型</a:t>
            </a:r>
            <a:endParaRPr sz="100"/>
          </a:p>
        </p:txBody>
      </p:sp>
      <p:sp>
        <p:nvSpPr>
          <p:cNvPr id="94" name="右大括号 93"/>
          <p:cNvSpPr/>
          <p:nvPr/>
        </p:nvSpPr>
        <p:spPr>
          <a:xfrm flipH="1">
            <a:off x="6780031" y="1257979"/>
            <a:ext cx="167772" cy="2304878"/>
          </a:xfrm>
          <a:prstGeom prst="rightBrace">
            <a:avLst/>
          </a:prstGeom>
          <a:ln w="19050">
            <a:solidFill>
              <a:srgbClr val="4C9CD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sz="1800"/>
          </a:p>
        </p:txBody>
      </p:sp>
      <p:sp>
        <p:nvSpPr>
          <p:cNvPr id="95" name="矩形 94"/>
          <p:cNvSpPr/>
          <p:nvPr/>
        </p:nvSpPr>
        <p:spPr>
          <a:xfrm>
            <a:off x="6907820" y="2009817"/>
            <a:ext cx="250692" cy="1510380"/>
          </a:xfrm>
          <a:prstGeom prst="rect">
            <a:avLst/>
          </a:prstGeom>
          <a:solidFill>
            <a:srgbClr val="4C9CD3">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96" name="文本框 95"/>
          <p:cNvSpPr txBox="1"/>
          <p:nvPr/>
        </p:nvSpPr>
        <p:spPr>
          <a:xfrm>
            <a:off x="6866845" y="2098810"/>
            <a:ext cx="351790" cy="1250950"/>
          </a:xfrm>
          <a:prstGeom prst="rect">
            <a:avLst/>
          </a:prstGeom>
          <a:noFill/>
        </p:spPr>
        <p:txBody>
          <a:bodyPr vert="eaVert" wrap="none" rtlCol="0">
            <a:spAutoFit/>
          </a:bodyPr>
          <a:lstStyle>
            <a:defPPr>
              <a:defRPr lang="zh-CN"/>
            </a:defPPr>
            <a:lvl1pPr>
              <a:defRPr kumimoji="1" sz="105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t>桌 面  </a:t>
            </a:r>
            <a:r>
              <a:rPr lang="en-US" altLang="zh-CN" dirty="0"/>
              <a:t>Web</a:t>
            </a:r>
            <a:r>
              <a:rPr lang="zh-CN" altLang="en-US" dirty="0"/>
              <a:t>或 移 动</a:t>
            </a:r>
            <a:endParaRPr lang="en-US" altLang="zh-CN" dirty="0"/>
          </a:p>
        </p:txBody>
      </p:sp>
      <p:sp>
        <p:nvSpPr>
          <p:cNvPr id="97" name="矩形 96"/>
          <p:cNvSpPr/>
          <p:nvPr/>
        </p:nvSpPr>
        <p:spPr>
          <a:xfrm>
            <a:off x="8344059" y="1314005"/>
            <a:ext cx="250692" cy="2224282"/>
          </a:xfrm>
          <a:prstGeom prst="rect">
            <a:avLst/>
          </a:prstGeom>
          <a:solidFill>
            <a:srgbClr val="4C9CD3">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98" name="文本框 97"/>
          <p:cNvSpPr txBox="1"/>
          <p:nvPr/>
        </p:nvSpPr>
        <p:spPr>
          <a:xfrm>
            <a:off x="8312966" y="2013556"/>
            <a:ext cx="351790" cy="934720"/>
          </a:xfrm>
          <a:prstGeom prst="rect">
            <a:avLst/>
          </a:prstGeom>
          <a:noFill/>
        </p:spPr>
        <p:txBody>
          <a:bodyPr vert="eaVert" wrap="none" rtlCol="0">
            <a:spAutoFit/>
          </a:bodyPr>
          <a:lstStyle>
            <a:defPPr>
              <a:defRPr lang="zh-CN"/>
            </a:defPPr>
            <a:lvl1pPr>
              <a:defRPr kumimoji="1" sz="105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a:t>共 享 和 协 作</a:t>
            </a:r>
            <a:endParaRPr lang="en-US" altLang="zh-CN" dirty="0"/>
          </a:p>
        </p:txBody>
      </p:sp>
      <p:sp>
        <p:nvSpPr>
          <p:cNvPr id="99" name="矩形 98"/>
          <p:cNvSpPr/>
          <p:nvPr/>
        </p:nvSpPr>
        <p:spPr>
          <a:xfrm>
            <a:off x="8617595" y="1314005"/>
            <a:ext cx="250692" cy="2221047"/>
          </a:xfrm>
          <a:prstGeom prst="rect">
            <a:avLst/>
          </a:prstGeom>
          <a:solidFill>
            <a:srgbClr val="4C9CD3">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00" name="文本框 99"/>
          <p:cNvSpPr txBox="1"/>
          <p:nvPr/>
        </p:nvSpPr>
        <p:spPr>
          <a:xfrm>
            <a:off x="8584162" y="2093031"/>
            <a:ext cx="351790" cy="692785"/>
          </a:xfrm>
          <a:prstGeom prst="rect">
            <a:avLst/>
          </a:prstGeom>
          <a:noFill/>
        </p:spPr>
        <p:txBody>
          <a:bodyPr vert="eaVert" wrap="none" rtlCol="0">
            <a:spAutoFit/>
          </a:bodyPr>
          <a:lstStyle>
            <a:defPPr>
              <a:defRPr lang="zh-CN"/>
            </a:defPPr>
            <a:lvl1pPr>
              <a:defRPr kumimoji="1" sz="105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t>开 放  </a:t>
            </a:r>
            <a:r>
              <a:rPr lang="en-US" altLang="zh-CN" dirty="0"/>
              <a:t>API</a:t>
            </a:r>
            <a:endParaRPr sz="790"/>
          </a:p>
        </p:txBody>
      </p:sp>
      <p:sp>
        <p:nvSpPr>
          <p:cNvPr id="101" name="矩形 100"/>
          <p:cNvSpPr/>
          <p:nvPr/>
        </p:nvSpPr>
        <p:spPr>
          <a:xfrm>
            <a:off x="7201469" y="2005083"/>
            <a:ext cx="1099636" cy="327802"/>
          </a:xfrm>
          <a:prstGeom prst="rect">
            <a:avLst/>
          </a:prstGeom>
          <a:solidFill>
            <a:srgbClr val="D889AB">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02" name="矩形 101"/>
          <p:cNvSpPr/>
          <p:nvPr/>
        </p:nvSpPr>
        <p:spPr>
          <a:xfrm>
            <a:off x="7201467" y="2376605"/>
            <a:ext cx="1099636" cy="334976"/>
          </a:xfrm>
          <a:prstGeom prst="rect">
            <a:avLst/>
          </a:prstGeom>
          <a:solidFill>
            <a:srgbClr val="D889AB">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03" name="矩形 102"/>
          <p:cNvSpPr/>
          <p:nvPr/>
        </p:nvSpPr>
        <p:spPr>
          <a:xfrm>
            <a:off x="7209695" y="2754242"/>
            <a:ext cx="1091408" cy="338203"/>
          </a:xfrm>
          <a:prstGeom prst="rect">
            <a:avLst/>
          </a:prstGeom>
          <a:solidFill>
            <a:srgbClr val="D889AB">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04" name="矩形 103"/>
          <p:cNvSpPr/>
          <p:nvPr/>
        </p:nvSpPr>
        <p:spPr>
          <a:xfrm>
            <a:off x="7209695" y="3135104"/>
            <a:ext cx="1091408" cy="390594"/>
          </a:xfrm>
          <a:prstGeom prst="rect">
            <a:avLst/>
          </a:prstGeom>
          <a:solidFill>
            <a:srgbClr val="D889AB">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05" name="文本框 104"/>
          <p:cNvSpPr txBox="1"/>
          <p:nvPr/>
        </p:nvSpPr>
        <p:spPr>
          <a:xfrm>
            <a:off x="7297995" y="2052877"/>
            <a:ext cx="868680" cy="229870"/>
          </a:xfrm>
          <a:prstGeom prst="rect">
            <a:avLst/>
          </a:prstGeom>
          <a:noFill/>
        </p:spPr>
        <p:txBody>
          <a:bodyPr wrap="none" rtlCol="0">
            <a:spAutoFit/>
          </a:bodyPr>
          <a:lstStyle/>
          <a:p>
            <a:pPr algn="ctr"/>
            <a:r>
              <a:rPr kumimoji="1" lang="zh-CN" altLang="en-US" sz="900">
                <a:latin typeface="微软雅黑" panose="020B0503020204020204" pitchFamily="34" charset="-122"/>
                <a:ea typeface="微软雅黑" panose="020B0503020204020204" pitchFamily="34" charset="-122"/>
                <a:cs typeface="微软雅黑" panose="020B0503020204020204" pitchFamily="34" charset="-122"/>
              </a:rPr>
              <a:t>智能数据探索</a:t>
            </a:r>
            <a:endParaRPr kumimoji="1" lang="zh-CN" altLang="en-US" sz="9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 name="文本框 105"/>
          <p:cNvSpPr txBox="1"/>
          <p:nvPr/>
        </p:nvSpPr>
        <p:spPr>
          <a:xfrm>
            <a:off x="7404383" y="2438618"/>
            <a:ext cx="640080" cy="229870"/>
          </a:xfrm>
          <a:prstGeom prst="rect">
            <a:avLst/>
          </a:prstGeom>
          <a:noFill/>
        </p:spPr>
        <p:txBody>
          <a:bodyPr wrap="none" rtlCol="0">
            <a:spAutoFit/>
          </a:bodyPr>
          <a:lstStyle/>
          <a:p>
            <a:r>
              <a:rPr kumimoji="1" lang="zh-CN" altLang="en-US" sz="900">
                <a:latin typeface="微软雅黑" panose="020B0503020204020204" pitchFamily="34" charset="-122"/>
                <a:ea typeface="微软雅黑" panose="020B0503020204020204" pitchFamily="34" charset="-122"/>
                <a:cs typeface="微软雅黑" panose="020B0503020204020204" pitchFamily="34" charset="-122"/>
              </a:rPr>
              <a:t>视觉探索</a:t>
            </a:r>
            <a:endParaRPr kumimoji="1" lang="zh-CN" altLang="en-US" sz="9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7" name="文本框 106"/>
          <p:cNvSpPr txBox="1"/>
          <p:nvPr/>
        </p:nvSpPr>
        <p:spPr>
          <a:xfrm>
            <a:off x="7374696" y="2822770"/>
            <a:ext cx="754380" cy="229870"/>
          </a:xfrm>
          <a:prstGeom prst="rect">
            <a:avLst/>
          </a:prstGeom>
          <a:noFill/>
        </p:spPr>
        <p:txBody>
          <a:bodyPr wrap="none" rtlCol="0">
            <a:spAutoFit/>
          </a:bodyPr>
          <a:lstStyle/>
          <a:p>
            <a:pPr algn="ctr"/>
            <a:r>
              <a:rPr kumimoji="1" lang="zh-CN" altLang="en-US" sz="900">
                <a:latin typeface="微软雅黑" panose="020B0503020204020204" pitchFamily="34" charset="-122"/>
                <a:ea typeface="微软雅黑" panose="020B0503020204020204" pitchFamily="34" charset="-122"/>
                <a:cs typeface="微软雅黑" panose="020B0503020204020204" pitchFamily="34" charset="-122"/>
              </a:rPr>
              <a:t>分析仪表盘</a:t>
            </a:r>
            <a:endParaRPr kumimoji="1" lang="zh-CN" altLang="en-US" sz="9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8" name="文本框 107"/>
          <p:cNvSpPr txBox="1"/>
          <p:nvPr/>
        </p:nvSpPr>
        <p:spPr>
          <a:xfrm>
            <a:off x="7314103" y="3223757"/>
            <a:ext cx="868680" cy="229870"/>
          </a:xfrm>
          <a:prstGeom prst="rect">
            <a:avLst/>
          </a:prstGeom>
          <a:noFill/>
        </p:spPr>
        <p:txBody>
          <a:bodyPr wrap="none" rtlCol="0">
            <a:spAutoFit/>
          </a:bodyPr>
          <a:lstStyle/>
          <a:p>
            <a:pPr algn="ctr"/>
            <a:r>
              <a:rPr kumimoji="1" lang="zh-CN" altLang="en-US" sz="900">
                <a:latin typeface="微软雅黑" panose="020B0503020204020204" pitchFamily="34" charset="-122"/>
                <a:ea typeface="微软雅黑" panose="020B0503020204020204" pitchFamily="34" charset="-122"/>
                <a:cs typeface="微软雅黑" panose="020B0503020204020204" pitchFamily="34" charset="-122"/>
              </a:rPr>
              <a:t>故事演示模式</a:t>
            </a:r>
            <a:endParaRPr kumimoji="1" lang="zh-CN" altLang="en-US" sz="9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9" name="图片 108"/>
          <p:cNvPicPr>
            <a:picLocks noChangeAspect="1"/>
          </p:cNvPicPr>
          <p:nvPr/>
        </p:nvPicPr>
        <p:blipFill rotWithShape="1">
          <a:blip r:embed="rId6"/>
          <a:srcRect l="494" t="2946" b="18429"/>
          <a:stretch>
            <a:fillRect/>
          </a:stretch>
        </p:blipFill>
        <p:spPr>
          <a:xfrm>
            <a:off x="6907876" y="1311456"/>
            <a:ext cx="1393227" cy="656446"/>
          </a:xfrm>
          <a:prstGeom prst="rect">
            <a:avLst/>
          </a:prstGeom>
        </p:spPr>
      </p:pic>
      <p:pic>
        <p:nvPicPr>
          <p:cNvPr id="110" name="图片 109"/>
          <p:cNvPicPr>
            <a:picLocks noChangeAspect="1"/>
          </p:cNvPicPr>
          <p:nvPr/>
        </p:nvPicPr>
        <p:blipFill rotWithShape="1">
          <a:blip r:embed="rId7"/>
          <a:srcRect l="5226" r="5677" b="7352"/>
          <a:stretch>
            <a:fillRect/>
          </a:stretch>
        </p:blipFill>
        <p:spPr>
          <a:xfrm>
            <a:off x="5419899" y="1888863"/>
            <a:ext cx="1246909" cy="835756"/>
          </a:xfrm>
          <a:prstGeom prst="rect">
            <a:avLst/>
          </a:prstGeom>
        </p:spPr>
      </p:pic>
      <p:sp>
        <p:nvSpPr>
          <p:cNvPr id="111" name="矩形 110"/>
          <p:cNvSpPr/>
          <p:nvPr/>
        </p:nvSpPr>
        <p:spPr>
          <a:xfrm>
            <a:off x="235607" y="3771339"/>
            <a:ext cx="8675638" cy="1244815"/>
          </a:xfrm>
          <a:prstGeom prst="rect">
            <a:avLst/>
          </a:prstGeom>
          <a:solidFill>
            <a:srgbClr val="D889AB">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dirty="0"/>
          </a:p>
        </p:txBody>
      </p:sp>
      <p:sp>
        <p:nvSpPr>
          <p:cNvPr id="112" name="矩形 111"/>
          <p:cNvSpPr/>
          <p:nvPr/>
        </p:nvSpPr>
        <p:spPr>
          <a:xfrm flipV="1">
            <a:off x="235607" y="3733703"/>
            <a:ext cx="8675638" cy="45719"/>
          </a:xfrm>
          <a:prstGeom prst="rect">
            <a:avLst/>
          </a:prstGeom>
          <a:solidFill>
            <a:srgbClr val="4C9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cxnSp>
        <p:nvCxnSpPr>
          <p:cNvPr id="113" name="肘形连接符 112"/>
          <p:cNvCxnSpPr>
            <a:stCxn id="102" idx="2"/>
          </p:cNvCxnSpPr>
          <p:nvPr/>
        </p:nvCxnSpPr>
        <p:spPr>
          <a:xfrm rot="5400000">
            <a:off x="3367213" y="1653221"/>
            <a:ext cx="1537617" cy="3813867"/>
          </a:xfrm>
          <a:prstGeom prst="bentConnector2">
            <a:avLst/>
          </a:prstGeom>
          <a:ln w="19050">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14" name="矩形 113"/>
          <p:cNvSpPr/>
          <p:nvPr/>
        </p:nvSpPr>
        <p:spPr>
          <a:xfrm>
            <a:off x="267231" y="3822499"/>
            <a:ext cx="1827577" cy="1145315"/>
          </a:xfrm>
          <a:prstGeom prst="rect">
            <a:avLst/>
          </a:prstGeom>
          <a:solidFill>
            <a:schemeClr val="bg1"/>
          </a:solidFill>
          <a:ln w="12700">
            <a:solidFill>
              <a:srgbClr val="4C9C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15" name="矩形 114"/>
          <p:cNvSpPr/>
          <p:nvPr/>
        </p:nvSpPr>
        <p:spPr>
          <a:xfrm>
            <a:off x="1759994" y="3827150"/>
            <a:ext cx="327576" cy="1130207"/>
          </a:xfrm>
          <a:prstGeom prst="rect">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dirty="0"/>
          </a:p>
        </p:txBody>
      </p:sp>
      <p:sp>
        <p:nvSpPr>
          <p:cNvPr id="116" name="文本框 115"/>
          <p:cNvSpPr txBox="1"/>
          <p:nvPr/>
        </p:nvSpPr>
        <p:spPr>
          <a:xfrm>
            <a:off x="1760508" y="4103486"/>
            <a:ext cx="351790" cy="510540"/>
          </a:xfrm>
          <a:prstGeom prst="rect">
            <a:avLst/>
          </a:prstGeom>
          <a:noFill/>
        </p:spPr>
        <p:txBody>
          <a:bodyPr vert="eaVert" wrap="none" rtlCol="0">
            <a:spAutoFit/>
          </a:bodyPr>
          <a:lstStyle/>
          <a:p>
            <a:r>
              <a:rPr kumimoji="1" lang="zh-CN" altLang="en-US" sz="105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语义层</a:t>
            </a:r>
            <a:endParaRPr kumimoji="1"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7" name="五角星 116"/>
          <p:cNvSpPr/>
          <p:nvPr/>
        </p:nvSpPr>
        <p:spPr>
          <a:xfrm>
            <a:off x="358176" y="4151153"/>
            <a:ext cx="664740" cy="732155"/>
          </a:xfrm>
          <a:prstGeom prst="star5">
            <a:avLst/>
          </a:prstGeom>
          <a:solidFill>
            <a:srgbClr val="D889A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18" name="五角星 117"/>
          <p:cNvSpPr/>
          <p:nvPr/>
        </p:nvSpPr>
        <p:spPr>
          <a:xfrm>
            <a:off x="1165078" y="4474943"/>
            <a:ext cx="498312" cy="408365"/>
          </a:xfrm>
          <a:prstGeom prst="star5">
            <a:avLst/>
          </a:prstGeom>
          <a:solidFill>
            <a:srgbClr val="D889A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pic>
        <p:nvPicPr>
          <p:cNvPr id="119" name="图片 118"/>
          <p:cNvPicPr>
            <a:picLocks noChangeAspect="1"/>
          </p:cNvPicPr>
          <p:nvPr/>
        </p:nvPicPr>
        <p:blipFill>
          <a:blip r:embed="rId8"/>
          <a:stretch>
            <a:fillRect/>
          </a:stretch>
        </p:blipFill>
        <p:spPr>
          <a:xfrm>
            <a:off x="1180141" y="3998575"/>
            <a:ext cx="466253" cy="351713"/>
          </a:xfrm>
          <a:prstGeom prst="rect">
            <a:avLst/>
          </a:prstGeom>
        </p:spPr>
      </p:pic>
      <p:sp>
        <p:nvSpPr>
          <p:cNvPr id="120" name="文本框 119"/>
          <p:cNvSpPr txBox="1"/>
          <p:nvPr/>
        </p:nvSpPr>
        <p:spPr>
          <a:xfrm>
            <a:off x="1158160" y="4295182"/>
            <a:ext cx="487680" cy="214630"/>
          </a:xfrm>
          <a:prstGeom prst="rect">
            <a:avLst/>
          </a:prstGeom>
          <a:noFill/>
        </p:spPr>
        <p:txBody>
          <a:bodyPr wrap="none" rtlCol="0">
            <a:spAutoFit/>
          </a:bodyPr>
          <a:lstStyle/>
          <a:p>
            <a:r>
              <a:rPr kumimoji="1"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数据库</a:t>
            </a:r>
            <a:endParaRPr kumimoji="1"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1" name="文本框 120"/>
          <p:cNvSpPr txBox="1"/>
          <p:nvPr/>
        </p:nvSpPr>
        <p:spPr>
          <a:xfrm>
            <a:off x="1017494" y="3824743"/>
            <a:ext cx="733425" cy="214630"/>
          </a:xfrm>
          <a:prstGeom prst="rect">
            <a:avLst/>
          </a:prstGeom>
          <a:noFill/>
        </p:spPr>
        <p:txBody>
          <a:bodyPr wrap="none" rtlCol="0">
            <a:spAutoFit/>
          </a:bodyPr>
          <a:lstStyle/>
          <a:p>
            <a:r>
              <a:rPr kumimoji="1"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OLAP</a:t>
            </a:r>
            <a:r>
              <a:rPr kumimoji="1"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立方体</a:t>
            </a:r>
            <a:endParaRPr sz="100"/>
          </a:p>
        </p:txBody>
      </p:sp>
      <p:sp>
        <p:nvSpPr>
          <p:cNvPr id="122" name="文本框 121"/>
          <p:cNvSpPr txBox="1"/>
          <p:nvPr/>
        </p:nvSpPr>
        <p:spPr>
          <a:xfrm>
            <a:off x="389945" y="3944191"/>
            <a:ext cx="589280" cy="214630"/>
          </a:xfrm>
          <a:prstGeom prst="rect">
            <a:avLst/>
          </a:prstGeom>
          <a:noFill/>
        </p:spPr>
        <p:txBody>
          <a:bodyPr wrap="none" rtlCol="0">
            <a:spAutoFit/>
          </a:bodyPr>
          <a:lstStyle/>
          <a:p>
            <a:r>
              <a:rPr kumimoji="1" lang="zh-CN" altLang="en-US" sz="8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数据仓库</a:t>
            </a:r>
            <a:endParaRPr kumimoji="1"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3" name="图片 1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45" y="4092531"/>
            <a:ext cx="340592" cy="340592"/>
          </a:xfrm>
          <a:prstGeom prst="rect">
            <a:avLst/>
          </a:prstGeom>
        </p:spPr>
      </p:pic>
      <p:pic>
        <p:nvPicPr>
          <p:cNvPr id="124" name="图片 1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238" y="4334481"/>
            <a:ext cx="340592" cy="340592"/>
          </a:xfrm>
          <a:prstGeom prst="rect">
            <a:avLst/>
          </a:prstGeom>
        </p:spPr>
      </p:pic>
      <p:pic>
        <p:nvPicPr>
          <p:cNvPr id="125" name="图片 1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800" y="4372154"/>
            <a:ext cx="340592" cy="340592"/>
          </a:xfrm>
          <a:prstGeom prst="rect">
            <a:avLst/>
          </a:prstGeom>
        </p:spPr>
      </p:pic>
      <p:pic>
        <p:nvPicPr>
          <p:cNvPr id="126" name="图片 1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755" y="4662998"/>
            <a:ext cx="340592" cy="340592"/>
          </a:xfrm>
          <a:prstGeom prst="rect">
            <a:avLst/>
          </a:prstGeom>
        </p:spPr>
      </p:pic>
      <p:pic>
        <p:nvPicPr>
          <p:cNvPr id="127" name="图片 1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414" y="4665518"/>
            <a:ext cx="340592" cy="340592"/>
          </a:xfrm>
          <a:prstGeom prst="rect">
            <a:avLst/>
          </a:prstGeom>
        </p:spPr>
      </p:pic>
      <p:pic>
        <p:nvPicPr>
          <p:cNvPr id="128" name="图片 1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1019" y="4524858"/>
            <a:ext cx="252658" cy="252658"/>
          </a:xfrm>
          <a:prstGeom prst="rect">
            <a:avLst/>
          </a:prstGeom>
        </p:spPr>
      </p:pic>
      <p:pic>
        <p:nvPicPr>
          <p:cNvPr id="129" name="图片 1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6345" y="4735296"/>
            <a:ext cx="252658" cy="252658"/>
          </a:xfrm>
          <a:prstGeom prst="rect">
            <a:avLst/>
          </a:prstGeom>
        </p:spPr>
      </p:pic>
      <p:pic>
        <p:nvPicPr>
          <p:cNvPr id="130" name="图片 1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1550" y="4749396"/>
            <a:ext cx="252658" cy="252658"/>
          </a:xfrm>
          <a:prstGeom prst="rect">
            <a:avLst/>
          </a:prstGeom>
        </p:spPr>
      </p:pic>
      <p:pic>
        <p:nvPicPr>
          <p:cNvPr id="131" name="图片 1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3415" y="4544867"/>
            <a:ext cx="252658" cy="252658"/>
          </a:xfrm>
          <a:prstGeom prst="rect">
            <a:avLst/>
          </a:prstGeom>
        </p:spPr>
      </p:pic>
      <p:pic>
        <p:nvPicPr>
          <p:cNvPr id="132" name="图片 1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2193" y="4440782"/>
            <a:ext cx="252658" cy="252658"/>
          </a:xfrm>
          <a:prstGeom prst="rect">
            <a:avLst/>
          </a:prstGeom>
        </p:spPr>
      </p:pic>
      <p:sp>
        <p:nvSpPr>
          <p:cNvPr id="133" name="文本框 132"/>
          <p:cNvSpPr txBox="1"/>
          <p:nvPr/>
        </p:nvSpPr>
        <p:spPr>
          <a:xfrm>
            <a:off x="6145828" y="3980612"/>
            <a:ext cx="487680" cy="275590"/>
          </a:xfrm>
          <a:prstGeom prst="rect">
            <a:avLst/>
          </a:prstGeom>
          <a:noFill/>
        </p:spPr>
        <p:txBody>
          <a:bodyPr wrap="none" rtlCol="0">
            <a:spAutoFit/>
          </a:bodyPr>
          <a:lstStyle/>
          <a:p>
            <a:r>
              <a:rPr kumimoji="1" lang="zh-CN" altLang="en-US" sz="12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迭代</a:t>
            </a:r>
            <a:endParaRPr kumimoji="1"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4" name="文本框 133"/>
          <p:cNvSpPr txBox="1"/>
          <p:nvPr/>
        </p:nvSpPr>
        <p:spPr>
          <a:xfrm>
            <a:off x="2185753" y="4355092"/>
            <a:ext cx="2235835" cy="229870"/>
          </a:xfrm>
          <a:prstGeom prst="rect">
            <a:avLst/>
          </a:prstGeom>
          <a:noFill/>
        </p:spPr>
        <p:txBody>
          <a:bodyPr wrap="none" rtlCol="0">
            <a:spAutoFit/>
          </a:bodyPr>
          <a:lstStyle/>
          <a:p>
            <a:r>
              <a:rPr kumimoji="1" lang="zh-CN" altLang="en-US" sz="900" b="1" dirty="0">
                <a:solidFill>
                  <a:srgbClr val="4C9CD3"/>
                </a:solidFill>
                <a:latin typeface="微软雅黑" panose="020B0503020204020204" pitchFamily="34" charset="-122"/>
                <a:ea typeface="微软雅黑" panose="020B0503020204020204" pitchFamily="34" charset="-122"/>
                <a:cs typeface="微软雅黑" panose="020B0503020204020204" pitchFamily="34" charset="-122"/>
              </a:rPr>
              <a:t>传统的语义层是现代</a:t>
            </a:r>
            <a:r>
              <a:rPr kumimoji="1" lang="en-US" altLang="zh-CN" sz="900" b="1" dirty="0">
                <a:solidFill>
                  <a:srgbClr val="4C9CD3"/>
                </a:solidFill>
                <a:latin typeface="微软雅黑" panose="020B0503020204020204" pitchFamily="34" charset="-122"/>
                <a:ea typeface="微软雅黑" panose="020B0503020204020204" pitchFamily="34" charset="-122"/>
                <a:cs typeface="微软雅黑" panose="020B0503020204020204" pitchFamily="34" charset="-122"/>
              </a:rPr>
              <a:t>BI</a:t>
            </a:r>
            <a:r>
              <a:rPr kumimoji="1" lang="zh-CN" altLang="en-US" sz="900" b="1" dirty="0">
                <a:solidFill>
                  <a:srgbClr val="4C9CD3"/>
                </a:solidFill>
                <a:latin typeface="微软雅黑" panose="020B0503020204020204" pitchFamily="34" charset="-122"/>
                <a:ea typeface="微软雅黑" panose="020B0503020204020204" pitchFamily="34" charset="-122"/>
                <a:cs typeface="微软雅黑" panose="020B0503020204020204" pitchFamily="34" charset="-122"/>
              </a:rPr>
              <a:t>的一个可选方面：</a:t>
            </a:r>
            <a:endParaRPr sz="100"/>
          </a:p>
        </p:txBody>
      </p:sp>
      <p:sp>
        <p:nvSpPr>
          <p:cNvPr id="135" name="文本框 134"/>
          <p:cNvSpPr txBox="1"/>
          <p:nvPr/>
        </p:nvSpPr>
        <p:spPr>
          <a:xfrm>
            <a:off x="2185753" y="4548604"/>
            <a:ext cx="2452370" cy="367030"/>
          </a:xfrm>
          <a:prstGeom prst="rect">
            <a:avLst/>
          </a:prstGeom>
          <a:noFill/>
        </p:spPr>
        <p:txBody>
          <a:bodyPr wrap="none" rtlCol="0">
            <a:spAutoFit/>
          </a:bodyPr>
          <a:lstStyle/>
          <a:p>
            <a:pPr marL="228600" indent="-228600">
              <a:buSzPct val="60000"/>
              <a:buFont typeface="Wingdings" panose="05000000000000000000" pitchFamily="2" charset="2"/>
              <a:buChar char="n"/>
            </a:pPr>
            <a:r>
              <a:rPr kumimoji="1"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作为</a:t>
            </a:r>
            <a:r>
              <a:rPr kumimoji="1"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IT</a:t>
            </a:r>
            <a:r>
              <a:rPr kumimoji="1"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提供的记录数据集中式系统的来源</a:t>
            </a:r>
            <a:endParaRPr kumimoji="1"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buSzPct val="60000"/>
              <a:buFont typeface="Wingdings" panose="05000000000000000000" pitchFamily="2" charset="2"/>
              <a:buChar char="n"/>
            </a:pPr>
            <a:r>
              <a:rPr kumimoji="1"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将业务用户生成的模型推广到记录系统</a:t>
            </a:r>
            <a:endParaRPr sz="100"/>
          </a:p>
        </p:txBody>
      </p:sp>
      <p:pic>
        <p:nvPicPr>
          <p:cNvPr id="136" name="图片 135"/>
          <p:cNvPicPr>
            <a:picLocks noChangeAspect="1"/>
          </p:cNvPicPr>
          <p:nvPr/>
        </p:nvPicPr>
        <p:blipFill>
          <a:blip r:embed="rId10"/>
          <a:stretch>
            <a:fillRect/>
          </a:stretch>
        </p:blipFill>
        <p:spPr>
          <a:xfrm>
            <a:off x="7896145" y="4013576"/>
            <a:ext cx="693467" cy="693467"/>
          </a:xfrm>
          <a:prstGeom prst="rect">
            <a:avLst/>
          </a:prstGeom>
        </p:spPr>
      </p:pic>
      <p:sp>
        <p:nvSpPr>
          <p:cNvPr id="137" name="下箭头 136"/>
          <p:cNvSpPr/>
          <p:nvPr/>
        </p:nvSpPr>
        <p:spPr>
          <a:xfrm flipV="1">
            <a:off x="8067191" y="3803801"/>
            <a:ext cx="351376" cy="236386"/>
          </a:xfrm>
          <a:prstGeom prst="downArrow">
            <a:avLst/>
          </a:prstGeom>
          <a:solidFill>
            <a:srgbClr val="4C9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38" name="下弧形箭头 137"/>
          <p:cNvSpPr/>
          <p:nvPr/>
        </p:nvSpPr>
        <p:spPr>
          <a:xfrm flipH="1" flipV="1">
            <a:off x="4793166" y="3645268"/>
            <a:ext cx="3088410" cy="677403"/>
          </a:xfrm>
          <a:prstGeom prst="curvedDownArrow">
            <a:avLst/>
          </a:prstGeom>
          <a:solidFill>
            <a:srgbClr val="4C9CD3">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solidFill>
                <a:schemeClr val="tx1"/>
              </a:solidFill>
            </a:endParaRPr>
          </a:p>
        </p:txBody>
      </p:sp>
      <p:sp>
        <p:nvSpPr>
          <p:cNvPr id="139" name="文本框 138"/>
          <p:cNvSpPr txBox="1"/>
          <p:nvPr/>
        </p:nvSpPr>
        <p:spPr>
          <a:xfrm>
            <a:off x="6062465" y="742325"/>
            <a:ext cx="487680" cy="275590"/>
          </a:xfrm>
          <a:prstGeom prst="rect">
            <a:avLst/>
          </a:prstGeom>
          <a:noFill/>
        </p:spPr>
        <p:txBody>
          <a:bodyPr wrap="none" rtlCol="0">
            <a:spAutoFit/>
          </a:bodyPr>
          <a:lstStyle/>
          <a:p>
            <a:r>
              <a:rPr kumimoji="1" lang="zh-CN" altLang="en-US" sz="12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敏捷</a:t>
            </a:r>
            <a:endParaRPr kumimoji="1"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0" name="文本框 139"/>
          <p:cNvSpPr txBox="1"/>
          <p:nvPr/>
        </p:nvSpPr>
        <p:spPr>
          <a:xfrm>
            <a:off x="5611209" y="1087241"/>
            <a:ext cx="1064895" cy="306070"/>
          </a:xfrm>
          <a:prstGeom prst="rect">
            <a:avLst/>
          </a:prstGeom>
          <a:noFill/>
        </p:spPr>
        <p:txBody>
          <a:bodyPr wrap="none" rtlCol="0">
            <a:spAutoFit/>
          </a:bodyPr>
          <a:lstStyle/>
          <a:p>
            <a:r>
              <a:rPr kumimoji="1"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自助</a:t>
            </a:r>
            <a:r>
              <a:rPr kumimoji="1"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BI</a:t>
            </a:r>
            <a:r>
              <a:rPr kumimoji="1"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平台</a:t>
            </a:r>
            <a:endParaRPr sz="100"/>
          </a:p>
        </p:txBody>
      </p:sp>
      <p:sp>
        <p:nvSpPr>
          <p:cNvPr id="141" name="右箭头 140"/>
          <p:cNvSpPr/>
          <p:nvPr/>
        </p:nvSpPr>
        <p:spPr>
          <a:xfrm rot="19549206">
            <a:off x="2105419" y="3557013"/>
            <a:ext cx="1303299" cy="349344"/>
          </a:xfrm>
          <a:prstGeom prst="rightArrow">
            <a:avLst/>
          </a:prstGeom>
          <a:solidFill>
            <a:srgbClr val="7870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800"/>
          </a:p>
        </p:txBody>
      </p:sp>
      <p:sp>
        <p:nvSpPr>
          <p:cNvPr id="142" name="文本框 141"/>
          <p:cNvSpPr txBox="1"/>
          <p:nvPr/>
        </p:nvSpPr>
        <p:spPr>
          <a:xfrm rot="19481415">
            <a:off x="2446207" y="3673058"/>
            <a:ext cx="525780" cy="229870"/>
          </a:xfrm>
          <a:prstGeom prst="rect">
            <a:avLst/>
          </a:prstGeom>
          <a:noFill/>
        </p:spPr>
        <p:txBody>
          <a:bodyPr wrap="none" rtlCol="0">
            <a:spAutoFit/>
          </a:bodyPr>
          <a:lstStyle/>
          <a:p>
            <a:r>
              <a:rPr kumimoji="1" lang="zh-CN" altLang="en-US" sz="9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可选的</a:t>
            </a:r>
            <a:endParaRPr kumimoji="1" lang="zh-CN" altLang="en-US" sz="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678307" y="5013572"/>
            <a:ext cx="8052569" cy="1118255"/>
          </a:xfrm>
          <a:prstGeom prst="rect">
            <a:avLst/>
          </a:prstGeom>
        </p:spPr>
        <p:txBody>
          <a:bodyPr wrap="square">
            <a:spAutoFit/>
          </a:bodyPr>
          <a:lstStyle/>
          <a:p>
            <a:pPr indent="271780" algn="just">
              <a:lnSpc>
                <a:spcPts val="1555"/>
              </a:lnSpc>
              <a:spcAft>
                <a:spcPts val="0"/>
              </a:spcAft>
              <a:tabLst>
                <a:tab pos="2628265" algn="ctr"/>
                <a:tab pos="5292725" algn="r"/>
              </a:tabLst>
            </a:pPr>
            <a:r>
              <a:rPr lang="zh-CN" altLang="zh-CN" sz="800" kern="500" spc="10" dirty="0">
                <a:latin typeface="+mn-ea"/>
              </a:rPr>
              <a:t>图中左侧部分为数据的整合部分，包含内外部数据源的接入，结构化与半结构话数据的解析，也可以支持传统数据仓库构建的</a:t>
            </a:r>
            <a:r>
              <a:rPr lang="en-US" altLang="zh-CN" sz="800" kern="500" spc="10" dirty="0">
                <a:latin typeface="+mn-ea"/>
              </a:rPr>
              <a:t>OLAP</a:t>
            </a:r>
            <a:r>
              <a:rPr lang="zh-CN" altLang="zh-CN" sz="800" kern="500" spc="10" dirty="0">
                <a:latin typeface="+mn-ea"/>
              </a:rPr>
              <a:t>立方体模型。</a:t>
            </a:r>
            <a:endParaRPr lang="zh-CN" altLang="zh-CN" sz="800" kern="500" dirty="0">
              <a:latin typeface="+mn-ea"/>
            </a:endParaRPr>
          </a:p>
          <a:p>
            <a:pPr indent="271780" algn="just">
              <a:lnSpc>
                <a:spcPts val="1555"/>
              </a:lnSpc>
              <a:spcAft>
                <a:spcPts val="0"/>
              </a:spcAft>
              <a:tabLst>
                <a:tab pos="2628265" algn="ctr"/>
                <a:tab pos="5292725" algn="r"/>
              </a:tabLst>
            </a:pPr>
            <a:r>
              <a:rPr lang="zh-CN" altLang="zh-CN" sz="800" kern="500" spc="10" dirty="0">
                <a:latin typeface="+mn-ea"/>
              </a:rPr>
              <a:t>图中中间部分架构把数据与业务分离，在魔镜平台构建用户数据分析的立方体模型，达到大数据量实时分析。魔镜平台支持对热门分析数据进行缓存，更好的达到亿级数据秒级响应。针对缓存的数据，魔镜提供自动数据更新服务，避免数据的滞后和不一致。</a:t>
            </a:r>
            <a:endParaRPr lang="zh-CN" altLang="zh-CN" sz="800" kern="500" dirty="0">
              <a:latin typeface="+mn-ea"/>
            </a:endParaRPr>
          </a:p>
          <a:p>
            <a:pPr indent="271780" algn="just">
              <a:lnSpc>
                <a:spcPts val="1555"/>
              </a:lnSpc>
              <a:spcAft>
                <a:spcPts val="0"/>
              </a:spcAft>
              <a:tabLst>
                <a:tab pos="2628265" algn="ctr"/>
                <a:tab pos="5292725" algn="r"/>
              </a:tabLst>
            </a:pPr>
            <a:r>
              <a:rPr lang="zh-CN" altLang="zh-CN" sz="800" kern="500" spc="10" dirty="0">
                <a:latin typeface="+mn-ea"/>
              </a:rPr>
              <a:t>图中右侧部分为数据的分析与展示模块，提供了数据的智能探索交互式功能，给予用户深入的可视化分析以及炫酷的可视化展示，并已共享协作的方式让团队共同参与数据分析，达到数据价值的最大化发现。</a:t>
            </a:r>
            <a:endParaRPr lang="zh-CN" altLang="zh-CN" sz="800" kern="500" dirty="0">
              <a:effectLst/>
              <a:latin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19375" y="1169836"/>
              <a:ext cx="2505240" cy="523220"/>
            </a:xfrm>
            <a:prstGeom prst="rect">
              <a:avLst/>
            </a:prstGeom>
            <a:noFill/>
          </p:spPr>
          <p:txBody>
            <a:bodyPr wrap="none" rtlCol="0">
              <a:spAutoFit/>
            </a:bodyPr>
            <a:lstStyle/>
            <a:p>
              <a:pPr algn="ctr"/>
              <a:r>
                <a:rPr lang="zh-CN" altLang="en-US" sz="2800" dirty="0" smtClean="0">
                  <a:solidFill>
                    <a:schemeClr val="accent4"/>
                  </a:solidFill>
                </a:rPr>
                <a:t>第八章　大数据可视化系统魔镜</a:t>
              </a:r>
              <a:endParaRPr lang="zh-CN" altLang="en-US" sz="2800" dirty="0">
                <a:solidFill>
                  <a:schemeClr val="accent4"/>
                </a:solidFill>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魔镜数据可视化案例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460375"/>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sz="1200" b="1" dirty="0">
              <a:solidFill>
                <a:schemeClr val="bg1">
                  <a:lumMod val="50000"/>
                </a:schemeClr>
              </a:solidFill>
              <a:latin typeface="+mn-lt"/>
            </a:endParaRPr>
          </a:p>
          <a:p>
            <a:pPr fontAlgn="auto">
              <a:spcBef>
                <a:spcPts val="0"/>
              </a:spcBef>
              <a:spcAft>
                <a:spcPts val="0"/>
              </a:spcAft>
              <a:defRPr/>
            </a:pPr>
            <a:endParaRPr 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6" name="组合 54"/>
          <p:cNvGrpSpPr/>
          <p:nvPr/>
        </p:nvGrpSpPr>
        <p:grpSpPr>
          <a:xfrm>
            <a:off x="1754534" y="2064479"/>
            <a:ext cx="5693399" cy="426279"/>
            <a:chOff x="1807265" y="3866296"/>
            <a:chExt cx="5693399" cy="426279"/>
          </a:xfrm>
        </p:grpSpPr>
        <p:sp>
          <p:nvSpPr>
            <p:cNvPr id="55" name="圆角矩形 5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1814" y="3877077"/>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7" name="组合 49"/>
          <p:cNvGrpSpPr/>
          <p:nvPr/>
        </p:nvGrpSpPr>
        <p:grpSpPr>
          <a:xfrm>
            <a:off x="1754534" y="3466147"/>
            <a:ext cx="5693399" cy="415498"/>
            <a:chOff x="1807265" y="2462595"/>
            <a:chExt cx="5693399" cy="415498"/>
          </a:xfrm>
        </p:grpSpPr>
        <p:sp>
          <p:nvSpPr>
            <p:cNvPr id="48" name="圆角矩形 47"/>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1883286" y="2462595"/>
              <a:ext cx="273985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魔镜产品功能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50" name="组合 46"/>
          <p:cNvGrpSpPr/>
          <p:nvPr/>
        </p:nvGrpSpPr>
        <p:grpSpPr>
          <a:xfrm>
            <a:off x="1754534" y="2780267"/>
            <a:ext cx="5693399" cy="426278"/>
            <a:chOff x="1807265" y="3400693"/>
            <a:chExt cx="5693399" cy="426278"/>
          </a:xfrm>
        </p:grpSpPr>
        <p:sp>
          <p:nvSpPr>
            <p:cNvPr id="57" name="圆角矩形 56"/>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矩形 57"/>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魔镜产品架构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2579552"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.3 </a:t>
            </a:r>
            <a:r>
              <a:rPr lang="zh-CN" altLang="en-US" sz="2100" b="1" spc="225" dirty="0" smtClean="0">
                <a:solidFill>
                  <a:prstClr val="white"/>
                </a:solidFill>
              </a:rPr>
              <a:t>魔镜产品功能</a:t>
            </a:r>
            <a:endParaRPr lang="zh-CN" altLang="en-US" sz="2100" b="1" spc="225" dirty="0">
              <a:solidFill>
                <a:prstClr val="white"/>
              </a:solidFill>
            </a:endParaRPr>
          </a:p>
        </p:txBody>
      </p:sp>
      <p:sp>
        <p:nvSpPr>
          <p:cNvPr id="143" name="矩形 142"/>
          <p:cNvSpPr/>
          <p:nvPr/>
        </p:nvSpPr>
        <p:spPr>
          <a:xfrm>
            <a:off x="452232" y="889323"/>
            <a:ext cx="1747594" cy="338554"/>
          </a:xfrm>
          <a:prstGeom prst="rect">
            <a:avLst/>
          </a:prstGeom>
        </p:spPr>
        <p:txBody>
          <a:bodyPr wrap="none">
            <a:spAutoFit/>
          </a:bodyPr>
          <a:lstStyle/>
          <a:p>
            <a:r>
              <a:rPr lang="en-US" altLang="zh-CN" sz="1600" b="1" dirty="0">
                <a:solidFill>
                  <a:srgbClr val="3D89BC"/>
                </a:solidFill>
              </a:rPr>
              <a:t>1</a:t>
            </a:r>
            <a:r>
              <a:rPr lang="zh-CN" altLang="zh-CN" sz="1600" b="1" dirty="0" smtClean="0">
                <a:solidFill>
                  <a:srgbClr val="3D89BC"/>
                </a:solidFill>
              </a:rPr>
              <a:t>．</a:t>
            </a:r>
            <a:r>
              <a:rPr lang="zh-CN" altLang="en-US" sz="1600" b="1" dirty="0" smtClean="0">
                <a:solidFill>
                  <a:srgbClr val="3D89BC"/>
                </a:solidFill>
              </a:rPr>
              <a:t>多数据源连接</a:t>
            </a:r>
            <a:endParaRPr lang="zh-CN" altLang="zh-CN" sz="1600" b="1" dirty="0" smtClean="0">
              <a:solidFill>
                <a:srgbClr val="3D89BC"/>
              </a:solidFill>
            </a:endParaRPr>
          </a:p>
        </p:txBody>
      </p:sp>
      <p:sp>
        <p:nvSpPr>
          <p:cNvPr id="144" name="Rectangle 8"/>
          <p:cNvSpPr>
            <a:spLocks noGrp="1" noChangeArrowheads="1"/>
          </p:cNvSpPr>
          <p:nvPr/>
        </p:nvSpPr>
        <p:spPr bwMode="auto">
          <a:xfrm>
            <a:off x="1848803" y="1605915"/>
            <a:ext cx="5046345" cy="518636"/>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defRPr/>
            </a:pPr>
            <a:r>
              <a:rPr kumimoji="0" lang="zh-CN" altLang="en-US" sz="1600" dirty="0" smtClean="0">
                <a:latin typeface="+mn-ea"/>
                <a:ea typeface="+mn-ea"/>
                <a:cs typeface="微软雅黑 Light" panose="020B0502040204020203" charset="-122"/>
                <a:sym typeface="Calibri" panose="020F0502020204030204" pitchFamily="34" charset="0"/>
              </a:rPr>
              <a:t>数据源可以连接至魔镜</a:t>
            </a:r>
            <a:endParaRPr kumimoji="0" lang="en-US" altLang="zh-CN" sz="1600" dirty="0" smtClean="0">
              <a:latin typeface="+mn-ea"/>
              <a:ea typeface="+mn-ea"/>
              <a:cs typeface="微软雅黑 Light" panose="020B0502040204020203" charset="-122"/>
              <a:sym typeface="Calibri" panose="020F0502020204030204" pitchFamily="34" charset="0"/>
            </a:endParaRPr>
          </a:p>
          <a:p>
            <a:pPr algn="ctr">
              <a:spcBef>
                <a:spcPct val="0"/>
              </a:spcBef>
              <a:buFontTx/>
              <a:buNone/>
              <a:defRPr/>
            </a:pPr>
            <a:r>
              <a:rPr kumimoji="0" lang="zh-CN" altLang="en-US" sz="1600" dirty="0" smtClean="0">
                <a:latin typeface="+mn-ea"/>
                <a:ea typeface="+mn-ea"/>
                <a:cs typeface="微软雅黑 Light" panose="020B0502040204020203" charset="-122"/>
                <a:sym typeface="Calibri" panose="020F0502020204030204" pitchFamily="34" charset="0"/>
              </a:rPr>
              <a:t>并转换</a:t>
            </a:r>
            <a:r>
              <a:rPr kumimoji="0" lang="zh-CN" altLang="en-US" sz="1600" dirty="0">
                <a:latin typeface="+mn-ea"/>
                <a:ea typeface="+mn-ea"/>
                <a:cs typeface="微软雅黑 Light" panose="020B0502040204020203" charset="-122"/>
                <a:sym typeface="Calibri" panose="020F0502020204030204" pitchFamily="34" charset="0"/>
              </a:rPr>
              <a:t>为自助式可视化分析</a:t>
            </a:r>
            <a:endParaRPr kumimoji="0" lang="zh-CN" altLang="en-US" sz="1600" dirty="0">
              <a:latin typeface="+mn-ea"/>
              <a:ea typeface="+mn-ea"/>
              <a:cs typeface="微软雅黑 Light" panose="020B0502040204020203" charset="-122"/>
              <a:sym typeface="Calibri" panose="020F0502020204030204" pitchFamily="34" charset="0"/>
            </a:endParaRPr>
          </a:p>
        </p:txBody>
      </p:sp>
      <p:grpSp>
        <p:nvGrpSpPr>
          <p:cNvPr id="145" name="组合 3"/>
          <p:cNvGrpSpPr/>
          <p:nvPr/>
        </p:nvGrpSpPr>
        <p:grpSpPr bwMode="auto">
          <a:xfrm>
            <a:off x="1057275" y="2277233"/>
            <a:ext cx="7046595" cy="424732"/>
            <a:chOff x="667049" y="1514673"/>
            <a:chExt cx="7829480" cy="471620"/>
          </a:xfrm>
        </p:grpSpPr>
        <p:sp>
          <p:nvSpPr>
            <p:cNvPr id="146" name="文本框 1"/>
            <p:cNvSpPr txBox="1">
              <a:spLocks noChangeArrowheads="1"/>
            </p:cNvSpPr>
            <p:nvPr/>
          </p:nvSpPr>
          <p:spPr bwMode="auto">
            <a:xfrm>
              <a:off x="667049" y="1514673"/>
              <a:ext cx="1455829" cy="471620"/>
            </a:xfrm>
            <a:prstGeom prst="rect">
              <a:avLst/>
            </a:prstGeom>
            <a:noFill/>
            <a:ln w="9525">
              <a:solidFill>
                <a:srgbClr val="0E8FE9"/>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电子表格</a:t>
              </a:r>
              <a:r>
                <a:rPr lang="en-US" altLang="zh-CN"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 </a:t>
              </a:r>
              <a:endParaRPr lang="en-US" altLang="zh-CN"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a:p>
              <a:pPr algn="ctr" eaLnBrk="1" hangingPunct="1"/>
              <a:r>
                <a:rPr lang="en-US" altLang="zh-CN"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Excel TxT CSV</a:t>
              </a:r>
              <a:endPar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sp>
          <p:nvSpPr>
            <p:cNvPr id="147" name="文本框 13"/>
            <p:cNvSpPr txBox="1">
              <a:spLocks noChangeArrowheads="1"/>
            </p:cNvSpPr>
            <p:nvPr/>
          </p:nvSpPr>
          <p:spPr bwMode="auto">
            <a:xfrm>
              <a:off x="2245505" y="1514673"/>
              <a:ext cx="1508537" cy="471620"/>
            </a:xfrm>
            <a:prstGeom prst="rect">
              <a:avLst/>
            </a:prstGeom>
            <a:noFill/>
            <a:ln w="9525">
              <a:solidFill>
                <a:srgbClr val="0E8FE9"/>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传统数据库</a:t>
              </a:r>
              <a:endParaRPr lang="en-US" altLang="zh-CN"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a:p>
              <a:pPr algn="ctr" eaLnBrk="1" hangingPunct="1"/>
              <a:r>
                <a:rPr lang="en-US" altLang="zh-CN"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Mysql Sqlserver  DB2</a:t>
              </a:r>
              <a:endPar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sp>
          <p:nvSpPr>
            <p:cNvPr id="148" name="文本框 14"/>
            <p:cNvSpPr txBox="1">
              <a:spLocks noChangeArrowheads="1"/>
            </p:cNvSpPr>
            <p:nvPr/>
          </p:nvSpPr>
          <p:spPr bwMode="auto">
            <a:xfrm>
              <a:off x="3876668" y="1514673"/>
              <a:ext cx="1519988" cy="471620"/>
            </a:xfrm>
            <a:prstGeom prst="rect">
              <a:avLst/>
            </a:prstGeom>
            <a:noFill/>
            <a:ln w="9525">
              <a:solidFill>
                <a:srgbClr val="0E8FE9"/>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新型数据库</a:t>
              </a:r>
              <a:endParaRPr lang="en-US" altLang="zh-CN"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a:p>
              <a:pPr algn="ctr" eaLnBrk="1" hangingPunct="1"/>
              <a:r>
                <a:rPr lang="en-US" altLang="zh-CN"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Mongo DB</a:t>
              </a:r>
              <a:r>
                <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a:t>
              </a:r>
              <a:r>
                <a:rPr lang="en-US" altLang="zh-CN"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Spark</a:t>
              </a:r>
              <a:endPar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sp>
          <p:nvSpPr>
            <p:cNvPr id="149" name="文本框 15"/>
            <p:cNvSpPr txBox="1">
              <a:spLocks noChangeArrowheads="1"/>
            </p:cNvSpPr>
            <p:nvPr/>
          </p:nvSpPr>
          <p:spPr bwMode="auto">
            <a:xfrm>
              <a:off x="5519282" y="1514673"/>
              <a:ext cx="1379212" cy="471620"/>
            </a:xfrm>
            <a:prstGeom prst="rect">
              <a:avLst/>
            </a:prstGeom>
            <a:noFill/>
            <a:ln w="9525">
              <a:solidFill>
                <a:srgbClr val="0E8FE9"/>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大型数据</a:t>
              </a:r>
              <a:endParaRPr lang="en-US" altLang="zh-CN"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a:p>
              <a:pPr algn="ctr" eaLnBrk="1" hangingPunct="1"/>
              <a:r>
                <a:rPr lang="en-US" altLang="zh-CN"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Hadoop</a:t>
              </a:r>
              <a:r>
                <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a:t>
              </a:r>
              <a:r>
                <a:rPr lang="en-US" altLang="zh-CN"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hive</a:t>
              </a:r>
              <a:endPar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sp>
          <p:nvSpPr>
            <p:cNvPr id="150" name="文本框 16"/>
            <p:cNvSpPr txBox="1">
              <a:spLocks noChangeArrowheads="1"/>
            </p:cNvSpPr>
            <p:nvPr/>
          </p:nvSpPr>
          <p:spPr bwMode="auto">
            <a:xfrm>
              <a:off x="7021122" y="1514673"/>
              <a:ext cx="1475407" cy="471620"/>
            </a:xfrm>
            <a:prstGeom prst="rect">
              <a:avLst/>
            </a:prstGeom>
            <a:noFill/>
            <a:ln w="9525">
              <a:solidFill>
                <a:srgbClr val="0E8FE9"/>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应用数据</a:t>
              </a:r>
              <a:endParaRPr lang="en-US" altLang="zh-CN" sz="126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a:p>
              <a:pPr algn="ctr" eaLnBrk="1" hangingPunct="1"/>
              <a:r>
                <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电商平台 微信 </a:t>
              </a:r>
              <a:r>
                <a:rPr lang="en-US" altLang="zh-CN"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sina</a:t>
              </a:r>
              <a:endParaRPr lang="zh-CN" altLang="en-US" sz="90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grpSp>
      <p:sp>
        <p:nvSpPr>
          <p:cNvPr id="151" name="下箭头 5"/>
          <p:cNvSpPr>
            <a:spLocks noChangeArrowheads="1"/>
          </p:cNvSpPr>
          <p:nvPr/>
        </p:nvSpPr>
        <p:spPr bwMode="auto">
          <a:xfrm>
            <a:off x="4241960" y="2888932"/>
            <a:ext cx="260032" cy="337185"/>
          </a:xfrm>
          <a:prstGeom prst="downArrow">
            <a:avLst>
              <a:gd name="adj1" fmla="val 50000"/>
              <a:gd name="adj2" fmla="val 49737"/>
            </a:avLst>
          </a:prstGeom>
          <a:solidFill>
            <a:srgbClr val="0D0D0D">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2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sp>
        <p:nvSpPr>
          <p:cNvPr id="152" name="下箭头 21"/>
          <p:cNvSpPr>
            <a:spLocks noChangeArrowheads="1"/>
          </p:cNvSpPr>
          <p:nvPr/>
        </p:nvSpPr>
        <p:spPr bwMode="auto">
          <a:xfrm>
            <a:off x="4241960" y="3810476"/>
            <a:ext cx="258603" cy="324326"/>
          </a:xfrm>
          <a:prstGeom prst="downArrow">
            <a:avLst>
              <a:gd name="adj1" fmla="val 50000"/>
              <a:gd name="adj2" fmla="val 50177"/>
            </a:avLst>
          </a:prstGeom>
          <a:solidFill>
            <a:srgbClr val="0D0D0D">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620">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pic>
        <p:nvPicPr>
          <p:cNvPr id="153" name="Picture 15" descr="http://www.bigdataunion.org/upfile/20140314/20140314132708_889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820" y="4199096"/>
            <a:ext cx="2506027"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圆角矩形 153"/>
          <p:cNvSpPr>
            <a:spLocks noChangeArrowheads="1"/>
          </p:cNvSpPr>
          <p:nvPr/>
        </p:nvSpPr>
        <p:spPr bwMode="auto">
          <a:xfrm>
            <a:off x="3534728" y="3356134"/>
            <a:ext cx="1677352" cy="324326"/>
          </a:xfrm>
          <a:prstGeom prst="roundRect">
            <a:avLst>
              <a:gd name="adj" fmla="val 16667"/>
            </a:avLst>
          </a:prstGeom>
          <a:solidFill>
            <a:srgbClr val="0E8FE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40">
                <a:solidFill>
                  <a:schemeClr val="bg1"/>
                </a:solidFill>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rPr>
              <a:t>大数据魔镜</a:t>
            </a:r>
            <a:endParaRPr lang="zh-CN" altLang="en-US" sz="1440">
              <a:solidFill>
                <a:schemeClr val="bg1"/>
              </a:solidFill>
              <a:latin typeface="微软雅黑 Light" panose="020B0502040204020203" charset="-122"/>
              <a:ea typeface="微软雅黑 Light" panose="020B0502040204020203" charset="-122"/>
              <a:cs typeface="微软雅黑 Light" panose="020B0502040204020203" charset="-122"/>
              <a:sym typeface="Calibri" panose="020F0502020204030204" pitchFamily="34" charset="0"/>
            </a:endParaRPr>
          </a:p>
        </p:txBody>
      </p:sp>
      <p:pic>
        <p:nvPicPr>
          <p:cNvPr id="155" name="图片 154" descr="1"/>
          <p:cNvPicPr>
            <a:picLocks noChangeAspect="1"/>
          </p:cNvPicPr>
          <p:nvPr/>
        </p:nvPicPr>
        <p:blipFill>
          <a:blip r:embed="rId4"/>
          <a:stretch>
            <a:fillRect/>
          </a:stretch>
        </p:blipFill>
        <p:spPr>
          <a:xfrm>
            <a:off x="1712404" y="2773280"/>
            <a:ext cx="1775492" cy="67725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par>
                          <p:cTn id="8" fill="hold">
                            <p:stCondLst>
                              <p:cond delay="500"/>
                            </p:stCondLst>
                            <p:childTnLst>
                              <p:par>
                                <p:cTn id="9" presetID="10" presetClass="entr" presetSubtype="0" fill="hold" nodeType="afterEffect">
                                  <p:stCondLst>
                                    <p:cond delay="100"/>
                                  </p:stCondLst>
                                  <p:childTnLst>
                                    <p:set>
                                      <p:cBhvr>
                                        <p:cTn id="10" dur="1" fill="hold">
                                          <p:stCondLst>
                                            <p:cond delay="0"/>
                                          </p:stCondLst>
                                        </p:cTn>
                                        <p:tgtEl>
                                          <p:spTgt spid="145"/>
                                        </p:tgtEl>
                                        <p:attrNameLst>
                                          <p:attrName>style.visibility</p:attrName>
                                        </p:attrNameLst>
                                      </p:cBhvr>
                                      <p:to>
                                        <p:strVal val="visible"/>
                                      </p:to>
                                    </p:set>
                                    <p:animEffect transition="in" filter="fade">
                                      <p:cBhvr>
                                        <p:cTn id="11" dur="500"/>
                                        <p:tgtEl>
                                          <p:spTgt spid="145"/>
                                        </p:tgtEl>
                                      </p:cBhvr>
                                    </p:animEffect>
                                  </p:childTnLst>
                                </p:cTn>
                              </p:par>
                            </p:childTnLst>
                          </p:cTn>
                        </p:par>
                        <p:par>
                          <p:cTn id="12" fill="hold">
                            <p:stCondLst>
                              <p:cond delay="1100"/>
                            </p:stCondLst>
                            <p:childTnLst>
                              <p:par>
                                <p:cTn id="13" presetID="10" presetClass="entr" presetSubtype="0" fill="hold" grpId="0" nodeType="after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fade">
                                      <p:cBhvr>
                                        <p:cTn id="15" dur="500"/>
                                        <p:tgtEl>
                                          <p:spTgt spid="151"/>
                                        </p:tgtEl>
                                      </p:cBhvr>
                                    </p:animEffect>
                                  </p:childTnLst>
                                </p:cTn>
                              </p:par>
                            </p:childTnLst>
                          </p:cTn>
                        </p:par>
                        <p:par>
                          <p:cTn id="16" fill="hold">
                            <p:stCondLst>
                              <p:cond delay="1600"/>
                            </p:stCondLst>
                            <p:childTnLst>
                              <p:par>
                                <p:cTn id="17" presetID="10" presetClass="entr" presetSubtype="0" fill="hold" grpId="0" nodeType="afterEffect">
                                  <p:stCondLst>
                                    <p:cond delay="100"/>
                                  </p:stCondLst>
                                  <p:childTnLst>
                                    <p:set>
                                      <p:cBhvr>
                                        <p:cTn id="18" dur="1" fill="hold">
                                          <p:stCondLst>
                                            <p:cond delay="0"/>
                                          </p:stCondLst>
                                        </p:cTn>
                                        <p:tgtEl>
                                          <p:spTgt spid="154"/>
                                        </p:tgtEl>
                                        <p:attrNameLst>
                                          <p:attrName>style.visibility</p:attrName>
                                        </p:attrNameLst>
                                      </p:cBhvr>
                                      <p:to>
                                        <p:strVal val="visible"/>
                                      </p:to>
                                    </p:set>
                                    <p:animEffect transition="in" filter="fade">
                                      <p:cBhvr>
                                        <p:cTn id="19" dur="500"/>
                                        <p:tgtEl>
                                          <p:spTgt spid="154"/>
                                        </p:tgtEl>
                                      </p:cBhvr>
                                    </p:animEffect>
                                  </p:childTnLst>
                                </p:cTn>
                              </p:par>
                            </p:childTnLst>
                          </p:cTn>
                        </p:par>
                        <p:par>
                          <p:cTn id="20" fill="hold">
                            <p:stCondLst>
                              <p:cond delay="2200"/>
                            </p:stCondLst>
                            <p:childTnLst>
                              <p:par>
                                <p:cTn id="21" presetID="10" presetClass="entr" presetSubtype="0" fill="hold" grpId="0" nodeType="afterEffect">
                                  <p:stCondLst>
                                    <p:cond delay="100"/>
                                  </p:stCondLst>
                                  <p:childTnLst>
                                    <p:set>
                                      <p:cBhvr>
                                        <p:cTn id="22" dur="1" fill="hold">
                                          <p:stCondLst>
                                            <p:cond delay="0"/>
                                          </p:stCondLst>
                                        </p:cTn>
                                        <p:tgtEl>
                                          <p:spTgt spid="152"/>
                                        </p:tgtEl>
                                        <p:attrNameLst>
                                          <p:attrName>style.visibility</p:attrName>
                                        </p:attrNameLst>
                                      </p:cBhvr>
                                      <p:to>
                                        <p:strVal val="visible"/>
                                      </p:to>
                                    </p:set>
                                    <p:animEffect transition="in" filter="fade">
                                      <p:cBhvr>
                                        <p:cTn id="23" dur="500"/>
                                        <p:tgtEl>
                                          <p:spTgt spid="152"/>
                                        </p:tgtEl>
                                      </p:cBhvr>
                                    </p:animEffect>
                                  </p:childTnLst>
                                </p:cTn>
                              </p:par>
                            </p:childTnLst>
                          </p:cTn>
                        </p:par>
                        <p:par>
                          <p:cTn id="24" fill="hold">
                            <p:stCondLst>
                              <p:cond delay="2800"/>
                            </p:stCondLst>
                            <p:childTnLst>
                              <p:par>
                                <p:cTn id="25" presetID="10" presetClass="entr" presetSubtype="0" fill="hold" nodeType="afterEffect">
                                  <p:stCondLst>
                                    <p:cond delay="10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51" grpId="0" animBg="1"/>
      <p:bldP spid="152" grpId="0" animBg="1"/>
      <p:bldP spid="1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第八章 大数据可视化系统魔镜</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0840" cy="275590"/>
          </a:xfrm>
          <a:prstGeom prst="rect">
            <a:avLst/>
          </a:prstGeom>
          <a:noFill/>
        </p:spPr>
        <p:txBody>
          <a:bodyPr wrap="none">
            <a:spAutoFit/>
          </a:bodyPr>
          <a:lstStyle/>
          <a:p>
            <a:pPr algn="l" fontAlgn="auto">
              <a:spcBef>
                <a:spcPts val="0"/>
              </a:spcBef>
              <a:spcAft>
                <a:spcPts val="0"/>
              </a:spcAft>
              <a:defRPr/>
            </a:pPr>
            <a:r>
              <a:rPr lang="en-US" altLang="zh-CN" sz="1200" b="1" dirty="0" smtClean="0">
                <a:solidFill>
                  <a:schemeClr val="bg1">
                    <a:lumMod val="50000"/>
                  </a:schemeClr>
                </a:solidFill>
                <a:sym typeface="+mn-ea"/>
              </a:rPr>
              <a:t>27</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6" name="文本框 6"/>
          <p:cNvSpPr txBox="1"/>
          <p:nvPr/>
        </p:nvSpPr>
        <p:spPr>
          <a:xfrm>
            <a:off x="452232" y="173917"/>
            <a:ext cx="2579552" cy="415498"/>
          </a:xfrm>
          <a:prstGeom prst="rect">
            <a:avLst/>
          </a:prstGeom>
          <a:noFill/>
        </p:spPr>
        <p:txBody>
          <a:bodyPr wrap="none" rtlCol="0">
            <a:spAutoFit/>
          </a:bodyPr>
          <a:lstStyle/>
          <a:p>
            <a:r>
              <a:rPr lang="en-US" altLang="zh-CN" sz="2100" b="1" spc="225" dirty="0">
                <a:solidFill>
                  <a:prstClr val="white"/>
                </a:solidFill>
              </a:rPr>
              <a:t>8</a:t>
            </a:r>
            <a:r>
              <a:rPr lang="en-US" altLang="zh-CN" sz="2100" b="1" spc="225" dirty="0" smtClean="0">
                <a:solidFill>
                  <a:prstClr val="white"/>
                </a:solidFill>
              </a:rPr>
              <a:t>.3 </a:t>
            </a:r>
            <a:r>
              <a:rPr lang="zh-CN" altLang="en-US" sz="2100" b="1" spc="225" dirty="0" smtClean="0">
                <a:solidFill>
                  <a:prstClr val="white"/>
                </a:solidFill>
              </a:rPr>
              <a:t>魔镜产品功能</a:t>
            </a:r>
            <a:endParaRPr lang="zh-CN" altLang="en-US" sz="2100" b="1" spc="225" dirty="0">
              <a:solidFill>
                <a:prstClr val="white"/>
              </a:solidFill>
            </a:endParaRPr>
          </a:p>
        </p:txBody>
      </p:sp>
      <p:sp>
        <p:nvSpPr>
          <p:cNvPr id="143" name="矩形 142"/>
          <p:cNvSpPr/>
          <p:nvPr/>
        </p:nvSpPr>
        <p:spPr>
          <a:xfrm>
            <a:off x="452232" y="889323"/>
            <a:ext cx="1337226" cy="338554"/>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a:t>
            </a:r>
            <a:r>
              <a:rPr lang="zh-CN" altLang="en-US" sz="1600" b="1" dirty="0" smtClean="0">
                <a:solidFill>
                  <a:srgbClr val="3D89BC"/>
                </a:solidFill>
              </a:rPr>
              <a:t>业务建模</a:t>
            </a:r>
            <a:endParaRPr lang="zh-CN" altLang="zh-CN" sz="1600" b="1" dirty="0" smtClean="0">
              <a:solidFill>
                <a:srgbClr val="3D89BC"/>
              </a:solidFill>
            </a:endParaRPr>
          </a:p>
        </p:txBody>
      </p:sp>
      <p:sp>
        <p:nvSpPr>
          <p:cNvPr id="31" name="Rectangle 8"/>
          <p:cNvSpPr>
            <a:spLocks noGrp="1" noChangeArrowheads="1"/>
          </p:cNvSpPr>
          <p:nvPr/>
        </p:nvSpPr>
        <p:spPr bwMode="auto">
          <a:xfrm>
            <a:off x="797668" y="4946088"/>
            <a:ext cx="8132323" cy="1095689"/>
          </a:xfrm>
          <a:prstGeom prst="rect">
            <a:avLst/>
          </a:prstGeom>
          <a:noFill/>
          <a:ln>
            <a:noFill/>
          </a:ln>
          <a:effectLst/>
        </p:spPr>
        <p:txBody>
          <a:bodyPr anchor="ctr"/>
          <a:lstStyle>
            <a:lvl1pPr marL="914400" indent="-9144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defRPr/>
            </a:pPr>
            <a:r>
              <a:rPr lang="zh-CN" altLang="zh-CN" sz="1600" dirty="0">
                <a:latin typeface="+mn-ea"/>
                <a:ea typeface="+mn-ea"/>
              </a:rPr>
              <a:t>魔镜系统可以把各式各样的数据，通过一个统一的业务视图整理和呈现给用户</a:t>
            </a:r>
            <a:r>
              <a:rPr lang="zh-CN" altLang="zh-CN" sz="1600" dirty="0" smtClean="0">
                <a:latin typeface="+mn-ea"/>
                <a:ea typeface="+mn-ea"/>
              </a:rPr>
              <a:t>，</a:t>
            </a:r>
            <a:endParaRPr lang="en-US" altLang="zh-CN" sz="1600" dirty="0" smtClean="0">
              <a:latin typeface="+mn-ea"/>
              <a:ea typeface="+mn-ea"/>
            </a:endParaRPr>
          </a:p>
          <a:p>
            <a:pPr algn="ctr">
              <a:spcBef>
                <a:spcPct val="0"/>
              </a:spcBef>
              <a:buFontTx/>
              <a:buNone/>
              <a:defRPr/>
            </a:pPr>
            <a:r>
              <a:rPr lang="zh-CN" altLang="zh-CN" sz="1600" dirty="0" smtClean="0">
                <a:latin typeface="+mn-ea"/>
                <a:ea typeface="+mn-ea"/>
              </a:rPr>
              <a:t>用户</a:t>
            </a:r>
            <a:r>
              <a:rPr lang="zh-CN" altLang="zh-CN" sz="1600" dirty="0">
                <a:latin typeface="+mn-ea"/>
                <a:ea typeface="+mn-ea"/>
              </a:rPr>
              <a:t>不需要知道数据之间复杂的关系，只需要识别出数据的含义即可。</a:t>
            </a:r>
            <a:r>
              <a:rPr lang="zh-CN" altLang="zh-CN" sz="1600" dirty="0" smtClean="0">
                <a:latin typeface="+mn-ea"/>
                <a:ea typeface="+mn-ea"/>
              </a:rPr>
              <a:t>配合魔镜的</a:t>
            </a:r>
            <a:endParaRPr lang="en-US" altLang="zh-CN" sz="1600" dirty="0" smtClean="0">
              <a:latin typeface="+mn-ea"/>
              <a:ea typeface="+mn-ea"/>
            </a:endParaRPr>
          </a:p>
          <a:p>
            <a:pPr algn="ctr">
              <a:spcBef>
                <a:spcPct val="0"/>
              </a:spcBef>
              <a:buFontTx/>
              <a:buNone/>
              <a:defRPr/>
            </a:pPr>
            <a:r>
              <a:rPr lang="zh-CN" altLang="zh-CN" sz="1600" dirty="0" smtClean="0">
                <a:latin typeface="+mn-ea"/>
                <a:ea typeface="+mn-ea"/>
              </a:rPr>
              <a:t>路径</a:t>
            </a:r>
            <a:r>
              <a:rPr lang="zh-CN" altLang="zh-CN" sz="1600" dirty="0">
                <a:latin typeface="+mn-ea"/>
                <a:ea typeface="+mn-ea"/>
              </a:rPr>
              <a:t>查找与优化引擎，可以自动生成快速高效的查询语句，完成数据的计算</a:t>
            </a:r>
            <a:endParaRPr kumimoji="0" lang="zh-CN" altLang="en-US" sz="1600" dirty="0">
              <a:solidFill>
                <a:schemeClr val="tx1">
                  <a:lumMod val="75000"/>
                  <a:lumOff val="25000"/>
                </a:schemeClr>
              </a:solidFill>
              <a:latin typeface="+mn-ea"/>
              <a:ea typeface="+mn-ea"/>
              <a:cs typeface="微软雅黑 Light" panose="020B0502040204020203" charset="-122"/>
              <a:sym typeface="Calibri" panose="020F0502020204030204" pitchFamily="34" charset="0"/>
            </a:endParaRPr>
          </a:p>
        </p:txBody>
      </p:sp>
      <p:pic>
        <p:nvPicPr>
          <p:cNvPr id="33" name="图片 32"/>
          <p:cNvPicPr/>
          <p:nvPr/>
        </p:nvPicPr>
        <p:blipFill>
          <a:blip r:embed="rId3"/>
          <a:stretch>
            <a:fillRect/>
          </a:stretch>
        </p:blipFill>
        <p:spPr>
          <a:xfrm>
            <a:off x="913574" y="1389703"/>
            <a:ext cx="7631249" cy="3394559"/>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2944</Words>
  <Application>WPS 演示</Application>
  <PresentationFormat>全屏显示(4:3)</PresentationFormat>
  <Paragraphs>416</Paragraphs>
  <Slides>23</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Arial</vt:lpstr>
      <vt:lpstr>宋体</vt:lpstr>
      <vt:lpstr>Wingdings</vt:lpstr>
      <vt:lpstr>微软雅黑</vt:lpstr>
      <vt:lpstr>微软雅黑 Light</vt:lpstr>
      <vt:lpstr>Calibri</vt:lpstr>
      <vt:lpstr>Arial Unicode MS</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373</cp:revision>
  <dcterms:created xsi:type="dcterms:W3CDTF">2015-11-23T03:31:00Z</dcterms:created>
  <dcterms:modified xsi:type="dcterms:W3CDTF">2021-03-17T02:13:42Z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