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607" r:id="rId3"/>
    <p:sldId id="446" r:id="rId4"/>
    <p:sldId id="556" r:id="rId5"/>
    <p:sldId id="557" r:id="rId6"/>
    <p:sldId id="558" r:id="rId7"/>
    <p:sldId id="559" r:id="rId8"/>
    <p:sldId id="560" r:id="rId9"/>
    <p:sldId id="579" r:id="rId10"/>
    <p:sldId id="561" r:id="rId11"/>
    <p:sldId id="564" r:id="rId12"/>
    <p:sldId id="565" r:id="rId13"/>
    <p:sldId id="566" r:id="rId14"/>
    <p:sldId id="580" r:id="rId15"/>
    <p:sldId id="562" r:id="rId16"/>
    <p:sldId id="569" r:id="rId17"/>
    <p:sldId id="570" r:id="rId18"/>
    <p:sldId id="571" r:id="rId19"/>
    <p:sldId id="572" r:id="rId20"/>
    <p:sldId id="581" r:id="rId21"/>
    <p:sldId id="563" r:id="rId22"/>
    <p:sldId id="574" r:id="rId23"/>
    <p:sldId id="575" r:id="rId24"/>
    <p:sldId id="576" r:id="rId25"/>
    <p:sldId id="577" r:id="rId26"/>
    <p:sldId id="582" r:id="rId27"/>
    <p:sldId id="598" r:id="rId28"/>
    <p:sldId id="660" r:id="rId29"/>
    <p:sldId id="661" r:id="rId30"/>
    <p:sldId id="663" r:id="rId31"/>
    <p:sldId id="60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A07C5-1CB3-417C-B5BC-3B1D7FB6A6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897AD-28BE-4A2C-8B39-40C3E855F21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3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7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5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40.png"/><Relationship Id="rId27" Type="http://schemas.openxmlformats.org/officeDocument/2006/relationships/image" Target="../media/image39.png"/><Relationship Id="rId26" Type="http://schemas.openxmlformats.org/officeDocument/2006/relationships/image" Target="../media/image38.jpeg"/><Relationship Id="rId25" Type="http://schemas.openxmlformats.org/officeDocument/2006/relationships/image" Target="../media/image37.jpeg"/><Relationship Id="rId24" Type="http://schemas.openxmlformats.org/officeDocument/2006/relationships/image" Target="../media/image36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5.png"/><Relationship Id="rId21" Type="http://schemas.openxmlformats.org/officeDocument/2006/relationships/image" Target="../media/image34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3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2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1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0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9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4.png"/><Relationship Id="rId7" Type="http://schemas.openxmlformats.org/officeDocument/2006/relationships/tags" Target="../tags/tag4.xml"/><Relationship Id="rId6" Type="http://schemas.openxmlformats.org/officeDocument/2006/relationships/image" Target="../media/image43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71.png"/><Relationship Id="rId53" Type="http://schemas.openxmlformats.org/officeDocument/2006/relationships/tags" Target="../tags/tag23.xml"/><Relationship Id="rId52" Type="http://schemas.openxmlformats.org/officeDocument/2006/relationships/image" Target="../media/image70.png"/><Relationship Id="rId51" Type="http://schemas.openxmlformats.org/officeDocument/2006/relationships/image" Target="../media/image69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8.png"/><Relationship Id="rId48" Type="http://schemas.openxmlformats.org/officeDocument/2006/relationships/image" Target="../media/image67.png"/><Relationship Id="rId47" Type="http://schemas.openxmlformats.org/officeDocument/2006/relationships/image" Target="../media/image66.png"/><Relationship Id="rId46" Type="http://schemas.openxmlformats.org/officeDocument/2006/relationships/image" Target="../media/image65.png"/><Relationship Id="rId45" Type="http://schemas.openxmlformats.org/officeDocument/2006/relationships/image" Target="../media/image64.png"/><Relationship Id="rId44" Type="http://schemas.openxmlformats.org/officeDocument/2006/relationships/image" Target="../media/image63.png"/><Relationship Id="rId43" Type="http://schemas.openxmlformats.org/officeDocument/2006/relationships/image" Target="../media/image62.png"/><Relationship Id="rId42" Type="http://schemas.openxmlformats.org/officeDocument/2006/relationships/image" Target="../media/image61.png"/><Relationship Id="rId41" Type="http://schemas.openxmlformats.org/officeDocument/2006/relationships/tags" Target="../tags/tag21.xml"/><Relationship Id="rId40" Type="http://schemas.openxmlformats.org/officeDocument/2006/relationships/image" Target="../media/image60.png"/><Relationship Id="rId4" Type="http://schemas.openxmlformats.org/officeDocument/2006/relationships/image" Target="../media/image42.png"/><Relationship Id="rId39" Type="http://schemas.openxmlformats.org/officeDocument/2006/relationships/tags" Target="../tags/tag20.xml"/><Relationship Id="rId38" Type="http://schemas.openxmlformats.org/officeDocument/2006/relationships/image" Target="../media/image59.png"/><Relationship Id="rId37" Type="http://schemas.openxmlformats.org/officeDocument/2006/relationships/tags" Target="../tags/tag19.xml"/><Relationship Id="rId36" Type="http://schemas.openxmlformats.org/officeDocument/2006/relationships/image" Target="../media/image58.png"/><Relationship Id="rId35" Type="http://schemas.openxmlformats.org/officeDocument/2006/relationships/tags" Target="../tags/tag18.xml"/><Relationship Id="rId34" Type="http://schemas.openxmlformats.org/officeDocument/2006/relationships/image" Target="../media/image57.png"/><Relationship Id="rId33" Type="http://schemas.openxmlformats.org/officeDocument/2006/relationships/tags" Target="../tags/tag17.xml"/><Relationship Id="rId32" Type="http://schemas.openxmlformats.org/officeDocument/2006/relationships/image" Target="../media/image56.png"/><Relationship Id="rId31" Type="http://schemas.openxmlformats.org/officeDocument/2006/relationships/tags" Target="../tags/tag16.xml"/><Relationship Id="rId30" Type="http://schemas.openxmlformats.org/officeDocument/2006/relationships/image" Target="../media/image55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4.png"/><Relationship Id="rId27" Type="http://schemas.openxmlformats.org/officeDocument/2006/relationships/tags" Target="../tags/tag14.xml"/><Relationship Id="rId26" Type="http://schemas.openxmlformats.org/officeDocument/2006/relationships/image" Target="../media/image53.png"/><Relationship Id="rId25" Type="http://schemas.openxmlformats.org/officeDocument/2006/relationships/tags" Target="../tags/tag13.xml"/><Relationship Id="rId24" Type="http://schemas.openxmlformats.org/officeDocument/2006/relationships/image" Target="../media/image52.png"/><Relationship Id="rId23" Type="http://schemas.openxmlformats.org/officeDocument/2006/relationships/tags" Target="../tags/tag12.xml"/><Relationship Id="rId22" Type="http://schemas.openxmlformats.org/officeDocument/2006/relationships/image" Target="../media/image51.png"/><Relationship Id="rId21" Type="http://schemas.openxmlformats.org/officeDocument/2006/relationships/tags" Target="../tags/tag11.xml"/><Relationship Id="rId20" Type="http://schemas.openxmlformats.org/officeDocument/2006/relationships/image" Target="../media/image50.png"/><Relationship Id="rId2" Type="http://schemas.openxmlformats.org/officeDocument/2006/relationships/image" Target="../media/image41.png"/><Relationship Id="rId19" Type="http://schemas.openxmlformats.org/officeDocument/2006/relationships/tags" Target="../tags/tag10.xml"/><Relationship Id="rId18" Type="http://schemas.openxmlformats.org/officeDocument/2006/relationships/image" Target="../media/image49.png"/><Relationship Id="rId17" Type="http://schemas.openxmlformats.org/officeDocument/2006/relationships/tags" Target="../tags/tag9.xml"/><Relationship Id="rId16" Type="http://schemas.openxmlformats.org/officeDocument/2006/relationships/image" Target="../media/image48.png"/><Relationship Id="rId15" Type="http://schemas.openxmlformats.org/officeDocument/2006/relationships/tags" Target="../tags/tag8.xml"/><Relationship Id="rId14" Type="http://schemas.openxmlformats.org/officeDocument/2006/relationships/image" Target="../media/image47.png"/><Relationship Id="rId13" Type="http://schemas.openxmlformats.org/officeDocument/2006/relationships/tags" Target="../tags/tag7.xml"/><Relationship Id="rId12" Type="http://schemas.openxmlformats.org/officeDocument/2006/relationships/image" Target="../media/image46.png"/><Relationship Id="rId11" Type="http://schemas.openxmlformats.org/officeDocument/2006/relationships/tags" Target="../tags/tag6.xml"/><Relationship Id="rId10" Type="http://schemas.openxmlformats.org/officeDocument/2006/relationships/image" Target="../media/image45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433965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高级大数据人才培养丛书之一，大数据挖掘技术与应用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何光威    主编                    郑志蕴    梁英杰    朱琼琼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2475960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 rot="16200000">
            <a:off x="6802908" y="475572"/>
            <a:ext cx="921385" cy="1450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000066"/>
                </a:solidFill>
              </a:rPr>
              <a:t>BIG </a:t>
            </a:r>
            <a:endParaRPr lang="en-US" altLang="zh-CN" sz="2400" b="1" dirty="0">
              <a:solidFill>
                <a:srgbClr val="000066"/>
              </a:solidFill>
            </a:endParaRPr>
          </a:p>
          <a:p>
            <a:r>
              <a:rPr lang="en-US" altLang="zh-CN" sz="2400" b="1" dirty="0">
                <a:solidFill>
                  <a:srgbClr val="000066"/>
                </a:solidFill>
              </a:rPr>
              <a:t>DATA</a:t>
            </a:r>
            <a:endParaRPr lang="en-US" altLang="zh-CN" sz="2400" b="1" dirty="0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719235" y="2110231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96118" y="221863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458932" y="693652"/>
            <a:ext cx="5028201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大数据可视化</a:t>
            </a:r>
            <a:endParaRPr lang="zh-CN" altLang="en-US" sz="60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25"/>
          <p:cNvSpPr>
            <a:spLocks noEditPoints="1"/>
          </p:cNvSpPr>
          <p:nvPr/>
        </p:nvSpPr>
        <p:spPr bwMode="auto">
          <a:xfrm>
            <a:off x="6172295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 descr="大数据可视化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30" y="3072130"/>
            <a:ext cx="6530340" cy="3239770"/>
          </a:xfrm>
          <a:prstGeom prst="rect">
            <a:avLst/>
          </a:prstGeom>
        </p:spPr>
      </p:pic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3065240" y="221838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2993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9.2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广告投放效果分析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42707" y="108020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实验目的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4509" y="2218369"/>
            <a:ext cx="75149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         通过对某产品一个月网络广告监测数据的分析，从本月广告投放效果趋势、不同广告创意投放效果、不同广告位投放效果等三个角度分析，对该产品的网络广告投放效果进行评估，为后续广告投放策略的制定提供参考。</a:t>
            </a:r>
            <a:endParaRPr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2993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9.2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广告投放效果分析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2707" y="1080202"/>
            <a:ext cx="2691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2707" y="1582932"/>
            <a:ext cx="8701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以广告日数据监测分析为例，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登录魔镜，新建项目，添加新的数据源，上传数据源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</a:rPr>
              <a:t>excel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广告监测数据表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endParaRPr lang="zh-CN" altLang="en-US" dirty="0"/>
          </a:p>
        </p:txBody>
      </p:sp>
      <p:pic>
        <p:nvPicPr>
          <p:cNvPr id="51" name="图片 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07" y="2730771"/>
            <a:ext cx="4387879" cy="2153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31" y="2307228"/>
            <a:ext cx="3685587" cy="37643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2993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9.2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广告投放效果分析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2707" y="1080202"/>
            <a:ext cx="4564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数据处理、数据分析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2707" y="1720032"/>
            <a:ext cx="8131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传数据源进入数据处理页面，点击快速分组操作后，进入数据分析台。首先来分析下广告的本月投放效果趋势。在“总览”分组中将“日期”拖入列，“成本费用”“点击数”“成交额”拖入行，选择线图，保存命名周投放趋势。</a:t>
            </a:r>
            <a:endParaRPr lang="zh-CN" altLang="en-US" dirty="0"/>
          </a:p>
        </p:txBody>
      </p:sp>
      <p:pic>
        <p:nvPicPr>
          <p:cNvPr id="22" name="图片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40" y="2750467"/>
            <a:ext cx="5113020" cy="33229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2993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9.2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广告投放效果分析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0436" y="2476147"/>
            <a:ext cx="8229489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lnSpc>
                <a:spcPct val="200000"/>
              </a:lnSpc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通过分析我们可以看出，</a:t>
            </a: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本月广告点击数和成本费用基本保持不变，成交额变化参差不齐。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78406" y="113439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分析结论</a:t>
            </a:r>
            <a:endParaRPr lang="zh-CN" altLang="en-US" sz="2400" b="1" dirty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27284" y="1196393"/>
              <a:ext cx="2653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第九章　大数据可视化的行业案例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78480" y="3856231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金融行业贷款数据分析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87732" y="2413586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电商行业销售数据分析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87732" y="3143664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33617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广告投放效果分析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78481" y="4548425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能源行业油井数据分析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34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9.3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金融行业贷款数据分析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42707" y="108020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实验目的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2707" y="3242924"/>
            <a:ext cx="84267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         本案例通过一个定量研究银行贷款与利润分布的数学模型，从而查看各地区的贷款情况和不良贷款记录、利润分布特征与变化。我们根据已有数据对该银行的经营状况、各地的消费与贷款情况等做出分析，制作仪表盘。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537178" y="1906099"/>
            <a:ext cx="8069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         正在兴起的大数据技术将与金融业务呈现快速融合的趋势，给未来金融业的发展带来重要机遇。如何根据银行数据对其经营状况做出合理分析？本章中将针对这一问题进行案例分析。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9.3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金融行业贷款数据分析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2707" y="1080202"/>
            <a:ext cx="2691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pic>
        <p:nvPicPr>
          <p:cNvPr id="51" name="图片 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50" y="3053707"/>
            <a:ext cx="4387879" cy="2153709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4"/>
          <a:stretch>
            <a:fillRect/>
          </a:stretch>
        </p:blipFill>
        <p:spPr>
          <a:xfrm>
            <a:off x="325199" y="1675190"/>
            <a:ext cx="3812619" cy="428376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47850" y="1785582"/>
            <a:ext cx="4380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本案例主要通过对地区贷款明细、年度利润数据分析、央行利息调整数据等，了解银行的经营状况。上传数据源“贷款明细”</a:t>
            </a:r>
            <a:endParaRPr lang="zh-CN" altLang="en-US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9.3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金融行业贷款数据分析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2707" y="1080202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数据处理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2232" y="1680344"/>
            <a:ext cx="7818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点击 “快速分组”，一键将技术对象转化为业务对象，具体操作即将贷款明细，利润表（横排），利润表，基准利率日报，央行调息时间表分别拖入并分别确认保存</a:t>
            </a:r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3"/>
          <a:stretch>
            <a:fillRect/>
          </a:stretch>
        </p:blipFill>
        <p:spPr>
          <a:xfrm>
            <a:off x="2684680" y="2559201"/>
            <a:ext cx="4836677" cy="321859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9.3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金融行业贷款数据分析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4106" y="1445841"/>
            <a:ext cx="9029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拖拽信用类别、地区、行业与应用到编辑框，命名参数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保存并将参数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拖入列，将“客户贷款总额（百万元）”、“不良贷款总额（百万元）”拖入标记中的度量值，视图区即出现分组柱状图图形效果</a:t>
            </a:r>
            <a:endParaRPr lang="zh-CN" altLang="zh-CN" kern="5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4106" y="934872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数据分析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pic>
        <p:nvPicPr>
          <p:cNvPr id="20" name="图片 19"/>
          <p:cNvPicPr/>
          <p:nvPr/>
        </p:nvPicPr>
        <p:blipFill>
          <a:blip r:embed="rId3"/>
          <a:stretch>
            <a:fillRect/>
          </a:stretch>
        </p:blipFill>
        <p:spPr>
          <a:xfrm>
            <a:off x="1557692" y="2663113"/>
            <a:ext cx="6028614" cy="33517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9.1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电商行业销售数据分析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4454" y="1925796"/>
            <a:ext cx="8229489" cy="2785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lnSpc>
                <a:spcPct val="200000"/>
              </a:lnSpc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我们可以看出，关于贷款地区分布，在全国范围内，长三角地区的贷款业务量最大，客户贷款总额达到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380048700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万元，其次是环渤海地区和珠三角地区，其他地区参差不齐，境外机构的客户贷款总额最低。而长三角地区的不良贷款数额也最大，其次为总行、珠三角、中部等地，境外机构和附属机构的不良贷款非常少，但其贷款量也较低。</a:t>
            </a:r>
            <a:endParaRPr lang="zh-CN" altLang="en-US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406" y="113439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分析结论</a:t>
            </a:r>
            <a:endParaRPr lang="zh-CN" altLang="en-US" sz="2400" b="1" dirty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27284" y="1196393"/>
              <a:ext cx="2653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第九章　大数据可视化的行业案例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78481" y="2411841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电商行业销售数据分析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78481" y="311684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33617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广告投放效果分析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78481" y="3832637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金融行业贷款数据分析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78481" y="4548425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能源行业油井数据分析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27284" y="1196393"/>
              <a:ext cx="2653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第九章　大数据可视化的行业案例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87731" y="4662320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9.4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能源行业油井数据分析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87732" y="2413586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电商行业销售数据分析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87732" y="3143664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33617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广告投放效果分析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87732" y="3894187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金融行业贷款数据分析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34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9.4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能源行业油井数据分析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42707" y="108020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实验目的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5395" y="3298701"/>
            <a:ext cx="84267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/>
              <a:t>         </a:t>
            </a:r>
            <a:r>
              <a:rPr lang="zh-CN" altLang="zh-CN" sz="2000" dirty="0"/>
              <a:t>本案例主要分析某油井公司的生产及销售数据。该公司现在想要对以往的历史数据进行分析，让销售部门经理对检测销售情况有深刻的了解。能从庞大的销售数据了解到销售业绩，从各个角度对整体的销售数据进行切片分析。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537178" y="1906099"/>
            <a:ext cx="8069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/>
              <a:t>         </a:t>
            </a:r>
            <a:r>
              <a:rPr lang="zh-CN" altLang="zh-CN" sz="2000" dirty="0"/>
              <a:t>信息化的发展极大推动了电力、石油、煤矿等产业的发展，通过大数据技术分析与挖掘企业积累的大量数据，大幅提高企业内部管理效率、降低管理成本、提高生产效率、创造新的价值。</a:t>
            </a:r>
            <a:r>
              <a:rPr lang="zh-CN" altLang="en-US" sz="2000" dirty="0"/>
              <a:t> </a:t>
            </a:r>
            <a:endParaRPr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9.4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能源行业油井数据分析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2707" y="1080202"/>
            <a:ext cx="2691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2492" y="1906098"/>
            <a:ext cx="870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能源数据源文件中有日期、所属地域、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CO2</a:t>
            </a: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排放量、瓦斯产量、原油产量等字段。</a:t>
            </a:r>
            <a:endParaRPr lang="zh-CN" altLang="en-US" dirty="0"/>
          </a:p>
        </p:txBody>
      </p:sp>
      <p:pic>
        <p:nvPicPr>
          <p:cNvPr id="51" name="图片 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07" y="2730771"/>
            <a:ext cx="4387879" cy="2153709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4"/>
          <a:stretch>
            <a:fillRect/>
          </a:stretch>
        </p:blipFill>
        <p:spPr>
          <a:xfrm>
            <a:off x="81761" y="2590286"/>
            <a:ext cx="4085427" cy="26674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9.4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能源行业油井数据分析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2707" y="1080202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数据处理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2707" y="1720032"/>
            <a:ext cx="5922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进入数据处理页面，点击快速分组，将订单拖入</a:t>
            </a:r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3"/>
          <a:stretch>
            <a:fillRect/>
          </a:stretch>
        </p:blipFill>
        <p:spPr>
          <a:xfrm>
            <a:off x="1791340" y="2247787"/>
            <a:ext cx="5113020" cy="37153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9.4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能源行业油井数据分析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4106" y="1445841"/>
            <a:ext cx="9029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进入“数据分析”界面，首先分析各地区瓦斯和原油的销售收入情况。首先，建立“所属区域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油井”的分层结构，在“所属区域”后创建分层结构，命名为“油井所属区域”，再将“油井”拖至分层结构中“油井所属区域”的下部</a:t>
            </a:r>
            <a:endParaRPr lang="zh-CN" altLang="zh-CN" kern="5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4106" y="934872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数据分析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pic>
        <p:nvPicPr>
          <p:cNvPr id="20" name="图片 19"/>
          <p:cNvPicPr/>
          <p:nvPr/>
        </p:nvPicPr>
        <p:blipFill>
          <a:blip r:embed="rId3"/>
          <a:stretch>
            <a:fillRect/>
          </a:stretch>
        </p:blipFill>
        <p:spPr>
          <a:xfrm>
            <a:off x="2317987" y="2783963"/>
            <a:ext cx="4054006" cy="292445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9.4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能源行业油井数据分析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05176" y="2189948"/>
            <a:ext cx="6524097" cy="1113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lnSpc>
                <a:spcPct val="200000"/>
              </a:lnSpc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由上面可视化图形，可以分析出来华南地区原油、瓦斯收入最高，西北地区最低。</a:t>
            </a:r>
            <a:endParaRPr lang="zh-CN" altLang="en-US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406" y="113439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分析结论</a:t>
            </a:r>
            <a:endParaRPr lang="zh-CN" altLang="en-US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5405" y="3244334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9.4</a:t>
            </a:r>
            <a:r>
              <a:rPr lang="zh-CN" altLang="en-US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能源行业油井数据分析</a:t>
            </a:r>
            <a:endParaRPr lang="zh-CN" altLang="en-US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5405" y="3244334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9.4</a:t>
            </a:r>
            <a:r>
              <a:rPr lang="zh-CN" altLang="en-US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能源行业油井数据分析</a:t>
            </a:r>
            <a:endParaRPr lang="zh-CN" altLang="en-US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7892" y="1458882"/>
            <a:ext cx="7961879" cy="341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1．如何在魔镜中如何上传数据源？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2．如何在魔镜中新建一个数据分析项目？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3．如何创建一个计算字段？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4．上传一份带有日期的数据，进行按年、月的自定义拆分。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5．分层结构有什么作用，如何创建一个分层结构？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6．组字段有什么作用，如何创建一个组字段？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7．试用魔镜中的公共数据简单做数据分析。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8．如何对做好的图表进行位置和颜色调整？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9．做一份数据分析报告，需要哪些步骤？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10．将做好的一个仪表盘分享给其他同学。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7892" y="54596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16473" y="11959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9.1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电商行业销售数据分析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42707" y="108020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实验目的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9775" y="3092148"/>
            <a:ext cx="84267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        对于销售产生的大量数据，首先我们要确定有哪些值得分析的问题。</a:t>
            </a:r>
            <a:endParaRPr lang="zh-CN" altLang="en-US" sz="2000" dirty="0"/>
          </a:p>
          <a:p>
            <a:r>
              <a:rPr lang="zh-CN" altLang="en-US" sz="2000" dirty="0"/>
              <a:t>问题</a:t>
            </a:r>
            <a:r>
              <a:rPr lang="en-US" altLang="zh-CN" sz="2000" dirty="0"/>
              <a:t>1</a:t>
            </a:r>
            <a:r>
              <a:rPr lang="zh-CN" altLang="en-US" sz="2000" dirty="0"/>
              <a:t>：各地区总体的销售额和利润及利润率</a:t>
            </a:r>
            <a:endParaRPr lang="zh-CN" altLang="en-US" sz="2000" dirty="0"/>
          </a:p>
          <a:p>
            <a:r>
              <a:rPr lang="zh-CN" altLang="en-US" sz="2000" dirty="0"/>
              <a:t>问题</a:t>
            </a:r>
            <a:r>
              <a:rPr lang="en-US" altLang="zh-CN" sz="2000" dirty="0"/>
              <a:t>2</a:t>
            </a:r>
            <a:r>
              <a:rPr lang="zh-CN" altLang="en-US" sz="2000" dirty="0"/>
              <a:t>：各省市的销售额利润情况，有哪些省市利润存在亏损</a:t>
            </a:r>
            <a:endParaRPr lang="zh-CN" altLang="en-US" sz="2000" dirty="0"/>
          </a:p>
          <a:p>
            <a:r>
              <a:rPr lang="zh-CN" altLang="en-US" sz="2000" dirty="0"/>
              <a:t>问题</a:t>
            </a:r>
            <a:r>
              <a:rPr lang="en-US" altLang="zh-CN" sz="2000" dirty="0"/>
              <a:t>3</a:t>
            </a:r>
            <a:r>
              <a:rPr lang="zh-CN" altLang="en-US" sz="2000" dirty="0"/>
              <a:t>：哪些商品的利润值比较大，哪些商品是亏损的</a:t>
            </a:r>
            <a:endParaRPr lang="zh-CN" altLang="en-US" sz="2000" dirty="0"/>
          </a:p>
          <a:p>
            <a:r>
              <a:rPr lang="zh-CN" altLang="en-US" sz="2000" dirty="0"/>
              <a:t>问题</a:t>
            </a:r>
            <a:r>
              <a:rPr lang="en-US" altLang="zh-CN" sz="2000" dirty="0"/>
              <a:t>4</a:t>
            </a:r>
            <a:r>
              <a:rPr lang="zh-CN" altLang="en-US" sz="2000" dirty="0"/>
              <a:t>：根据历史数据预测，当销售额达到一定的数值时会有多大的利润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537178" y="1906099"/>
            <a:ext cx="8069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        </a:t>
            </a:r>
            <a:r>
              <a:rPr lang="zh-CN" altLang="en-US" sz="2000" dirty="0"/>
              <a:t>对于电商行业来说，每天的交易都会产生非常庞大的数据，如果能够对这些数据做到合理的利用，就可以规避风险，创造更大的利益价值。 </a:t>
            </a:r>
            <a:endParaRPr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9.1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电商行业销售数据分析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2707" y="1080202"/>
            <a:ext cx="2691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2707" y="1582932"/>
            <a:ext cx="8701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以各地区销售占比分析为例，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登录魔镜，新建项目，添加新的数据源，上传数据源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</a:rPr>
              <a:t>excel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超市数据分析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endParaRPr lang="zh-CN" altLang="en-US" dirty="0"/>
          </a:p>
        </p:txBody>
      </p:sp>
      <p:pic>
        <p:nvPicPr>
          <p:cNvPr id="51" name="图片 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07" y="2730771"/>
            <a:ext cx="4387879" cy="2153709"/>
          </a:xfrm>
          <a:prstGeom prst="rect">
            <a:avLst/>
          </a:prstGeom>
        </p:spPr>
      </p:pic>
      <p:pic>
        <p:nvPicPr>
          <p:cNvPr id="52" name="图片 51"/>
          <p:cNvPicPr/>
          <p:nvPr/>
        </p:nvPicPr>
        <p:blipFill>
          <a:blip r:embed="rId4"/>
          <a:stretch>
            <a:fillRect/>
          </a:stretch>
        </p:blipFill>
        <p:spPr>
          <a:xfrm>
            <a:off x="457914" y="2169355"/>
            <a:ext cx="3485211" cy="32554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9.1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电商行业销售数据分析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2707" y="1080202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数据处理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2707" y="1720032"/>
            <a:ext cx="5922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进入数据处理页面，点击快速分组，将订单拖入</a:t>
            </a:r>
            <a:endParaRPr lang="zh-CN" altLang="en-US" dirty="0"/>
          </a:p>
        </p:txBody>
      </p:sp>
      <p:pic>
        <p:nvPicPr>
          <p:cNvPr id="19" name="图片 18"/>
          <p:cNvPicPr/>
          <p:nvPr/>
        </p:nvPicPr>
        <p:blipFill>
          <a:blip r:embed="rId3"/>
          <a:stretch>
            <a:fillRect/>
          </a:stretch>
        </p:blipFill>
        <p:spPr>
          <a:xfrm>
            <a:off x="2015489" y="2229719"/>
            <a:ext cx="5113020" cy="36969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9.1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电商行业销售数据分析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4106" y="1445841"/>
            <a:ext cx="90298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进入数据分析操作台，</a:t>
            </a:r>
            <a:r>
              <a:rPr lang="en-US" altLang="zh-CN" kern="500" dirty="0"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数据分析操作台页面呈现导航区，业务对象区，建模区，图表类型区，可视化图像区等</a:t>
            </a:r>
            <a:r>
              <a:rPr lang="en-US" altLang="zh-CN" kern="500" spc="10" dirty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个区域</a:t>
            </a:r>
            <a:endParaRPr lang="en-US" altLang="zh-CN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业务对象区提供了大数据分析的数据内容</a:t>
            </a:r>
            <a:endParaRPr lang="en-US" altLang="zh-CN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建模区提高了行列规则区域</a:t>
            </a:r>
            <a:endParaRPr lang="en-US" altLang="zh-CN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标记区域设置不同的数据对象，在不同分析图表中以什么角色参与绘图及呈现</a:t>
            </a:r>
            <a:endParaRPr lang="en-US" altLang="zh-CN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筛选区域设置对展示数据的筛选及过滤</a:t>
            </a:r>
            <a:endParaRPr lang="en-US" altLang="zh-CN" kern="500" spc="1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图表类型区域提供了丰富的可视化效果图，让用户给予展示需求，设置最优的图表进行展示。同时可视化绘图区域还提供丰富的图上操作，例如上卷下载，探索及设置</a:t>
            </a:r>
            <a:endParaRPr lang="zh-CN" altLang="zh-CN" kern="5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4106" y="934872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实验步骤</a:t>
            </a:r>
            <a:r>
              <a:rPr lang="en-US" altLang="zh-CN" sz="2400" b="1" dirty="0">
                <a:solidFill>
                  <a:srgbClr val="3D89BC"/>
                </a:solidFill>
              </a:rPr>
              <a:t>----</a:t>
            </a:r>
            <a:r>
              <a:rPr lang="zh-CN" altLang="en-US" sz="2400" b="1" dirty="0">
                <a:solidFill>
                  <a:srgbClr val="3D89BC"/>
                </a:solidFill>
              </a:rPr>
              <a:t>数据分析</a:t>
            </a:r>
            <a:endParaRPr lang="zh-CN" altLang="zh-CN" sz="2400" b="1" dirty="0">
              <a:solidFill>
                <a:srgbClr val="3D89BC"/>
              </a:solidFill>
            </a:endParaRPr>
          </a:p>
        </p:txBody>
      </p:sp>
      <p:pic>
        <p:nvPicPr>
          <p:cNvPr id="19" name="图片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8" y="3754032"/>
            <a:ext cx="4172033" cy="23636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9.1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电商行业销售数据分析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76428" y="1016164"/>
            <a:ext cx="6905542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选择饼图，将“地区”“销售额”拖入标记中的颜色和角度，可以看到各地区的销售占比。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3"/>
          <a:stretch>
            <a:fillRect/>
          </a:stretch>
        </p:blipFill>
        <p:spPr>
          <a:xfrm>
            <a:off x="2291703" y="2145531"/>
            <a:ext cx="4351043" cy="37477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1993" y="219364"/>
            <a:ext cx="2781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第九章　大数据可视化的行业案例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64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0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</a:rPr>
              <a:t>34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3895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9.1</a:t>
            </a:r>
            <a:r>
              <a:rPr lang="zh-CN" altLang="en-US" sz="2100" b="1" spc="225" dirty="0">
                <a:solidFill>
                  <a:prstClr val="white"/>
                </a:solidFill>
              </a:rPr>
              <a:t>　电商行业销售数据分析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0436" y="2476147"/>
            <a:ext cx="8229489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>
              <a:lnSpc>
                <a:spcPct val="200000"/>
              </a:lnSpc>
              <a:spcAft>
                <a:spcPts val="0"/>
              </a:spcAft>
              <a:tabLst>
                <a:tab pos="2628265" algn="ctr"/>
                <a:tab pos="5292725" algn="r"/>
              </a:tabLst>
            </a:pPr>
            <a:r>
              <a:rPr lang="zh-CN" altLang="zh-CN" kern="500" spc="1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通过分析我们可以看出，从各地区销售情况来看，其中华东和中南地区销售额占比比较大。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78406" y="113439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D89BC"/>
                </a:solidFill>
              </a:rPr>
              <a:t>分析结论</a:t>
            </a:r>
            <a:endParaRPr lang="zh-CN" altLang="en-US" sz="2400" b="1" dirty="0">
              <a:solidFill>
                <a:srgbClr val="3D89B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27284" y="1196393"/>
              <a:ext cx="2653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第九章　大数据可视化的行业案例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78480" y="3140734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33617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广告投放效果分析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87732" y="2413586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电商行业销售数据分析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78481" y="3832637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金融行业贷款数据分析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78481" y="4548425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93248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能源行业油井数据分析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3782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34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3590</Words>
  <Application>WPS 演示</Application>
  <PresentationFormat>全屏显示(4:3)</PresentationFormat>
  <Paragraphs>429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Times New Roman</vt:lpstr>
      <vt:lpstr>等线</vt:lpstr>
      <vt:lpstr>Calibri</vt:lpstr>
      <vt:lpstr>Arial Unicode MS</vt:lpstr>
      <vt:lpstr>等线 Light</vt:lpstr>
      <vt:lpstr>Calibri Light</vt:lpstr>
      <vt:lpstr>Wingdings</vt:lpstr>
      <vt:lpstr>方正粗黑宋简体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30</cp:revision>
  <dcterms:created xsi:type="dcterms:W3CDTF">2018-05-10T02:32:00Z</dcterms:created>
  <dcterms:modified xsi:type="dcterms:W3CDTF">2021-03-17T02:13:51Z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