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7"/>
  </p:handoutMasterIdLst>
  <p:sldIdLst>
    <p:sldId id="689" r:id="rId3"/>
    <p:sldId id="690" r:id="rId5"/>
    <p:sldId id="547" r:id="rId6"/>
    <p:sldId id="651" r:id="rId7"/>
    <p:sldId id="652" r:id="rId8"/>
    <p:sldId id="653" r:id="rId9"/>
    <p:sldId id="654" r:id="rId10"/>
    <p:sldId id="655" r:id="rId11"/>
    <p:sldId id="656" r:id="rId12"/>
    <p:sldId id="657" r:id="rId13"/>
    <p:sldId id="658" r:id="rId14"/>
    <p:sldId id="659" r:id="rId15"/>
    <p:sldId id="660" r:id="rId16"/>
    <p:sldId id="697" r:id="rId17"/>
    <p:sldId id="661" r:id="rId18"/>
    <p:sldId id="662" r:id="rId19"/>
    <p:sldId id="663" r:id="rId20"/>
    <p:sldId id="664" r:id="rId21"/>
    <p:sldId id="665" r:id="rId22"/>
    <p:sldId id="666" r:id="rId23"/>
    <p:sldId id="667" r:id="rId24"/>
    <p:sldId id="668" r:id="rId25"/>
    <p:sldId id="698" r:id="rId26"/>
    <p:sldId id="669" r:id="rId27"/>
    <p:sldId id="673" r:id="rId28"/>
    <p:sldId id="672" r:id="rId29"/>
    <p:sldId id="674" r:id="rId30"/>
    <p:sldId id="699" r:id="rId31"/>
    <p:sldId id="691" r:id="rId32"/>
    <p:sldId id="723" r:id="rId33"/>
    <p:sldId id="724" r:id="rId34"/>
    <p:sldId id="726" r:id="rId35"/>
    <p:sldId id="696" r:id="rId3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 id="1" name="浩然 李" initials="浩然"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E6E6E6"/>
    <a:srgbClr val="3D89BC"/>
    <a:srgbClr val="EEEEEE"/>
    <a:srgbClr val="ED7D31"/>
    <a:srgbClr val="F0C3B5"/>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2853" autoAdjust="0"/>
    <p:restoredTop sz="96429" autoAdjust="0"/>
  </p:normalViewPr>
  <p:slideViewPr>
    <p:cSldViewPr snapToGrid="0" showGuides="1">
      <p:cViewPr varScale="1">
        <p:scale>
          <a:sx n="107" d="100"/>
          <a:sy n="107" d="100"/>
        </p:scale>
        <p:origin x="414" y="108"/>
      </p:cViewPr>
      <p:guideLst>
        <p:guide orient="horz" pos="4029"/>
        <p:guide orient="horz" pos="1442"/>
        <p:guide orient="horz" pos="657"/>
        <p:guide pos="1880"/>
        <p:guide pos="145"/>
        <p:guide pos="5537"/>
        <p:guide pos="1218"/>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704"/>
        <p:guide pos="2202"/>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commentAuthors" Target="commentAuthors.xml"/><Relationship Id="rId40" Type="http://schemas.openxmlformats.org/officeDocument/2006/relationships/tableStyles" Target="tableStyles.xml"/><Relationship Id="rId4" Type="http://schemas.openxmlformats.org/officeDocument/2006/relationships/notesMaster" Target="notesMasters/notesMaster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handoutMaster" Target="handoutMasters/handoutMaster1.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vmlDrawing" Target="../drawings/vmlDrawing5.vml"/><Relationship Id="rId3" Type="http://schemas.openxmlformats.org/officeDocument/2006/relationships/slideLayout" Target="../slideLayouts/slideLayout2.xml"/><Relationship Id="rId2" Type="http://schemas.openxmlformats.org/officeDocument/2006/relationships/image" Target="../media/image15.emf"/><Relationship Id="rId1"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vmlDrawing" Target="../drawings/vmlDrawing6.vml"/><Relationship Id="rId3" Type="http://schemas.openxmlformats.org/officeDocument/2006/relationships/slideLayout" Target="../slideLayouts/slideLayout2.xml"/><Relationship Id="rId2" Type="http://schemas.openxmlformats.org/officeDocument/2006/relationships/image" Target="../media/image16.emf"/><Relationship Id="rId1"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4" Type="http://schemas.openxmlformats.org/officeDocument/2006/relationships/vmlDrawing" Target="../drawings/vmlDrawing7.vml"/><Relationship Id="rId3" Type="http://schemas.openxmlformats.org/officeDocument/2006/relationships/slideLayout" Target="../slideLayouts/slideLayout2.xml"/><Relationship Id="rId2" Type="http://schemas.openxmlformats.org/officeDocument/2006/relationships/image" Target="../media/image17.emf"/><Relationship Id="rId1" Type="http://schemas.openxmlformats.org/officeDocument/2006/relationships/oleObject" Target="../embeddings/oleObject7.bin"/></Relationships>
</file>

<file path=ppt/slides/_rels/slide22.xml.rels><?xml version="1.0" encoding="UTF-8" standalone="yes"?>
<Relationships xmlns="http://schemas.openxmlformats.org/package/2006/relationships"><Relationship Id="rId4" Type="http://schemas.openxmlformats.org/officeDocument/2006/relationships/vmlDrawing" Target="../drawings/vmlDrawing8.vml"/><Relationship Id="rId3" Type="http://schemas.openxmlformats.org/officeDocument/2006/relationships/slideLayout" Target="../slideLayouts/slideLayout2.xml"/><Relationship Id="rId2" Type="http://schemas.openxmlformats.org/officeDocument/2006/relationships/image" Target="../media/image18.emf"/><Relationship Id="rId1" Type="http://schemas.openxmlformats.org/officeDocument/2006/relationships/oleObject" Target="../embeddings/oleObject8.bin"/></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4" Type="http://schemas.openxmlformats.org/officeDocument/2006/relationships/vmlDrawing" Target="../drawings/vmlDrawing9.vml"/><Relationship Id="rId3" Type="http://schemas.openxmlformats.org/officeDocument/2006/relationships/slideLayout" Target="../slideLayouts/slideLayout2.xml"/><Relationship Id="rId2" Type="http://schemas.openxmlformats.org/officeDocument/2006/relationships/image" Target="../media/image19.emf"/><Relationship Id="rId1" Type="http://schemas.openxmlformats.org/officeDocument/2006/relationships/oleObject" Target="../embeddings/oleObject9.bin"/></Relationships>
</file>

<file path=ppt/slides/_rels/slide25.xml.rels><?xml version="1.0" encoding="UTF-8" standalone="yes"?>
<Relationships xmlns="http://schemas.openxmlformats.org/package/2006/relationships"><Relationship Id="rId4" Type="http://schemas.openxmlformats.org/officeDocument/2006/relationships/vmlDrawing" Target="../drawings/vmlDrawing10.vml"/><Relationship Id="rId3" Type="http://schemas.openxmlformats.org/officeDocument/2006/relationships/slideLayout" Target="../slideLayouts/slideLayout2.xml"/><Relationship Id="rId2" Type="http://schemas.openxmlformats.org/officeDocument/2006/relationships/image" Target="../media/image20.emf"/><Relationship Id="rId1" Type="http://schemas.openxmlformats.org/officeDocument/2006/relationships/oleObject" Target="../embeddings/oleObject10.bin"/></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7.xml.rels><?xml version="1.0" encoding="UTF-8" standalone="yes"?>
<Relationships xmlns="http://schemas.openxmlformats.org/package/2006/relationships"><Relationship Id="rId4" Type="http://schemas.openxmlformats.org/officeDocument/2006/relationships/vmlDrawing" Target="../drawings/vmlDrawing11.vml"/><Relationship Id="rId3" Type="http://schemas.openxmlformats.org/officeDocument/2006/relationships/slideLayout" Target="../slideLayouts/slideLayout2.xml"/><Relationship Id="rId2" Type="http://schemas.openxmlformats.org/officeDocument/2006/relationships/image" Target="../media/image22.emf"/><Relationship Id="rId1" Type="http://schemas.openxmlformats.org/officeDocument/2006/relationships/oleObject" Target="../embeddings/oleObject11.bin"/></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2.xml"/><Relationship Id="rId4" Type="http://schemas.openxmlformats.org/officeDocument/2006/relationships/image" Target="../media/image7.emf"/><Relationship Id="rId3" Type="http://schemas.openxmlformats.org/officeDocument/2006/relationships/oleObject" Target="../embeddings/oleObject1.bin"/><Relationship Id="rId2" Type="http://schemas.openxmlformats.org/officeDocument/2006/relationships/image" Target="../media/image6.png"/><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31.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hyperlink" Target="http://www.chinarobots.cn/" TargetMode="External"/><Relationship Id="rId7" Type="http://schemas.openxmlformats.org/officeDocument/2006/relationships/image" Target="../media/image30.png"/><Relationship Id="rId6" Type="http://schemas.openxmlformats.org/officeDocument/2006/relationships/hyperlink" Target="http://www.chinaaiworld.cn/" TargetMode="External"/><Relationship Id="rId5" Type="http://schemas.openxmlformats.org/officeDocument/2006/relationships/image" Target="../media/image29.png"/><Relationship Id="rId4" Type="http://schemas.openxmlformats.org/officeDocument/2006/relationships/hyperlink" Target="http://www.chinacloud.cn/" TargetMode="External"/><Relationship Id="rId3" Type="http://schemas.openxmlformats.org/officeDocument/2006/relationships/image" Target="../media/image28.png"/><Relationship Id="rId29" Type="http://schemas.openxmlformats.org/officeDocument/2006/relationships/slideLayout" Target="../slideLayouts/slideLayout2.xml"/><Relationship Id="rId28" Type="http://schemas.openxmlformats.org/officeDocument/2006/relationships/image" Target="../media/image43.png"/><Relationship Id="rId27" Type="http://schemas.openxmlformats.org/officeDocument/2006/relationships/image" Target="../media/image42.png"/><Relationship Id="rId26" Type="http://schemas.openxmlformats.org/officeDocument/2006/relationships/image" Target="../media/image41.jpeg"/><Relationship Id="rId25" Type="http://schemas.openxmlformats.org/officeDocument/2006/relationships/image" Target="../media/image40.jpeg"/><Relationship Id="rId24" Type="http://schemas.openxmlformats.org/officeDocument/2006/relationships/image" Target="../media/image39.png"/><Relationship Id="rId23" Type="http://schemas.openxmlformats.org/officeDocument/2006/relationships/hyperlink" Target="http://www.envicloud.cn/" TargetMode="External"/><Relationship Id="rId22" Type="http://schemas.openxmlformats.org/officeDocument/2006/relationships/image" Target="../media/image38.png"/><Relationship Id="rId21" Type="http://schemas.openxmlformats.org/officeDocument/2006/relationships/image" Target="../media/image37.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36.png"/><Relationship Id="rId18" Type="http://schemas.openxmlformats.org/officeDocument/2006/relationships/hyperlink" Target="http://www.netofthings.cn/" TargetMode="External"/><Relationship Id="rId17" Type="http://schemas.openxmlformats.org/officeDocument/2006/relationships/image" Target="../media/image35.png"/><Relationship Id="rId16" Type="http://schemas.openxmlformats.org/officeDocument/2006/relationships/hyperlink" Target="http://www.thebigdata.cn/" TargetMode="External"/><Relationship Id="rId15" Type="http://schemas.openxmlformats.org/officeDocument/2006/relationships/image" Target="../media/image34.png"/><Relationship Id="rId14" Type="http://schemas.openxmlformats.org/officeDocument/2006/relationships/hyperlink" Target="http://www.worldstor.cn/" TargetMode="External"/><Relationship Id="rId13" Type="http://schemas.openxmlformats.org/officeDocument/2006/relationships/image" Target="../media/image33.png"/><Relationship Id="rId12" Type="http://schemas.openxmlformats.org/officeDocument/2006/relationships/hyperlink" Target="http://www.pm25.org.cn/" TargetMode="External"/><Relationship Id="rId11" Type="http://schemas.openxmlformats.org/officeDocument/2006/relationships/image" Target="../media/image32.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3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47.png"/><Relationship Id="rId7" Type="http://schemas.openxmlformats.org/officeDocument/2006/relationships/tags" Target="../tags/tag5.xml"/><Relationship Id="rId6" Type="http://schemas.openxmlformats.org/officeDocument/2006/relationships/image" Target="../media/image46.png"/><Relationship Id="rId55" Type="http://schemas.openxmlformats.org/officeDocument/2006/relationships/slideLayout" Target="../slideLayouts/slideLayout2.xml"/><Relationship Id="rId54" Type="http://schemas.openxmlformats.org/officeDocument/2006/relationships/image" Target="../media/image74.png"/><Relationship Id="rId53" Type="http://schemas.openxmlformats.org/officeDocument/2006/relationships/tags" Target="../tags/tag24.xml"/><Relationship Id="rId52" Type="http://schemas.openxmlformats.org/officeDocument/2006/relationships/image" Target="../media/image73.png"/><Relationship Id="rId51" Type="http://schemas.openxmlformats.org/officeDocument/2006/relationships/image" Target="../media/image72.png"/><Relationship Id="rId50" Type="http://schemas.openxmlformats.org/officeDocument/2006/relationships/tags" Target="../tags/tag23.xml"/><Relationship Id="rId5" Type="http://schemas.openxmlformats.org/officeDocument/2006/relationships/tags" Target="../tags/tag4.xml"/><Relationship Id="rId49" Type="http://schemas.openxmlformats.org/officeDocument/2006/relationships/image" Target="../media/image71.png"/><Relationship Id="rId48" Type="http://schemas.openxmlformats.org/officeDocument/2006/relationships/image" Target="../media/image70.png"/><Relationship Id="rId47" Type="http://schemas.openxmlformats.org/officeDocument/2006/relationships/image" Target="../media/image69.png"/><Relationship Id="rId46" Type="http://schemas.openxmlformats.org/officeDocument/2006/relationships/image" Target="../media/image68.png"/><Relationship Id="rId45" Type="http://schemas.openxmlformats.org/officeDocument/2006/relationships/image" Target="../media/image67.png"/><Relationship Id="rId44" Type="http://schemas.openxmlformats.org/officeDocument/2006/relationships/image" Target="../media/image66.png"/><Relationship Id="rId43" Type="http://schemas.openxmlformats.org/officeDocument/2006/relationships/image" Target="../media/image65.png"/><Relationship Id="rId42" Type="http://schemas.openxmlformats.org/officeDocument/2006/relationships/image" Target="../media/image64.png"/><Relationship Id="rId41" Type="http://schemas.openxmlformats.org/officeDocument/2006/relationships/tags" Target="../tags/tag22.xml"/><Relationship Id="rId40" Type="http://schemas.openxmlformats.org/officeDocument/2006/relationships/image" Target="../media/image63.png"/><Relationship Id="rId4" Type="http://schemas.openxmlformats.org/officeDocument/2006/relationships/image" Target="../media/image45.png"/><Relationship Id="rId39" Type="http://schemas.openxmlformats.org/officeDocument/2006/relationships/tags" Target="../tags/tag21.xml"/><Relationship Id="rId38" Type="http://schemas.openxmlformats.org/officeDocument/2006/relationships/image" Target="../media/image62.png"/><Relationship Id="rId37" Type="http://schemas.openxmlformats.org/officeDocument/2006/relationships/tags" Target="../tags/tag20.xml"/><Relationship Id="rId36" Type="http://schemas.openxmlformats.org/officeDocument/2006/relationships/image" Target="../media/image61.png"/><Relationship Id="rId35" Type="http://schemas.openxmlformats.org/officeDocument/2006/relationships/tags" Target="../tags/tag19.xml"/><Relationship Id="rId34" Type="http://schemas.openxmlformats.org/officeDocument/2006/relationships/image" Target="../media/image60.png"/><Relationship Id="rId33" Type="http://schemas.openxmlformats.org/officeDocument/2006/relationships/tags" Target="../tags/tag18.xml"/><Relationship Id="rId32" Type="http://schemas.openxmlformats.org/officeDocument/2006/relationships/image" Target="../media/image59.png"/><Relationship Id="rId31" Type="http://schemas.openxmlformats.org/officeDocument/2006/relationships/tags" Target="../tags/tag17.xml"/><Relationship Id="rId30" Type="http://schemas.openxmlformats.org/officeDocument/2006/relationships/image" Target="../media/image58.png"/><Relationship Id="rId3" Type="http://schemas.openxmlformats.org/officeDocument/2006/relationships/tags" Target="../tags/tag3.xml"/><Relationship Id="rId29" Type="http://schemas.openxmlformats.org/officeDocument/2006/relationships/tags" Target="../tags/tag16.xml"/><Relationship Id="rId28" Type="http://schemas.openxmlformats.org/officeDocument/2006/relationships/image" Target="../media/image57.png"/><Relationship Id="rId27" Type="http://schemas.openxmlformats.org/officeDocument/2006/relationships/tags" Target="../tags/tag15.xml"/><Relationship Id="rId26" Type="http://schemas.openxmlformats.org/officeDocument/2006/relationships/image" Target="../media/image56.png"/><Relationship Id="rId25" Type="http://schemas.openxmlformats.org/officeDocument/2006/relationships/tags" Target="../tags/tag14.xml"/><Relationship Id="rId24" Type="http://schemas.openxmlformats.org/officeDocument/2006/relationships/image" Target="../media/image55.png"/><Relationship Id="rId23" Type="http://schemas.openxmlformats.org/officeDocument/2006/relationships/tags" Target="../tags/tag13.xml"/><Relationship Id="rId22" Type="http://schemas.openxmlformats.org/officeDocument/2006/relationships/image" Target="../media/image54.png"/><Relationship Id="rId21" Type="http://schemas.openxmlformats.org/officeDocument/2006/relationships/tags" Target="../tags/tag12.xml"/><Relationship Id="rId20" Type="http://schemas.openxmlformats.org/officeDocument/2006/relationships/image" Target="../media/image53.png"/><Relationship Id="rId2" Type="http://schemas.openxmlformats.org/officeDocument/2006/relationships/image" Target="../media/image44.png"/><Relationship Id="rId19" Type="http://schemas.openxmlformats.org/officeDocument/2006/relationships/tags" Target="../tags/tag11.xml"/><Relationship Id="rId18" Type="http://schemas.openxmlformats.org/officeDocument/2006/relationships/image" Target="../media/image52.png"/><Relationship Id="rId17" Type="http://schemas.openxmlformats.org/officeDocument/2006/relationships/tags" Target="../tags/tag10.xml"/><Relationship Id="rId16" Type="http://schemas.openxmlformats.org/officeDocument/2006/relationships/image" Target="../media/image51.png"/><Relationship Id="rId15" Type="http://schemas.openxmlformats.org/officeDocument/2006/relationships/tags" Target="../tags/tag9.xml"/><Relationship Id="rId14" Type="http://schemas.openxmlformats.org/officeDocument/2006/relationships/image" Target="../media/image50.png"/><Relationship Id="rId13" Type="http://schemas.openxmlformats.org/officeDocument/2006/relationships/tags" Target="../tags/tag8.xml"/><Relationship Id="rId12" Type="http://schemas.openxmlformats.org/officeDocument/2006/relationships/image" Target="../media/image49.png"/><Relationship Id="rId11" Type="http://schemas.openxmlformats.org/officeDocument/2006/relationships/tags" Target="../tags/tag7.xml"/><Relationship Id="rId10" Type="http://schemas.openxmlformats.org/officeDocument/2006/relationships/image" Target="../media/image48.png"/><Relationship Id="rId1" Type="http://schemas.openxmlformats.org/officeDocument/2006/relationships/tags" Target="../tags/tag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5.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2.xml"/><Relationship Id="rId4" Type="http://schemas.openxmlformats.org/officeDocument/2006/relationships/image" Target="../media/image9.emf"/><Relationship Id="rId3" Type="http://schemas.openxmlformats.org/officeDocument/2006/relationships/oleObject" Target="../embeddings/oleObject2.bin"/><Relationship Id="rId2" Type="http://schemas.openxmlformats.org/officeDocument/2006/relationships/image" Target="../media/image6.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6" Type="http://schemas.openxmlformats.org/officeDocument/2006/relationships/vmlDrawing" Target="../drawings/vmlDrawing3.vml"/><Relationship Id="rId5" Type="http://schemas.openxmlformats.org/officeDocument/2006/relationships/slideLayout" Target="../slideLayouts/slideLayout2.xml"/><Relationship Id="rId4" Type="http://schemas.openxmlformats.org/officeDocument/2006/relationships/image" Target="../media/image10.emf"/><Relationship Id="rId3" Type="http://schemas.openxmlformats.org/officeDocument/2006/relationships/oleObject" Target="../embeddings/oleObject3.bin"/><Relationship Id="rId2" Type="http://schemas.openxmlformats.org/officeDocument/2006/relationships/image" Target="../media/image6.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6" Type="http://schemas.openxmlformats.org/officeDocument/2006/relationships/vmlDrawing" Target="../drawings/vmlDrawing4.vml"/><Relationship Id="rId5" Type="http://schemas.openxmlformats.org/officeDocument/2006/relationships/slideLayout" Target="../slideLayouts/slideLayout2.xml"/><Relationship Id="rId4" Type="http://schemas.openxmlformats.org/officeDocument/2006/relationships/image" Target="../media/image14.emf"/><Relationship Id="rId3" Type="http://schemas.openxmlformats.org/officeDocument/2006/relationships/oleObject" Target="../embeddings/oleObject4.bin"/><Relationship Id="rId2" Type="http://schemas.openxmlformats.org/officeDocument/2006/relationships/image" Target="../media/image6.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2754630" cy="299085"/>
          </a:xfrm>
          <a:prstGeom prst="rect">
            <a:avLst/>
          </a:prstGeom>
        </p:spPr>
        <p:txBody>
          <a:bodyPr wrap="none">
            <a:spAutoFit/>
          </a:bodyPr>
          <a:lstStyle/>
          <a:p>
            <a:r>
              <a:rPr lang="zh-CN" altLang="en-US" sz="1350" dirty="0">
                <a:solidFill>
                  <a:schemeClr val="bg1"/>
                </a:solidFill>
              </a:rPr>
              <a:t>新工科信息技术基础系列规划教材</a:t>
            </a:r>
            <a:endParaRPr lang="zh-CN" altLang="en-US" sz="1350" dirty="0">
              <a:solidFill>
                <a:schemeClr val="bg1"/>
              </a:solidFill>
            </a:endParaRPr>
          </a:p>
        </p:txBody>
      </p:sp>
      <p:sp>
        <p:nvSpPr>
          <p:cNvPr id="8" name="矩形 7"/>
          <p:cNvSpPr/>
          <p:nvPr/>
        </p:nvSpPr>
        <p:spPr>
          <a:xfrm>
            <a:off x="8775700" y="2988310"/>
            <a:ext cx="368300" cy="32397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0" name="矩形 19"/>
          <p:cNvSpPr/>
          <p:nvPr/>
        </p:nvSpPr>
        <p:spPr>
          <a:xfrm>
            <a:off x="1718945" y="2160270"/>
            <a:ext cx="6269990" cy="64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1459230" y="2160000"/>
            <a:ext cx="259715" cy="648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2" name="TextBox 6"/>
          <p:cNvSpPr txBox="1"/>
          <p:nvPr/>
        </p:nvSpPr>
        <p:spPr>
          <a:xfrm>
            <a:off x="1719235" y="2306315"/>
            <a:ext cx="6270084" cy="398780"/>
          </a:xfrm>
          <a:prstGeom prst="rect">
            <a:avLst/>
          </a:prstGeom>
          <a:noFill/>
        </p:spPr>
        <p:txBody>
          <a:bodyPr wrap="square" rtlCol="0">
            <a:spAutoFit/>
          </a:bodyPr>
          <a:lstStyle/>
          <a:p>
            <a:r>
              <a:rPr lang="zh-CN" altLang="en-US" sz="2000" dirty="0">
                <a:solidFill>
                  <a:schemeClr val="tx1">
                    <a:lumMod val="75000"/>
                    <a:lumOff val="25000"/>
                  </a:schemeClr>
                </a:solidFill>
              </a:rPr>
              <a:t>刘鹏    主编                        张玉宏    副主编</a:t>
            </a:r>
            <a:endParaRPr lang="zh-CN" altLang="en-US" sz="2000" dirty="0">
              <a:solidFill>
                <a:schemeClr val="tx1">
                  <a:lumMod val="75000"/>
                  <a:lumOff val="25000"/>
                </a:schemeClr>
              </a:solidFill>
            </a:endParaRPr>
          </a:p>
        </p:txBody>
      </p:sp>
      <p:sp>
        <p:nvSpPr>
          <p:cNvPr id="23" name="Freeform 25"/>
          <p:cNvSpPr>
            <a:spLocks noEditPoints="1"/>
          </p:cNvSpPr>
          <p:nvPr/>
        </p:nvSpPr>
        <p:spPr bwMode="auto">
          <a:xfrm>
            <a:off x="2448000" y="244507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矩形 29"/>
          <p:cNvSpPr/>
          <p:nvPr/>
        </p:nvSpPr>
        <p:spPr>
          <a:xfrm>
            <a:off x="1370965" y="720000"/>
            <a:ext cx="6529070" cy="1322070"/>
          </a:xfrm>
          <a:prstGeom prst="rect">
            <a:avLst/>
          </a:prstGeom>
          <a:effectLst/>
        </p:spPr>
        <p:txBody>
          <a:bodyPr wrap="square">
            <a:spAutoFit/>
          </a:bodyPr>
          <a:lstStyle/>
          <a:p>
            <a:pPr algn="ctr">
              <a:defRPr/>
            </a:pPr>
            <a:r>
              <a:rPr lang="zh-CN" altLang="en-US" sz="8000" b="1" spc="300" dirty="0">
                <a:ln w="11430"/>
                <a:solidFill>
                  <a:srgbClr val="000066"/>
                </a:solidFill>
                <a:latin typeface="微软雅黑" panose="020B0503020204020204" pitchFamily="34" charset="-122"/>
                <a:ea typeface="微软雅黑" panose="020B0503020204020204" pitchFamily="34" charset="-122"/>
              </a:rPr>
              <a:t>人工智能</a:t>
            </a:r>
            <a:endParaRPr lang="zh-CN" altLang="en-US" sz="8000" b="1" spc="300" dirty="0">
              <a:ln w="11430"/>
              <a:solidFill>
                <a:srgbClr val="000066"/>
              </a:solidFill>
              <a:latin typeface="微软雅黑" panose="020B0503020204020204" pitchFamily="34" charset="-122"/>
              <a:ea typeface="微软雅黑" panose="020B0503020204020204" pitchFamily="34" charset="-122"/>
            </a:endParaRPr>
          </a:p>
        </p:txBody>
      </p:sp>
      <p:pic>
        <p:nvPicPr>
          <p:cNvPr id="3" name="图片 2" descr="深度学习封面"/>
          <p:cNvPicPr>
            <a:picLocks noChangeAspect="1"/>
          </p:cNvPicPr>
          <p:nvPr/>
        </p:nvPicPr>
        <p:blipFill>
          <a:blip r:embed="rId1"/>
          <a:stretch>
            <a:fillRect/>
          </a:stretch>
        </p:blipFill>
        <p:spPr>
          <a:xfrm>
            <a:off x="1459230" y="2988000"/>
            <a:ext cx="6529705" cy="3239770"/>
          </a:xfrm>
          <a:prstGeom prst="rect">
            <a:avLst/>
          </a:prstGeom>
        </p:spPr>
      </p:pic>
      <p:sp>
        <p:nvSpPr>
          <p:cNvPr id="6" name="Freeform 25"/>
          <p:cNvSpPr>
            <a:spLocks noEditPoints="1"/>
          </p:cNvSpPr>
          <p:nvPr/>
        </p:nvSpPr>
        <p:spPr bwMode="auto">
          <a:xfrm>
            <a:off x="5796000" y="244571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4" name="图片 3" descr="出版社图片LOGO"/>
          <p:cNvPicPr>
            <a:picLocks noChangeAspect="1"/>
          </p:cNvPicPr>
          <p:nvPr/>
        </p:nvPicPr>
        <p:blipFill>
          <a:blip r:embed="rId2"/>
          <a:stretch>
            <a:fillRect/>
          </a:stretch>
        </p:blipFill>
        <p:spPr>
          <a:xfrm>
            <a:off x="3132000" y="6300000"/>
            <a:ext cx="513000" cy="540000"/>
          </a:xfrm>
          <a:prstGeom prst="rect">
            <a:avLst/>
          </a:prstGeom>
        </p:spPr>
      </p:pic>
      <p:pic>
        <p:nvPicPr>
          <p:cNvPr id="5" name="图片 4" descr="出版社文字LOGO"/>
          <p:cNvPicPr>
            <a:picLocks noChangeAspect="1"/>
          </p:cNvPicPr>
          <p:nvPr/>
        </p:nvPicPr>
        <p:blipFill>
          <a:blip r:embed="rId3"/>
          <a:stretch>
            <a:fillRect/>
          </a:stretch>
        </p:blipFill>
        <p:spPr>
          <a:xfrm>
            <a:off x="3672000" y="6300000"/>
            <a:ext cx="2368550" cy="5397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04185" cy="414020"/>
          </a:xfrm>
          <a:prstGeom prst="rect">
            <a:avLst/>
          </a:prstGeom>
          <a:noFill/>
        </p:spPr>
        <p:txBody>
          <a:bodyPr wrap="none" rtlCol="0">
            <a:spAutoFit/>
          </a:bodyPr>
          <a:lstStyle/>
          <a:p>
            <a:r>
              <a:rPr lang="en-US" altLang="zh-CN" sz="2100" spc="225" dirty="0" smtClean="0">
                <a:solidFill>
                  <a:prstClr val="white"/>
                </a:solidFill>
              </a:rPr>
              <a:t>10.1 </a:t>
            </a:r>
            <a:r>
              <a:rPr lang="zh-CN" altLang="en-US" sz="2100" spc="225" dirty="0" smtClean="0">
                <a:solidFill>
                  <a:schemeClr val="bg1"/>
                </a:solidFill>
                <a:latin typeface="微软雅黑" panose="020B0503020204020204" pitchFamily="34" charset="-122"/>
                <a:ea typeface="微软雅黑" panose="020B0503020204020204" pitchFamily="34" charset="-122"/>
              </a:rPr>
              <a:t>分布式人工</a:t>
            </a:r>
            <a:r>
              <a:rPr lang="zh-CN" altLang="zh-CN" sz="2100" spc="225" dirty="0" smtClean="0">
                <a:solidFill>
                  <a:schemeClr val="bg1"/>
                </a:solidFill>
                <a:latin typeface="微软雅黑" panose="020B0503020204020204" pitchFamily="34" charset="-122"/>
                <a:ea typeface="微软雅黑" panose="020B0503020204020204" pitchFamily="34" charset="-122"/>
              </a:rPr>
              <a:t>智能</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620957" cy="300082"/>
          </a:xfrm>
          <a:prstGeom prst="rect">
            <a:avLst/>
          </a:prstGeom>
          <a:noFill/>
        </p:spPr>
        <p:txBody>
          <a:bodyPr wrap="none" rtlCol="0">
            <a:spAutoFit/>
          </a:bodyPr>
          <a:lstStyle/>
          <a:p>
            <a:r>
              <a:rPr lang="zh-CN" altLang="en-US" sz="1350" dirty="0" smtClean="0">
                <a:solidFill>
                  <a:prstClr val="white"/>
                </a:solidFill>
              </a:rPr>
              <a:t>第十章 分布式智能</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836762" y="1335020"/>
            <a:ext cx="6901132" cy="53166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zh-CN" altLang="en-US" sz="1600" dirty="0"/>
              <a:t>根据边缘计算节点的典型应用场景，可将边缘计算架构定义</a:t>
            </a:r>
            <a:r>
              <a:rPr lang="zh-CN" altLang="en-US" sz="1600" dirty="0" smtClean="0"/>
              <a:t>为</a:t>
            </a:r>
            <a:r>
              <a:rPr lang="zh-CN" altLang="en-US" sz="1600" dirty="0"/>
              <a:t>：</a:t>
            </a:r>
            <a:endParaRPr lang="en-US" altLang="zh-CN" sz="1600" dirty="0" smtClean="0"/>
          </a:p>
        </p:txBody>
      </p:sp>
      <p:sp>
        <p:nvSpPr>
          <p:cNvPr id="12" name="矩形 11"/>
          <p:cNvSpPr/>
          <p:nvPr/>
        </p:nvSpPr>
        <p:spPr>
          <a:xfrm>
            <a:off x="452232" y="889323"/>
            <a:ext cx="1337226" cy="338554"/>
          </a:xfrm>
          <a:prstGeom prst="rect">
            <a:avLst/>
          </a:prstGeom>
        </p:spPr>
        <p:txBody>
          <a:bodyPr wrap="none">
            <a:spAutoFit/>
          </a:bodyPr>
          <a:lstStyle/>
          <a:p>
            <a:r>
              <a:rPr lang="en-US" altLang="zh-CN" sz="1600" b="1" dirty="0">
                <a:solidFill>
                  <a:srgbClr val="3D89BC"/>
                </a:solidFill>
              </a:rPr>
              <a:t>2</a:t>
            </a:r>
            <a:r>
              <a:rPr lang="zh-CN" altLang="zh-CN" sz="1600" b="1" dirty="0" smtClean="0">
                <a:solidFill>
                  <a:srgbClr val="3D89BC"/>
                </a:solidFill>
              </a:rPr>
              <a:t>．</a:t>
            </a:r>
            <a:r>
              <a:rPr lang="zh-CN" altLang="en-US" sz="1600" b="1" dirty="0" smtClean="0">
                <a:solidFill>
                  <a:srgbClr val="3D89BC"/>
                </a:solidFill>
              </a:rPr>
              <a:t>边缘计算</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Rectangle 2"/>
          <p:cNvSpPr>
            <a:spLocks noChangeArrowheads="1"/>
          </p:cNvSpPr>
          <p:nvPr/>
        </p:nvSpPr>
        <p:spPr bwMode="auto">
          <a:xfrm>
            <a:off x="1762928" y="24081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2"/>
          <p:cNvSpPr>
            <a:spLocks noChangeArrowheads="1"/>
          </p:cNvSpPr>
          <p:nvPr/>
        </p:nvSpPr>
        <p:spPr bwMode="auto">
          <a:xfrm>
            <a:off x="1518443" y="287858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pSp>
        <p:nvGrpSpPr>
          <p:cNvPr id="19" name="组合 18"/>
          <p:cNvGrpSpPr/>
          <p:nvPr/>
        </p:nvGrpSpPr>
        <p:grpSpPr>
          <a:xfrm>
            <a:off x="1519073" y="2241031"/>
            <a:ext cx="2965215" cy="655607"/>
            <a:chOff x="1172603" y="2730368"/>
            <a:chExt cx="2965215" cy="655607"/>
          </a:xfrm>
        </p:grpSpPr>
        <p:sp>
          <p:nvSpPr>
            <p:cNvPr id="11" name="右箭头 10"/>
            <p:cNvSpPr/>
            <p:nvPr/>
          </p:nvSpPr>
          <p:spPr>
            <a:xfrm>
              <a:off x="1172603" y="2730368"/>
              <a:ext cx="914400" cy="6556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t>1</a:t>
              </a:r>
              <a:endParaRPr lang="en-US" altLang="zh-CN" sz="1600" dirty="0" smtClean="0"/>
            </a:p>
          </p:txBody>
        </p:sp>
        <p:sp>
          <p:nvSpPr>
            <p:cNvPr id="18" name="圆角矩形 17"/>
            <p:cNvSpPr/>
            <p:nvPr/>
          </p:nvSpPr>
          <p:spPr>
            <a:xfrm>
              <a:off x="2229927" y="2818495"/>
              <a:ext cx="1907891" cy="4729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600" dirty="0" smtClean="0">
                  <a:solidFill>
                    <a:schemeClr val="tx1">
                      <a:lumMod val="75000"/>
                      <a:lumOff val="25000"/>
                    </a:schemeClr>
                  </a:solidFill>
                </a:rPr>
                <a:t>实时计算系统</a:t>
              </a:r>
              <a:endParaRPr lang="zh-CN" altLang="en-US" sz="1600" dirty="0" smtClean="0">
                <a:solidFill>
                  <a:schemeClr val="tx1">
                    <a:lumMod val="75000"/>
                    <a:lumOff val="25000"/>
                  </a:schemeClr>
                </a:solidFill>
              </a:endParaRPr>
            </a:p>
          </p:txBody>
        </p:sp>
      </p:grpSp>
      <p:grpSp>
        <p:nvGrpSpPr>
          <p:cNvPr id="38" name="组合 37"/>
          <p:cNvGrpSpPr/>
          <p:nvPr/>
        </p:nvGrpSpPr>
        <p:grpSpPr>
          <a:xfrm>
            <a:off x="2134824" y="3133509"/>
            <a:ext cx="2965215" cy="655607"/>
            <a:chOff x="1172603" y="2730368"/>
            <a:chExt cx="2965215" cy="655607"/>
          </a:xfrm>
        </p:grpSpPr>
        <p:sp>
          <p:nvSpPr>
            <p:cNvPr id="39" name="右箭头 38"/>
            <p:cNvSpPr/>
            <p:nvPr/>
          </p:nvSpPr>
          <p:spPr>
            <a:xfrm>
              <a:off x="1172603" y="2730368"/>
              <a:ext cx="914400" cy="6556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2</a:t>
              </a:r>
              <a:endParaRPr lang="en-US" altLang="zh-CN" sz="1600" dirty="0"/>
            </a:p>
          </p:txBody>
        </p:sp>
        <p:sp>
          <p:nvSpPr>
            <p:cNvPr id="40" name="圆角矩形 39"/>
            <p:cNvSpPr/>
            <p:nvPr/>
          </p:nvSpPr>
          <p:spPr>
            <a:xfrm>
              <a:off x="2229927" y="2818495"/>
              <a:ext cx="1907891" cy="4729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600" dirty="0">
                  <a:solidFill>
                    <a:schemeClr val="tx1">
                      <a:lumMod val="75000"/>
                      <a:lumOff val="25000"/>
                    </a:schemeClr>
                  </a:solidFill>
                </a:rPr>
                <a:t>轻量计算系统</a:t>
              </a:r>
              <a:endParaRPr lang="zh-CN" altLang="en-US" sz="1600" dirty="0">
                <a:solidFill>
                  <a:schemeClr val="tx1">
                    <a:lumMod val="75000"/>
                    <a:lumOff val="25000"/>
                  </a:schemeClr>
                </a:solidFill>
              </a:endParaRPr>
            </a:p>
          </p:txBody>
        </p:sp>
      </p:grpSp>
      <p:grpSp>
        <p:nvGrpSpPr>
          <p:cNvPr id="41" name="组合 40"/>
          <p:cNvGrpSpPr/>
          <p:nvPr/>
        </p:nvGrpSpPr>
        <p:grpSpPr>
          <a:xfrm>
            <a:off x="2684580" y="4118366"/>
            <a:ext cx="2965215" cy="655607"/>
            <a:chOff x="1172603" y="2730368"/>
            <a:chExt cx="2965215" cy="655607"/>
          </a:xfrm>
        </p:grpSpPr>
        <p:sp>
          <p:nvSpPr>
            <p:cNvPr id="42" name="右箭头 41"/>
            <p:cNvSpPr/>
            <p:nvPr/>
          </p:nvSpPr>
          <p:spPr>
            <a:xfrm>
              <a:off x="1172603" y="2730368"/>
              <a:ext cx="914400" cy="6556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t>3</a:t>
              </a:r>
              <a:endParaRPr lang="en-US" altLang="zh-CN" sz="1600" dirty="0" smtClean="0"/>
            </a:p>
          </p:txBody>
        </p:sp>
        <p:sp>
          <p:nvSpPr>
            <p:cNvPr id="43" name="圆角矩形 42"/>
            <p:cNvSpPr/>
            <p:nvPr/>
          </p:nvSpPr>
          <p:spPr>
            <a:xfrm>
              <a:off x="2229927" y="2818495"/>
              <a:ext cx="1907891" cy="4729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600" dirty="0">
                  <a:solidFill>
                    <a:schemeClr val="tx1">
                      <a:lumMod val="75000"/>
                      <a:lumOff val="25000"/>
                    </a:schemeClr>
                  </a:solidFill>
                </a:rPr>
                <a:t>智能网关系统</a:t>
              </a:r>
              <a:endParaRPr lang="zh-CN" altLang="en-US" sz="1600" dirty="0">
                <a:solidFill>
                  <a:schemeClr val="tx1">
                    <a:lumMod val="75000"/>
                    <a:lumOff val="25000"/>
                  </a:schemeClr>
                </a:solidFill>
              </a:endParaRPr>
            </a:p>
          </p:txBody>
        </p:sp>
      </p:grpSp>
      <p:grpSp>
        <p:nvGrpSpPr>
          <p:cNvPr id="44" name="组合 43"/>
          <p:cNvGrpSpPr/>
          <p:nvPr/>
        </p:nvGrpSpPr>
        <p:grpSpPr>
          <a:xfrm>
            <a:off x="3530342" y="5156622"/>
            <a:ext cx="2965215" cy="655607"/>
            <a:chOff x="1172603" y="2730368"/>
            <a:chExt cx="2965215" cy="655607"/>
          </a:xfrm>
        </p:grpSpPr>
        <p:sp>
          <p:nvSpPr>
            <p:cNvPr id="45" name="右箭头 44"/>
            <p:cNvSpPr/>
            <p:nvPr/>
          </p:nvSpPr>
          <p:spPr>
            <a:xfrm>
              <a:off x="1172603" y="2730368"/>
              <a:ext cx="914400" cy="6556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t>4</a:t>
              </a:r>
              <a:endParaRPr lang="en-US" altLang="zh-CN" sz="1600" dirty="0" smtClean="0"/>
            </a:p>
          </p:txBody>
        </p:sp>
        <p:sp>
          <p:nvSpPr>
            <p:cNvPr id="46" name="圆角矩形 45"/>
            <p:cNvSpPr/>
            <p:nvPr/>
          </p:nvSpPr>
          <p:spPr>
            <a:xfrm>
              <a:off x="2229927" y="2818495"/>
              <a:ext cx="1907891" cy="4729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600" dirty="0" smtClean="0">
                  <a:solidFill>
                    <a:schemeClr val="tx1">
                      <a:lumMod val="75000"/>
                      <a:lumOff val="25000"/>
                    </a:schemeClr>
                  </a:solidFill>
                </a:rPr>
                <a:t>智能分布式系统</a:t>
              </a:r>
              <a:endParaRPr lang="zh-CN" altLang="en-US" sz="1600" dirty="0" smtClean="0">
                <a:solidFill>
                  <a:schemeClr val="tx1">
                    <a:lumMod val="75000"/>
                    <a:lumOff val="25000"/>
                  </a:schemeClr>
                </a:solidFill>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04185" cy="414020"/>
          </a:xfrm>
          <a:prstGeom prst="rect">
            <a:avLst/>
          </a:prstGeom>
          <a:noFill/>
        </p:spPr>
        <p:txBody>
          <a:bodyPr wrap="none" rtlCol="0">
            <a:spAutoFit/>
          </a:bodyPr>
          <a:lstStyle/>
          <a:p>
            <a:r>
              <a:rPr lang="en-US" altLang="zh-CN" sz="2100" spc="225" dirty="0" smtClean="0">
                <a:solidFill>
                  <a:prstClr val="white"/>
                </a:solidFill>
              </a:rPr>
              <a:t>10.1 </a:t>
            </a:r>
            <a:r>
              <a:rPr lang="zh-CN" altLang="en-US" sz="2100" spc="225" dirty="0" smtClean="0">
                <a:solidFill>
                  <a:schemeClr val="bg1"/>
                </a:solidFill>
                <a:latin typeface="微软雅黑" panose="020B0503020204020204" pitchFamily="34" charset="-122"/>
                <a:ea typeface="微软雅黑" panose="020B0503020204020204" pitchFamily="34" charset="-122"/>
              </a:rPr>
              <a:t>分布式人工</a:t>
            </a:r>
            <a:r>
              <a:rPr lang="zh-CN" altLang="zh-CN" sz="2100" spc="225" dirty="0" smtClean="0">
                <a:solidFill>
                  <a:schemeClr val="bg1"/>
                </a:solidFill>
                <a:latin typeface="微软雅黑" panose="020B0503020204020204" pitchFamily="34" charset="-122"/>
                <a:ea typeface="微软雅黑" panose="020B0503020204020204" pitchFamily="34" charset="-122"/>
              </a:rPr>
              <a:t>智能</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620957" cy="300082"/>
          </a:xfrm>
          <a:prstGeom prst="rect">
            <a:avLst/>
          </a:prstGeom>
          <a:noFill/>
        </p:spPr>
        <p:txBody>
          <a:bodyPr wrap="none" rtlCol="0">
            <a:spAutoFit/>
          </a:bodyPr>
          <a:lstStyle/>
          <a:p>
            <a:r>
              <a:rPr lang="zh-CN" altLang="en-US" sz="1350" dirty="0" smtClean="0">
                <a:solidFill>
                  <a:prstClr val="white"/>
                </a:solidFill>
              </a:rPr>
              <a:t>第十章 分布式智能</a:t>
            </a:r>
            <a:endParaRPr lang="zh-CN" altLang="en-US" sz="1350" dirty="0">
              <a:solidFill>
                <a:prstClr val="white"/>
              </a:solidFill>
            </a:endParaRPr>
          </a:p>
        </p:txBody>
      </p:sp>
      <p:sp>
        <p:nvSpPr>
          <p:cNvPr id="24" name="矩形 23"/>
          <p:cNvSpPr/>
          <p:nvPr/>
        </p:nvSpPr>
        <p:spPr>
          <a:xfrm>
            <a:off x="1350028" y="2203677"/>
            <a:ext cx="6090653" cy="531668"/>
          </a:xfrm>
          <a:prstGeom prst="rect">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algn="ctr">
              <a:lnSpc>
                <a:spcPct val="150000"/>
              </a:lnSpc>
            </a:pPr>
            <a:r>
              <a:rPr lang="zh-CN" altLang="en-US" sz="1600" dirty="0" smtClean="0">
                <a:solidFill>
                  <a:schemeClr val="tx1">
                    <a:lumMod val="75000"/>
                    <a:lumOff val="25000"/>
                  </a:schemeClr>
                </a:solidFill>
              </a:rPr>
              <a:t>边缘计算与云计算协同</a:t>
            </a:r>
            <a:endParaRPr lang="zh-CN" altLang="en-US" sz="1600" dirty="0" smtClean="0">
              <a:solidFill>
                <a:schemeClr val="tx1">
                  <a:lumMod val="75000"/>
                  <a:lumOff val="25000"/>
                </a:schemeClr>
              </a:solidFill>
            </a:endParaRPr>
          </a:p>
        </p:txBody>
      </p:sp>
      <p:sp>
        <p:nvSpPr>
          <p:cNvPr id="12" name="矩形 11"/>
          <p:cNvSpPr/>
          <p:nvPr/>
        </p:nvSpPr>
        <p:spPr>
          <a:xfrm>
            <a:off x="452232" y="889323"/>
            <a:ext cx="1337226" cy="338554"/>
          </a:xfrm>
          <a:prstGeom prst="rect">
            <a:avLst/>
          </a:prstGeom>
        </p:spPr>
        <p:txBody>
          <a:bodyPr wrap="none">
            <a:spAutoFit/>
          </a:bodyPr>
          <a:lstStyle/>
          <a:p>
            <a:r>
              <a:rPr lang="en-US" altLang="zh-CN" sz="1600" b="1" dirty="0">
                <a:solidFill>
                  <a:srgbClr val="3D89BC"/>
                </a:solidFill>
              </a:rPr>
              <a:t>2</a:t>
            </a:r>
            <a:r>
              <a:rPr lang="zh-CN" altLang="zh-CN" sz="1600" b="1" dirty="0" smtClean="0">
                <a:solidFill>
                  <a:srgbClr val="3D89BC"/>
                </a:solidFill>
              </a:rPr>
              <a:t>．</a:t>
            </a:r>
            <a:r>
              <a:rPr lang="zh-CN" altLang="en-US" sz="1600" b="1" dirty="0" smtClean="0">
                <a:solidFill>
                  <a:srgbClr val="3D89BC"/>
                </a:solidFill>
              </a:rPr>
              <a:t>边缘计算</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aphicFrame>
        <p:nvGraphicFramePr>
          <p:cNvPr id="16" name="表格 15"/>
          <p:cNvGraphicFramePr>
            <a:graphicFrameLocks noGrp="1"/>
          </p:cNvGraphicFramePr>
          <p:nvPr>
            <p:custDataLst>
              <p:tags r:id="rId1"/>
            </p:custDataLst>
          </p:nvPr>
        </p:nvGraphicFramePr>
        <p:xfrm>
          <a:off x="1349761" y="2734664"/>
          <a:ext cx="6096000" cy="185420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pPr algn="ctr" fontAlgn="ctr">
                        <a:spcBef>
                          <a:spcPts val="600"/>
                        </a:spcBef>
                        <a:spcAft>
                          <a:spcPts val="600"/>
                        </a:spcAft>
                      </a:pPr>
                      <a:r>
                        <a:rPr lang="zh-CN" sz="1600" b="1" kern="100">
                          <a:effectLst/>
                          <a:latin typeface="微软雅黑" panose="020B0503020204020204" pitchFamily="34" charset="-122"/>
                          <a:ea typeface="微软雅黑" panose="020B0503020204020204" pitchFamily="34" charset="-122"/>
                          <a:cs typeface="Times New Roman" panose="02020603050405020304" pitchFamily="18" charset="0"/>
                        </a:rPr>
                        <a:t>协同领域</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fontAlgn="ctr">
                        <a:spcBef>
                          <a:spcPts val="600"/>
                        </a:spcBef>
                        <a:spcAft>
                          <a:spcPts val="600"/>
                        </a:spcAft>
                      </a:pPr>
                      <a:r>
                        <a:rPr lang="zh-CN" sz="1600" b="1" kern="100">
                          <a:effectLst/>
                          <a:latin typeface="微软雅黑" panose="020B0503020204020204" pitchFamily="34" charset="-122"/>
                          <a:ea typeface="微软雅黑" panose="020B0503020204020204" pitchFamily="34" charset="-122"/>
                          <a:cs typeface="Times New Roman" panose="02020603050405020304" pitchFamily="18" charset="0"/>
                        </a:rPr>
                        <a:t>边缘计算</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fontAlgn="ctr">
                        <a:spcBef>
                          <a:spcPts val="600"/>
                        </a:spcBef>
                        <a:spcAft>
                          <a:spcPts val="600"/>
                        </a:spcAft>
                      </a:pPr>
                      <a:r>
                        <a:rPr lang="zh-CN" sz="1600" b="1" kern="100">
                          <a:effectLst/>
                          <a:latin typeface="微软雅黑" panose="020B0503020204020204" pitchFamily="34" charset="-122"/>
                          <a:ea typeface="微软雅黑" panose="020B0503020204020204" pitchFamily="34" charset="-122"/>
                          <a:cs typeface="Times New Roman" panose="02020603050405020304" pitchFamily="18" charset="0"/>
                        </a:rPr>
                        <a:t>云计算</a:t>
                      </a:r>
                      <a:endParaRPr lang="zh-CN" sz="1600" b="1"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r>
              <a:tr h="370840">
                <a:tc>
                  <a:txBody>
                    <a:bodyPr/>
                    <a:lstStyle/>
                    <a:p>
                      <a:pPr algn="ctr" fontAlgn="ctr">
                        <a:spcBef>
                          <a:spcPts val="600"/>
                        </a:spcBef>
                        <a:spcAft>
                          <a:spcPts val="600"/>
                        </a:spcAft>
                      </a:pPr>
                      <a:r>
                        <a:rPr lang="zh-CN" sz="16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网络</a:t>
                      </a:r>
                      <a:endParaRPr lang="zh-CN" sz="16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fontAlgn="ctr">
                        <a:spcBef>
                          <a:spcPts val="600"/>
                        </a:spcBef>
                        <a:spcAft>
                          <a:spcPts val="600"/>
                        </a:spcAft>
                      </a:pPr>
                      <a:r>
                        <a:rPr lang="zh-CN" sz="16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数据聚合</a:t>
                      </a:r>
                      <a:endParaRPr lang="zh-CN" sz="16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fontAlgn="ctr">
                        <a:spcBef>
                          <a:spcPts val="600"/>
                        </a:spcBef>
                        <a:spcAft>
                          <a:spcPts val="600"/>
                        </a:spcAft>
                      </a:pPr>
                      <a:r>
                        <a:rPr lang="zh-CN" sz="16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数据分析</a:t>
                      </a:r>
                      <a:endParaRPr lang="zh-CN" sz="16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r>
              <a:tr h="370840">
                <a:tc>
                  <a:txBody>
                    <a:bodyPr/>
                    <a:lstStyle/>
                    <a:p>
                      <a:pPr algn="ctr" fontAlgn="ctr">
                        <a:spcBef>
                          <a:spcPts val="600"/>
                        </a:spcBef>
                        <a:spcAft>
                          <a:spcPts val="600"/>
                        </a:spcAft>
                      </a:pPr>
                      <a:r>
                        <a:rPr lang="zh-CN" sz="16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业务</a:t>
                      </a:r>
                      <a:endParaRPr lang="zh-CN" sz="16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fontAlgn="ctr">
                        <a:spcBef>
                          <a:spcPts val="600"/>
                        </a:spcBef>
                        <a:spcAft>
                          <a:spcPts val="600"/>
                        </a:spcAft>
                      </a:pPr>
                      <a:r>
                        <a:rPr lang="zh-CN" sz="16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多智能体</a:t>
                      </a:r>
                      <a:endParaRPr lang="zh-CN" sz="16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fontAlgn="ctr">
                        <a:spcBef>
                          <a:spcPts val="600"/>
                        </a:spcBef>
                        <a:spcAft>
                          <a:spcPts val="600"/>
                        </a:spcAft>
                      </a:pPr>
                      <a:r>
                        <a:rPr lang="zh-CN" sz="16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业务编排</a:t>
                      </a:r>
                      <a:endParaRPr lang="zh-CN" sz="16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r>
              <a:tr h="370840">
                <a:tc>
                  <a:txBody>
                    <a:bodyPr/>
                    <a:lstStyle/>
                    <a:p>
                      <a:pPr algn="ctr" fontAlgn="ctr">
                        <a:spcBef>
                          <a:spcPts val="600"/>
                        </a:spcBef>
                        <a:spcAft>
                          <a:spcPts val="600"/>
                        </a:spcAft>
                      </a:pPr>
                      <a:r>
                        <a:rPr lang="zh-CN" sz="16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应用</a:t>
                      </a:r>
                      <a:endParaRPr lang="zh-CN" sz="16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fontAlgn="ctr">
                        <a:spcBef>
                          <a:spcPts val="600"/>
                        </a:spcBef>
                        <a:spcAft>
                          <a:spcPts val="600"/>
                        </a:spcAft>
                      </a:pPr>
                      <a:r>
                        <a:rPr lang="zh-CN" sz="16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特定应用</a:t>
                      </a:r>
                      <a:endParaRPr lang="zh-CN" sz="16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fontAlgn="ctr">
                        <a:spcBef>
                          <a:spcPts val="600"/>
                        </a:spcBef>
                        <a:spcAft>
                          <a:spcPts val="600"/>
                        </a:spcAft>
                      </a:pPr>
                      <a:r>
                        <a:rPr lang="zh-CN" sz="16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生命周期管理</a:t>
                      </a:r>
                      <a:endParaRPr lang="zh-CN" sz="16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r>
              <a:tr h="370840">
                <a:tc>
                  <a:txBody>
                    <a:bodyPr/>
                    <a:lstStyle/>
                    <a:p>
                      <a:pPr algn="ctr" fontAlgn="ctr">
                        <a:spcBef>
                          <a:spcPts val="600"/>
                        </a:spcBef>
                        <a:spcAft>
                          <a:spcPts val="600"/>
                        </a:spcAft>
                      </a:pPr>
                      <a:r>
                        <a:rPr lang="zh-CN" sz="16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智能</a:t>
                      </a:r>
                      <a:endParaRPr lang="zh-CN" sz="16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fontAlgn="ctr">
                        <a:spcBef>
                          <a:spcPts val="600"/>
                        </a:spcBef>
                        <a:spcAft>
                          <a:spcPts val="600"/>
                        </a:spcAft>
                      </a:pPr>
                      <a:r>
                        <a:rPr lang="zh-CN" sz="16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分布式推理</a:t>
                      </a:r>
                      <a:endParaRPr lang="zh-CN" sz="16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fontAlgn="ctr">
                        <a:spcBef>
                          <a:spcPts val="600"/>
                        </a:spcBef>
                        <a:spcAft>
                          <a:spcPts val="600"/>
                        </a:spcAft>
                      </a:pPr>
                      <a:r>
                        <a:rPr lang="zh-CN" sz="16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集中式训练</a:t>
                      </a:r>
                      <a:endParaRPr lang="zh-CN" sz="16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r>
            </a:tbl>
          </a:graphicData>
        </a:graphic>
      </p:graphicFrame>
      <p:sp>
        <p:nvSpPr>
          <p:cNvPr id="34" name="矩形 33"/>
          <p:cNvSpPr/>
          <p:nvPr/>
        </p:nvSpPr>
        <p:spPr>
          <a:xfrm>
            <a:off x="1344681" y="1335020"/>
            <a:ext cx="6096000" cy="60337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en-US" sz="1600" dirty="0"/>
              <a:t>边缘计算可以分成三个阶段：互联、智能、自治</a:t>
            </a:r>
            <a:r>
              <a:rPr lang="zh-CN" altLang="en-US" sz="1600" dirty="0" smtClean="0"/>
              <a:t>。</a:t>
            </a:r>
            <a:endParaRPr lang="en-US" altLang="zh-CN" sz="16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04185" cy="414020"/>
          </a:xfrm>
          <a:prstGeom prst="rect">
            <a:avLst/>
          </a:prstGeom>
          <a:noFill/>
        </p:spPr>
        <p:txBody>
          <a:bodyPr wrap="none" rtlCol="0">
            <a:spAutoFit/>
          </a:bodyPr>
          <a:lstStyle/>
          <a:p>
            <a:r>
              <a:rPr lang="en-US" altLang="zh-CN" sz="2100" spc="225" dirty="0" smtClean="0">
                <a:solidFill>
                  <a:prstClr val="white"/>
                </a:solidFill>
              </a:rPr>
              <a:t>10.1 </a:t>
            </a:r>
            <a:r>
              <a:rPr lang="zh-CN" altLang="en-US" sz="2100" spc="225" dirty="0" smtClean="0">
                <a:solidFill>
                  <a:schemeClr val="bg1"/>
                </a:solidFill>
                <a:latin typeface="微软雅黑" panose="020B0503020204020204" pitchFamily="34" charset="-122"/>
                <a:ea typeface="微软雅黑" panose="020B0503020204020204" pitchFamily="34" charset="-122"/>
              </a:rPr>
              <a:t>分布式人工</a:t>
            </a:r>
            <a:r>
              <a:rPr lang="zh-CN" altLang="zh-CN" sz="2100" spc="225" dirty="0" smtClean="0">
                <a:solidFill>
                  <a:schemeClr val="bg1"/>
                </a:solidFill>
                <a:latin typeface="微软雅黑" panose="020B0503020204020204" pitchFamily="34" charset="-122"/>
                <a:ea typeface="微软雅黑" panose="020B0503020204020204" pitchFamily="34" charset="-122"/>
              </a:rPr>
              <a:t>智能</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620957" cy="300082"/>
          </a:xfrm>
          <a:prstGeom prst="rect">
            <a:avLst/>
          </a:prstGeom>
          <a:noFill/>
        </p:spPr>
        <p:txBody>
          <a:bodyPr wrap="none" rtlCol="0">
            <a:spAutoFit/>
          </a:bodyPr>
          <a:lstStyle/>
          <a:p>
            <a:r>
              <a:rPr lang="zh-CN" altLang="en-US" sz="1350" dirty="0" smtClean="0">
                <a:solidFill>
                  <a:prstClr val="white"/>
                </a:solidFill>
              </a:rPr>
              <a:t>第十章 分布式智能</a:t>
            </a:r>
            <a:endParaRPr lang="zh-CN" altLang="en-US" sz="1350" dirty="0">
              <a:solidFill>
                <a:prstClr val="white"/>
              </a:solidFill>
            </a:endParaRPr>
          </a:p>
        </p:txBody>
      </p:sp>
      <p:sp>
        <p:nvSpPr>
          <p:cNvPr id="12" name="矩形 11"/>
          <p:cNvSpPr/>
          <p:nvPr/>
        </p:nvSpPr>
        <p:spPr>
          <a:xfrm>
            <a:off x="452232" y="889323"/>
            <a:ext cx="1337226" cy="338554"/>
          </a:xfrm>
          <a:prstGeom prst="rect">
            <a:avLst/>
          </a:prstGeom>
        </p:spPr>
        <p:txBody>
          <a:bodyPr wrap="none">
            <a:spAutoFit/>
          </a:bodyPr>
          <a:lstStyle/>
          <a:p>
            <a:r>
              <a:rPr lang="en-US" altLang="zh-CN" sz="1600" b="1" dirty="0">
                <a:solidFill>
                  <a:srgbClr val="3D89BC"/>
                </a:solidFill>
              </a:rPr>
              <a:t>2</a:t>
            </a:r>
            <a:r>
              <a:rPr lang="zh-CN" altLang="zh-CN" sz="1600" b="1" dirty="0" smtClean="0">
                <a:solidFill>
                  <a:srgbClr val="3D89BC"/>
                </a:solidFill>
              </a:rPr>
              <a:t>．</a:t>
            </a:r>
            <a:r>
              <a:rPr lang="zh-CN" altLang="en-US" sz="1600" b="1" dirty="0" smtClean="0">
                <a:solidFill>
                  <a:srgbClr val="3D89BC"/>
                </a:solidFill>
              </a:rPr>
              <a:t>边缘计算</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4" name="矩形 33"/>
          <p:cNvSpPr/>
          <p:nvPr/>
        </p:nvSpPr>
        <p:spPr>
          <a:xfrm>
            <a:off x="690113" y="2252986"/>
            <a:ext cx="7772400" cy="162000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897255" indent="-897255">
              <a:lnSpc>
                <a:spcPct val="100000"/>
              </a:lnSpc>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设备</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域：边缘计算在这一层，可以对感知的信息直接进行计算处理</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897255" indent="-897255">
              <a:lnSpc>
                <a:spcPct val="100000"/>
              </a:lnSpc>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网络</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域：通过部署计算能力，实现各网络协议的自动转换，对数据格式进行标准化处理</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897255" indent="-897255">
              <a:lnSpc>
                <a:spcPct val="100000"/>
              </a:lnSpc>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数据</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域：边缘计算，使得数据管理更智能、存储方式更灵活</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897255" indent="-897255">
              <a:lnSpc>
                <a:spcPct val="100000"/>
              </a:lnSpc>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应用</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域：边缘计算提供属地化的业务逻辑和应用智能</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矩形 14"/>
          <p:cNvSpPr/>
          <p:nvPr/>
        </p:nvSpPr>
        <p:spPr>
          <a:xfrm>
            <a:off x="690113" y="1382945"/>
            <a:ext cx="7621400" cy="5321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边缘计算联盟（</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ECC</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 针对边缘计算，定义了四个领域：</a:t>
            </a:r>
            <a:endParaRPr lang="en-US" altLang="zh-CN" sz="16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04185" cy="414020"/>
          </a:xfrm>
          <a:prstGeom prst="rect">
            <a:avLst/>
          </a:prstGeom>
          <a:noFill/>
        </p:spPr>
        <p:txBody>
          <a:bodyPr wrap="none" rtlCol="0">
            <a:spAutoFit/>
          </a:bodyPr>
          <a:lstStyle/>
          <a:p>
            <a:r>
              <a:rPr lang="en-US" altLang="zh-CN" sz="2100" spc="225" dirty="0" smtClean="0">
                <a:solidFill>
                  <a:prstClr val="white"/>
                </a:solidFill>
              </a:rPr>
              <a:t>10.1 </a:t>
            </a:r>
            <a:r>
              <a:rPr lang="zh-CN" altLang="en-US" sz="2100" spc="225" dirty="0" smtClean="0">
                <a:solidFill>
                  <a:schemeClr val="bg1"/>
                </a:solidFill>
                <a:latin typeface="微软雅黑" panose="020B0503020204020204" pitchFamily="34" charset="-122"/>
                <a:ea typeface="微软雅黑" panose="020B0503020204020204" pitchFamily="34" charset="-122"/>
              </a:rPr>
              <a:t>分布式人工</a:t>
            </a:r>
            <a:r>
              <a:rPr lang="zh-CN" altLang="zh-CN" sz="2100" spc="225" dirty="0" smtClean="0">
                <a:solidFill>
                  <a:schemeClr val="bg1"/>
                </a:solidFill>
                <a:latin typeface="微软雅黑" panose="020B0503020204020204" pitchFamily="34" charset="-122"/>
                <a:ea typeface="微软雅黑" panose="020B0503020204020204" pitchFamily="34" charset="-122"/>
              </a:rPr>
              <a:t>智能</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620957" cy="300082"/>
          </a:xfrm>
          <a:prstGeom prst="rect">
            <a:avLst/>
          </a:prstGeom>
          <a:noFill/>
        </p:spPr>
        <p:txBody>
          <a:bodyPr wrap="none" rtlCol="0">
            <a:spAutoFit/>
          </a:bodyPr>
          <a:lstStyle/>
          <a:p>
            <a:r>
              <a:rPr lang="zh-CN" altLang="en-US" sz="1350" dirty="0" smtClean="0">
                <a:solidFill>
                  <a:prstClr val="white"/>
                </a:solidFill>
              </a:rPr>
              <a:t>第十章 分布式智能</a:t>
            </a:r>
            <a:endParaRPr lang="zh-CN" altLang="en-US" sz="1350" dirty="0">
              <a:solidFill>
                <a:prstClr val="white"/>
              </a:solidFill>
            </a:endParaRPr>
          </a:p>
        </p:txBody>
      </p:sp>
      <p:sp>
        <p:nvSpPr>
          <p:cNvPr id="12" name="矩形 11"/>
          <p:cNvSpPr/>
          <p:nvPr/>
        </p:nvSpPr>
        <p:spPr>
          <a:xfrm>
            <a:off x="452232" y="889323"/>
            <a:ext cx="1337226" cy="338554"/>
          </a:xfrm>
          <a:prstGeom prst="rect">
            <a:avLst/>
          </a:prstGeom>
        </p:spPr>
        <p:txBody>
          <a:bodyPr wrap="none">
            <a:spAutoFit/>
          </a:bodyPr>
          <a:lstStyle/>
          <a:p>
            <a:r>
              <a:rPr lang="en-US" altLang="zh-CN" sz="1600" b="1" dirty="0" smtClean="0">
                <a:solidFill>
                  <a:srgbClr val="3D89BC"/>
                </a:solidFill>
              </a:rPr>
              <a:t>3</a:t>
            </a:r>
            <a:r>
              <a:rPr lang="zh-CN" altLang="zh-CN" sz="1600" b="1" dirty="0" smtClean="0">
                <a:solidFill>
                  <a:srgbClr val="3D89BC"/>
                </a:solidFill>
              </a:rPr>
              <a:t>．</a:t>
            </a:r>
            <a:r>
              <a:rPr lang="zh-CN" altLang="en-US" sz="1600" b="1" dirty="0" smtClean="0">
                <a:solidFill>
                  <a:srgbClr val="3D89BC"/>
                </a:solidFill>
              </a:rPr>
              <a:t>群智感知</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aphicFrame>
        <p:nvGraphicFramePr>
          <p:cNvPr id="13" name="对象 12"/>
          <p:cNvGraphicFramePr>
            <a:graphicFrameLocks noChangeAspect="1"/>
          </p:cNvGraphicFramePr>
          <p:nvPr/>
        </p:nvGraphicFramePr>
        <p:xfrm>
          <a:off x="2142658" y="909038"/>
          <a:ext cx="4858196" cy="5040000"/>
        </p:xfrm>
        <a:graphic>
          <a:graphicData uri="http://schemas.openxmlformats.org/presentationml/2006/ole">
            <mc:AlternateContent xmlns:mc="http://schemas.openxmlformats.org/markup-compatibility/2006">
              <mc:Choice xmlns:v="urn:schemas-microsoft-com:vml" Requires="v">
                <p:oleObj spid="_x0000_s8208" name="Visio" r:id="rId1" imgW="10236200" imgH="10604500" progId="Visio.Drawing.11">
                  <p:embed/>
                </p:oleObj>
              </mc:Choice>
              <mc:Fallback>
                <p:oleObj name="Visio" r:id="rId1" imgW="10236200" imgH="10604500" progId="Visio.Drawing.11">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2658" y="909038"/>
                        <a:ext cx="4858196" cy="504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1080000"/>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766271" y="1169836"/>
              <a:ext cx="1611463" cy="521970"/>
            </a:xfrm>
            <a:prstGeom prst="rect">
              <a:avLst/>
            </a:prstGeom>
            <a:noFill/>
          </p:spPr>
          <p:txBody>
            <a:bodyPr wrap="none" rtlCol="0">
              <a:spAutoFit/>
            </a:bodyPr>
            <a:lstStyle/>
            <a:p>
              <a:pPr algn="ctr"/>
              <a:r>
                <a:rPr lang="zh-CN" altLang="en-US" sz="2800" dirty="0">
                  <a:solidFill>
                    <a:schemeClr val="accent4"/>
                  </a:solidFill>
                </a:rPr>
                <a:t>第十</a:t>
              </a:r>
              <a:r>
                <a:rPr lang="zh-CN" altLang="en-US" sz="2800" dirty="0" smtClean="0">
                  <a:solidFill>
                    <a:schemeClr val="accent4"/>
                  </a:solidFill>
                </a:rPr>
                <a:t>章　</a:t>
              </a:r>
              <a:r>
                <a:rPr lang="zh-CN" altLang="zh-CN" sz="2800" dirty="0" smtClean="0">
                  <a:solidFill>
                    <a:schemeClr val="accent4"/>
                  </a:solidFill>
                </a:rPr>
                <a:t>分布式智能</a:t>
              </a:r>
              <a:endParaRPr lang="zh-CN" altLang="en-US" sz="2800" dirty="0">
                <a:solidFill>
                  <a:schemeClr val="accent4"/>
                </a:solidFill>
              </a:endParaRPr>
            </a:p>
          </p:txBody>
        </p:sp>
      </p:grpSp>
      <p:grpSp>
        <p:nvGrpSpPr>
          <p:cNvPr id="67" name="组合 66"/>
          <p:cNvGrpSpPr/>
          <p:nvPr/>
        </p:nvGrpSpPr>
        <p:grpSpPr>
          <a:xfrm>
            <a:off x="1754534" y="2376000"/>
            <a:ext cx="5693399" cy="424800"/>
            <a:chOff x="1807265" y="2462595"/>
            <a:chExt cx="5693399" cy="410086"/>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192145" cy="399679"/>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分布式人工智能</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60249" y="30888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782695"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10.2</a:t>
              </a:r>
              <a:r>
                <a:rPr lang="zh-CN" altLang="en-US" sz="2100" spc="225" dirty="0" smtClean="0">
                  <a:solidFill>
                    <a:schemeClr val="bg1"/>
                  </a:solidFill>
                  <a:latin typeface="微软雅黑" panose="020B0503020204020204" pitchFamily="34" charset="-122"/>
                  <a:ea typeface="微软雅黑" panose="020B0503020204020204" pitchFamily="34" charset="-122"/>
                </a:rPr>
                <a:t>　</a:t>
              </a:r>
              <a:r>
                <a:rPr lang="zh-CN" sz="2100" spc="225" dirty="0" smtClean="0">
                  <a:solidFill>
                    <a:schemeClr val="bg1"/>
                  </a:solidFill>
                  <a:latin typeface="微软雅黑" panose="020B0503020204020204" pitchFamily="34" charset="-122"/>
                  <a:ea typeface="微软雅黑" panose="020B0503020204020204" pitchFamily="34" charset="-122"/>
                </a:rPr>
                <a:t>分布式协同体系架构</a:t>
              </a:r>
              <a:endParaRPr lang="zh-CN"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3200" y="38016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19214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分布式智能应用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3200" y="45144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754630" cy="299085"/>
          </a:xfrm>
          <a:prstGeom prst="rect">
            <a:avLst/>
          </a:prstGeom>
        </p:spPr>
        <p:txBody>
          <a:bodyPr wrap="none">
            <a:spAutoFit/>
          </a:bodyPr>
          <a:lstStyle/>
          <a:p>
            <a:pPr algn="l"/>
            <a:r>
              <a:rPr lang="zh-CN" altLang="en-US" sz="1350" dirty="0">
                <a:solidFill>
                  <a:schemeClr val="bg1"/>
                </a:solidFill>
                <a:sym typeface="+mn-ea"/>
              </a:rPr>
              <a:t>新工科信息技术基础系列规划教材</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595370" cy="414020"/>
          </a:xfrm>
          <a:prstGeom prst="rect">
            <a:avLst/>
          </a:prstGeom>
          <a:noFill/>
        </p:spPr>
        <p:txBody>
          <a:bodyPr wrap="none" rtlCol="0">
            <a:spAutoFit/>
          </a:bodyPr>
          <a:lstStyle/>
          <a:p>
            <a:r>
              <a:rPr lang="en-US" altLang="zh-CN" sz="2100" spc="225" dirty="0" smtClean="0">
                <a:solidFill>
                  <a:prstClr val="white"/>
                </a:solidFill>
              </a:rPr>
              <a:t>10.2</a:t>
            </a:r>
            <a:r>
              <a:rPr lang="en-US" altLang="zh-CN" sz="2100" b="1" spc="225" dirty="0" smtClean="0">
                <a:solidFill>
                  <a:prstClr val="white"/>
                </a:solidFill>
              </a:rPr>
              <a:t> </a:t>
            </a:r>
            <a:r>
              <a:rPr lang="zh-CN" altLang="en-US" sz="2100" spc="225" dirty="0" smtClean="0">
                <a:solidFill>
                  <a:schemeClr val="bg1"/>
                </a:solidFill>
                <a:latin typeface="微软雅黑" panose="020B0503020204020204" pitchFamily="34" charset="-122"/>
                <a:ea typeface="微软雅黑" panose="020B0503020204020204" pitchFamily="34" charset="-122"/>
              </a:rPr>
              <a:t>分布式协同体系架构</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620957" cy="300082"/>
          </a:xfrm>
          <a:prstGeom prst="rect">
            <a:avLst/>
          </a:prstGeom>
          <a:noFill/>
        </p:spPr>
        <p:txBody>
          <a:bodyPr wrap="none" rtlCol="0">
            <a:spAutoFit/>
          </a:bodyPr>
          <a:lstStyle/>
          <a:p>
            <a:r>
              <a:rPr lang="zh-CN" altLang="en-US" sz="1350" dirty="0" smtClean="0">
                <a:solidFill>
                  <a:prstClr val="white"/>
                </a:solidFill>
              </a:rPr>
              <a:t>第十章 分布式智能</a:t>
            </a:r>
            <a:endParaRPr lang="zh-CN" altLang="en-US" sz="1350" dirty="0">
              <a:solidFill>
                <a:prstClr val="white"/>
              </a:solidFill>
            </a:endParaRPr>
          </a:p>
        </p:txBody>
      </p:sp>
      <p:sp>
        <p:nvSpPr>
          <p:cNvPr id="12" name="矩形 11"/>
          <p:cNvSpPr/>
          <p:nvPr/>
        </p:nvSpPr>
        <p:spPr>
          <a:xfrm>
            <a:off x="452232" y="889323"/>
            <a:ext cx="1747594" cy="338554"/>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a:t>
            </a:r>
            <a:r>
              <a:rPr lang="zh-CN" altLang="en-US" sz="1600" b="1" dirty="0" smtClean="0">
                <a:solidFill>
                  <a:srgbClr val="3D89BC"/>
                </a:solidFill>
              </a:rPr>
              <a:t>符号推理体系</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矩形 13"/>
          <p:cNvSpPr/>
          <p:nvPr/>
        </p:nvSpPr>
        <p:spPr>
          <a:xfrm>
            <a:off x="690113" y="1382944"/>
            <a:ext cx="7621400" cy="23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46405" fontAlgn="auto">
              <a:lnSpc>
                <a:spcPct val="100000"/>
              </a:lnSpc>
            </a:pP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endParaRPr>
          </a:p>
          <a:p>
            <a:pPr indent="-446405" fontAlgn="auto">
              <a:lnSpc>
                <a:spcPct val="100000"/>
              </a:lnSpc>
            </a:pPr>
            <a:endPar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endParaRPr>
          </a:p>
          <a:p>
            <a:pPr indent="-446405" fontAlgn="auto">
              <a:lnSpc>
                <a:spcPct val="100000"/>
              </a:lnSpc>
            </a:pP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      以</a:t>
            </a:r>
            <a:r>
              <a:rPr lang="en-US" altLang="zh-CN" sz="1600" dirty="0" err="1">
                <a:latin typeface="微软雅黑" panose="020B0503020204020204" pitchFamily="34" charset="-122"/>
                <a:ea typeface="微软雅黑" panose="020B0503020204020204" pitchFamily="34" charset="-122"/>
                <a:cs typeface="微软雅黑" panose="020B0503020204020204" pitchFamily="34" charset="-122"/>
              </a:rPr>
              <a:t>Bratman</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等提出的</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BDI</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Brief Desire Intention</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）理论作为基础，通过建立比较完整的符号系统并基于经典人工智能的符号处理，来进行知识推理以使智能体具有自主思考、决策以及与其他智能体和环境进行协调行动的</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能力。</a:t>
            </a:r>
            <a:endParaRPr lang="en-US" alt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indent="-446405" fontAlgn="auto">
              <a:lnSpc>
                <a:spcPct val="100000"/>
              </a:lnSpc>
            </a:pP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      这种</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体系主要包括三种代表性的理论</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endParaRPr>
          </a:p>
          <a:p>
            <a:pPr indent="-446405" fontAlgn="auto">
              <a:lnSpc>
                <a:spcPct val="100000"/>
              </a:lnSpc>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      1</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）联合意图理论。</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indent="-446405" fontAlgn="auto">
              <a:lnSpc>
                <a:spcPct val="100000"/>
              </a:lnSpc>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      2</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）共享计划理论。</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indent="-446405" fontAlgn="auto">
              <a:lnSpc>
                <a:spcPct val="100000"/>
              </a:lnSpc>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      3</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）计划的队行为。</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200000"/>
              </a:lnSpc>
            </a:pP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595370" cy="414020"/>
          </a:xfrm>
          <a:prstGeom prst="rect">
            <a:avLst/>
          </a:prstGeom>
          <a:noFill/>
        </p:spPr>
        <p:txBody>
          <a:bodyPr wrap="none" rtlCol="0">
            <a:spAutoFit/>
          </a:bodyPr>
          <a:lstStyle/>
          <a:p>
            <a:r>
              <a:rPr lang="en-US" altLang="zh-CN" sz="2100" spc="225" dirty="0" smtClean="0">
                <a:solidFill>
                  <a:prstClr val="white"/>
                </a:solidFill>
              </a:rPr>
              <a:t>10.2</a:t>
            </a:r>
            <a:r>
              <a:rPr lang="en-US" altLang="zh-CN" sz="2100" b="1" spc="225" dirty="0" smtClean="0">
                <a:solidFill>
                  <a:prstClr val="white"/>
                </a:solidFill>
              </a:rPr>
              <a:t> </a:t>
            </a:r>
            <a:r>
              <a:rPr lang="zh-CN" altLang="en-US" sz="2100" spc="225" dirty="0" smtClean="0">
                <a:solidFill>
                  <a:schemeClr val="bg1"/>
                </a:solidFill>
                <a:latin typeface="微软雅黑" panose="020B0503020204020204" pitchFamily="34" charset="-122"/>
                <a:ea typeface="微软雅黑" panose="020B0503020204020204" pitchFamily="34" charset="-122"/>
              </a:rPr>
              <a:t>分布式协同体系架构</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620957" cy="300082"/>
          </a:xfrm>
          <a:prstGeom prst="rect">
            <a:avLst/>
          </a:prstGeom>
          <a:noFill/>
        </p:spPr>
        <p:txBody>
          <a:bodyPr wrap="none" rtlCol="0">
            <a:spAutoFit/>
          </a:bodyPr>
          <a:lstStyle/>
          <a:p>
            <a:r>
              <a:rPr lang="zh-CN" altLang="en-US" sz="1350" dirty="0" smtClean="0">
                <a:solidFill>
                  <a:prstClr val="white"/>
                </a:solidFill>
              </a:rPr>
              <a:t>第十章 分布式智能</a:t>
            </a:r>
            <a:endParaRPr lang="zh-CN" altLang="en-US" sz="1350" dirty="0">
              <a:solidFill>
                <a:prstClr val="white"/>
              </a:solidFill>
            </a:endParaRPr>
          </a:p>
        </p:txBody>
      </p:sp>
      <p:sp>
        <p:nvSpPr>
          <p:cNvPr id="12" name="矩形 11"/>
          <p:cNvSpPr/>
          <p:nvPr/>
        </p:nvSpPr>
        <p:spPr>
          <a:xfrm>
            <a:off x="452232" y="889323"/>
            <a:ext cx="1747594" cy="338554"/>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a:t>
            </a:r>
            <a:r>
              <a:rPr lang="zh-CN" altLang="en-US" sz="1600" b="1" dirty="0" smtClean="0">
                <a:solidFill>
                  <a:srgbClr val="3D89BC"/>
                </a:solidFill>
              </a:rPr>
              <a:t>符号推理体系</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矩形 13"/>
          <p:cNvSpPr/>
          <p:nvPr/>
        </p:nvSpPr>
        <p:spPr>
          <a:xfrm>
            <a:off x="690113" y="1374334"/>
            <a:ext cx="2151699" cy="45446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1</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）联合意图</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理论</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矩形 10"/>
          <p:cNvSpPr/>
          <p:nvPr/>
        </p:nvSpPr>
        <p:spPr>
          <a:xfrm>
            <a:off x="546677" y="2009564"/>
            <a:ext cx="3600000" cy="2338070"/>
          </a:xfrm>
          <a:prstGeom prst="rect">
            <a:avLst/>
          </a:prstGeom>
        </p:spPr>
        <p:txBody>
          <a:bodyPr wrap="square">
            <a:spAutoFit/>
          </a:bodyPr>
          <a:lstStyle/>
          <a:p>
            <a:pPr indent="-457200" algn="just" fontAlgn="ctr">
              <a:lnSpc>
                <a:spcPct val="100000"/>
              </a:lnSpc>
              <a:spcAft>
                <a:spcPts val="0"/>
              </a:spcAft>
            </a:pPr>
            <a:r>
              <a:rPr lang="en-US" altLang="zh-CN" kern="100" dirty="0" smtClean="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zh-CN" altLang="zh-CN"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基本</a:t>
            </a:r>
            <a:r>
              <a:rPr lang="zh-CN"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思想是：多个智能体在完成共同的任务时会形成一个共同的承诺，并坚守承诺，直到成功完成共同任务，除非出现下列任何一种情况：</a:t>
            </a:r>
            <a:endParaRPr lang="zh-CN"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just" fontAlgn="ctr">
              <a:lnSpc>
                <a:spcPct val="100000"/>
              </a:lnSpc>
              <a:spcAft>
                <a:spcPts val="0"/>
              </a:spcAft>
            </a:pPr>
            <a:r>
              <a:rPr lang="zh-CN"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① 智能体发现共同任务已经完成。</a:t>
            </a:r>
            <a:endParaRPr lang="zh-CN"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just" fontAlgn="ctr">
              <a:lnSpc>
                <a:spcPct val="100000"/>
              </a:lnSpc>
              <a:spcAft>
                <a:spcPts val="0"/>
              </a:spcAft>
            </a:pPr>
            <a:r>
              <a:rPr lang="zh-CN"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② 智能体发现共同任务不可能完成。</a:t>
            </a:r>
            <a:endParaRPr lang="zh-CN"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just" fontAlgn="ctr">
              <a:lnSpc>
                <a:spcPct val="100000"/>
              </a:lnSpc>
              <a:spcAft>
                <a:spcPts val="0"/>
              </a:spcAft>
            </a:pPr>
            <a:r>
              <a:rPr lang="zh-CN"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③ 智能体发现没有必要执行该共同任务。</a:t>
            </a:r>
            <a:endParaRPr lang="zh-CN" altLang="zh-CN" sz="16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Rectangle 2"/>
          <p:cNvSpPr>
            <a:spLocks noChangeArrowheads="1"/>
          </p:cNvSpPr>
          <p:nvPr/>
        </p:nvSpPr>
        <p:spPr bwMode="auto">
          <a:xfrm>
            <a:off x="4410635" y="13812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5" name="对象 14"/>
          <p:cNvGraphicFramePr>
            <a:graphicFrameLocks noChangeAspect="1"/>
          </p:cNvGraphicFramePr>
          <p:nvPr/>
        </p:nvGraphicFramePr>
        <p:xfrm>
          <a:off x="4250615" y="889752"/>
          <a:ext cx="4680000" cy="4636667"/>
        </p:xfrm>
        <a:graphic>
          <a:graphicData uri="http://schemas.openxmlformats.org/presentationml/2006/ole">
            <mc:AlternateContent xmlns:mc="http://schemas.openxmlformats.org/markup-compatibility/2006">
              <mc:Choice xmlns:v="urn:schemas-microsoft-com:vml" Requires="v">
                <p:oleObj spid="_x0000_s12301" name="Visio" r:id="rId1" imgW="9740900" imgH="9664700" progId="Visio.Drawing.11">
                  <p:embed/>
                </p:oleObj>
              </mc:Choice>
              <mc:Fallback>
                <p:oleObj name="Visio" r:id="rId1" imgW="9740900" imgH="9664700" progId="Visio.Drawing.11">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0615" y="889752"/>
                        <a:ext cx="4680000" cy="46366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矩形 15"/>
          <p:cNvSpPr/>
          <p:nvPr/>
        </p:nvSpPr>
        <p:spPr>
          <a:xfrm>
            <a:off x="4411345" y="5715000"/>
            <a:ext cx="4518660" cy="337185"/>
          </a:xfrm>
          <a:prstGeom prst="rect">
            <a:avLst/>
          </a:prstGeom>
        </p:spPr>
        <p:txBody>
          <a:bodyPr wrap="square">
            <a:spAutoFit/>
          </a:bodyPr>
          <a:lstStyle/>
          <a:p>
            <a:pPr algn="ctr">
              <a:lnSpc>
                <a:spcPct val="100000"/>
              </a:lnSpc>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面向任务的联合意图关键流程</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595370" cy="414020"/>
          </a:xfrm>
          <a:prstGeom prst="rect">
            <a:avLst/>
          </a:prstGeom>
          <a:noFill/>
        </p:spPr>
        <p:txBody>
          <a:bodyPr wrap="none" rtlCol="0">
            <a:spAutoFit/>
          </a:bodyPr>
          <a:lstStyle/>
          <a:p>
            <a:r>
              <a:rPr lang="en-US" altLang="zh-CN" sz="2100" spc="225" dirty="0" smtClean="0">
                <a:solidFill>
                  <a:prstClr val="white"/>
                </a:solidFill>
              </a:rPr>
              <a:t>10.2</a:t>
            </a:r>
            <a:r>
              <a:rPr lang="en-US" altLang="zh-CN" sz="2100" b="1" spc="225" dirty="0" smtClean="0">
                <a:solidFill>
                  <a:prstClr val="white"/>
                </a:solidFill>
              </a:rPr>
              <a:t> </a:t>
            </a:r>
            <a:r>
              <a:rPr lang="zh-CN" altLang="en-US" sz="2100" spc="225" dirty="0" smtClean="0">
                <a:solidFill>
                  <a:schemeClr val="bg1"/>
                </a:solidFill>
                <a:latin typeface="微软雅黑" panose="020B0503020204020204" pitchFamily="34" charset="-122"/>
                <a:ea typeface="微软雅黑" panose="020B0503020204020204" pitchFamily="34" charset="-122"/>
              </a:rPr>
              <a:t>分布式协同体系架构</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620957" cy="300082"/>
          </a:xfrm>
          <a:prstGeom prst="rect">
            <a:avLst/>
          </a:prstGeom>
          <a:noFill/>
        </p:spPr>
        <p:txBody>
          <a:bodyPr wrap="none" rtlCol="0">
            <a:spAutoFit/>
          </a:bodyPr>
          <a:lstStyle/>
          <a:p>
            <a:r>
              <a:rPr lang="zh-CN" altLang="en-US" sz="1350" dirty="0" smtClean="0">
                <a:solidFill>
                  <a:prstClr val="white"/>
                </a:solidFill>
              </a:rPr>
              <a:t>第十章 分布式智能</a:t>
            </a:r>
            <a:endParaRPr lang="zh-CN" altLang="en-US" sz="1350" dirty="0">
              <a:solidFill>
                <a:prstClr val="white"/>
              </a:solidFill>
            </a:endParaRPr>
          </a:p>
        </p:txBody>
      </p:sp>
      <p:sp>
        <p:nvSpPr>
          <p:cNvPr id="12" name="矩形 11"/>
          <p:cNvSpPr/>
          <p:nvPr/>
        </p:nvSpPr>
        <p:spPr>
          <a:xfrm>
            <a:off x="452232" y="889323"/>
            <a:ext cx="1747594" cy="338554"/>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a:t>
            </a:r>
            <a:r>
              <a:rPr lang="zh-CN" altLang="en-US" sz="1600" b="1" dirty="0" smtClean="0">
                <a:solidFill>
                  <a:srgbClr val="3D89BC"/>
                </a:solidFill>
              </a:rPr>
              <a:t>符号推理体系</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矩形 13"/>
          <p:cNvSpPr/>
          <p:nvPr/>
        </p:nvSpPr>
        <p:spPr>
          <a:xfrm>
            <a:off x="690113" y="1374334"/>
            <a:ext cx="2151699" cy="45446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共享计划理论</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矩形 10"/>
          <p:cNvSpPr/>
          <p:nvPr/>
        </p:nvSpPr>
        <p:spPr>
          <a:xfrm>
            <a:off x="546677" y="2009564"/>
            <a:ext cx="7817394" cy="1568450"/>
          </a:xfrm>
          <a:prstGeom prst="rect">
            <a:avLst/>
          </a:prstGeom>
        </p:spPr>
        <p:txBody>
          <a:bodyPr wrap="square">
            <a:spAutoFit/>
          </a:bodyPr>
          <a:lstStyle/>
          <a:p>
            <a:pPr indent="-446405" algn="just" fontAlgn="ctr">
              <a:lnSpc>
                <a:spcPct val="100000"/>
              </a:lnSpc>
              <a:spcAft>
                <a:spcPts val="0"/>
              </a:spcAft>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该理论由</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Grosz</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等提出，其基本思想是：参与联合行动的各个智能体先达成一个包括具体行动步骤和各方面细节的共享计划，并且相信所有智能体都打算参与联合行动并接受共享计划；数个智能体组建形成子团体，不同的子团体或单独或组合地完成共享计划的每一个具体步骤；子团体之外的其他智能体都相信子团体能够完成相应的具体步骤，并形成相应的共享计划。于是，通过共享计划的协调，各个智能体就能合作完成共同的任务 。</a:t>
            </a:r>
            <a:endParaRPr lang="zh-CN" altLang="en-US" sz="16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Rectangle 2"/>
          <p:cNvSpPr>
            <a:spLocks noChangeArrowheads="1"/>
          </p:cNvSpPr>
          <p:nvPr/>
        </p:nvSpPr>
        <p:spPr bwMode="auto">
          <a:xfrm>
            <a:off x="4410635" y="13812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595370" cy="414020"/>
          </a:xfrm>
          <a:prstGeom prst="rect">
            <a:avLst/>
          </a:prstGeom>
          <a:noFill/>
        </p:spPr>
        <p:txBody>
          <a:bodyPr wrap="none" rtlCol="0">
            <a:spAutoFit/>
          </a:bodyPr>
          <a:lstStyle/>
          <a:p>
            <a:r>
              <a:rPr lang="en-US" altLang="zh-CN" sz="2100" spc="225" dirty="0" smtClean="0">
                <a:solidFill>
                  <a:prstClr val="white"/>
                </a:solidFill>
              </a:rPr>
              <a:t>10.2</a:t>
            </a:r>
            <a:r>
              <a:rPr lang="en-US" altLang="zh-CN" sz="2100" b="1" spc="225" dirty="0" smtClean="0">
                <a:solidFill>
                  <a:prstClr val="white"/>
                </a:solidFill>
              </a:rPr>
              <a:t> </a:t>
            </a:r>
            <a:r>
              <a:rPr lang="zh-CN" altLang="en-US" sz="2100" spc="225" dirty="0" smtClean="0">
                <a:solidFill>
                  <a:schemeClr val="bg1"/>
                </a:solidFill>
                <a:latin typeface="微软雅黑" panose="020B0503020204020204" pitchFamily="34" charset="-122"/>
                <a:ea typeface="微软雅黑" panose="020B0503020204020204" pitchFamily="34" charset="-122"/>
              </a:rPr>
              <a:t>分布式协同体系架构</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620957" cy="300082"/>
          </a:xfrm>
          <a:prstGeom prst="rect">
            <a:avLst/>
          </a:prstGeom>
          <a:noFill/>
        </p:spPr>
        <p:txBody>
          <a:bodyPr wrap="none" rtlCol="0">
            <a:spAutoFit/>
          </a:bodyPr>
          <a:lstStyle/>
          <a:p>
            <a:r>
              <a:rPr lang="zh-CN" altLang="en-US" sz="1350" dirty="0" smtClean="0">
                <a:solidFill>
                  <a:prstClr val="white"/>
                </a:solidFill>
              </a:rPr>
              <a:t>第十章 分布式智能</a:t>
            </a:r>
            <a:endParaRPr lang="zh-CN" altLang="en-US" sz="1350" dirty="0">
              <a:solidFill>
                <a:prstClr val="white"/>
              </a:solidFill>
            </a:endParaRPr>
          </a:p>
        </p:txBody>
      </p:sp>
      <p:sp>
        <p:nvSpPr>
          <p:cNvPr id="12" name="矩形 11"/>
          <p:cNvSpPr/>
          <p:nvPr/>
        </p:nvSpPr>
        <p:spPr>
          <a:xfrm>
            <a:off x="452232" y="889323"/>
            <a:ext cx="1747594" cy="338554"/>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a:t>
            </a:r>
            <a:r>
              <a:rPr lang="zh-CN" altLang="en-US" sz="1600" b="1" dirty="0" smtClean="0">
                <a:solidFill>
                  <a:srgbClr val="3D89BC"/>
                </a:solidFill>
              </a:rPr>
              <a:t>符号推理体系</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矩形 13"/>
          <p:cNvSpPr/>
          <p:nvPr/>
        </p:nvSpPr>
        <p:spPr>
          <a:xfrm>
            <a:off x="690113" y="1374334"/>
            <a:ext cx="2151699" cy="45446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3</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计划的队行为</a:t>
            </a:r>
            <a:endParaRPr lang="zh-CN" altLang="zh-CN" sz="16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矩形 10"/>
          <p:cNvSpPr/>
          <p:nvPr/>
        </p:nvSpPr>
        <p:spPr>
          <a:xfrm>
            <a:off x="546677" y="2009564"/>
            <a:ext cx="7817394" cy="2306955"/>
          </a:xfrm>
          <a:prstGeom prst="rect">
            <a:avLst/>
          </a:prstGeom>
        </p:spPr>
        <p:txBody>
          <a:bodyPr wrap="square">
            <a:spAutoFit/>
          </a:bodyPr>
          <a:lstStyle/>
          <a:p>
            <a:pPr indent="-446405" algn="just" fontAlgn="ctr">
              <a:lnSpc>
                <a:spcPct val="100000"/>
              </a:lnSpc>
              <a:spcAft>
                <a:spcPts val="0"/>
              </a:spcAft>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计划由设计者事先确定，而不是由</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MAS</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动态产生，各个智能体在行动之前就被赋予有关完整计划的详细信息</a:t>
            </a:r>
            <a:r>
              <a:rPr lang="zh-CN" altLang="en-US"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46405" algn="just" fontAlgn="ctr">
              <a:lnSpc>
                <a:spcPct val="100000"/>
              </a:lnSpc>
              <a:spcAft>
                <a:spcPts val="0"/>
              </a:spcAft>
            </a:pP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基于符号系统的分布式体系结构与协调机制存在的主要问题是</a:t>
            </a:r>
            <a:r>
              <a:rPr lang="zh-CN" altLang="en-US"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46405" algn="just" fontAlgn="ctr">
              <a:lnSpc>
                <a:spcPct val="100000"/>
              </a:lnSpc>
              <a:spcAft>
                <a:spcPts val="0"/>
              </a:spcAft>
            </a:pP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① 符号主义要求对环境有比较完整和复杂的模型，而如何使智能体自身模型的计算和推理与环境保持同步就是一个棘手的问题；</a:t>
            </a:r>
            <a:endPar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46405" algn="just" fontAlgn="ctr">
              <a:lnSpc>
                <a:spcPct val="100000"/>
              </a:lnSpc>
              <a:spcAft>
                <a:spcPts val="0"/>
              </a:spcAft>
            </a:pP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② 复杂模型计算和推理使智能体对环境的适应能力变差，并且难以满足模型与领域无关性的要求；</a:t>
            </a:r>
            <a:endPar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46405" algn="just" fontAlgn="ctr">
              <a:lnSpc>
                <a:spcPct val="100000"/>
              </a:lnSpc>
              <a:spcAft>
                <a:spcPts val="0"/>
              </a:spcAft>
            </a:pP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③ 对于大型复杂动态系统而言，符号模型建立过程的繁琐和效率低下等问题表现的尤为严重。</a:t>
            </a:r>
            <a:endPar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Rectangle 2"/>
          <p:cNvSpPr>
            <a:spLocks noChangeArrowheads="1"/>
          </p:cNvSpPr>
          <p:nvPr/>
        </p:nvSpPr>
        <p:spPr bwMode="auto">
          <a:xfrm>
            <a:off x="4410635" y="13812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595370" cy="414020"/>
          </a:xfrm>
          <a:prstGeom prst="rect">
            <a:avLst/>
          </a:prstGeom>
          <a:noFill/>
        </p:spPr>
        <p:txBody>
          <a:bodyPr wrap="none" rtlCol="0">
            <a:spAutoFit/>
          </a:bodyPr>
          <a:lstStyle/>
          <a:p>
            <a:r>
              <a:rPr lang="en-US" altLang="zh-CN" sz="2100" spc="225" dirty="0" smtClean="0">
                <a:solidFill>
                  <a:prstClr val="white"/>
                </a:solidFill>
              </a:rPr>
              <a:t>10.2</a:t>
            </a:r>
            <a:r>
              <a:rPr lang="en-US" altLang="zh-CN" sz="2100" b="1" spc="225" dirty="0" smtClean="0">
                <a:solidFill>
                  <a:prstClr val="white"/>
                </a:solidFill>
              </a:rPr>
              <a:t> </a:t>
            </a:r>
            <a:r>
              <a:rPr lang="zh-CN" altLang="en-US" sz="2100" spc="225" dirty="0" smtClean="0">
                <a:solidFill>
                  <a:schemeClr val="bg1"/>
                </a:solidFill>
                <a:latin typeface="微软雅黑" panose="020B0503020204020204" pitchFamily="34" charset="-122"/>
                <a:ea typeface="微软雅黑" panose="020B0503020204020204" pitchFamily="34" charset="-122"/>
              </a:rPr>
              <a:t>分布式协同体系架构</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620957" cy="300082"/>
          </a:xfrm>
          <a:prstGeom prst="rect">
            <a:avLst/>
          </a:prstGeom>
          <a:noFill/>
        </p:spPr>
        <p:txBody>
          <a:bodyPr wrap="none" rtlCol="0">
            <a:spAutoFit/>
          </a:bodyPr>
          <a:lstStyle/>
          <a:p>
            <a:r>
              <a:rPr lang="zh-CN" altLang="en-US" sz="1350" dirty="0" smtClean="0">
                <a:solidFill>
                  <a:prstClr val="white"/>
                </a:solidFill>
              </a:rPr>
              <a:t>第十章 分布式智能</a:t>
            </a:r>
            <a:endParaRPr lang="zh-CN" altLang="en-US" sz="1350" dirty="0">
              <a:solidFill>
                <a:prstClr val="white"/>
              </a:solidFill>
            </a:endParaRPr>
          </a:p>
        </p:txBody>
      </p:sp>
      <p:sp>
        <p:nvSpPr>
          <p:cNvPr id="12" name="矩形 11"/>
          <p:cNvSpPr/>
          <p:nvPr/>
        </p:nvSpPr>
        <p:spPr>
          <a:xfrm>
            <a:off x="452232" y="889323"/>
            <a:ext cx="1747594" cy="338554"/>
          </a:xfrm>
          <a:prstGeom prst="rect">
            <a:avLst/>
          </a:prstGeom>
        </p:spPr>
        <p:txBody>
          <a:bodyPr wrap="none">
            <a:spAutoFit/>
          </a:bodyPr>
          <a:lstStyle/>
          <a:p>
            <a:r>
              <a:rPr lang="en-US" altLang="zh-CN" sz="1600" b="1" dirty="0">
                <a:solidFill>
                  <a:srgbClr val="3D89BC"/>
                </a:solidFill>
              </a:rPr>
              <a:t>2</a:t>
            </a:r>
            <a:r>
              <a:rPr lang="zh-CN" altLang="zh-CN" sz="1600" b="1" dirty="0" smtClean="0">
                <a:solidFill>
                  <a:srgbClr val="3D89BC"/>
                </a:solidFill>
              </a:rPr>
              <a:t>．</a:t>
            </a:r>
            <a:r>
              <a:rPr lang="zh-CN" altLang="en-US" sz="1600" b="1" dirty="0" smtClean="0">
                <a:solidFill>
                  <a:srgbClr val="3D89BC"/>
                </a:solidFill>
              </a:rPr>
              <a:t>行为主义体系</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52408" y="1381442"/>
            <a:ext cx="7817394" cy="1568450"/>
          </a:xfrm>
          <a:prstGeom prst="rect">
            <a:avLst/>
          </a:prstGeom>
        </p:spPr>
        <p:txBody>
          <a:bodyPr wrap="square">
            <a:spAutoFit/>
          </a:bodyPr>
          <a:lstStyle/>
          <a:p>
            <a:pPr indent="-446405" algn="just" fontAlgn="ctr">
              <a:lnSpc>
                <a:spcPct val="100000"/>
              </a:lnSpc>
              <a:spcAft>
                <a:spcPts val="0"/>
              </a:spcAft>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基于行为主义的</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MAS</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以</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Brooks</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的基于行为的系统分析与设计方法为基础，其系统设计有三个基本原则：</a:t>
            </a:r>
            <a:endPar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46405" algn="just" fontAlgn="ctr">
              <a:lnSpc>
                <a:spcPct val="100000"/>
              </a:lnSpc>
              <a:spcAft>
                <a:spcPts val="0"/>
              </a:spcAft>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1</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）最小性：系统应尽量简单以便与环境进行快速交互；</a:t>
            </a:r>
            <a:endPar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46405" algn="just" fontAlgn="ctr">
              <a:lnSpc>
                <a:spcPct val="100000"/>
              </a:lnSpc>
              <a:spcAft>
                <a:spcPts val="0"/>
              </a:spcAft>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2</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）无状态性：系统本身没有关于外部环境的状态模型，其行为是基于“感知</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行为”的模式进行的；</a:t>
            </a:r>
            <a:endPar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46405" algn="just" fontAlgn="ctr">
              <a:lnSpc>
                <a:spcPct val="100000"/>
              </a:lnSpc>
              <a:spcAft>
                <a:spcPts val="0"/>
              </a:spcAft>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3</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）鲁棒性：系统能够有效地处理而不是去除实际环境中的不确定性。</a:t>
            </a:r>
            <a:endPar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Rectangle 2"/>
          <p:cNvSpPr>
            <a:spLocks noChangeArrowheads="1"/>
          </p:cNvSpPr>
          <p:nvPr/>
        </p:nvSpPr>
        <p:spPr bwMode="auto">
          <a:xfrm>
            <a:off x="4410635" y="13812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1080000"/>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766271" y="1169836"/>
              <a:ext cx="1611463" cy="521970"/>
            </a:xfrm>
            <a:prstGeom prst="rect">
              <a:avLst/>
            </a:prstGeom>
            <a:noFill/>
          </p:spPr>
          <p:txBody>
            <a:bodyPr wrap="none" rtlCol="0">
              <a:spAutoFit/>
            </a:bodyPr>
            <a:lstStyle/>
            <a:p>
              <a:pPr algn="ctr"/>
              <a:r>
                <a:rPr lang="zh-CN" altLang="en-US" sz="2800" dirty="0">
                  <a:solidFill>
                    <a:schemeClr val="accent4"/>
                  </a:solidFill>
                </a:rPr>
                <a:t>第十</a:t>
              </a:r>
              <a:r>
                <a:rPr lang="zh-CN" altLang="en-US" sz="2800" dirty="0" smtClean="0">
                  <a:solidFill>
                    <a:schemeClr val="accent4"/>
                  </a:solidFill>
                </a:rPr>
                <a:t>章　</a:t>
              </a:r>
              <a:r>
                <a:rPr lang="zh-CN" altLang="zh-CN" sz="2800" dirty="0" smtClean="0">
                  <a:solidFill>
                    <a:schemeClr val="accent4"/>
                  </a:solidFill>
                </a:rPr>
                <a:t>分布式智能</a:t>
              </a:r>
              <a:endParaRPr lang="zh-CN" altLang="en-US" sz="2800" dirty="0">
                <a:solidFill>
                  <a:schemeClr val="accent4"/>
                </a:solidFill>
              </a:endParaRPr>
            </a:p>
          </p:txBody>
        </p:sp>
      </p:grpSp>
      <p:grpSp>
        <p:nvGrpSpPr>
          <p:cNvPr id="67" name="组合 66"/>
          <p:cNvGrpSpPr/>
          <p:nvPr/>
        </p:nvGrpSpPr>
        <p:grpSpPr>
          <a:xfrm>
            <a:off x="1754534" y="2376000"/>
            <a:ext cx="5693399" cy="424800"/>
            <a:chOff x="1807265" y="2462595"/>
            <a:chExt cx="5693399" cy="410086"/>
          </a:xfrm>
        </p:grpSpPr>
        <p:sp>
          <p:nvSpPr>
            <p:cNvPr id="47" name="圆角矩形 46"/>
            <p:cNvSpPr/>
            <p:nvPr/>
          </p:nvSpPr>
          <p:spPr>
            <a:xfrm>
              <a:off x="1807265" y="2478527"/>
              <a:ext cx="5693399" cy="394154"/>
            </a:xfrm>
            <a:prstGeom prst="roundRect">
              <a:avLst>
                <a:gd name="adj" fmla="val 20658"/>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192145" cy="399679"/>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10.1</a:t>
              </a:r>
              <a:r>
                <a:rPr lang="zh-CN" altLang="en-US" sz="2100" spc="225" dirty="0">
                  <a:solidFill>
                    <a:schemeClr val="bg1"/>
                  </a:solidFill>
                  <a:latin typeface="微软雅黑" panose="020B0503020204020204" pitchFamily="34" charset="-122"/>
                  <a:ea typeface="微软雅黑" panose="020B0503020204020204" pitchFamily="34" charset="-122"/>
                </a:rPr>
                <a:t>　分布式人工智能</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60249" y="30888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78269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分布式协同体系架构</a:t>
              </a:r>
              <a:endPar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3200" y="38016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19214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分布式智能应用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3200" y="45144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754630" cy="299085"/>
          </a:xfrm>
          <a:prstGeom prst="rect">
            <a:avLst/>
          </a:prstGeom>
        </p:spPr>
        <p:txBody>
          <a:bodyPr wrap="none">
            <a:spAutoFit/>
          </a:bodyPr>
          <a:lstStyle/>
          <a:p>
            <a:pPr algn="l"/>
            <a:r>
              <a:rPr lang="zh-CN" altLang="en-US" sz="1350" dirty="0">
                <a:solidFill>
                  <a:schemeClr val="bg1"/>
                </a:solidFill>
                <a:sym typeface="+mn-ea"/>
              </a:rPr>
              <a:t>新工科信息技术基础系列规划教材</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595370" cy="414020"/>
          </a:xfrm>
          <a:prstGeom prst="rect">
            <a:avLst/>
          </a:prstGeom>
          <a:noFill/>
        </p:spPr>
        <p:txBody>
          <a:bodyPr wrap="none" rtlCol="0">
            <a:spAutoFit/>
          </a:bodyPr>
          <a:lstStyle/>
          <a:p>
            <a:r>
              <a:rPr lang="en-US" altLang="zh-CN" sz="2100" spc="225" dirty="0" smtClean="0">
                <a:solidFill>
                  <a:prstClr val="white"/>
                </a:solidFill>
              </a:rPr>
              <a:t>10.2</a:t>
            </a:r>
            <a:r>
              <a:rPr lang="en-US" altLang="zh-CN" sz="2100" b="1" spc="225" dirty="0" smtClean="0">
                <a:solidFill>
                  <a:prstClr val="white"/>
                </a:solidFill>
              </a:rPr>
              <a:t> </a:t>
            </a:r>
            <a:r>
              <a:rPr lang="zh-CN" altLang="en-US" sz="2100" spc="225" dirty="0" smtClean="0">
                <a:solidFill>
                  <a:schemeClr val="bg1"/>
                </a:solidFill>
                <a:latin typeface="微软雅黑" panose="020B0503020204020204" pitchFamily="34" charset="-122"/>
                <a:ea typeface="微软雅黑" panose="020B0503020204020204" pitchFamily="34" charset="-122"/>
              </a:rPr>
              <a:t>分布式协同体系架构</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620957" cy="300082"/>
          </a:xfrm>
          <a:prstGeom prst="rect">
            <a:avLst/>
          </a:prstGeom>
          <a:noFill/>
        </p:spPr>
        <p:txBody>
          <a:bodyPr wrap="none" rtlCol="0">
            <a:spAutoFit/>
          </a:bodyPr>
          <a:lstStyle/>
          <a:p>
            <a:r>
              <a:rPr lang="zh-CN" altLang="en-US" sz="1350" dirty="0" smtClean="0">
                <a:solidFill>
                  <a:prstClr val="white"/>
                </a:solidFill>
              </a:rPr>
              <a:t>第十章 分布式智能</a:t>
            </a:r>
            <a:endParaRPr lang="zh-CN" altLang="en-US" sz="1350" dirty="0">
              <a:solidFill>
                <a:prstClr val="white"/>
              </a:solidFill>
            </a:endParaRPr>
          </a:p>
        </p:txBody>
      </p:sp>
      <p:sp>
        <p:nvSpPr>
          <p:cNvPr id="12" name="矩形 11"/>
          <p:cNvSpPr/>
          <p:nvPr/>
        </p:nvSpPr>
        <p:spPr>
          <a:xfrm>
            <a:off x="452232" y="889323"/>
            <a:ext cx="1747594" cy="338554"/>
          </a:xfrm>
          <a:prstGeom prst="rect">
            <a:avLst/>
          </a:prstGeom>
        </p:spPr>
        <p:txBody>
          <a:bodyPr wrap="none">
            <a:spAutoFit/>
          </a:bodyPr>
          <a:lstStyle/>
          <a:p>
            <a:r>
              <a:rPr lang="en-US" altLang="zh-CN" sz="1600" b="1" dirty="0" smtClean="0">
                <a:solidFill>
                  <a:srgbClr val="3D89BC"/>
                </a:solidFill>
              </a:rPr>
              <a:t>3</a:t>
            </a:r>
            <a:r>
              <a:rPr lang="zh-CN" altLang="zh-CN" sz="1600" b="1" dirty="0" smtClean="0">
                <a:solidFill>
                  <a:srgbClr val="3D89BC"/>
                </a:solidFill>
              </a:rPr>
              <a:t>．</a:t>
            </a:r>
            <a:r>
              <a:rPr lang="zh-CN" altLang="en-US" sz="1600" b="1" dirty="0" smtClean="0">
                <a:solidFill>
                  <a:srgbClr val="3D89BC"/>
                </a:solidFill>
              </a:rPr>
              <a:t>协作进化体系</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52232" y="1479147"/>
            <a:ext cx="7817394" cy="2061210"/>
          </a:xfrm>
          <a:prstGeom prst="rect">
            <a:avLst/>
          </a:prstGeom>
        </p:spPr>
        <p:txBody>
          <a:bodyPr wrap="square">
            <a:spAutoFit/>
          </a:bodyPr>
          <a:lstStyle/>
          <a:p>
            <a:pPr indent="-457200" algn="just" fontAlgn="ctr">
              <a:lnSpc>
                <a:spcPct val="100000"/>
              </a:lnSpc>
              <a:spcAft>
                <a:spcPts val="0"/>
              </a:spcAft>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自然界中的各个物种共同生存于同一个生态系统中，每个物种在其中都有自己的生存环境。由于资源有限，各个物种必须通过竞争和合作才能获得自己生存所需的资源。竞争和合作又促使物种不断进化和改变，并影响彼此的进化过程，这样的过程就</a:t>
            </a:r>
            <a:r>
              <a:rPr lang="zh-CN" altLang="en-US"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称为</a:t>
            </a:r>
            <a:r>
              <a:rPr lang="zh-CN" altLang="en-US" sz="1600" b="1"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协进化</a:t>
            </a:r>
            <a:r>
              <a:rPr lang="zh-CN" altLang="en-US"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just" fontAlgn="ctr">
              <a:lnSpc>
                <a:spcPct val="100000"/>
              </a:lnSpc>
              <a:spcAft>
                <a:spcPts val="0"/>
              </a:spcAft>
            </a:pP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协进化概念是基于物种间两种最基本的交互方式而得到的，即合作与竞争。因此，在这个意义上，协进化可以</a:t>
            </a:r>
            <a:r>
              <a:rPr lang="zh-CN" altLang="en-US"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分为：</a:t>
            </a:r>
            <a:endParaRPr lang="en-US" altLang="zh-CN"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ctr">
              <a:lnSpc>
                <a:spcPct val="100000"/>
              </a:lnSpc>
              <a:spcAft>
                <a:spcPts val="0"/>
              </a:spcAft>
              <a:buFont typeface="Wingdings" panose="05000000000000000000" pitchFamily="2" charset="2"/>
              <a:buNone/>
            </a:pPr>
            <a:r>
              <a:rPr lang="zh-CN" altLang="en-US"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合作型</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协进化（</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Cooperative Coevolution</a:t>
            </a:r>
            <a:r>
              <a:rPr lang="en-US" altLang="zh-CN"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ctr">
              <a:lnSpc>
                <a:spcPct val="100000"/>
              </a:lnSpc>
              <a:spcAft>
                <a:spcPts val="0"/>
              </a:spcAft>
              <a:buFont typeface="Wingdings" panose="05000000000000000000" pitchFamily="2" charset="2"/>
              <a:buNone/>
            </a:pPr>
            <a:r>
              <a:rPr lang="zh-CN" altLang="en-US"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竞争型</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协进化（</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Competitive Coevolution</a:t>
            </a:r>
            <a:r>
              <a:rPr lang="zh-CN" altLang="en-US"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Rectangle 2"/>
          <p:cNvSpPr>
            <a:spLocks noChangeArrowheads="1"/>
          </p:cNvSpPr>
          <p:nvPr/>
        </p:nvSpPr>
        <p:spPr bwMode="auto">
          <a:xfrm>
            <a:off x="4410635" y="13812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595370" cy="414020"/>
          </a:xfrm>
          <a:prstGeom prst="rect">
            <a:avLst/>
          </a:prstGeom>
          <a:noFill/>
        </p:spPr>
        <p:txBody>
          <a:bodyPr wrap="none" rtlCol="0">
            <a:spAutoFit/>
          </a:bodyPr>
          <a:lstStyle/>
          <a:p>
            <a:r>
              <a:rPr lang="en-US" altLang="zh-CN" sz="2100" spc="225" dirty="0" smtClean="0">
                <a:solidFill>
                  <a:prstClr val="white"/>
                </a:solidFill>
              </a:rPr>
              <a:t>10.2</a:t>
            </a:r>
            <a:r>
              <a:rPr lang="en-US" altLang="zh-CN" sz="2100" b="1" spc="225" dirty="0" smtClean="0">
                <a:solidFill>
                  <a:prstClr val="white"/>
                </a:solidFill>
              </a:rPr>
              <a:t> </a:t>
            </a:r>
            <a:r>
              <a:rPr lang="zh-CN" altLang="en-US" sz="2100" spc="225" dirty="0" smtClean="0">
                <a:solidFill>
                  <a:schemeClr val="bg1"/>
                </a:solidFill>
                <a:latin typeface="微软雅黑" panose="020B0503020204020204" pitchFamily="34" charset="-122"/>
                <a:ea typeface="微软雅黑" panose="020B0503020204020204" pitchFamily="34" charset="-122"/>
              </a:rPr>
              <a:t>分布式协同体系架构</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620957" cy="300082"/>
          </a:xfrm>
          <a:prstGeom prst="rect">
            <a:avLst/>
          </a:prstGeom>
          <a:noFill/>
        </p:spPr>
        <p:txBody>
          <a:bodyPr wrap="none" rtlCol="0">
            <a:spAutoFit/>
          </a:bodyPr>
          <a:lstStyle/>
          <a:p>
            <a:r>
              <a:rPr lang="zh-CN" altLang="en-US" sz="1350" dirty="0" smtClean="0">
                <a:solidFill>
                  <a:prstClr val="white"/>
                </a:solidFill>
              </a:rPr>
              <a:t>第十章 分布式智能</a:t>
            </a:r>
            <a:endParaRPr lang="zh-CN" altLang="en-US" sz="1350" dirty="0">
              <a:solidFill>
                <a:prstClr val="white"/>
              </a:solidFill>
            </a:endParaRPr>
          </a:p>
        </p:txBody>
      </p:sp>
      <p:sp>
        <p:nvSpPr>
          <p:cNvPr id="12" name="矩形 11"/>
          <p:cNvSpPr/>
          <p:nvPr/>
        </p:nvSpPr>
        <p:spPr>
          <a:xfrm>
            <a:off x="452232" y="889323"/>
            <a:ext cx="1747594" cy="338554"/>
          </a:xfrm>
          <a:prstGeom prst="rect">
            <a:avLst/>
          </a:prstGeom>
        </p:spPr>
        <p:txBody>
          <a:bodyPr wrap="none">
            <a:spAutoFit/>
          </a:bodyPr>
          <a:lstStyle/>
          <a:p>
            <a:r>
              <a:rPr lang="en-US" altLang="zh-CN" sz="1600" b="1" dirty="0" smtClean="0">
                <a:solidFill>
                  <a:srgbClr val="3D89BC"/>
                </a:solidFill>
              </a:rPr>
              <a:t>3</a:t>
            </a:r>
            <a:r>
              <a:rPr lang="zh-CN" altLang="zh-CN" sz="1600" b="1" dirty="0" smtClean="0">
                <a:solidFill>
                  <a:srgbClr val="3D89BC"/>
                </a:solidFill>
              </a:rPr>
              <a:t>．</a:t>
            </a:r>
            <a:r>
              <a:rPr lang="zh-CN" altLang="en-US" sz="1600" b="1" dirty="0" smtClean="0">
                <a:solidFill>
                  <a:srgbClr val="3D89BC"/>
                </a:solidFill>
              </a:rPr>
              <a:t>协作进化体系</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Rectangle 2"/>
          <p:cNvSpPr>
            <a:spLocks noChangeArrowheads="1"/>
          </p:cNvSpPr>
          <p:nvPr/>
        </p:nvSpPr>
        <p:spPr bwMode="auto">
          <a:xfrm>
            <a:off x="4410635" y="13812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6" name="对象 15"/>
          <p:cNvGraphicFramePr>
            <a:graphicFrameLocks noChangeAspect="1"/>
          </p:cNvGraphicFramePr>
          <p:nvPr/>
        </p:nvGraphicFramePr>
        <p:xfrm>
          <a:off x="1591160" y="1891219"/>
          <a:ext cx="5961522" cy="3960000"/>
        </p:xfrm>
        <a:graphic>
          <a:graphicData uri="http://schemas.openxmlformats.org/presentationml/2006/ole">
            <mc:AlternateContent xmlns:mc="http://schemas.openxmlformats.org/markup-compatibility/2006">
              <mc:Choice xmlns:v="urn:schemas-microsoft-com:vml" Requires="v">
                <p:oleObj spid="_x0000_s15367" name="Visio" r:id="rId1" imgW="12547600" imgH="8318500" progId="Visio.Drawing.11">
                  <p:embed/>
                </p:oleObj>
              </mc:Choice>
              <mc:Fallback>
                <p:oleObj name="Visio" r:id="rId1" imgW="12547600" imgH="8318500" progId="Visio.Drawing.11">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160" y="1891219"/>
                        <a:ext cx="5961522" cy="39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矩形 16"/>
          <p:cNvSpPr/>
          <p:nvPr/>
        </p:nvSpPr>
        <p:spPr>
          <a:xfrm>
            <a:off x="1933426" y="1228232"/>
            <a:ext cx="5276850" cy="38974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en-US" sz="1600" dirty="0" smtClean="0"/>
              <a:t>基于协进化机制的多传感器管理体系</a:t>
            </a:r>
            <a:endParaRPr lang="zh-CN" altLang="zh-CN" sz="16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595370" cy="414020"/>
          </a:xfrm>
          <a:prstGeom prst="rect">
            <a:avLst/>
          </a:prstGeom>
          <a:noFill/>
        </p:spPr>
        <p:txBody>
          <a:bodyPr wrap="none" rtlCol="0">
            <a:spAutoFit/>
          </a:bodyPr>
          <a:lstStyle/>
          <a:p>
            <a:r>
              <a:rPr lang="en-US" altLang="zh-CN" sz="2100" spc="225" dirty="0" smtClean="0">
                <a:solidFill>
                  <a:prstClr val="white"/>
                </a:solidFill>
              </a:rPr>
              <a:t>10.2</a:t>
            </a:r>
            <a:r>
              <a:rPr lang="en-US" altLang="zh-CN" sz="2100" b="1" spc="225" dirty="0" smtClean="0">
                <a:solidFill>
                  <a:prstClr val="white"/>
                </a:solidFill>
              </a:rPr>
              <a:t> </a:t>
            </a:r>
            <a:r>
              <a:rPr lang="zh-CN" altLang="en-US" sz="2100" spc="225" dirty="0" smtClean="0">
                <a:solidFill>
                  <a:schemeClr val="bg1"/>
                </a:solidFill>
                <a:latin typeface="微软雅黑" panose="020B0503020204020204" pitchFamily="34" charset="-122"/>
                <a:ea typeface="微软雅黑" panose="020B0503020204020204" pitchFamily="34" charset="-122"/>
              </a:rPr>
              <a:t>分布式协同体系架构</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620957" cy="300082"/>
          </a:xfrm>
          <a:prstGeom prst="rect">
            <a:avLst/>
          </a:prstGeom>
          <a:noFill/>
        </p:spPr>
        <p:txBody>
          <a:bodyPr wrap="none" rtlCol="0">
            <a:spAutoFit/>
          </a:bodyPr>
          <a:lstStyle/>
          <a:p>
            <a:r>
              <a:rPr lang="zh-CN" altLang="en-US" sz="1350" dirty="0" smtClean="0">
                <a:solidFill>
                  <a:prstClr val="white"/>
                </a:solidFill>
              </a:rPr>
              <a:t>第十章 分布式智能</a:t>
            </a:r>
            <a:endParaRPr lang="zh-CN" altLang="en-US" sz="1350" dirty="0">
              <a:solidFill>
                <a:prstClr val="white"/>
              </a:solidFill>
            </a:endParaRPr>
          </a:p>
        </p:txBody>
      </p:sp>
      <p:sp>
        <p:nvSpPr>
          <p:cNvPr id="12" name="矩形 11"/>
          <p:cNvSpPr/>
          <p:nvPr/>
        </p:nvSpPr>
        <p:spPr>
          <a:xfrm>
            <a:off x="452232" y="889323"/>
            <a:ext cx="1747594" cy="338554"/>
          </a:xfrm>
          <a:prstGeom prst="rect">
            <a:avLst/>
          </a:prstGeom>
        </p:spPr>
        <p:txBody>
          <a:bodyPr wrap="none">
            <a:spAutoFit/>
          </a:bodyPr>
          <a:lstStyle/>
          <a:p>
            <a:r>
              <a:rPr lang="en-US" altLang="zh-CN" sz="1600" b="1" dirty="0">
                <a:solidFill>
                  <a:srgbClr val="3D89BC"/>
                </a:solidFill>
              </a:rPr>
              <a:t>4</a:t>
            </a:r>
            <a:r>
              <a:rPr lang="zh-CN" altLang="zh-CN" sz="1600" b="1" dirty="0" smtClean="0">
                <a:solidFill>
                  <a:srgbClr val="3D89BC"/>
                </a:solidFill>
              </a:rPr>
              <a:t>．</a:t>
            </a:r>
            <a:r>
              <a:rPr lang="zh-CN" altLang="en-US" sz="1600" b="1" dirty="0" smtClean="0">
                <a:solidFill>
                  <a:srgbClr val="3D89BC"/>
                </a:solidFill>
              </a:rPr>
              <a:t>平行智能体系</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Rectangle 2"/>
          <p:cNvSpPr>
            <a:spLocks noChangeArrowheads="1"/>
          </p:cNvSpPr>
          <p:nvPr/>
        </p:nvSpPr>
        <p:spPr bwMode="auto">
          <a:xfrm>
            <a:off x="4410635" y="13812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矩形 16"/>
          <p:cNvSpPr/>
          <p:nvPr/>
        </p:nvSpPr>
        <p:spPr>
          <a:xfrm>
            <a:off x="1933426" y="1228232"/>
            <a:ext cx="5276850" cy="38974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en-US" sz="1600" dirty="0" smtClean="0"/>
              <a:t>平行学习智能体系架构</a:t>
            </a:r>
            <a:endParaRPr lang="zh-CN" altLang="zh-CN" sz="1600" dirty="0"/>
          </a:p>
        </p:txBody>
      </p:sp>
      <p:graphicFrame>
        <p:nvGraphicFramePr>
          <p:cNvPr id="14" name="对象 13"/>
          <p:cNvGraphicFramePr>
            <a:graphicFrameLocks noChangeAspect="1"/>
          </p:cNvGraphicFramePr>
          <p:nvPr/>
        </p:nvGraphicFramePr>
        <p:xfrm>
          <a:off x="1479157" y="1891170"/>
          <a:ext cx="6186102" cy="3960000"/>
        </p:xfrm>
        <a:graphic>
          <a:graphicData uri="http://schemas.openxmlformats.org/presentationml/2006/ole">
            <mc:AlternateContent xmlns:mc="http://schemas.openxmlformats.org/markup-compatibility/2006">
              <mc:Choice xmlns:v="urn:schemas-microsoft-com:vml" Requires="v">
                <p:oleObj spid="_x0000_s20488" name="Visio" r:id="rId1" imgW="9626600" imgH="6184900" progId="Visio.Drawing.11">
                  <p:embed/>
                </p:oleObj>
              </mc:Choice>
              <mc:Fallback>
                <p:oleObj name="Visio" r:id="rId1" imgW="9626600" imgH="6184900" progId="Visio.Drawing.11">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157" y="1891170"/>
                        <a:ext cx="6186102" cy="39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1080000"/>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766271" y="1169836"/>
              <a:ext cx="1611463" cy="521970"/>
            </a:xfrm>
            <a:prstGeom prst="rect">
              <a:avLst/>
            </a:prstGeom>
            <a:noFill/>
          </p:spPr>
          <p:txBody>
            <a:bodyPr wrap="none" rtlCol="0">
              <a:spAutoFit/>
            </a:bodyPr>
            <a:lstStyle/>
            <a:p>
              <a:pPr algn="ctr"/>
              <a:r>
                <a:rPr lang="zh-CN" altLang="en-US" sz="2800" dirty="0">
                  <a:solidFill>
                    <a:schemeClr val="accent4"/>
                  </a:solidFill>
                </a:rPr>
                <a:t>第十</a:t>
              </a:r>
              <a:r>
                <a:rPr lang="zh-CN" altLang="en-US" sz="2800" dirty="0" smtClean="0">
                  <a:solidFill>
                    <a:schemeClr val="accent4"/>
                  </a:solidFill>
                </a:rPr>
                <a:t>章　</a:t>
              </a:r>
              <a:r>
                <a:rPr lang="zh-CN" altLang="zh-CN" sz="2800" dirty="0" smtClean="0">
                  <a:solidFill>
                    <a:schemeClr val="accent4"/>
                  </a:solidFill>
                </a:rPr>
                <a:t>分布式智能</a:t>
              </a:r>
              <a:endParaRPr lang="zh-CN" altLang="en-US" sz="2800" dirty="0">
                <a:solidFill>
                  <a:schemeClr val="accent4"/>
                </a:solidFill>
              </a:endParaRPr>
            </a:p>
          </p:txBody>
        </p:sp>
      </p:grpSp>
      <p:grpSp>
        <p:nvGrpSpPr>
          <p:cNvPr id="67" name="组合 66"/>
          <p:cNvGrpSpPr/>
          <p:nvPr/>
        </p:nvGrpSpPr>
        <p:grpSpPr>
          <a:xfrm>
            <a:off x="1754534" y="2376000"/>
            <a:ext cx="5693399" cy="424800"/>
            <a:chOff x="1807265" y="2462595"/>
            <a:chExt cx="5693399" cy="410086"/>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192145" cy="399679"/>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分布式人工智能</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60249" y="30888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78269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分布式协同体系架构</a:t>
              </a:r>
              <a:endPar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3200" y="38016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192145"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10.3</a:t>
              </a:r>
              <a:r>
                <a:rPr lang="zh-CN" altLang="en-US" sz="2100" spc="225" dirty="0" smtClean="0">
                  <a:solidFill>
                    <a:schemeClr val="bg1"/>
                  </a:solidFill>
                  <a:latin typeface="微软雅黑" panose="020B0503020204020204" pitchFamily="34" charset="-122"/>
                  <a:ea typeface="微软雅黑" panose="020B0503020204020204" pitchFamily="34" charset="-122"/>
                </a:rPr>
                <a:t>　分布式智能应用</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3200" y="45144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754630" cy="299085"/>
          </a:xfrm>
          <a:prstGeom prst="rect">
            <a:avLst/>
          </a:prstGeom>
        </p:spPr>
        <p:txBody>
          <a:bodyPr wrap="none">
            <a:spAutoFit/>
          </a:bodyPr>
          <a:lstStyle/>
          <a:p>
            <a:pPr algn="l"/>
            <a:r>
              <a:rPr lang="zh-CN" altLang="en-US" sz="1350" dirty="0">
                <a:solidFill>
                  <a:schemeClr val="bg1"/>
                </a:solidFill>
                <a:sym typeface="+mn-ea"/>
              </a:rPr>
              <a:t>新工科信息技术基础系列规划教材</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04820" cy="414020"/>
          </a:xfrm>
          <a:prstGeom prst="rect">
            <a:avLst/>
          </a:prstGeom>
          <a:noFill/>
        </p:spPr>
        <p:txBody>
          <a:bodyPr wrap="none" rtlCol="0">
            <a:spAutoFit/>
          </a:bodyPr>
          <a:lstStyle/>
          <a:p>
            <a:r>
              <a:rPr lang="en-US" altLang="zh-CN" sz="2100" spc="225" dirty="0" smtClean="0">
                <a:solidFill>
                  <a:prstClr val="white"/>
                </a:solidFill>
              </a:rPr>
              <a:t>10.3</a:t>
            </a:r>
            <a:r>
              <a:rPr lang="en-US" altLang="zh-CN" sz="2100" b="1" spc="225" dirty="0" smtClean="0">
                <a:solidFill>
                  <a:prstClr val="white"/>
                </a:solidFill>
              </a:rPr>
              <a:t> </a:t>
            </a:r>
            <a:r>
              <a:rPr lang="zh-CN" altLang="en-US" sz="2100" spc="225" dirty="0" smtClean="0">
                <a:solidFill>
                  <a:schemeClr val="bg1"/>
                </a:solidFill>
                <a:latin typeface="微软雅黑" panose="020B0503020204020204" pitchFamily="34" charset="-122"/>
                <a:ea typeface="微软雅黑" panose="020B0503020204020204" pitchFamily="34" charset="-122"/>
              </a:rPr>
              <a:t>分布式智能应用</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620957" cy="300082"/>
          </a:xfrm>
          <a:prstGeom prst="rect">
            <a:avLst/>
          </a:prstGeom>
          <a:noFill/>
        </p:spPr>
        <p:txBody>
          <a:bodyPr wrap="none" rtlCol="0">
            <a:spAutoFit/>
          </a:bodyPr>
          <a:lstStyle/>
          <a:p>
            <a:r>
              <a:rPr lang="zh-CN" altLang="en-US" sz="1350" dirty="0" smtClean="0">
                <a:solidFill>
                  <a:prstClr val="white"/>
                </a:solidFill>
              </a:rPr>
              <a:t>第十章 分布式智能</a:t>
            </a:r>
            <a:endParaRPr lang="zh-CN" altLang="en-US" sz="1350" dirty="0">
              <a:solidFill>
                <a:prstClr val="white"/>
              </a:solidFill>
            </a:endParaRPr>
          </a:p>
        </p:txBody>
      </p:sp>
      <p:sp>
        <p:nvSpPr>
          <p:cNvPr id="12" name="矩形 11"/>
          <p:cNvSpPr/>
          <p:nvPr/>
        </p:nvSpPr>
        <p:spPr>
          <a:xfrm>
            <a:off x="452232" y="889323"/>
            <a:ext cx="1337226" cy="338554"/>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a:t>
            </a:r>
            <a:r>
              <a:rPr lang="zh-CN" altLang="en-US" sz="1600" b="1" dirty="0" smtClean="0">
                <a:solidFill>
                  <a:srgbClr val="3D89BC"/>
                </a:solidFill>
              </a:rPr>
              <a:t>智慧交通</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Rectangle 2"/>
          <p:cNvSpPr>
            <a:spLocks noChangeArrowheads="1"/>
          </p:cNvSpPr>
          <p:nvPr/>
        </p:nvSpPr>
        <p:spPr bwMode="auto">
          <a:xfrm>
            <a:off x="4410635" y="13812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矩形 16"/>
          <p:cNvSpPr/>
          <p:nvPr/>
        </p:nvSpPr>
        <p:spPr>
          <a:xfrm>
            <a:off x="1933426" y="1228232"/>
            <a:ext cx="5276850" cy="38974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en-US" sz="1600" dirty="0" smtClean="0"/>
              <a:t>智慧交通分布式应用场景</a:t>
            </a:r>
            <a:endParaRPr lang="zh-CN" altLang="zh-CN" sz="1600" dirty="0"/>
          </a:p>
        </p:txBody>
      </p:sp>
      <p:graphicFrame>
        <p:nvGraphicFramePr>
          <p:cNvPr id="15" name="对象 14"/>
          <p:cNvGraphicFramePr>
            <a:graphicFrameLocks noChangeAspect="1"/>
          </p:cNvGraphicFramePr>
          <p:nvPr/>
        </p:nvGraphicFramePr>
        <p:xfrm>
          <a:off x="1997561" y="1618002"/>
          <a:ext cx="5148621" cy="4320000"/>
        </p:xfrm>
        <a:graphic>
          <a:graphicData uri="http://schemas.openxmlformats.org/presentationml/2006/ole">
            <mc:AlternateContent xmlns:mc="http://schemas.openxmlformats.org/markup-compatibility/2006">
              <mc:Choice xmlns:v="urn:schemas-microsoft-com:vml" Requires="v">
                <p:oleObj spid="_x0000_s21510" name="Visio" r:id="rId1" imgW="20472400" imgH="17183100" progId="Visio.Drawing.11">
                  <p:embed/>
                </p:oleObj>
              </mc:Choice>
              <mc:Fallback>
                <p:oleObj name="Visio" r:id="rId1" imgW="20472400" imgH="17183100" progId="Visio.Drawing.11">
                  <p:embed/>
                  <p:pic>
                    <p:nvPicPr>
                      <p:cNvPr id="0" name="Object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7561" y="1618002"/>
                        <a:ext cx="5148621" cy="432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04820" cy="414020"/>
          </a:xfrm>
          <a:prstGeom prst="rect">
            <a:avLst/>
          </a:prstGeom>
          <a:noFill/>
        </p:spPr>
        <p:txBody>
          <a:bodyPr wrap="none" rtlCol="0">
            <a:spAutoFit/>
          </a:bodyPr>
          <a:lstStyle/>
          <a:p>
            <a:r>
              <a:rPr lang="en-US" altLang="zh-CN" sz="2100" spc="225" dirty="0" smtClean="0">
                <a:solidFill>
                  <a:prstClr val="white"/>
                </a:solidFill>
              </a:rPr>
              <a:t>10.3</a:t>
            </a:r>
            <a:r>
              <a:rPr lang="en-US" altLang="zh-CN" sz="2100" b="1" spc="225" dirty="0" smtClean="0">
                <a:solidFill>
                  <a:prstClr val="white"/>
                </a:solidFill>
              </a:rPr>
              <a:t> </a:t>
            </a:r>
            <a:r>
              <a:rPr lang="zh-CN" altLang="en-US" sz="2100" spc="225" dirty="0" smtClean="0">
                <a:solidFill>
                  <a:schemeClr val="bg1"/>
                </a:solidFill>
                <a:latin typeface="微软雅黑" panose="020B0503020204020204" pitchFamily="34" charset="-122"/>
                <a:ea typeface="微软雅黑" panose="020B0503020204020204" pitchFamily="34" charset="-122"/>
              </a:rPr>
              <a:t>分布式智能应用</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620957" cy="300082"/>
          </a:xfrm>
          <a:prstGeom prst="rect">
            <a:avLst/>
          </a:prstGeom>
          <a:noFill/>
        </p:spPr>
        <p:txBody>
          <a:bodyPr wrap="none" rtlCol="0">
            <a:spAutoFit/>
          </a:bodyPr>
          <a:lstStyle/>
          <a:p>
            <a:r>
              <a:rPr lang="zh-CN" altLang="en-US" sz="1350" dirty="0" smtClean="0">
                <a:solidFill>
                  <a:prstClr val="white"/>
                </a:solidFill>
              </a:rPr>
              <a:t>第十章 分布式智能</a:t>
            </a:r>
            <a:endParaRPr lang="zh-CN" altLang="en-US" sz="1350" dirty="0">
              <a:solidFill>
                <a:prstClr val="white"/>
              </a:solidFill>
            </a:endParaRPr>
          </a:p>
        </p:txBody>
      </p:sp>
      <p:sp>
        <p:nvSpPr>
          <p:cNvPr id="12" name="矩形 11"/>
          <p:cNvSpPr/>
          <p:nvPr/>
        </p:nvSpPr>
        <p:spPr>
          <a:xfrm>
            <a:off x="452232" y="889323"/>
            <a:ext cx="1337226" cy="338554"/>
          </a:xfrm>
          <a:prstGeom prst="rect">
            <a:avLst/>
          </a:prstGeom>
        </p:spPr>
        <p:txBody>
          <a:bodyPr wrap="none">
            <a:spAutoFit/>
          </a:bodyPr>
          <a:lstStyle/>
          <a:p>
            <a:r>
              <a:rPr lang="en-US" altLang="zh-CN" sz="1600" b="1" dirty="0">
                <a:solidFill>
                  <a:srgbClr val="3D89BC"/>
                </a:solidFill>
              </a:rPr>
              <a:t>2</a:t>
            </a:r>
            <a:r>
              <a:rPr lang="zh-CN" altLang="zh-CN" sz="1600" b="1" dirty="0" smtClean="0">
                <a:solidFill>
                  <a:srgbClr val="3D89BC"/>
                </a:solidFill>
              </a:rPr>
              <a:t>．</a:t>
            </a:r>
            <a:r>
              <a:rPr lang="zh-CN" altLang="en-US" sz="1600" b="1" dirty="0" smtClean="0">
                <a:solidFill>
                  <a:srgbClr val="3D89BC"/>
                </a:solidFill>
              </a:rPr>
              <a:t>柔性制造</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Rectangle 2"/>
          <p:cNvSpPr>
            <a:spLocks noChangeArrowheads="1"/>
          </p:cNvSpPr>
          <p:nvPr/>
        </p:nvSpPr>
        <p:spPr bwMode="auto">
          <a:xfrm>
            <a:off x="4410635" y="13812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矩形 16"/>
          <p:cNvSpPr/>
          <p:nvPr/>
        </p:nvSpPr>
        <p:spPr>
          <a:xfrm>
            <a:off x="1933426" y="1228232"/>
            <a:ext cx="5276850" cy="38974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en-US" sz="1600" dirty="0" smtClean="0"/>
              <a:t>柔性制造分布式智能体系</a:t>
            </a:r>
            <a:endParaRPr lang="zh-CN" altLang="zh-CN" sz="1600" dirty="0"/>
          </a:p>
        </p:txBody>
      </p:sp>
      <p:graphicFrame>
        <p:nvGraphicFramePr>
          <p:cNvPr id="15" name="对象 14"/>
          <p:cNvGraphicFramePr>
            <a:graphicFrameLocks noChangeAspect="1"/>
          </p:cNvGraphicFramePr>
          <p:nvPr/>
        </p:nvGraphicFramePr>
        <p:xfrm>
          <a:off x="1728321" y="1890942"/>
          <a:ext cx="5688000" cy="3960000"/>
        </p:xfrm>
        <a:graphic>
          <a:graphicData uri="http://schemas.openxmlformats.org/presentationml/2006/ole">
            <mc:AlternateContent xmlns:mc="http://schemas.openxmlformats.org/markup-compatibility/2006">
              <mc:Choice xmlns:v="urn:schemas-microsoft-com:vml" Requires="v">
                <p:oleObj spid="_x0000_s23556" name="Visio" r:id="rId1" imgW="12560300" imgH="8724900" progId="Visio.Drawing.11">
                  <p:embed/>
                </p:oleObj>
              </mc:Choice>
              <mc:Fallback>
                <p:oleObj name="Visio" r:id="rId1" imgW="12560300" imgH="8724900" progId="Visio.Drawing.11">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321" y="1890942"/>
                        <a:ext cx="5688000" cy="39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04820" cy="414020"/>
          </a:xfrm>
          <a:prstGeom prst="rect">
            <a:avLst/>
          </a:prstGeom>
          <a:noFill/>
        </p:spPr>
        <p:txBody>
          <a:bodyPr wrap="none" rtlCol="0">
            <a:spAutoFit/>
          </a:bodyPr>
          <a:lstStyle/>
          <a:p>
            <a:r>
              <a:rPr lang="en-US" altLang="zh-CN" sz="21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10.3</a:t>
            </a:r>
            <a:r>
              <a:rPr lang="en-US" altLang="zh-CN"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分布式智能应用</a:t>
            </a:r>
            <a:endParaRPr lang="zh-CN" altLang="en-US" sz="2100" spc="225"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620957" cy="300082"/>
          </a:xfrm>
          <a:prstGeom prst="rect">
            <a:avLst/>
          </a:prstGeom>
          <a:noFill/>
        </p:spPr>
        <p:txBody>
          <a:bodyPr wrap="none" rtlCol="0">
            <a:spAutoFit/>
          </a:bodyPr>
          <a:lstStyle/>
          <a:p>
            <a:r>
              <a:rPr lang="zh-CN" altLang="en-US" sz="1350" dirty="0" smtClean="0">
                <a:solidFill>
                  <a:prstClr val="white"/>
                </a:solidFill>
              </a:rPr>
              <a:t>第十章 分布式智能</a:t>
            </a:r>
            <a:endParaRPr lang="zh-CN" altLang="en-US" sz="1350" dirty="0">
              <a:solidFill>
                <a:prstClr val="white"/>
              </a:solidFill>
            </a:endParaRPr>
          </a:p>
        </p:txBody>
      </p:sp>
      <p:sp>
        <p:nvSpPr>
          <p:cNvPr id="12" name="矩形 11"/>
          <p:cNvSpPr/>
          <p:nvPr/>
        </p:nvSpPr>
        <p:spPr>
          <a:xfrm>
            <a:off x="452232" y="889323"/>
            <a:ext cx="1542410" cy="338554"/>
          </a:xfrm>
          <a:prstGeom prst="rect">
            <a:avLst/>
          </a:prstGeom>
        </p:spPr>
        <p:txBody>
          <a:bodyPr wrap="none">
            <a:spAutoFit/>
          </a:bodyPr>
          <a:lstStyle/>
          <a:p>
            <a:r>
              <a:rPr lang="en-US" altLang="zh-CN" sz="1600" b="1" dirty="0" smtClean="0">
                <a:solidFill>
                  <a:srgbClr val="3D89BC"/>
                </a:solidFill>
              </a:rPr>
              <a:t>3</a:t>
            </a:r>
            <a:r>
              <a:rPr lang="zh-CN" altLang="zh-CN" sz="1600" b="1" dirty="0" smtClean="0">
                <a:solidFill>
                  <a:srgbClr val="3D89BC"/>
                </a:solidFill>
              </a:rPr>
              <a:t>．</a:t>
            </a:r>
            <a:r>
              <a:rPr lang="zh-CN" altLang="en-US" sz="1600" b="1" dirty="0" smtClean="0">
                <a:solidFill>
                  <a:srgbClr val="3D89BC"/>
                </a:solidFill>
              </a:rPr>
              <a:t>工业区块链</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Rectangle 2"/>
          <p:cNvSpPr>
            <a:spLocks noChangeArrowheads="1"/>
          </p:cNvSpPr>
          <p:nvPr/>
        </p:nvSpPr>
        <p:spPr bwMode="auto">
          <a:xfrm>
            <a:off x="4410635" y="13812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7" name="矩形 16"/>
          <p:cNvSpPr/>
          <p:nvPr/>
        </p:nvSpPr>
        <p:spPr>
          <a:xfrm>
            <a:off x="1933426" y="1228232"/>
            <a:ext cx="5276850" cy="38974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en-US" sz="1600" dirty="0" smtClean="0"/>
              <a:t>工业物联网能源区块链架构</a:t>
            </a:r>
            <a:endParaRPr lang="zh-CN" altLang="zh-CN" sz="1600" dirty="0"/>
          </a:p>
        </p:txBody>
      </p:sp>
      <p:pic>
        <p:nvPicPr>
          <p:cNvPr id="11" name="图片 10"/>
          <p:cNvPicPr>
            <a:picLocks noChangeAspect="1"/>
          </p:cNvPicPr>
          <p:nvPr/>
        </p:nvPicPr>
        <p:blipFill>
          <a:blip r:embed="rId1"/>
          <a:stretch>
            <a:fillRect/>
          </a:stretch>
        </p:blipFill>
        <p:spPr>
          <a:xfrm>
            <a:off x="1659131" y="1890559"/>
            <a:ext cx="5803809" cy="3960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04820" cy="414020"/>
          </a:xfrm>
          <a:prstGeom prst="rect">
            <a:avLst/>
          </a:prstGeom>
          <a:noFill/>
        </p:spPr>
        <p:txBody>
          <a:bodyPr wrap="none" rtlCol="0">
            <a:spAutoFit/>
          </a:bodyPr>
          <a:lstStyle/>
          <a:p>
            <a:r>
              <a:rPr lang="en-US" altLang="zh-CN" sz="21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10.3</a:t>
            </a:r>
            <a:r>
              <a:rPr lang="en-US" altLang="zh-CN" sz="2100" b="1"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分布式智能应用</a:t>
            </a:r>
            <a:endParaRPr lang="zh-CN" altLang="en-US" sz="2100" spc="225"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620957" cy="300082"/>
          </a:xfrm>
          <a:prstGeom prst="rect">
            <a:avLst/>
          </a:prstGeom>
          <a:noFill/>
        </p:spPr>
        <p:txBody>
          <a:bodyPr wrap="none" rtlCol="0">
            <a:spAutoFit/>
          </a:bodyPr>
          <a:lstStyle/>
          <a:p>
            <a:r>
              <a:rPr lang="zh-CN" altLang="en-US" sz="1350" dirty="0" smtClean="0">
                <a:solidFill>
                  <a:prstClr val="white"/>
                </a:solidFill>
              </a:rPr>
              <a:t>第十章 分布式智能</a:t>
            </a:r>
            <a:endParaRPr lang="zh-CN" altLang="en-US" sz="1350" dirty="0">
              <a:solidFill>
                <a:prstClr val="white"/>
              </a:solidFill>
            </a:endParaRPr>
          </a:p>
        </p:txBody>
      </p:sp>
      <p:sp>
        <p:nvSpPr>
          <p:cNvPr id="12" name="矩形 11"/>
          <p:cNvSpPr/>
          <p:nvPr/>
        </p:nvSpPr>
        <p:spPr>
          <a:xfrm>
            <a:off x="452232" y="889323"/>
            <a:ext cx="1542410" cy="338554"/>
          </a:xfrm>
          <a:prstGeom prst="rect">
            <a:avLst/>
          </a:prstGeom>
        </p:spPr>
        <p:txBody>
          <a:bodyPr wrap="none">
            <a:spAutoFit/>
          </a:bodyPr>
          <a:lstStyle/>
          <a:p>
            <a:r>
              <a:rPr lang="en-US" altLang="zh-CN" sz="1600" b="1" dirty="0" smtClean="0">
                <a:solidFill>
                  <a:srgbClr val="3D89BC"/>
                </a:solidFill>
              </a:rPr>
              <a:t>4</a:t>
            </a:r>
            <a:r>
              <a:rPr lang="zh-CN" altLang="zh-CN" sz="1600" b="1" dirty="0" smtClean="0">
                <a:solidFill>
                  <a:srgbClr val="3D89BC"/>
                </a:solidFill>
              </a:rPr>
              <a:t>．</a:t>
            </a:r>
            <a:r>
              <a:rPr lang="zh-CN" altLang="en-US" sz="1600" b="1" dirty="0" smtClean="0">
                <a:solidFill>
                  <a:srgbClr val="3D89BC"/>
                </a:solidFill>
              </a:rPr>
              <a:t>战术物联网</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7" name="矩形 16"/>
          <p:cNvSpPr/>
          <p:nvPr/>
        </p:nvSpPr>
        <p:spPr>
          <a:xfrm>
            <a:off x="1933426" y="1228232"/>
            <a:ext cx="5276850" cy="38974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en-US" sz="1600" dirty="0" smtClean="0"/>
              <a:t>战术物联网体系架构</a:t>
            </a:r>
            <a:endParaRPr lang="zh-CN" altLang="zh-CN" sz="1600" dirty="0"/>
          </a:p>
        </p:txBody>
      </p:sp>
      <p:graphicFrame>
        <p:nvGraphicFramePr>
          <p:cNvPr id="15" name="对象 14"/>
          <p:cNvGraphicFramePr/>
          <p:nvPr/>
        </p:nvGraphicFramePr>
        <p:xfrm>
          <a:off x="611991" y="1890879"/>
          <a:ext cx="7920000" cy="3960000"/>
        </p:xfrm>
        <a:graphic>
          <a:graphicData uri="http://schemas.openxmlformats.org/presentationml/2006/ole">
            <mc:AlternateContent xmlns:mc="http://schemas.openxmlformats.org/markup-compatibility/2006">
              <mc:Choice xmlns:v="urn:schemas-microsoft-com:vml" Requires="v">
                <p:oleObj spid="_x0000_s22534" name="Visio" r:id="rId1" imgW="5965825" imgH="2312035" progId="Visio.Drawing.15">
                  <p:embed/>
                </p:oleObj>
              </mc:Choice>
              <mc:Fallback>
                <p:oleObj name="Visio" r:id="rId1" imgW="5965825" imgH="2312035" progId="Visio.Drawing.15">
                  <p:embed/>
                  <p:pic>
                    <p:nvPicPr>
                      <p:cNvPr id="0" name="对象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991" y="1890879"/>
                        <a:ext cx="7920000" cy="39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1080000"/>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766271" y="1169836"/>
              <a:ext cx="1611463" cy="521970"/>
            </a:xfrm>
            <a:prstGeom prst="rect">
              <a:avLst/>
            </a:prstGeom>
            <a:noFill/>
          </p:spPr>
          <p:txBody>
            <a:bodyPr wrap="none" rtlCol="0">
              <a:spAutoFit/>
            </a:bodyPr>
            <a:lstStyle/>
            <a:p>
              <a:pPr algn="ctr"/>
              <a:r>
                <a:rPr lang="zh-CN" altLang="en-US" sz="2800" dirty="0">
                  <a:solidFill>
                    <a:schemeClr val="accent4"/>
                  </a:solidFill>
                </a:rPr>
                <a:t>第十</a:t>
              </a:r>
              <a:r>
                <a:rPr lang="zh-CN" altLang="en-US" sz="2800" dirty="0" smtClean="0">
                  <a:solidFill>
                    <a:schemeClr val="accent4"/>
                  </a:solidFill>
                </a:rPr>
                <a:t>章　</a:t>
              </a:r>
              <a:r>
                <a:rPr lang="zh-CN" altLang="zh-CN" sz="2800" dirty="0" smtClean="0">
                  <a:solidFill>
                    <a:schemeClr val="accent4"/>
                  </a:solidFill>
                </a:rPr>
                <a:t>分布式智能</a:t>
              </a:r>
              <a:endParaRPr lang="zh-CN" altLang="en-US" sz="2800" dirty="0">
                <a:solidFill>
                  <a:schemeClr val="accent4"/>
                </a:solidFill>
              </a:endParaRPr>
            </a:p>
          </p:txBody>
        </p:sp>
      </p:grpSp>
      <p:grpSp>
        <p:nvGrpSpPr>
          <p:cNvPr id="67" name="组合 66"/>
          <p:cNvGrpSpPr/>
          <p:nvPr/>
        </p:nvGrpSpPr>
        <p:grpSpPr>
          <a:xfrm>
            <a:off x="1754534" y="2376000"/>
            <a:ext cx="5693399" cy="424800"/>
            <a:chOff x="1807265" y="2462595"/>
            <a:chExt cx="5693399" cy="410086"/>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192145" cy="399679"/>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分布式人工智能</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60249" y="30888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78269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分布式协同体系架构</a:t>
              </a:r>
              <a:endPar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3200" y="38016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19214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分布式智能应用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3200" y="45144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773430" cy="414020"/>
            </a:xfrm>
            <a:prstGeom prst="rect">
              <a:avLst/>
            </a:prstGeom>
          </p:spPr>
          <p:txBody>
            <a:bodyPr wrap="none">
              <a:spAutoFit/>
            </a:bodyPr>
            <a:lstStyle/>
            <a:p>
              <a:pPr algn="l"/>
              <a:r>
                <a:rPr lang="zh-CN" sz="2100" spc="225" dirty="0" smtClean="0">
                  <a:solidFill>
                    <a:schemeClr val="bg1"/>
                  </a:solidFill>
                  <a:latin typeface="微软雅黑" panose="020B0503020204020204" pitchFamily="34" charset="-122"/>
                  <a:ea typeface="微软雅黑" panose="020B0503020204020204" pitchFamily="34" charset="-122"/>
                </a:rPr>
                <a:t>习题</a:t>
              </a:r>
              <a:endParaRPr lang="zh-CN" sz="2100" spc="225" dirty="0" smtClean="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754630" cy="299085"/>
          </a:xfrm>
          <a:prstGeom prst="rect">
            <a:avLst/>
          </a:prstGeom>
        </p:spPr>
        <p:txBody>
          <a:bodyPr wrap="none">
            <a:spAutoFit/>
          </a:bodyPr>
          <a:lstStyle/>
          <a:p>
            <a:pPr algn="l"/>
            <a:r>
              <a:rPr lang="zh-CN" altLang="en-US" sz="1350" dirty="0">
                <a:solidFill>
                  <a:schemeClr val="bg1"/>
                </a:solidFill>
                <a:sym typeface="+mn-ea"/>
              </a:rPr>
              <a:t>新工科信息技术基础系列规划教材</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0" y="3176"/>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2" name="组合 1"/>
          <p:cNvGrpSpPr/>
          <p:nvPr/>
        </p:nvGrpSpPr>
        <p:grpSpPr>
          <a:xfrm>
            <a:off x="225399" y="720000"/>
            <a:ext cx="1569660" cy="646331"/>
            <a:chOff x="564072" y="1012685"/>
            <a:chExt cx="1569660" cy="646331"/>
          </a:xfrm>
        </p:grpSpPr>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grpSp>
      <p:sp>
        <p:nvSpPr>
          <p:cNvPr id="13315" name="Rectangle 3"/>
          <p:cNvSpPr>
            <a:spLocks noChangeArrowheads="1"/>
          </p:cNvSpPr>
          <p:nvPr/>
        </p:nvSpPr>
        <p:spPr bwMode="auto">
          <a:xfrm>
            <a:off x="230402" y="1800000"/>
            <a:ext cx="8648700" cy="3412490"/>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lnSpc>
                <a:spcPct val="120000"/>
              </a:lnSpc>
              <a:spcBef>
                <a:spcPts val="0"/>
              </a:spcBef>
              <a:spcAft>
                <a:spcPts val="0"/>
              </a:spcAft>
            </a:pPr>
            <a:r>
              <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1</a:t>
            </a: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．通过查阅相关文献，思考分布式人工智能的重要性及应用价值。</a:t>
            </a:r>
            <a:endPar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lvl="0" fontAlgn="base">
              <a:lnSpc>
                <a:spcPct val="120000"/>
              </a:lnSpc>
              <a:spcBef>
                <a:spcPts val="0"/>
              </a:spcBef>
              <a:spcAft>
                <a:spcPts val="0"/>
              </a:spcAft>
            </a:pPr>
            <a:r>
              <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2</a:t>
            </a: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．分布式人工智能主要涉及哪些关键技术？</a:t>
            </a:r>
            <a:endPar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lvl="0" fontAlgn="base">
              <a:lnSpc>
                <a:spcPct val="120000"/>
              </a:lnSpc>
              <a:spcBef>
                <a:spcPts val="0"/>
              </a:spcBef>
              <a:spcAft>
                <a:spcPts val="0"/>
              </a:spcAft>
            </a:pPr>
            <a:r>
              <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3</a:t>
            </a: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．简述多智能体系统（</a:t>
            </a:r>
            <a:r>
              <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MAS</a:t>
            </a: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）的定义。</a:t>
            </a:r>
            <a:endPar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lvl="0" fontAlgn="base">
              <a:lnSpc>
                <a:spcPct val="120000"/>
              </a:lnSpc>
              <a:spcBef>
                <a:spcPts val="0"/>
              </a:spcBef>
              <a:spcAft>
                <a:spcPts val="0"/>
              </a:spcAft>
            </a:pPr>
            <a:r>
              <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4</a:t>
            </a: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．通过一个应用案例，详细阐述多智能体系统的工作原理及架构。</a:t>
            </a:r>
            <a:endPar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lvl="0" fontAlgn="base">
              <a:lnSpc>
                <a:spcPct val="120000"/>
              </a:lnSpc>
              <a:spcBef>
                <a:spcPts val="0"/>
              </a:spcBef>
              <a:spcAft>
                <a:spcPts val="0"/>
              </a:spcAft>
            </a:pPr>
            <a:r>
              <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5</a:t>
            </a: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．简述边缘计算的主要特点，并结合物联网分析移动边缘网络的主要架构和实际应用案例。</a:t>
            </a:r>
            <a:endPar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lvl="0" fontAlgn="base">
              <a:lnSpc>
                <a:spcPct val="120000"/>
              </a:lnSpc>
              <a:spcBef>
                <a:spcPts val="0"/>
              </a:spcBef>
              <a:spcAft>
                <a:spcPts val="0"/>
              </a:spcAft>
            </a:pPr>
            <a:r>
              <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6</a:t>
            </a: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．结合分布式协同体系架构的四种主要类型，选其中一种进行分析，并根据经典文献阐述主要思想和算法。</a:t>
            </a:r>
            <a:endPar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lvl="0" fontAlgn="base">
              <a:lnSpc>
                <a:spcPct val="120000"/>
              </a:lnSpc>
              <a:spcBef>
                <a:spcPts val="0"/>
              </a:spcBef>
              <a:spcAft>
                <a:spcPts val="0"/>
              </a:spcAft>
            </a:pPr>
            <a:r>
              <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7</a:t>
            </a: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．通过查阅相关文献，阐述平行智能驾驶在智能交通中的应用原理和方法。</a:t>
            </a:r>
            <a:endPar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lvl="0" fontAlgn="base">
              <a:lnSpc>
                <a:spcPct val="120000"/>
              </a:lnSpc>
              <a:spcBef>
                <a:spcPts val="0"/>
              </a:spcBef>
              <a:spcAft>
                <a:spcPts val="0"/>
              </a:spcAft>
            </a:pPr>
            <a:r>
              <a:rPr lang="en-US" altLang="zh-CN"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8</a:t>
            </a: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．通过查阅相关文献，阐述柔性制造在工业物联网中的应用原理和方法</a:t>
            </a:r>
            <a:r>
              <a:rPr lang="zh-CN" altLang="en-US"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04820" cy="414020"/>
          </a:xfrm>
          <a:prstGeom prst="rect">
            <a:avLst/>
          </a:prstGeom>
          <a:noFill/>
        </p:spPr>
        <p:txBody>
          <a:bodyPr wrap="none" rtlCol="0">
            <a:spAutoFit/>
          </a:bodyPr>
          <a:lstStyle/>
          <a:p>
            <a:r>
              <a:rPr lang="en-US" altLang="zh-CN" sz="2100" spc="225" dirty="0" smtClean="0">
                <a:solidFill>
                  <a:prstClr val="white"/>
                </a:solidFill>
              </a:rPr>
              <a:t>10.1</a:t>
            </a:r>
            <a:r>
              <a:rPr lang="en-US" altLang="zh-CN" sz="2100" b="1" spc="225" dirty="0" smtClean="0">
                <a:solidFill>
                  <a:prstClr val="white"/>
                </a:solidFill>
              </a:rPr>
              <a:t> </a:t>
            </a:r>
            <a:r>
              <a:rPr lang="zh-CN" altLang="en-US" sz="2100" spc="225" dirty="0" smtClean="0">
                <a:solidFill>
                  <a:schemeClr val="bg1"/>
                </a:solidFill>
                <a:latin typeface="微软雅黑" panose="020B0503020204020204" pitchFamily="34" charset="-122"/>
                <a:ea typeface="微软雅黑" panose="020B0503020204020204" pitchFamily="34" charset="-122"/>
              </a:rPr>
              <a:t>分布式人工</a:t>
            </a:r>
            <a:r>
              <a:rPr lang="zh-CN" altLang="zh-CN" sz="2100" spc="225" dirty="0" smtClean="0">
                <a:solidFill>
                  <a:schemeClr val="bg1"/>
                </a:solidFill>
                <a:latin typeface="微软雅黑" panose="020B0503020204020204" pitchFamily="34" charset="-122"/>
                <a:ea typeface="微软雅黑" panose="020B0503020204020204" pitchFamily="34" charset="-122"/>
              </a:rPr>
              <a:t>智能</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620957" cy="300082"/>
          </a:xfrm>
          <a:prstGeom prst="rect">
            <a:avLst/>
          </a:prstGeom>
          <a:noFill/>
        </p:spPr>
        <p:txBody>
          <a:bodyPr wrap="none" rtlCol="0">
            <a:spAutoFit/>
          </a:bodyPr>
          <a:lstStyle/>
          <a:p>
            <a:r>
              <a:rPr lang="zh-CN" altLang="en-US" sz="1350" dirty="0" smtClean="0">
                <a:solidFill>
                  <a:prstClr val="white"/>
                </a:solidFill>
              </a:rPr>
              <a:t>第十章 分布式智能</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112" y="1020845"/>
            <a:ext cx="7737895" cy="119193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分布式人工智能</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Distributed Artificial Intelligence</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DAI</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）将人工智能与分布式计算相结合，在通信、计算、控制的基础上打造深度信息物理融合系统（</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Cyber Physical System</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CPS</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），并通过移动边缘网络、多智能体协同、群智感知策略等技术实现分布式感知、计算与决策，以应对大型复杂系统的智能化体系构建。</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Rectangle 2"/>
          <p:cNvSpPr>
            <a:spLocks noChangeArrowheads="1"/>
          </p:cNvSpPr>
          <p:nvPr/>
        </p:nvSpPr>
        <p:spPr bwMode="auto">
          <a:xfrm>
            <a:off x="2553503" y="264973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25" name="对象 24"/>
          <p:cNvGraphicFramePr>
            <a:graphicFrameLocks noChangeAspect="1"/>
          </p:cNvGraphicFramePr>
          <p:nvPr/>
        </p:nvGraphicFramePr>
        <p:xfrm>
          <a:off x="2129323" y="2417961"/>
          <a:ext cx="4860568" cy="3600000"/>
        </p:xfrm>
        <a:graphic>
          <a:graphicData uri="http://schemas.openxmlformats.org/presentationml/2006/ole">
            <mc:AlternateContent xmlns:mc="http://schemas.openxmlformats.org/markup-compatibility/2006">
              <mc:Choice xmlns:v="urn:schemas-microsoft-com:vml" Requires="v">
                <p:oleObj spid="_x0000_s1044" name="Visio" r:id="rId3" imgW="7531100" imgH="5575300" progId="Visio.Drawing.11">
                  <p:embed/>
                </p:oleObj>
              </mc:Choice>
              <mc:Fallback>
                <p:oleObj name="Visio" r:id="rId3" imgW="7531100" imgH="5575300" progId="Visio.Drawing.11">
                  <p:embed/>
                  <p:pic>
                    <p:nvPicPr>
                      <p:cNvPr id="0" name="对象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9323" y="2417961"/>
                        <a:ext cx="4860568" cy="3600000"/>
                      </a:xfrm>
                      <a:prstGeom prst="rect">
                        <a:avLst/>
                      </a:prstGeom>
                      <a:noFill/>
                    </p:spPr>
                  </p:pic>
                </p:oleObj>
              </mc:Fallback>
            </mc:AlternateContent>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04820" cy="414020"/>
          </a:xfrm>
          <a:prstGeom prst="rect">
            <a:avLst/>
          </a:prstGeom>
          <a:noFill/>
        </p:spPr>
        <p:txBody>
          <a:bodyPr wrap="none" rtlCol="0">
            <a:spAutoFit/>
          </a:bodyPr>
          <a:lstStyle/>
          <a:p>
            <a:r>
              <a:rPr lang="en-US" altLang="zh-CN" sz="2100" spc="225" dirty="0" smtClean="0">
                <a:solidFill>
                  <a:prstClr val="white"/>
                </a:solidFill>
              </a:rPr>
              <a:t>10.1</a:t>
            </a:r>
            <a:r>
              <a:rPr lang="en-US" altLang="zh-CN" sz="2100" b="1" spc="225" dirty="0" smtClean="0">
                <a:solidFill>
                  <a:prstClr val="white"/>
                </a:solidFill>
              </a:rPr>
              <a:t> </a:t>
            </a:r>
            <a:r>
              <a:rPr lang="zh-CN" altLang="en-US" sz="2100" spc="225" dirty="0" smtClean="0">
                <a:solidFill>
                  <a:schemeClr val="bg1"/>
                </a:solidFill>
                <a:latin typeface="微软雅黑" panose="020B0503020204020204" pitchFamily="34" charset="-122"/>
                <a:ea typeface="微软雅黑" panose="020B0503020204020204" pitchFamily="34" charset="-122"/>
              </a:rPr>
              <a:t>分布式人工</a:t>
            </a:r>
            <a:r>
              <a:rPr lang="zh-CN" altLang="zh-CN" sz="2100" spc="225" dirty="0" smtClean="0">
                <a:solidFill>
                  <a:schemeClr val="bg1"/>
                </a:solidFill>
                <a:latin typeface="微软雅黑" panose="020B0503020204020204" pitchFamily="34" charset="-122"/>
                <a:ea typeface="微软雅黑" panose="020B0503020204020204" pitchFamily="34" charset="-122"/>
              </a:rPr>
              <a:t>智能</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620957" cy="300082"/>
          </a:xfrm>
          <a:prstGeom prst="rect">
            <a:avLst/>
          </a:prstGeom>
          <a:noFill/>
        </p:spPr>
        <p:txBody>
          <a:bodyPr wrap="none" rtlCol="0">
            <a:spAutoFit/>
          </a:bodyPr>
          <a:lstStyle/>
          <a:p>
            <a:r>
              <a:rPr lang="zh-CN" altLang="en-US" sz="1350" dirty="0" smtClean="0">
                <a:solidFill>
                  <a:prstClr val="white"/>
                </a:solidFill>
              </a:rPr>
              <a:t>第十章 分布式智能</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747594" cy="338554"/>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a:t>
            </a:r>
            <a:r>
              <a:rPr lang="zh-CN" altLang="en-US" sz="1600" b="1" dirty="0" smtClean="0">
                <a:solidFill>
                  <a:srgbClr val="3D89BC"/>
                </a:solidFill>
              </a:rPr>
              <a:t>多智能体系统</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Rectangle 2"/>
          <p:cNvSpPr>
            <a:spLocks noChangeArrowheads="1"/>
          </p:cNvSpPr>
          <p:nvPr/>
        </p:nvSpPr>
        <p:spPr bwMode="auto">
          <a:xfrm>
            <a:off x="2553503" y="264973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4" name="图片 13"/>
          <p:cNvPicPr>
            <a:picLocks noChangeAspect="1"/>
          </p:cNvPicPr>
          <p:nvPr/>
        </p:nvPicPr>
        <p:blipFill>
          <a:blip r:embed="rId3"/>
          <a:stretch>
            <a:fillRect/>
          </a:stretch>
        </p:blipFill>
        <p:spPr>
          <a:xfrm>
            <a:off x="1334465" y="1228324"/>
            <a:ext cx="6580507" cy="4680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04820" cy="414020"/>
          </a:xfrm>
          <a:prstGeom prst="rect">
            <a:avLst/>
          </a:prstGeom>
          <a:noFill/>
        </p:spPr>
        <p:txBody>
          <a:bodyPr wrap="none" rtlCol="0">
            <a:spAutoFit/>
          </a:bodyPr>
          <a:lstStyle/>
          <a:p>
            <a:r>
              <a:rPr lang="en-US" altLang="zh-CN" sz="2100" spc="225" dirty="0" smtClean="0">
                <a:solidFill>
                  <a:prstClr val="white"/>
                </a:solidFill>
              </a:rPr>
              <a:t>10.1</a:t>
            </a:r>
            <a:r>
              <a:rPr lang="en-US" altLang="zh-CN" sz="2100" b="1" spc="225" dirty="0" smtClean="0">
                <a:solidFill>
                  <a:prstClr val="white"/>
                </a:solidFill>
              </a:rPr>
              <a:t> </a:t>
            </a:r>
            <a:r>
              <a:rPr lang="zh-CN" altLang="en-US" sz="2100" spc="225" dirty="0" smtClean="0">
                <a:solidFill>
                  <a:schemeClr val="bg1"/>
                </a:solidFill>
                <a:latin typeface="微软雅黑" panose="020B0503020204020204" pitchFamily="34" charset="-122"/>
                <a:ea typeface="微软雅黑" panose="020B0503020204020204" pitchFamily="34" charset="-122"/>
              </a:rPr>
              <a:t>分布式人工</a:t>
            </a:r>
            <a:r>
              <a:rPr lang="zh-CN" altLang="zh-CN" sz="2100" spc="225" dirty="0" smtClean="0">
                <a:solidFill>
                  <a:schemeClr val="bg1"/>
                </a:solidFill>
                <a:latin typeface="微软雅黑" panose="020B0503020204020204" pitchFamily="34" charset="-122"/>
                <a:ea typeface="微软雅黑" panose="020B0503020204020204" pitchFamily="34" charset="-122"/>
              </a:rPr>
              <a:t>智能</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620957" cy="300082"/>
          </a:xfrm>
          <a:prstGeom prst="rect">
            <a:avLst/>
          </a:prstGeom>
          <a:noFill/>
        </p:spPr>
        <p:txBody>
          <a:bodyPr wrap="none" rtlCol="0">
            <a:spAutoFit/>
          </a:bodyPr>
          <a:lstStyle/>
          <a:p>
            <a:r>
              <a:rPr lang="zh-CN" altLang="en-US" sz="1350" dirty="0" smtClean="0">
                <a:solidFill>
                  <a:prstClr val="white"/>
                </a:solidFill>
              </a:rPr>
              <a:t>第十章 分布式智能</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12247" y="1484274"/>
            <a:ext cx="7920000" cy="53062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多智能体系统（</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Multi-Agent System</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MAS</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是多</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个智能体（</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Agent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）组成的集合。</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p:nvPr/>
        </p:nvSpPr>
        <p:spPr>
          <a:xfrm>
            <a:off x="452232" y="889323"/>
            <a:ext cx="1747594" cy="338554"/>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a:t>
            </a:r>
            <a:r>
              <a:rPr lang="zh-CN" altLang="en-US" sz="1600" b="1" dirty="0" smtClean="0">
                <a:solidFill>
                  <a:srgbClr val="3D89BC"/>
                </a:solidFill>
              </a:rPr>
              <a:t>多智能体系统</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Rectangle 4"/>
          <p:cNvSpPr>
            <a:spLocks noChangeArrowheads="1"/>
          </p:cNvSpPr>
          <p:nvPr/>
        </p:nvSpPr>
        <p:spPr bwMode="auto">
          <a:xfrm>
            <a:off x="2199826" y="27114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5" name="对象 14"/>
          <p:cNvGraphicFramePr>
            <a:graphicFrameLocks noChangeAspect="1"/>
          </p:cNvGraphicFramePr>
          <p:nvPr/>
        </p:nvGraphicFramePr>
        <p:xfrm>
          <a:off x="2179506" y="2270905"/>
          <a:ext cx="4702703" cy="3600000"/>
        </p:xfrm>
        <a:graphic>
          <a:graphicData uri="http://schemas.openxmlformats.org/presentationml/2006/ole">
            <mc:AlternateContent xmlns:mc="http://schemas.openxmlformats.org/markup-compatibility/2006">
              <mc:Choice xmlns:v="urn:schemas-microsoft-com:vml" Requires="v">
                <p:oleObj spid="_x0000_s2072" name="Visio" r:id="rId3" imgW="5537200" imgH="4254500" progId="Visio.Drawing.11">
                  <p:embed/>
                </p:oleObj>
              </mc:Choice>
              <mc:Fallback>
                <p:oleObj name="Visio" r:id="rId3" imgW="5537200" imgH="4254500" progId="Visio.Drawing.11">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9506" y="2270905"/>
                        <a:ext cx="4702703" cy="360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04820" cy="414020"/>
          </a:xfrm>
          <a:prstGeom prst="rect">
            <a:avLst/>
          </a:prstGeom>
          <a:noFill/>
        </p:spPr>
        <p:txBody>
          <a:bodyPr wrap="none" rtlCol="0">
            <a:spAutoFit/>
          </a:bodyPr>
          <a:lstStyle/>
          <a:p>
            <a:r>
              <a:rPr lang="en-US" altLang="zh-CN" sz="2100" spc="225" dirty="0" smtClean="0">
                <a:solidFill>
                  <a:prstClr val="white"/>
                </a:solidFill>
              </a:rPr>
              <a:t>10.1</a:t>
            </a:r>
            <a:r>
              <a:rPr lang="en-US" altLang="zh-CN" sz="2100" b="1" spc="225" dirty="0" smtClean="0">
                <a:solidFill>
                  <a:prstClr val="white"/>
                </a:solidFill>
              </a:rPr>
              <a:t> </a:t>
            </a:r>
            <a:r>
              <a:rPr lang="zh-CN" altLang="en-US" sz="2100" spc="225" dirty="0" smtClean="0">
                <a:solidFill>
                  <a:schemeClr val="bg1"/>
                </a:solidFill>
                <a:latin typeface="微软雅黑" panose="020B0503020204020204" pitchFamily="34" charset="-122"/>
                <a:ea typeface="微软雅黑" panose="020B0503020204020204" pitchFamily="34" charset="-122"/>
              </a:rPr>
              <a:t>分布式人工</a:t>
            </a:r>
            <a:r>
              <a:rPr lang="zh-CN" altLang="zh-CN" sz="2100" spc="225" dirty="0" smtClean="0">
                <a:solidFill>
                  <a:schemeClr val="bg1"/>
                </a:solidFill>
                <a:latin typeface="微软雅黑" panose="020B0503020204020204" pitchFamily="34" charset="-122"/>
                <a:ea typeface="微软雅黑" panose="020B0503020204020204" pitchFamily="34" charset="-122"/>
              </a:rPr>
              <a:t>智能</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620957" cy="300082"/>
          </a:xfrm>
          <a:prstGeom prst="rect">
            <a:avLst/>
          </a:prstGeom>
          <a:noFill/>
        </p:spPr>
        <p:txBody>
          <a:bodyPr wrap="none" rtlCol="0">
            <a:spAutoFit/>
          </a:bodyPr>
          <a:lstStyle/>
          <a:p>
            <a:r>
              <a:rPr lang="zh-CN" altLang="en-US" sz="1350" dirty="0" smtClean="0">
                <a:solidFill>
                  <a:prstClr val="white"/>
                </a:solidFill>
              </a:rPr>
              <a:t>第十章 分布式智能</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817065" y="1349512"/>
            <a:ext cx="1891726" cy="53062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案例</a:t>
            </a: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 滴滴打车</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p:nvPr/>
        </p:nvSpPr>
        <p:spPr>
          <a:xfrm>
            <a:off x="452232" y="889323"/>
            <a:ext cx="1747594" cy="338554"/>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a:t>
            </a:r>
            <a:r>
              <a:rPr lang="zh-CN" altLang="en-US" sz="1600" b="1" dirty="0" smtClean="0">
                <a:solidFill>
                  <a:srgbClr val="3D89BC"/>
                </a:solidFill>
              </a:rPr>
              <a:t>多智能体系统</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Rectangle 2"/>
          <p:cNvSpPr>
            <a:spLocks noChangeArrowheads="1"/>
          </p:cNvSpPr>
          <p:nvPr/>
        </p:nvSpPr>
        <p:spPr bwMode="auto">
          <a:xfrm>
            <a:off x="2553503" y="264973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6" name="对象 15"/>
          <p:cNvGraphicFramePr>
            <a:graphicFrameLocks noChangeAspect="1"/>
          </p:cNvGraphicFramePr>
          <p:nvPr/>
        </p:nvGraphicFramePr>
        <p:xfrm>
          <a:off x="1724193" y="2149097"/>
          <a:ext cx="5695356" cy="3600000"/>
        </p:xfrm>
        <a:graphic>
          <a:graphicData uri="http://schemas.openxmlformats.org/presentationml/2006/ole">
            <mc:AlternateContent xmlns:mc="http://schemas.openxmlformats.org/markup-compatibility/2006">
              <mc:Choice xmlns:v="urn:schemas-microsoft-com:vml" Requires="v">
                <p:oleObj spid="_x0000_s4118" name="Visio" r:id="rId3" imgW="10718800" imgH="6781800" progId="Visio.Drawing.11">
                  <p:embed/>
                </p:oleObj>
              </mc:Choice>
              <mc:Fallback>
                <p:oleObj name="Visio" r:id="rId3" imgW="10718800" imgH="6781800"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4193" y="2149097"/>
                        <a:ext cx="5695356" cy="360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04820" cy="414020"/>
          </a:xfrm>
          <a:prstGeom prst="rect">
            <a:avLst/>
          </a:prstGeom>
          <a:noFill/>
        </p:spPr>
        <p:txBody>
          <a:bodyPr wrap="none" rtlCol="0">
            <a:spAutoFit/>
          </a:bodyPr>
          <a:lstStyle/>
          <a:p>
            <a:r>
              <a:rPr lang="en-US" altLang="zh-CN" sz="2100" spc="225" dirty="0" smtClean="0">
                <a:solidFill>
                  <a:prstClr val="white"/>
                </a:solidFill>
              </a:rPr>
              <a:t>10.1</a:t>
            </a:r>
            <a:r>
              <a:rPr lang="en-US" altLang="zh-CN" sz="2100" b="1" spc="225" dirty="0" smtClean="0">
                <a:solidFill>
                  <a:prstClr val="white"/>
                </a:solidFill>
              </a:rPr>
              <a:t> </a:t>
            </a:r>
            <a:r>
              <a:rPr lang="zh-CN" altLang="en-US" sz="2100" spc="225" dirty="0" smtClean="0">
                <a:solidFill>
                  <a:schemeClr val="bg1"/>
                </a:solidFill>
                <a:latin typeface="微软雅黑" panose="020B0503020204020204" pitchFamily="34" charset="-122"/>
                <a:ea typeface="微软雅黑" panose="020B0503020204020204" pitchFamily="34" charset="-122"/>
              </a:rPr>
              <a:t>分布式人工</a:t>
            </a:r>
            <a:r>
              <a:rPr lang="zh-CN" altLang="zh-CN" sz="2100" spc="225" dirty="0" smtClean="0">
                <a:solidFill>
                  <a:schemeClr val="bg1"/>
                </a:solidFill>
                <a:latin typeface="微软雅黑" panose="020B0503020204020204" pitchFamily="34" charset="-122"/>
                <a:ea typeface="微软雅黑" panose="020B0503020204020204" pitchFamily="34" charset="-122"/>
              </a:rPr>
              <a:t>智能</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620957" cy="300082"/>
          </a:xfrm>
          <a:prstGeom prst="rect">
            <a:avLst/>
          </a:prstGeom>
          <a:noFill/>
        </p:spPr>
        <p:txBody>
          <a:bodyPr wrap="none" rtlCol="0">
            <a:spAutoFit/>
          </a:bodyPr>
          <a:lstStyle/>
          <a:p>
            <a:r>
              <a:rPr lang="zh-CN" altLang="en-US" sz="1350" dirty="0" smtClean="0">
                <a:solidFill>
                  <a:prstClr val="white"/>
                </a:solidFill>
              </a:rPr>
              <a:t>第十章 分布式智能</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817065" y="1349512"/>
            <a:ext cx="1891726" cy="53062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案例</a:t>
            </a: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600" dirty="0" err="1" smtClean="0">
                <a:latin typeface="微软雅黑" panose="020B0503020204020204" pitchFamily="34" charset="-122"/>
                <a:ea typeface="微软雅黑" panose="020B0503020204020204" pitchFamily="34" charset="-122"/>
                <a:cs typeface="微软雅黑" panose="020B0503020204020204" pitchFamily="34" charset="-122"/>
              </a:rPr>
              <a:t>RoboCup</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p:nvPr/>
        </p:nvSpPr>
        <p:spPr>
          <a:xfrm>
            <a:off x="452232" y="889323"/>
            <a:ext cx="1747594" cy="338554"/>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a:t>
            </a:r>
            <a:r>
              <a:rPr lang="zh-CN" altLang="en-US" sz="1600" b="1" dirty="0" smtClean="0">
                <a:solidFill>
                  <a:srgbClr val="3D89BC"/>
                </a:solidFill>
              </a:rPr>
              <a:t>多智能体系统</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Rectangle 2"/>
          <p:cNvSpPr>
            <a:spLocks noChangeArrowheads="1"/>
          </p:cNvSpPr>
          <p:nvPr/>
        </p:nvSpPr>
        <p:spPr bwMode="auto">
          <a:xfrm>
            <a:off x="1762928" y="24081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23" name="图片 22" descr="14190000269397.png"/>
          <p:cNvPicPr/>
          <p:nvPr/>
        </p:nvPicPr>
        <p:blipFill>
          <a:blip r:embed="rId3"/>
          <a:stretch>
            <a:fillRect/>
          </a:stretch>
        </p:blipFill>
        <p:spPr>
          <a:xfrm>
            <a:off x="2821146" y="1349279"/>
            <a:ext cx="4680000" cy="2880000"/>
          </a:xfrm>
          <a:prstGeom prst="rect">
            <a:avLst/>
          </a:prstGeom>
        </p:spPr>
      </p:pic>
      <p:pic>
        <p:nvPicPr>
          <p:cNvPr id="25" name="图片 24" descr="Small Size League - Kickoff.png"/>
          <p:cNvPicPr/>
          <p:nvPr/>
        </p:nvPicPr>
        <p:blipFill>
          <a:blip r:embed="rId4"/>
          <a:srcRect/>
          <a:stretch>
            <a:fillRect/>
          </a:stretch>
        </p:blipFill>
        <p:spPr bwMode="auto">
          <a:xfrm>
            <a:off x="2821473" y="4229217"/>
            <a:ext cx="4680000" cy="180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04185" cy="414020"/>
          </a:xfrm>
          <a:prstGeom prst="rect">
            <a:avLst/>
          </a:prstGeom>
          <a:noFill/>
        </p:spPr>
        <p:txBody>
          <a:bodyPr wrap="none" rtlCol="0">
            <a:spAutoFit/>
          </a:bodyPr>
          <a:lstStyle/>
          <a:p>
            <a:r>
              <a:rPr lang="en-US" altLang="zh-CN" sz="2100" spc="225" dirty="0" smtClean="0">
                <a:solidFill>
                  <a:prstClr val="white"/>
                </a:solidFill>
              </a:rPr>
              <a:t>10.1 </a:t>
            </a:r>
            <a:r>
              <a:rPr lang="zh-CN" altLang="en-US" sz="2100" spc="225" dirty="0" smtClean="0">
                <a:solidFill>
                  <a:schemeClr val="bg1"/>
                </a:solidFill>
                <a:latin typeface="微软雅黑" panose="020B0503020204020204" pitchFamily="34" charset="-122"/>
                <a:ea typeface="微软雅黑" panose="020B0503020204020204" pitchFamily="34" charset="-122"/>
              </a:rPr>
              <a:t>分布式人工</a:t>
            </a:r>
            <a:r>
              <a:rPr lang="zh-CN" altLang="zh-CN" sz="2100" spc="225" dirty="0" smtClean="0">
                <a:solidFill>
                  <a:schemeClr val="bg1"/>
                </a:solidFill>
                <a:latin typeface="微软雅黑" panose="020B0503020204020204" pitchFamily="34" charset="-122"/>
                <a:ea typeface="微软雅黑" panose="020B0503020204020204" pitchFamily="34" charset="-122"/>
              </a:rPr>
              <a:t>智能</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620957" cy="300082"/>
          </a:xfrm>
          <a:prstGeom prst="rect">
            <a:avLst/>
          </a:prstGeom>
          <a:noFill/>
        </p:spPr>
        <p:txBody>
          <a:bodyPr wrap="none" rtlCol="0">
            <a:spAutoFit/>
          </a:bodyPr>
          <a:lstStyle/>
          <a:p>
            <a:r>
              <a:rPr lang="zh-CN" altLang="en-US" sz="1350" dirty="0" smtClean="0">
                <a:solidFill>
                  <a:prstClr val="white"/>
                </a:solidFill>
              </a:rPr>
              <a:t>第十章 分布式智能</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817065" y="1349512"/>
            <a:ext cx="2228060" cy="53062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案例</a:t>
            </a: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：分拣机器人</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p:nvPr/>
        </p:nvSpPr>
        <p:spPr>
          <a:xfrm>
            <a:off x="452232" y="889323"/>
            <a:ext cx="1747594" cy="338554"/>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a:t>
            </a:r>
            <a:r>
              <a:rPr lang="zh-CN" altLang="en-US" sz="1600" b="1" dirty="0" smtClean="0">
                <a:solidFill>
                  <a:srgbClr val="3D89BC"/>
                </a:solidFill>
              </a:rPr>
              <a:t>多智能体系统</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Rectangle 2"/>
          <p:cNvSpPr>
            <a:spLocks noChangeArrowheads="1"/>
          </p:cNvSpPr>
          <p:nvPr/>
        </p:nvSpPr>
        <p:spPr bwMode="auto">
          <a:xfrm>
            <a:off x="1762928" y="24081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26" name="图片 25" descr="http://www.qianjia.com/Upload/News/20170411/images/201704111609497331.png"/>
          <p:cNvPicPr/>
          <p:nvPr/>
        </p:nvPicPr>
        <p:blipFill>
          <a:blip r:embed="rId3"/>
          <a:srcRect/>
          <a:stretch>
            <a:fillRect/>
          </a:stretch>
        </p:blipFill>
        <p:spPr bwMode="auto">
          <a:xfrm>
            <a:off x="3227974" y="1349162"/>
            <a:ext cx="4632325" cy="432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04185" cy="414020"/>
          </a:xfrm>
          <a:prstGeom prst="rect">
            <a:avLst/>
          </a:prstGeom>
          <a:noFill/>
        </p:spPr>
        <p:txBody>
          <a:bodyPr wrap="none" rtlCol="0">
            <a:spAutoFit/>
          </a:bodyPr>
          <a:lstStyle/>
          <a:p>
            <a:r>
              <a:rPr lang="en-US" altLang="zh-CN" sz="2100" spc="225" dirty="0" smtClean="0">
                <a:solidFill>
                  <a:prstClr val="white"/>
                </a:solidFill>
              </a:rPr>
              <a:t>10.1 </a:t>
            </a:r>
            <a:r>
              <a:rPr lang="zh-CN" altLang="en-US" sz="2100" spc="225" dirty="0" smtClean="0">
                <a:solidFill>
                  <a:schemeClr val="bg1"/>
                </a:solidFill>
                <a:latin typeface="微软雅黑" panose="020B0503020204020204" pitchFamily="34" charset="-122"/>
                <a:ea typeface="微软雅黑" panose="020B0503020204020204" pitchFamily="34" charset="-122"/>
              </a:rPr>
              <a:t>分布式人工</a:t>
            </a:r>
            <a:r>
              <a:rPr lang="zh-CN" altLang="zh-CN" sz="2100" spc="225" dirty="0" smtClean="0">
                <a:solidFill>
                  <a:schemeClr val="bg1"/>
                </a:solidFill>
                <a:latin typeface="微软雅黑" panose="020B0503020204020204" pitchFamily="34" charset="-122"/>
                <a:ea typeface="微软雅黑" panose="020B0503020204020204" pitchFamily="34" charset="-122"/>
              </a:rPr>
              <a:t>智能</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620957" cy="300082"/>
          </a:xfrm>
          <a:prstGeom prst="rect">
            <a:avLst/>
          </a:prstGeom>
          <a:noFill/>
        </p:spPr>
        <p:txBody>
          <a:bodyPr wrap="none" rtlCol="0">
            <a:spAutoFit/>
          </a:bodyPr>
          <a:lstStyle/>
          <a:p>
            <a:r>
              <a:rPr lang="zh-CN" altLang="en-US" sz="1350" dirty="0" smtClean="0">
                <a:solidFill>
                  <a:prstClr val="white"/>
                </a:solidFill>
              </a:rPr>
              <a:t>第十章 分布式智能</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1789458" y="1335019"/>
            <a:ext cx="5220308" cy="108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边缘计算的特点：</a:t>
            </a:r>
            <a:endPar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）连接性</a:t>
            </a: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	2</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）数据入口</a:t>
            </a: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	3</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）约束性</a:t>
            </a:r>
            <a:endPar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）分布性</a:t>
            </a: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	5</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）融合性</a:t>
            </a:r>
            <a:endPar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p:nvPr/>
        </p:nvSpPr>
        <p:spPr>
          <a:xfrm>
            <a:off x="452232" y="889323"/>
            <a:ext cx="1337226" cy="338554"/>
          </a:xfrm>
          <a:prstGeom prst="rect">
            <a:avLst/>
          </a:prstGeom>
        </p:spPr>
        <p:txBody>
          <a:bodyPr wrap="none">
            <a:spAutoFit/>
          </a:bodyPr>
          <a:lstStyle/>
          <a:p>
            <a:r>
              <a:rPr lang="en-US" altLang="zh-CN" sz="1600" b="1" dirty="0">
                <a:solidFill>
                  <a:srgbClr val="3D89BC"/>
                </a:solidFill>
              </a:rPr>
              <a:t>2</a:t>
            </a:r>
            <a:r>
              <a:rPr lang="zh-CN" altLang="zh-CN" sz="1600" b="1" dirty="0" smtClean="0">
                <a:solidFill>
                  <a:srgbClr val="3D89BC"/>
                </a:solidFill>
              </a:rPr>
              <a:t>．</a:t>
            </a:r>
            <a:r>
              <a:rPr lang="zh-CN" altLang="en-US" sz="1600" b="1" dirty="0" smtClean="0">
                <a:solidFill>
                  <a:srgbClr val="3D89BC"/>
                </a:solidFill>
              </a:rPr>
              <a:t>边缘计算</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Rectangle 2"/>
          <p:cNvSpPr>
            <a:spLocks noChangeArrowheads="1"/>
          </p:cNvSpPr>
          <p:nvPr/>
        </p:nvSpPr>
        <p:spPr bwMode="auto">
          <a:xfrm>
            <a:off x="1762928" y="24081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2"/>
          <p:cNvSpPr>
            <a:spLocks noChangeArrowheads="1"/>
          </p:cNvSpPr>
          <p:nvPr/>
        </p:nvSpPr>
        <p:spPr bwMode="auto">
          <a:xfrm>
            <a:off x="1518443" y="287858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5" name="对象 14"/>
          <p:cNvGraphicFramePr>
            <a:graphicFrameLocks noChangeAspect="1"/>
          </p:cNvGraphicFramePr>
          <p:nvPr/>
        </p:nvGraphicFramePr>
        <p:xfrm>
          <a:off x="1789430" y="2733807"/>
          <a:ext cx="5238750" cy="2667000"/>
        </p:xfrm>
        <a:graphic>
          <a:graphicData uri="http://schemas.openxmlformats.org/presentationml/2006/ole">
            <mc:AlternateContent xmlns:mc="http://schemas.openxmlformats.org/markup-compatibility/2006">
              <mc:Choice xmlns:v="urn:schemas-microsoft-com:vml" Requires="v">
                <p:oleObj spid="_x0000_s5139" name="Visio" r:id="rId3" imgW="10815320" imgH="5506085" progId="Visio.Drawing.11">
                  <p:embed/>
                </p:oleObj>
              </mc:Choice>
              <mc:Fallback>
                <p:oleObj name="Visio" r:id="rId3" imgW="10815320" imgH="5506085" progId="Visio.Drawing.11">
                  <p:embed/>
                  <p:pic>
                    <p:nvPicPr>
                      <p:cNvPr id="0" name="Object 1"/>
                      <p:cNvPicPr>
                        <a:picLocks noChangeAspect="1" noChangeArrowheads="1"/>
                      </p:cNvPicPr>
                      <p:nvPr/>
                    </p:nvPicPr>
                    <p:blipFill>
                      <a:blip r:embed="rId4"/>
                      <a:srcRect/>
                      <a:stretch>
                        <a:fillRect/>
                      </a:stretch>
                    </p:blipFill>
                    <p:spPr bwMode="auto">
                      <a:xfrm>
                        <a:off x="1789430" y="2733807"/>
                        <a:ext cx="5238750" cy="266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文本框 15"/>
          <p:cNvSpPr txBox="1"/>
          <p:nvPr/>
        </p:nvSpPr>
        <p:spPr>
          <a:xfrm>
            <a:off x="1789430" y="5643113"/>
            <a:ext cx="5112864" cy="337185"/>
          </a:xfrm>
          <a:prstGeom prst="rect">
            <a:avLst/>
          </a:prstGeom>
          <a:noFill/>
        </p:spPr>
        <p:txBody>
          <a:bodyPr wrap="square" rtlCol="0">
            <a:spAutoFit/>
          </a:bodyPr>
          <a:lstStyle/>
          <a:p>
            <a:pPr algn="ctr">
              <a:lnSpc>
                <a:spcPct val="100000"/>
              </a:lnSpc>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边缘计算体系架构</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TABLE_BEAUTIFY" val="smartTable{fb110677-6bc3-4c9c-889e-db1753dde51c}"/>
</p:tagLst>
</file>

<file path=ppt/tags/tag10.xml><?xml version="1.0" encoding="utf-8"?>
<p:tagLst xmlns:p="http://schemas.openxmlformats.org/presentationml/2006/main">
  <p:tag name="KSO_WM_UNIT_PLACING_PICTURE_USER_VIEWPORT" val="{&quot;height&quot;:2216.9090165849102,&quot;width&quot;:1738.083825841783}"/>
</p:tagLst>
</file>

<file path=ppt/tags/tag11.xml><?xml version="1.0" encoding="utf-8"?>
<p:tagLst xmlns:p="http://schemas.openxmlformats.org/presentationml/2006/main">
  <p:tag name="KSO_WM_UNIT_PLACING_PICTURE_USER_VIEWPORT" val="{&quot;height&quot;:2242.0209063302964,&quot;width&quot;:2169.6622024616386}"/>
</p:tagLst>
</file>

<file path=ppt/tags/tag12.xml><?xml version="1.0" encoding="utf-8"?>
<p:tagLst xmlns:p="http://schemas.openxmlformats.org/presentationml/2006/main">
  <p:tag name="KSO_WM_UNIT_PLACING_PICTURE_USER_VIEWPORT" val="{&quot;height&quot;:2242.8056528848401,&quot;width&quot;:1643.1365829854146}"/>
</p:tagLst>
</file>

<file path=ppt/tags/tag13.xml><?xml version="1.0" encoding="utf-8"?>
<p:tagLst xmlns:p="http://schemas.openxmlformats.org/presentationml/2006/main">
  <p:tag name="KSO_WM_UNIT_PLACING_PICTURE_USER_VIEWPORT" val="{&quot;height&quot;:2243.5903994393834,&quot;width&quot;:1643.1365829854146}"/>
</p:tagLst>
</file>

<file path=ppt/tags/tag14.xml><?xml version="1.0" encoding="utf-8"?>
<p:tagLst xmlns:p="http://schemas.openxmlformats.org/presentationml/2006/main">
  <p:tag name="KSO_WM_UNIT_PLACING_PICTURE_USER_VIEWPORT" val="{&quot;height&quot;:2242.8056528848401,&quot;width&quot;:1643.1365829854146}"/>
</p:tagLst>
</file>

<file path=ppt/tags/tag15.xml><?xml version="1.0" encoding="utf-8"?>
<p:tagLst xmlns:p="http://schemas.openxmlformats.org/presentationml/2006/main">
  <p:tag name="KSO_WM_UNIT_PLACING_PICTURE_USER_VIEWPORT" val="{&quot;height&quot;:2216.9090165849102,&quot;width&quot;:1643.1365829854146}"/>
</p:tagLst>
</file>

<file path=ppt/tags/tag16.xml><?xml version="1.0" encoding="utf-8"?>
<p:tagLst xmlns:p="http://schemas.openxmlformats.org/presentationml/2006/main">
  <p:tag name="KSO_WM_UNIT_PLACING_PICTURE_USER_VIEWPORT" val="{&quot;height&quot;:2242.8056528848401,&quot;width&quot;:1643.1365829854146}"/>
</p:tagLst>
</file>

<file path=ppt/tags/tag17.xml><?xml version="1.0" encoding="utf-8"?>
<p:tagLst xmlns:p="http://schemas.openxmlformats.org/presentationml/2006/main">
  <p:tag name="KSO_WM_UNIT_PLACING_PICTURE_USER_VIEWPORT" val="{&quot;height&quot;:2244.3751459939267,&quot;width&quot;:1643.1365829854146}"/>
</p:tagLst>
</file>

<file path=ppt/tags/tag18.xml><?xml version="1.0" encoding="utf-8"?>
<p:tagLst xmlns:p="http://schemas.openxmlformats.org/presentationml/2006/main">
  <p:tag name="KSO_WM_UNIT_PLACING_PICTURE_USER_VIEWPORT" val="{&quot;height&quot;:2176.1021957486569,&quot;width&quot;:1844.0167001030202}"/>
</p:tagLst>
</file>

<file path=ppt/tags/tag19.xml><?xml version="1.0" encoding="utf-8"?>
<p:tagLst xmlns:p="http://schemas.openxmlformats.org/presentationml/2006/main">
  <p:tag name="KSO_WM_UNIT_PLACING_PICTURE_USER_VIEWPORT" val="{&quot;height&quot;:2253.0073580939033,&quot;width&quot;:1643.1365829854146}"/>
</p:tagLst>
</file>

<file path=ppt/tags/tag2.xml><?xml version="1.0" encoding="utf-8"?>
<p:tagLst xmlns:p="http://schemas.openxmlformats.org/presentationml/2006/main">
  <p:tag name="KSO_WM_UNIT_PLACING_PICTURE_USER_VIEWPORT" val="{&quot;height&quot;:2213.7700303667366,&quot;width&quot;:1643.1365829854146}"/>
</p:tagLst>
</file>

<file path=ppt/tags/tag20.xml><?xml version="1.0" encoding="utf-8"?>
<p:tagLst xmlns:p="http://schemas.openxmlformats.org/presentationml/2006/main">
  <p:tag name="KSO_WM_UNIT_PLACING_PICTURE_USER_VIEWPORT" val="{&quot;height&quot;:2252.2226115393601,&quot;width&quot;:1570.9452908962751}"/>
</p:tagLst>
</file>

<file path=ppt/tags/tag21.xml><?xml version="1.0" encoding="utf-8"?>
<p:tagLst xmlns:p="http://schemas.openxmlformats.org/presentationml/2006/main">
  <p:tag name="KSO_WM_UNIT_PLACING_PICTURE_USER_VIEWPORT" val="{&quot;height&quot;:2262.4243167484233,&quot;width&quot;:1629.012199750583}"/>
</p:tagLst>
</file>

<file path=ppt/tags/tag22.xml><?xml version="1.0" encoding="utf-8"?>
<p:tagLst xmlns:p="http://schemas.openxmlformats.org/presentationml/2006/main">
  <p:tag name="KSO_WM_UNIT_PLACING_PICTURE_USER_VIEWPORT" val="{&quot;height&quot;:2245.9446391030133,&quot;width&quot;:1555.2515317464622}"/>
</p:tagLst>
</file>

<file path=ppt/tags/tag23.xml><?xml version="1.0" encoding="utf-8"?>
<p:tagLst xmlns:p="http://schemas.openxmlformats.org/presentationml/2006/main">
  <p:tag name="KSO_WM_UNIT_PLACING_PICTURE_USER_VIEWPORT" val="{&quot;height&quot;:2352.6701705209061,&quot;width&quot;:1724.744130564442}"/>
</p:tagLst>
</file>

<file path=ppt/tags/tag24.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214.5547769212799,&quot;width&quot;:1643.1365829854146}"/>
</p:tagLst>
</file>

<file path=ppt/tags/tag4.xml><?xml version="1.0" encoding="utf-8"?>
<p:tagLst xmlns:p="http://schemas.openxmlformats.org/presentationml/2006/main">
  <p:tag name="KSO_WM_UNIT_PLACING_PICTURE_USER_VIEWPORT" val="{&quot;height&quot;:2126.6631628124269,&quot;width&quot;:1576.4381065987097}"/>
</p:tagLst>
</file>

<file path=ppt/tags/tag5.xml><?xml version="1.0" encoding="utf-8"?>
<p:tagLst xmlns:p="http://schemas.openxmlformats.org/presentationml/2006/main">
  <p:tag name="KSO_WM_UNIT_PLACING_PICTURE_USER_VIEWPORT" val="{&quot;height&quot;:2214.5547769212799,&quot;width&quot;:1738.8685137992736}"/>
</p:tagLst>
</file>

<file path=ppt/tags/tag6.xml><?xml version="1.0" encoding="utf-8"?>
<p:tagLst xmlns:p="http://schemas.openxmlformats.org/presentationml/2006/main">
  <p:tag name="KSO_WM_UNIT_PLACING_PICTURE_USER_VIEWPORT" val="{&quot;height&quot;:2365.2261153935997,&quot;width&quot;:2009.5858591335468}"/>
</p:tagLst>
</file>

<file path=ppt/tags/tag7.xml><?xml version="1.0" encoding="utf-8"?>
<p:tagLst xmlns:p="http://schemas.openxmlformats.org/presentationml/2006/main">
  <p:tag name="KSO_WM_UNIT_PLACING_PICTURE_USER_VIEWPORT" val="{&quot;height&quot;:2196.5056061667833,&quot;width&quot;:1618.0265683457139}"/>
</p:tagLst>
</file>

<file path=ppt/tags/tag8.xml><?xml version="1.0" encoding="utf-8"?>
<p:tagLst xmlns:p="http://schemas.openxmlformats.org/presentationml/2006/main">
  <p:tag name="KSO_WM_UNIT_PLACING_PICTURE_USER_VIEWPORT" val="{&quot;height&quot;:2197.2903527213266,&quot;width&quot;:1570.1606029387845}"/>
</p:tagLst>
</file>

<file path=ppt/tags/tag9.xml><?xml version="1.0" encoding="utf-8"?>
<p:tagLst xmlns:p="http://schemas.openxmlformats.org/presentationml/2006/main">
  <p:tag name="KSO_WM_UNIT_PLACING_PICTURE_USER_VIEWPORT" val="{&quot;height&quot;:2831.3655687923383,&quot;width&quot;:1946.026134576804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3490</Words>
  <Application>WPS 演示</Application>
  <PresentationFormat>全屏显示(4:3)</PresentationFormat>
  <Paragraphs>444</Paragraphs>
  <Slides>33</Slides>
  <Notes>0</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11</vt:i4>
      </vt:variant>
      <vt:variant>
        <vt:lpstr>幻灯片标题</vt:lpstr>
      </vt:variant>
      <vt:variant>
        <vt:i4>33</vt:i4>
      </vt:variant>
    </vt:vector>
  </HeadingPairs>
  <TitlesOfParts>
    <vt:vector size="54" baseType="lpstr">
      <vt:lpstr>Arial</vt:lpstr>
      <vt:lpstr>宋体</vt:lpstr>
      <vt:lpstr>Wingdings</vt:lpstr>
      <vt:lpstr>微软雅黑</vt:lpstr>
      <vt:lpstr>Arial Unicode MS</vt:lpstr>
      <vt:lpstr>Calibri</vt:lpstr>
      <vt:lpstr>Times New Roman</vt:lpstr>
      <vt:lpstr>Wingdings</vt:lpstr>
      <vt:lpstr>方正粗黑宋简体</vt:lpstr>
      <vt:lpstr>Office 主题</vt:lpstr>
      <vt:lpstr>Visio.Drawing.11</vt:lpstr>
      <vt:lpstr>Visio.Drawing.11</vt:lpstr>
      <vt:lpstr>Visio.Drawing.15</vt:lpstr>
      <vt:lpstr>Visio.Drawing.11</vt:lpstr>
      <vt:lpstr>Visio.Drawing.11</vt:lpstr>
      <vt:lpstr>Visio.Drawing.11</vt:lpstr>
      <vt:lpstr>Visio.Drawing.11</vt:lpstr>
      <vt:lpstr>Visio.Drawing.11</vt:lpstr>
      <vt:lpstr>Visio.Drawing.11</vt:lpstr>
      <vt:lpstr>Visio.Drawing.11</vt:lpstr>
      <vt:lpstr>Visio.Drawing.11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445</cp:revision>
  <dcterms:created xsi:type="dcterms:W3CDTF">2015-11-23T03:31:00Z</dcterms:created>
  <dcterms:modified xsi:type="dcterms:W3CDTF">2021-03-17T02:47:23Z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