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62"/>
  </p:handoutMasterIdLst>
  <p:sldIdLst>
    <p:sldId id="741" r:id="rId3"/>
    <p:sldId id="742" r:id="rId5"/>
    <p:sldId id="547" r:id="rId6"/>
    <p:sldId id="546" r:id="rId7"/>
    <p:sldId id="686" r:id="rId8"/>
    <p:sldId id="689" r:id="rId9"/>
    <p:sldId id="690" r:id="rId10"/>
    <p:sldId id="648" r:id="rId11"/>
    <p:sldId id="691" r:id="rId12"/>
    <p:sldId id="649" r:id="rId13"/>
    <p:sldId id="692" r:id="rId14"/>
    <p:sldId id="693" r:id="rId15"/>
    <p:sldId id="694" r:id="rId16"/>
    <p:sldId id="695" r:id="rId17"/>
    <p:sldId id="746" r:id="rId18"/>
    <p:sldId id="696" r:id="rId19"/>
    <p:sldId id="548" r:id="rId20"/>
    <p:sldId id="551" r:id="rId21"/>
    <p:sldId id="650" r:id="rId22"/>
    <p:sldId id="658" r:id="rId23"/>
    <p:sldId id="659" r:id="rId24"/>
    <p:sldId id="660" r:id="rId25"/>
    <p:sldId id="661" r:id="rId26"/>
    <p:sldId id="697" r:id="rId27"/>
    <p:sldId id="662" r:id="rId28"/>
    <p:sldId id="664" r:id="rId29"/>
    <p:sldId id="665" r:id="rId30"/>
    <p:sldId id="698" r:id="rId31"/>
    <p:sldId id="666" r:id="rId32"/>
    <p:sldId id="699" r:id="rId33"/>
    <p:sldId id="700" r:id="rId34"/>
    <p:sldId id="747" r:id="rId35"/>
    <p:sldId id="667" r:id="rId36"/>
    <p:sldId id="553" r:id="rId37"/>
    <p:sldId id="701" r:id="rId38"/>
    <p:sldId id="748" r:id="rId39"/>
    <p:sldId id="563" r:id="rId40"/>
    <p:sldId id="668" r:id="rId41"/>
    <p:sldId id="702" r:id="rId42"/>
    <p:sldId id="749" r:id="rId43"/>
    <p:sldId id="565" r:id="rId44"/>
    <p:sldId id="674" r:id="rId45"/>
    <p:sldId id="675" r:id="rId46"/>
    <p:sldId id="676" r:id="rId47"/>
    <p:sldId id="677" r:id="rId48"/>
    <p:sldId id="680" r:id="rId49"/>
    <p:sldId id="681" r:id="rId50"/>
    <p:sldId id="682" r:id="rId51"/>
    <p:sldId id="683" r:id="rId52"/>
    <p:sldId id="703" r:id="rId53"/>
    <p:sldId id="684" r:id="rId54"/>
    <p:sldId id="685" r:id="rId55"/>
    <p:sldId id="750" r:id="rId56"/>
    <p:sldId id="751" r:id="rId57"/>
    <p:sldId id="800" r:id="rId58"/>
    <p:sldId id="801" r:id="rId59"/>
    <p:sldId id="803" r:id="rId60"/>
    <p:sldId id="756" r:id="rId6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04040"/>
    <a:srgbClr val="E6E6E6"/>
    <a:srgbClr val="595959"/>
    <a:srgbClr val="3D89BC"/>
    <a:srgbClr val="535353"/>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429" autoAdjust="0"/>
  </p:normalViewPr>
  <p:slideViewPr>
    <p:cSldViewPr snapToGrid="0" showGuides="1">
      <p:cViewPr varScale="1">
        <p:scale>
          <a:sx n="114" d="100"/>
          <a:sy n="114" d="100"/>
        </p:scale>
        <p:origin x="-1560" y="-108"/>
      </p:cViewPr>
      <p:guideLst>
        <p:guide orient="horz" pos="4029"/>
        <p:guide orient="horz" pos="1427"/>
        <p:guide orient="horz" pos="666"/>
        <p:guide pos="1858"/>
        <p:guide pos="175"/>
        <p:guide pos="5537"/>
        <p:guide pos="1127"/>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68"/>
        <p:guide pos="2179"/>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handoutMaster" Target="handoutMasters/handoutMaster1.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custT="1"/>
      <dgm:spPr>
        <a:solidFill>
          <a:srgbClr val="3D89BC"/>
        </a:solidFill>
      </dgm:spPr>
      <dgm:t>
        <a:bodyPr/>
        <a:lstStyle/>
        <a:p>
          <a:r>
            <a:rPr lang="en-US" altLang="zh-CN" sz="2800" dirty="0"/>
            <a:t>1</a:t>
          </a:r>
          <a:endParaRPr lang="zh-CN" altLang="en-US" sz="2800" dirty="0"/>
        </a:p>
      </dgm:t>
    </dgm:pt>
    <dgm:pt modelId="{0F0101BD-80A9-4497-9FEA-7F8C4F1F44F5}" cxnId="{4E871617-F2FB-4739-AECD-DB9FE04DD0E5}" type="parTrans">
      <dgm:prSet/>
      <dgm:spPr/>
      <dgm:t>
        <a:bodyPr/>
        <a:lstStyle/>
        <a:p>
          <a:endParaRPr lang="zh-CN" altLang="en-US"/>
        </a:p>
      </dgm:t>
    </dgm:pt>
    <dgm:pt modelId="{03390D32-013B-471D-B22A-F6682B7463DF}" cxnId="{4E871617-F2FB-4739-AECD-DB9FE04DD0E5}" type="sibTrans">
      <dgm:prSet/>
      <dgm:spPr/>
      <dgm:t>
        <a:bodyPr/>
        <a:lstStyle/>
        <a:p>
          <a:endParaRPr lang="zh-CN" altLang="en-US"/>
        </a:p>
      </dgm:t>
    </dgm:pt>
    <dgm:pt modelId="{9E4DC953-3A44-4552-B8C7-F5CD3C31F9E0}">
      <dgm:prSet phldrT="[文本]" phldr="0" custT="1"/>
      <dgm:spPr/>
      <dgm:t>
        <a:bodyPr vert="horz" wrap="square"/>
        <a:p>
          <a:pPr>
            <a:lnSpc>
              <a:spcPct val="100000"/>
            </a:lnSpc>
            <a:spcBef>
              <a:spcPct val="0"/>
            </a:spcBef>
            <a:spcAft>
              <a:spcPct val="15000"/>
            </a:spcAft>
          </a:pPr>
          <a:r>
            <a:rPr lang="zh-CN" altLang="en-US" sz="1600" dirty="0">
              <a:solidFill>
                <a:schemeClr val="tx1">
                  <a:lumMod val="75000"/>
                  <a:lumOff val="25000"/>
                </a:schemeClr>
              </a:solidFill>
            </a:rPr>
            <a:t>前向计算每个神经元的输出值。</a:t>
          </a:r>
          <a:endParaRPr lang="zh-CN" altLang="en-US" sz="1600" dirty="0">
            <a:solidFill>
              <a:schemeClr val="tx1">
                <a:lumMod val="75000"/>
                <a:lumOff val="25000"/>
              </a:schemeClr>
            </a:solidFill>
          </a:endParaRPr>
        </a:p>
      </dgm:t>
    </dgm:pt>
    <dgm:pt modelId="{4E7F57CA-C3C3-4E05-93CD-2C653C444F98}" cxnId="{43190F56-92FA-4A5B-B76D-44AC12D67CC5}" type="parTrans">
      <dgm:prSet/>
      <dgm:spPr/>
      <dgm:t>
        <a:bodyPr/>
        <a:lstStyle/>
        <a:p>
          <a:endParaRPr lang="zh-CN" altLang="en-US"/>
        </a:p>
      </dgm:t>
    </dgm:pt>
    <dgm:pt modelId="{1D61F924-9806-40B4-B45A-EF04D7A30D17}" cxnId="{43190F56-92FA-4A5B-B76D-44AC12D67CC5}" type="sibTrans">
      <dgm:prSet/>
      <dgm:spPr/>
      <dgm:t>
        <a:bodyPr/>
        <a:lstStyle/>
        <a:p>
          <a:endParaRPr lang="zh-CN" altLang="en-US"/>
        </a:p>
      </dgm:t>
    </dgm:pt>
    <dgm:pt modelId="{7151C9E7-DA04-4C8C-9636-B0BD18DF90EF}">
      <dgm:prSet phldrT="[文本]" custT="1"/>
      <dgm:spPr>
        <a:solidFill>
          <a:srgbClr val="3D89BC"/>
        </a:solidFill>
      </dgm:spPr>
      <dgm:t>
        <a:bodyPr/>
        <a:lstStyle/>
        <a:p>
          <a:r>
            <a:rPr lang="en-US" altLang="zh-CN" sz="2800" dirty="0"/>
            <a:t>2</a:t>
          </a:r>
          <a:endParaRPr lang="zh-CN" altLang="en-US" sz="2800" dirty="0"/>
        </a:p>
      </dgm:t>
    </dgm:pt>
    <dgm:pt modelId="{09F12B68-5361-4AFA-B891-0382200FE95A}" cxnId="{946C430A-CC00-4A67-994E-D35E4241E18D}" type="parTrans">
      <dgm:prSet/>
      <dgm:spPr/>
      <dgm:t>
        <a:bodyPr/>
        <a:lstStyle/>
        <a:p>
          <a:endParaRPr lang="zh-CN" altLang="en-US"/>
        </a:p>
      </dgm:t>
    </dgm:pt>
    <dgm:pt modelId="{62F53C71-1305-4794-9A2A-476F49D45127}" cxnId="{946C430A-CC00-4A67-994E-D35E4241E18D}"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lang="zh-CN" sz="1600" dirty="0">
              <a:solidFill>
                <a:schemeClr val="tx1">
                  <a:lumMod val="75000"/>
                  <a:lumOff val="25000"/>
                </a:schemeClr>
              </a:solidFill>
            </a:rPr>
            <a:t>反向计算每个神经元的误差项值，它是误差函数</a:t>
          </a:r>
          <a:r>
            <a:rPr lang="en-US" sz="1600" dirty="0">
              <a:solidFill>
                <a:schemeClr val="tx1">
                  <a:lumMod val="75000"/>
                  <a:lumOff val="25000"/>
                </a:schemeClr>
              </a:solidFill>
            </a:rPr>
            <a:t>E</a:t>
          </a:r>
          <a:r>
            <a:rPr lang="zh-CN" sz="1600" dirty="0">
              <a:solidFill>
                <a:schemeClr val="tx1">
                  <a:lumMod val="75000"/>
                  <a:lumOff val="25000"/>
                </a:schemeClr>
              </a:solidFill>
            </a:rPr>
            <a:t>对神经元</a:t>
          </a:r>
          <a:r>
            <a:rPr lang="en-US" sz="1600" dirty="0">
              <a:solidFill>
                <a:schemeClr val="tx1">
                  <a:lumMod val="75000"/>
                  <a:lumOff val="25000"/>
                </a:schemeClr>
              </a:solidFill>
            </a:rPr>
            <a:t>j</a:t>
          </a:r>
          <a:r>
            <a:rPr lang="zh-CN" sz="1600" dirty="0">
              <a:solidFill>
                <a:schemeClr val="tx1">
                  <a:lumMod val="75000"/>
                  <a:lumOff val="25000"/>
                </a:schemeClr>
              </a:solidFill>
            </a:rPr>
            <a:t>的加权输入的偏导数。</a:t>
          </a:r>
          <a:r>
            <a:rPr lang="zh-CN" altLang="en-US" sz="1600" dirty="0">
              <a:solidFill>
                <a:schemeClr val="tx1">
                  <a:lumMod val="75000"/>
                  <a:lumOff val="25000"/>
                </a:schemeClr>
              </a:solidFill>
            </a:rPr>
            <a:t/>
          </a:r>
          <a:endParaRPr lang="zh-CN" altLang="en-US" sz="1600" dirty="0">
            <a:solidFill>
              <a:schemeClr val="tx1">
                <a:lumMod val="75000"/>
                <a:lumOff val="25000"/>
              </a:schemeClr>
            </a:solidFill>
          </a:endParaRPr>
        </a:p>
      </dgm:t>
    </dgm:pt>
    <dgm:pt modelId="{9A2632F6-CF60-48D6-95DA-D2D3CFFCE684}" cxnId="{0B22BB84-A269-4F32-AC98-86BAE6F63DF6}" type="parTrans">
      <dgm:prSet/>
      <dgm:spPr/>
      <dgm:t>
        <a:bodyPr/>
        <a:lstStyle/>
        <a:p>
          <a:endParaRPr lang="zh-CN" altLang="en-US"/>
        </a:p>
      </dgm:t>
    </dgm:pt>
    <dgm:pt modelId="{74AE5974-EE46-4FC1-A862-92530231AFF0}" cxnId="{0B22BB84-A269-4F32-AC98-86BAE6F63DF6}" type="sibTrans">
      <dgm:prSet/>
      <dgm:spPr/>
      <dgm:t>
        <a:bodyPr/>
        <a:lstStyle/>
        <a:p>
          <a:endParaRPr lang="zh-CN" altLang="en-US"/>
        </a:p>
      </dgm:t>
    </dgm:pt>
    <dgm:pt modelId="{8BC944EC-EDD2-4CD8-9003-4B53A31EE3CB}">
      <dgm:prSet phldrT="[文本]" custT="1"/>
      <dgm:spPr>
        <a:solidFill>
          <a:srgbClr val="3D89BC"/>
        </a:solidFill>
      </dgm:spPr>
      <dgm:t>
        <a:bodyPr/>
        <a:lstStyle/>
        <a:p>
          <a:r>
            <a:rPr lang="en-US" altLang="zh-CN" sz="2800" dirty="0"/>
            <a:t>3</a:t>
          </a:r>
          <a:endParaRPr lang="zh-CN" altLang="en-US" sz="2800" dirty="0"/>
        </a:p>
      </dgm:t>
    </dgm:pt>
    <dgm:pt modelId="{D836D31E-E363-4B02-9BE7-0568DAE86231}" cxnId="{08FCE229-46B5-4D4C-8E63-2F98E1399D2B}" type="parTrans">
      <dgm:prSet/>
      <dgm:spPr/>
      <dgm:t>
        <a:bodyPr/>
        <a:lstStyle/>
        <a:p>
          <a:endParaRPr lang="zh-CN" altLang="en-US"/>
        </a:p>
      </dgm:t>
    </dgm:pt>
    <dgm:pt modelId="{A86A5730-D298-4A3E-A2E3-7B8869E76B3E}" cxnId="{08FCE229-46B5-4D4C-8E63-2F98E1399D2B}" type="sibTrans">
      <dgm:prSet/>
      <dgm:spPr/>
      <dgm:t>
        <a:bodyPr/>
        <a:lstStyle/>
        <a:p>
          <a:endParaRPr lang="zh-CN" altLang="en-US"/>
        </a:p>
      </dgm:t>
    </dgm:pt>
    <dgm:pt modelId="{EDE2119E-7725-4E73-B0DB-5E9CD5644412}">
      <dgm:prSet phldrT="[文本]" phldr="0" custT="1"/>
      <dgm:spPr/>
      <dgm:t>
        <a:bodyPr vert="horz" wrap="square"/>
        <a:p>
          <a:pPr>
            <a:lnSpc>
              <a:spcPct val="100000"/>
            </a:lnSpc>
            <a:spcBef>
              <a:spcPct val="0"/>
            </a:spcBef>
            <a:spcAft>
              <a:spcPct val="15000"/>
            </a:spcAft>
          </a:pPr>
          <a:r>
            <a:rPr lang="zh-CN" sz="1600" dirty="0">
              <a:solidFill>
                <a:schemeClr val="tx1">
                  <a:lumMod val="75000"/>
                  <a:lumOff val="25000"/>
                </a:schemeClr>
              </a:solidFill>
            </a:rPr>
            <a:t>计算每个权重的梯度。</a:t>
          </a:r>
          <a:r>
            <a:rPr lang="zh-CN" altLang="en-US" sz="1600" dirty="0">
              <a:solidFill>
                <a:schemeClr val="tx1">
                  <a:lumMod val="75000"/>
                  <a:lumOff val="25000"/>
                </a:schemeClr>
              </a:solidFill>
            </a:rPr>
            <a:t/>
          </a:r>
          <a:endParaRPr lang="zh-CN" altLang="en-US" sz="1600" dirty="0">
            <a:solidFill>
              <a:schemeClr val="tx1">
                <a:lumMod val="75000"/>
                <a:lumOff val="25000"/>
              </a:schemeClr>
            </a:solidFill>
          </a:endParaRPr>
        </a:p>
      </dgm:t>
    </dgm:pt>
    <dgm:pt modelId="{F6E2E949-37C3-4DED-886C-4E9E8712B314}" cxnId="{8E22D2DA-AA91-4EFF-96E0-597155E0EC8D}" type="parTrans">
      <dgm:prSet/>
      <dgm:spPr/>
      <dgm:t>
        <a:bodyPr/>
        <a:lstStyle/>
        <a:p>
          <a:endParaRPr lang="zh-CN" altLang="en-US"/>
        </a:p>
      </dgm:t>
    </dgm:pt>
    <dgm:pt modelId="{0D1D188C-B9EA-4513-947F-52E2CD62AA15}" cxnId="{8E22D2DA-AA91-4EFF-96E0-597155E0EC8D}"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3">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3">
        <dgm:presLayoutVars>
          <dgm:bulletEnabled val="1"/>
        </dgm:presLayoutVars>
      </dgm:prSet>
      <dgm:spPr/>
      <dgm:t>
        <a:bodyPr/>
        <a:lstStyle/>
        <a:p>
          <a:endParaRPr lang="zh-CN" altLang="en-US"/>
        </a:p>
      </dgm:t>
    </dgm:pt>
    <dgm:pt modelId="{BDA0193A-A764-4826-9DB4-EC8AB02A4980}" type="pres">
      <dgm:prSet presAssocID="{62F53C71-1305-4794-9A2A-476F49D45127}" presName="sp" presStyleCnt="0"/>
      <dgm:spPr/>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t>
        <a:bodyPr/>
        <a:lstStyle/>
        <a:p>
          <a:endParaRPr lang="zh-CN" altLang="en-US"/>
        </a:p>
      </dgm:t>
    </dgm:pt>
    <dgm:pt modelId="{48819065-0B0E-41E9-AA52-2A4EBB79C908}" type="pres">
      <dgm:prSet presAssocID="{8BC944EC-EDD2-4CD8-9003-4B53A31EE3CB}" presName="descendantText" presStyleLbl="alignAcc1" presStyleIdx="2" presStyleCnt="3">
        <dgm:presLayoutVars>
          <dgm:bulletEnabled val="1"/>
        </dgm:presLayoutVars>
      </dgm:prSet>
      <dgm:spPr/>
      <dgm:t>
        <a:bodyPr/>
        <a:lstStyle/>
        <a:p>
          <a:endParaRPr lang="zh-CN" altLang="en-US"/>
        </a:p>
      </dgm:t>
    </dgm:pt>
  </dgm:ptLst>
  <dgm:cxnLst>
    <dgm:cxn modelId="{4E871617-F2FB-4739-AECD-DB9FE04DD0E5}" srcId="{44CCE252-96DC-4364-B6D8-D604A68ECA2D}" destId="{E282234F-EE42-470C-8C43-8A78EA6E63BD}" srcOrd="0" destOrd="0" parTransId="{0F0101BD-80A9-4497-9FEA-7F8C4F1F44F5}" sibTransId="{03390D32-013B-471D-B22A-F6682B7463DF}"/>
    <dgm:cxn modelId="{43190F56-92FA-4A5B-B76D-44AC12D67CC5}" srcId="{E282234F-EE42-470C-8C43-8A78EA6E63BD}" destId="{9E4DC953-3A44-4552-B8C7-F5CD3C31F9E0}" srcOrd="0" destOrd="0" parTransId="{4E7F57CA-C3C3-4E05-93CD-2C653C444F98}" sibTransId="{1D61F924-9806-40B4-B45A-EF04D7A30D17}"/>
    <dgm:cxn modelId="{946C430A-CC00-4A67-994E-D35E4241E18D}" srcId="{44CCE252-96DC-4364-B6D8-D604A68ECA2D}" destId="{7151C9E7-DA04-4C8C-9636-B0BD18DF90EF}" srcOrd="1" destOrd="0" parTransId="{09F12B68-5361-4AFA-B891-0382200FE95A}" sibTransId="{62F53C71-1305-4794-9A2A-476F49D45127}"/>
    <dgm:cxn modelId="{0B22BB84-A269-4F32-AC98-86BAE6F63DF6}" srcId="{7151C9E7-DA04-4C8C-9636-B0BD18DF90EF}" destId="{15DF4843-0728-4925-B82A-B9B58423BF78}" srcOrd="0" destOrd="1" parTransId="{9A2632F6-CF60-48D6-95DA-D2D3CFFCE684}" sibTransId="{74AE5974-EE46-4FC1-A862-92530231AFF0}"/>
    <dgm:cxn modelId="{08FCE229-46B5-4D4C-8E63-2F98E1399D2B}" srcId="{44CCE252-96DC-4364-B6D8-D604A68ECA2D}" destId="{8BC944EC-EDD2-4CD8-9003-4B53A31EE3CB}" srcOrd="2" destOrd="0" parTransId="{D836D31E-E363-4B02-9BE7-0568DAE86231}" sibTransId="{A86A5730-D298-4A3E-A2E3-7B8869E76B3E}"/>
    <dgm:cxn modelId="{8E22D2DA-AA91-4EFF-96E0-597155E0EC8D}" srcId="{8BC944EC-EDD2-4CD8-9003-4B53A31EE3CB}" destId="{EDE2119E-7725-4E73-B0DB-5E9CD5644412}" srcOrd="0" destOrd="2" parTransId="{F6E2E949-37C3-4DED-886C-4E9E8712B314}" sibTransId="{0D1D188C-B9EA-4513-947F-52E2CD62AA15}"/>
    <dgm:cxn modelId="{AACA860D-69CB-48D0-B590-A2CB8224A1E6}" type="presOf" srcId="{44CCE252-96DC-4364-B6D8-D604A68ECA2D}" destId="{21108766-401C-48A1-AFBA-32140676E058}" srcOrd="0" destOrd="0" presId="urn:microsoft.com/office/officeart/2005/8/layout/chevron2"/>
    <dgm:cxn modelId="{983E63C4-6E17-4F57-B47C-2CCB0F1456C0}" type="presParOf" srcId="{21108766-401C-48A1-AFBA-32140676E058}" destId="{08324E8C-E7E4-48DC-943A-D5DFAD6A33C2}" srcOrd="0" destOrd="0" presId="urn:microsoft.com/office/officeart/2005/8/layout/chevron2"/>
    <dgm:cxn modelId="{817E8DAC-6E08-4373-80F6-FAB3E77CE797}" type="presParOf" srcId="{08324E8C-E7E4-48DC-943A-D5DFAD6A33C2}" destId="{8D40D3E1-C55B-4451-BD13-6C4BBCFB59C4}" srcOrd="0" destOrd="0" presId="urn:microsoft.com/office/officeart/2005/8/layout/chevron2"/>
    <dgm:cxn modelId="{2C5E4678-51A2-45ED-8BDD-FD6F322AD4E7}" type="presOf" srcId="{E282234F-EE42-470C-8C43-8A78EA6E63BD}" destId="{8D40D3E1-C55B-4451-BD13-6C4BBCFB59C4}" srcOrd="0" destOrd="0" presId="urn:microsoft.com/office/officeart/2005/8/layout/chevron2"/>
    <dgm:cxn modelId="{3E488D73-C8DC-4941-9BC9-554B5EF22588}" type="presParOf" srcId="{08324E8C-E7E4-48DC-943A-D5DFAD6A33C2}" destId="{565D165C-FB6D-4F91-B721-4130AF3F3A99}" srcOrd="1" destOrd="0" presId="urn:microsoft.com/office/officeart/2005/8/layout/chevron2"/>
    <dgm:cxn modelId="{54E7AFDE-4419-4341-9BAB-C451E43963FD}" type="presOf" srcId="{9E4DC953-3A44-4552-B8C7-F5CD3C31F9E0}" destId="{565D165C-FB6D-4F91-B721-4130AF3F3A99}" srcOrd="0" destOrd="0" presId="urn:microsoft.com/office/officeart/2005/8/layout/chevron2"/>
    <dgm:cxn modelId="{AB1304E3-4BBC-4AD0-B681-8DE9B0B16AB4}" type="presParOf" srcId="{21108766-401C-48A1-AFBA-32140676E058}" destId="{00FCDB02-AA92-4961-89F7-300473F61CD5}" srcOrd="1" destOrd="0" presId="urn:microsoft.com/office/officeart/2005/8/layout/chevron2"/>
    <dgm:cxn modelId="{B3D648E5-73F7-4436-8828-44FDE8EA7FC1}" type="presOf" srcId="{03390D32-013B-471D-B22A-F6682B7463DF}" destId="{00FCDB02-AA92-4961-89F7-300473F61CD5}" srcOrd="0" destOrd="0" presId="urn:microsoft.com/office/officeart/2005/8/layout/chevron2"/>
    <dgm:cxn modelId="{874ED23C-206F-4F24-8B91-741055F54A5C}" type="presParOf" srcId="{21108766-401C-48A1-AFBA-32140676E058}" destId="{B1EA2659-1B43-4B23-A825-5B082B4578AC}" srcOrd="2" destOrd="0" presId="urn:microsoft.com/office/officeart/2005/8/layout/chevron2"/>
    <dgm:cxn modelId="{763093D3-AF9D-4AF0-B09D-A71D1AB9A340}" type="presParOf" srcId="{B1EA2659-1B43-4B23-A825-5B082B4578AC}" destId="{2B022DE4-2826-4456-A48A-9C64F75641DF}" srcOrd="0" destOrd="2" presId="urn:microsoft.com/office/officeart/2005/8/layout/chevron2"/>
    <dgm:cxn modelId="{3C0DFE2B-B894-455E-94E6-B37B49FCEC03}" type="presOf" srcId="{7151C9E7-DA04-4C8C-9636-B0BD18DF90EF}" destId="{2B022DE4-2826-4456-A48A-9C64F75641DF}" srcOrd="0" destOrd="0" presId="urn:microsoft.com/office/officeart/2005/8/layout/chevron2"/>
    <dgm:cxn modelId="{A38CE650-8E3A-4758-8182-BC995E845247}" type="presParOf" srcId="{B1EA2659-1B43-4B23-A825-5B082B4578AC}" destId="{A962E1B6-CC9D-4F15-B0B8-9350163A20CC}" srcOrd="1" destOrd="2" presId="urn:microsoft.com/office/officeart/2005/8/layout/chevron2"/>
    <dgm:cxn modelId="{97E9B91F-4E65-4291-BA5A-044C8A63A163}" type="presOf" srcId="{15DF4843-0728-4925-B82A-B9B58423BF78}" destId="{A962E1B6-CC9D-4F15-B0B8-9350163A20CC}" srcOrd="0" destOrd="0" presId="urn:microsoft.com/office/officeart/2005/8/layout/chevron2"/>
    <dgm:cxn modelId="{0B320EA0-BFEC-4BA4-9006-4FF53850CC15}" type="presParOf" srcId="{21108766-401C-48A1-AFBA-32140676E058}" destId="{BDA0193A-A764-4826-9DB4-EC8AB02A4980}" srcOrd="3" destOrd="0" presId="urn:microsoft.com/office/officeart/2005/8/layout/chevron2"/>
    <dgm:cxn modelId="{4DEE2F5C-41F2-4C68-8451-A6F9ACFE3D28}" type="presOf" srcId="{62F53C71-1305-4794-9A2A-476F49D45127}" destId="{BDA0193A-A764-4826-9DB4-EC8AB02A4980}" srcOrd="0" destOrd="0" presId="urn:microsoft.com/office/officeart/2005/8/layout/chevron2"/>
    <dgm:cxn modelId="{F2B47655-6079-4896-A0E8-7D5E9307126B}" type="presParOf" srcId="{21108766-401C-48A1-AFBA-32140676E058}" destId="{9F360C30-B333-4B83-81A8-92D0DCCB742F}" srcOrd="4" destOrd="0" presId="urn:microsoft.com/office/officeart/2005/8/layout/chevron2"/>
    <dgm:cxn modelId="{1FE50F42-6258-4EB5-8C12-E216E67E05CC}" type="presParOf" srcId="{9F360C30-B333-4B83-81A8-92D0DCCB742F}" destId="{08B9CE72-FD6B-4FC5-9809-34B2EC5598DE}" srcOrd="0" destOrd="4" presId="urn:microsoft.com/office/officeart/2005/8/layout/chevron2"/>
    <dgm:cxn modelId="{16A36DF3-CF29-4E68-AB22-6435FAC3B240}" type="presOf" srcId="{8BC944EC-EDD2-4CD8-9003-4B53A31EE3CB}" destId="{08B9CE72-FD6B-4FC5-9809-34B2EC5598DE}" srcOrd="0" destOrd="0" presId="urn:microsoft.com/office/officeart/2005/8/layout/chevron2"/>
    <dgm:cxn modelId="{F088CBC7-5969-4C89-918D-27EBF4F27B0D}" type="presParOf" srcId="{9F360C30-B333-4B83-81A8-92D0DCCB742F}" destId="{48819065-0B0E-41E9-AA52-2A4EBB79C908}" srcOrd="1" destOrd="4" presId="urn:microsoft.com/office/officeart/2005/8/layout/chevron2"/>
    <dgm:cxn modelId="{D4FE843A-139C-4CCF-AC2C-8E0F7505C0F6}" type="presOf" srcId="{EDE2119E-7725-4E73-B0DB-5E9CD5644412}" destId="{48819065-0B0E-41E9-AA52-2A4EBB79C908}"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0D3E1-C55B-4451-BD13-6C4BBCFB59C4}">
      <dsp:nvSpPr>
        <dsp:cNvPr id="0" name=""/>
        <dsp:cNvSpPr/>
      </dsp:nvSpPr>
      <dsp:spPr>
        <a:xfrm rot="5400000">
          <a:off x="-160921" y="163765"/>
          <a:ext cx="1072811" cy="750968"/>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a:t>1</a:t>
          </a:r>
          <a:endParaRPr lang="zh-CN" altLang="en-US" sz="2800" kern="1200" dirty="0"/>
        </a:p>
      </dsp:txBody>
      <dsp:txXfrm rot="-5400000">
        <a:off x="1" y="378327"/>
        <a:ext cx="750968" cy="321843"/>
      </dsp:txXfrm>
    </dsp:sp>
    <dsp:sp modelId="{565D165C-FB6D-4F91-B721-4130AF3F3A99}">
      <dsp:nvSpPr>
        <dsp:cNvPr id="0" name=""/>
        <dsp:cNvSpPr/>
      </dsp:nvSpPr>
      <dsp:spPr>
        <a:xfrm rot="5400000">
          <a:off x="3429757" y="-2675945"/>
          <a:ext cx="697694" cy="605527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CN" altLang="en-US" sz="1600" kern="1200" dirty="0"/>
            <a:t>前向计算每个神经元的输出值；</a:t>
          </a:r>
          <a:endParaRPr lang="zh-CN" altLang="en-US" sz="2000" kern="1200" dirty="0"/>
        </a:p>
      </dsp:txBody>
      <dsp:txXfrm rot="-5400000">
        <a:off x="750968" y="36903"/>
        <a:ext cx="6021214" cy="629576"/>
      </dsp:txXfrm>
    </dsp:sp>
    <dsp:sp modelId="{2B022DE4-2826-4456-A48A-9C64F75641DF}">
      <dsp:nvSpPr>
        <dsp:cNvPr id="0" name=""/>
        <dsp:cNvSpPr/>
      </dsp:nvSpPr>
      <dsp:spPr>
        <a:xfrm rot="5400000">
          <a:off x="-160921" y="1032496"/>
          <a:ext cx="1072811" cy="750968"/>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a:t>2</a:t>
          </a:r>
          <a:endParaRPr lang="zh-CN" altLang="en-US" sz="2800" kern="1200" dirty="0"/>
        </a:p>
      </dsp:txBody>
      <dsp:txXfrm rot="-5400000">
        <a:off x="1" y="1247058"/>
        <a:ext cx="750968" cy="321843"/>
      </dsp:txXfrm>
    </dsp:sp>
    <dsp:sp modelId="{A962E1B6-CC9D-4F15-B0B8-9350163A20CC}">
      <dsp:nvSpPr>
        <dsp:cNvPr id="0" name=""/>
        <dsp:cNvSpPr/>
      </dsp:nvSpPr>
      <dsp:spPr>
        <a:xfrm rot="5400000">
          <a:off x="3429941" y="-1807398"/>
          <a:ext cx="697327" cy="605527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CN" sz="1600" kern="1200" dirty="0"/>
            <a:t>反向计算每个神经元的误差项值，它是误差函数</a:t>
          </a:r>
          <a:r>
            <a:rPr lang="en-US" sz="1600" kern="1200" dirty="0"/>
            <a:t>E</a:t>
          </a:r>
          <a:r>
            <a:rPr lang="zh-CN" sz="1600" kern="1200" dirty="0"/>
            <a:t>对神经元</a:t>
          </a:r>
          <a:r>
            <a:rPr lang="en-US" sz="1600" kern="1200" dirty="0"/>
            <a:t>j</a:t>
          </a:r>
          <a:r>
            <a:rPr lang="zh-CN" sz="1600" kern="1200" dirty="0"/>
            <a:t>的加权输入的偏导数；</a:t>
          </a:r>
          <a:endParaRPr lang="zh-CN" altLang="en-US" sz="1100" kern="1200" dirty="0"/>
        </a:p>
      </dsp:txBody>
      <dsp:txXfrm rot="-5400000">
        <a:off x="750969" y="905615"/>
        <a:ext cx="6021232" cy="629245"/>
      </dsp:txXfrm>
    </dsp:sp>
    <dsp:sp modelId="{08B9CE72-FD6B-4FC5-9809-34B2EC5598DE}">
      <dsp:nvSpPr>
        <dsp:cNvPr id="0" name=""/>
        <dsp:cNvSpPr/>
      </dsp:nvSpPr>
      <dsp:spPr>
        <a:xfrm rot="5400000">
          <a:off x="-160921" y="1901227"/>
          <a:ext cx="1072811" cy="750968"/>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a:t>3</a:t>
          </a:r>
          <a:endParaRPr lang="zh-CN" altLang="en-US" sz="2800" kern="1200" dirty="0"/>
        </a:p>
      </dsp:txBody>
      <dsp:txXfrm rot="-5400000">
        <a:off x="1" y="2115789"/>
        <a:ext cx="750968" cy="321843"/>
      </dsp:txXfrm>
    </dsp:sp>
    <dsp:sp modelId="{48819065-0B0E-41E9-AA52-2A4EBB79C908}">
      <dsp:nvSpPr>
        <dsp:cNvPr id="0" name=""/>
        <dsp:cNvSpPr/>
      </dsp:nvSpPr>
      <dsp:spPr>
        <a:xfrm rot="5400000">
          <a:off x="3429941" y="-938667"/>
          <a:ext cx="697327" cy="605527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CN" sz="1600" kern="1200" dirty="0"/>
            <a:t>计算每个权重的梯度。</a:t>
          </a:r>
          <a:endParaRPr lang="zh-CN" altLang="en-US" sz="1600" kern="1200" dirty="0"/>
        </a:p>
      </dsp:txBody>
      <dsp:txXfrm rot="-5400000">
        <a:off x="750969" y="1774346"/>
        <a:ext cx="6021232" cy="62924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4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4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7.vml.rels><?xml version="1.0" encoding="UTF-8" standalone="yes"?>
<Relationships xmlns="http://schemas.openxmlformats.org/package/2006/relationships"><Relationship Id="rId4" Type="http://schemas.openxmlformats.org/officeDocument/2006/relationships/image" Target="../media/image65.wmf"/><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4" Type="http://schemas.openxmlformats.org/officeDocument/2006/relationships/image" Target="../media/image38.wmf"/><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9" Type="http://schemas.openxmlformats.org/officeDocument/2006/relationships/oleObject" Target="../embeddings/oleObject12.bin"/><Relationship Id="rId8" Type="http://schemas.openxmlformats.org/officeDocument/2006/relationships/image" Target="../media/image24.wmf"/><Relationship Id="rId7" Type="http://schemas.openxmlformats.org/officeDocument/2006/relationships/oleObject" Target="../embeddings/oleObject11.bin"/><Relationship Id="rId6" Type="http://schemas.openxmlformats.org/officeDocument/2006/relationships/image" Target="../media/image23.png"/><Relationship Id="rId5" Type="http://schemas.openxmlformats.org/officeDocument/2006/relationships/image" Target="../media/image22.wmf"/><Relationship Id="rId4" Type="http://schemas.openxmlformats.org/officeDocument/2006/relationships/oleObject" Target="../embeddings/oleObject10.bin"/><Relationship Id="rId3" Type="http://schemas.openxmlformats.org/officeDocument/2006/relationships/image" Target="../media/image21.png"/><Relationship Id="rId2" Type="http://schemas.openxmlformats.org/officeDocument/2006/relationships/image" Target="../media/image6.png"/><Relationship Id="rId13" Type="http://schemas.openxmlformats.org/officeDocument/2006/relationships/vmlDrawing" Target="../drawings/vmlDrawing4.vml"/><Relationship Id="rId12" Type="http://schemas.openxmlformats.org/officeDocument/2006/relationships/slideLayout" Target="../slideLayouts/slideLayout2.xml"/><Relationship Id="rId11" Type="http://schemas.openxmlformats.org/officeDocument/2006/relationships/image" Target="../media/image26.png"/><Relationship Id="rId10" Type="http://schemas.openxmlformats.org/officeDocument/2006/relationships/image" Target="../media/image25.wmf"/><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0.wmf"/><Relationship Id="rId7" Type="http://schemas.openxmlformats.org/officeDocument/2006/relationships/oleObject" Target="../embeddings/oleObject14.bin"/><Relationship Id="rId6" Type="http://schemas.openxmlformats.org/officeDocument/2006/relationships/image" Target="../media/image29.wmf"/><Relationship Id="rId5" Type="http://schemas.openxmlformats.org/officeDocument/2006/relationships/oleObject" Target="../embeddings/oleObject13.bin"/><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6.png"/><Relationship Id="rId10" Type="http://schemas.openxmlformats.org/officeDocument/2006/relationships/vmlDrawing" Target="../drawings/vmlDrawing5.v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9" Type="http://schemas.openxmlformats.org/officeDocument/2006/relationships/image" Target="../media/image34.wmf"/><Relationship Id="rId8" Type="http://schemas.openxmlformats.org/officeDocument/2006/relationships/oleObject" Target="../embeddings/oleObject17.bin"/><Relationship Id="rId7" Type="http://schemas.openxmlformats.org/officeDocument/2006/relationships/image" Target="../media/image33.wmf"/><Relationship Id="rId6" Type="http://schemas.openxmlformats.org/officeDocument/2006/relationships/oleObject" Target="../embeddings/oleObject16.bin"/><Relationship Id="rId5" Type="http://schemas.openxmlformats.org/officeDocument/2006/relationships/image" Target="../media/image32.wmf"/><Relationship Id="rId4" Type="http://schemas.openxmlformats.org/officeDocument/2006/relationships/oleObject" Target="../embeddings/oleObject15.bin"/><Relationship Id="rId3" Type="http://schemas.openxmlformats.org/officeDocument/2006/relationships/image" Target="../media/image31.png"/><Relationship Id="rId2" Type="http://schemas.openxmlformats.org/officeDocument/2006/relationships/image" Target="../media/image6.png"/><Relationship Id="rId11" Type="http://schemas.openxmlformats.org/officeDocument/2006/relationships/vmlDrawing" Target="../drawings/vmlDrawing6.vml"/><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9" Type="http://schemas.openxmlformats.org/officeDocument/2006/relationships/oleObject" Target="../embeddings/oleObject21.bin"/><Relationship Id="rId8" Type="http://schemas.openxmlformats.org/officeDocument/2006/relationships/image" Target="../media/image37.wmf"/><Relationship Id="rId7" Type="http://schemas.openxmlformats.org/officeDocument/2006/relationships/oleObject" Target="../embeddings/oleObject20.bin"/><Relationship Id="rId6" Type="http://schemas.openxmlformats.org/officeDocument/2006/relationships/image" Target="../media/image36.wmf"/><Relationship Id="rId5" Type="http://schemas.openxmlformats.org/officeDocument/2006/relationships/oleObject" Target="../embeddings/oleObject19.bin"/><Relationship Id="rId4" Type="http://schemas.openxmlformats.org/officeDocument/2006/relationships/image" Target="../media/image35.wmf"/><Relationship Id="rId3" Type="http://schemas.openxmlformats.org/officeDocument/2006/relationships/oleObject" Target="../embeddings/oleObject18.bin"/><Relationship Id="rId2" Type="http://schemas.openxmlformats.org/officeDocument/2006/relationships/image" Target="../media/image6.png"/><Relationship Id="rId12" Type="http://schemas.openxmlformats.org/officeDocument/2006/relationships/vmlDrawing" Target="../drawings/vmlDrawing7.vml"/><Relationship Id="rId11" Type="http://schemas.openxmlformats.org/officeDocument/2006/relationships/slideLayout" Target="../slideLayouts/slideLayout2.xml"/><Relationship Id="rId10" Type="http://schemas.openxmlformats.org/officeDocument/2006/relationships/image" Target="../media/image38.wmf"/><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2.wmf"/><Relationship Id="rId7" Type="http://schemas.openxmlformats.org/officeDocument/2006/relationships/oleObject" Target="../embeddings/oleObject23.bin"/><Relationship Id="rId6" Type="http://schemas.openxmlformats.org/officeDocument/2006/relationships/image" Target="../media/image41.wmf"/><Relationship Id="rId5" Type="http://schemas.openxmlformats.org/officeDocument/2006/relationships/oleObject" Target="../embeddings/oleObject22.bin"/><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6.png"/><Relationship Id="rId10" Type="http://schemas.openxmlformats.org/officeDocument/2006/relationships/vmlDrawing" Target="../drawings/vmlDrawing8.v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6" Type="http://schemas.openxmlformats.org/officeDocument/2006/relationships/vmlDrawing" Target="../drawings/vmlDrawing9.vml"/><Relationship Id="rId5" Type="http://schemas.openxmlformats.org/officeDocument/2006/relationships/slideLayout" Target="../slideLayouts/slideLayout2.xml"/><Relationship Id="rId4" Type="http://schemas.openxmlformats.org/officeDocument/2006/relationships/image" Target="../media/image44.wmf"/><Relationship Id="rId3" Type="http://schemas.openxmlformats.org/officeDocument/2006/relationships/oleObject" Target="../embeddings/oleObject24.bin"/><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9" Type="http://schemas.openxmlformats.org/officeDocument/2006/relationships/vmlDrawing" Target="../drawings/vmlDrawing10.vml"/><Relationship Id="rId8" Type="http://schemas.openxmlformats.org/officeDocument/2006/relationships/slideLayout" Target="../slideLayouts/slideLayout2.xml"/><Relationship Id="rId7" Type="http://schemas.openxmlformats.org/officeDocument/2006/relationships/image" Target="../media/image46.wmf"/><Relationship Id="rId6" Type="http://schemas.openxmlformats.org/officeDocument/2006/relationships/oleObject" Target="../embeddings/oleObject26.bin"/><Relationship Id="rId5" Type="http://schemas.openxmlformats.org/officeDocument/2006/relationships/image" Target="../media/image44.wmf"/><Relationship Id="rId4" Type="http://schemas.openxmlformats.org/officeDocument/2006/relationships/oleObject" Target="../embeddings/oleObject25.bin"/><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9" Type="http://schemas.openxmlformats.org/officeDocument/2006/relationships/image" Target="../media/image50.wmf"/><Relationship Id="rId8" Type="http://schemas.openxmlformats.org/officeDocument/2006/relationships/oleObject" Target="../embeddings/oleObject29.bin"/><Relationship Id="rId7" Type="http://schemas.openxmlformats.org/officeDocument/2006/relationships/image" Target="../media/image49.wmf"/><Relationship Id="rId6" Type="http://schemas.openxmlformats.org/officeDocument/2006/relationships/oleObject" Target="../embeddings/oleObject28.bin"/><Relationship Id="rId5" Type="http://schemas.openxmlformats.org/officeDocument/2006/relationships/image" Target="../media/image48.wmf"/><Relationship Id="rId4" Type="http://schemas.openxmlformats.org/officeDocument/2006/relationships/oleObject" Target="../embeddings/oleObject27.bin"/><Relationship Id="rId3" Type="http://schemas.openxmlformats.org/officeDocument/2006/relationships/image" Target="../media/image47.png"/><Relationship Id="rId2" Type="http://schemas.openxmlformats.org/officeDocument/2006/relationships/image" Target="../media/image6.png"/><Relationship Id="rId11" Type="http://schemas.openxmlformats.org/officeDocument/2006/relationships/vmlDrawing" Target="../drawings/vmlDrawing11.vml"/><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9" Type="http://schemas.openxmlformats.org/officeDocument/2006/relationships/vmlDrawing" Target="../drawings/vmlDrawing12.vml"/><Relationship Id="rId8" Type="http://schemas.openxmlformats.org/officeDocument/2006/relationships/slideLayout" Target="../slideLayouts/slideLayout2.xml"/><Relationship Id="rId7" Type="http://schemas.openxmlformats.org/officeDocument/2006/relationships/image" Target="../media/image52.wmf"/><Relationship Id="rId6" Type="http://schemas.openxmlformats.org/officeDocument/2006/relationships/oleObject" Target="../embeddings/oleObject31.bin"/><Relationship Id="rId5" Type="http://schemas.openxmlformats.org/officeDocument/2006/relationships/image" Target="../media/image48.wmf"/><Relationship Id="rId4" Type="http://schemas.openxmlformats.org/officeDocument/2006/relationships/oleObject" Target="../embeddings/oleObject30.bin"/><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9" Type="http://schemas.openxmlformats.org/officeDocument/2006/relationships/vmlDrawing" Target="../drawings/vmlDrawing13.vml"/><Relationship Id="rId8" Type="http://schemas.openxmlformats.org/officeDocument/2006/relationships/slideLayout" Target="../slideLayouts/slideLayout2.xml"/><Relationship Id="rId7" Type="http://schemas.openxmlformats.org/officeDocument/2006/relationships/image" Target="../media/image55.wmf"/><Relationship Id="rId6" Type="http://schemas.openxmlformats.org/officeDocument/2006/relationships/oleObject" Target="../embeddings/oleObject34.bin"/><Relationship Id="rId5" Type="http://schemas.openxmlformats.org/officeDocument/2006/relationships/image" Target="../media/image54.wmf"/><Relationship Id="rId4" Type="http://schemas.openxmlformats.org/officeDocument/2006/relationships/oleObject" Target="../embeddings/oleObject33.bin"/><Relationship Id="rId3" Type="http://schemas.openxmlformats.org/officeDocument/2006/relationships/image" Target="../media/image44.wmf"/><Relationship Id="rId2" Type="http://schemas.openxmlformats.org/officeDocument/2006/relationships/oleObject" Target="../embeddings/oleObject32.bin"/><Relationship Id="rId1"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vmlDrawing" Target="../drawings/vmlDrawing14.vml"/><Relationship Id="rId7" Type="http://schemas.openxmlformats.org/officeDocument/2006/relationships/slideLayout" Target="../slideLayouts/slideLayout2.xml"/><Relationship Id="rId6" Type="http://schemas.openxmlformats.org/officeDocument/2006/relationships/image" Target="../media/image58.wmf"/><Relationship Id="rId5" Type="http://schemas.openxmlformats.org/officeDocument/2006/relationships/oleObject" Target="../embeddings/oleObject37.bin"/><Relationship Id="rId4" Type="http://schemas.openxmlformats.org/officeDocument/2006/relationships/image" Target="../media/image57.wmf"/><Relationship Id="rId3" Type="http://schemas.openxmlformats.org/officeDocument/2006/relationships/oleObject" Target="../embeddings/oleObject36.bin"/><Relationship Id="rId2" Type="http://schemas.openxmlformats.org/officeDocument/2006/relationships/image" Target="../media/image56.wmf"/><Relationship Id="rId1" Type="http://schemas.openxmlformats.org/officeDocument/2006/relationships/oleObject" Target="../embeddings/oleObject35.bin"/></Relationships>
</file>

<file path=ppt/slides/_rels/slide29.xml.rels><?xml version="1.0" encoding="UTF-8" standalone="yes"?>
<Relationships xmlns="http://schemas.openxmlformats.org/package/2006/relationships"><Relationship Id="rId6" Type="http://schemas.openxmlformats.org/officeDocument/2006/relationships/vmlDrawing" Target="../drawings/vmlDrawing15.vml"/><Relationship Id="rId5" Type="http://schemas.openxmlformats.org/officeDocument/2006/relationships/slideLayout" Target="../slideLayouts/slideLayout2.xml"/><Relationship Id="rId4" Type="http://schemas.openxmlformats.org/officeDocument/2006/relationships/image" Target="../media/image59.wmf"/><Relationship Id="rId3" Type="http://schemas.openxmlformats.org/officeDocument/2006/relationships/oleObject" Target="../embeddings/oleObject39.bin"/><Relationship Id="rId2" Type="http://schemas.openxmlformats.org/officeDocument/2006/relationships/image" Target="../media/image44.wmf"/><Relationship Id="rId1" Type="http://schemas.openxmlformats.org/officeDocument/2006/relationships/oleObject" Target="../embeddings/oleObject38.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vmlDrawing" Target="../drawings/vmlDrawing16.vml"/><Relationship Id="rId3" Type="http://schemas.openxmlformats.org/officeDocument/2006/relationships/slideLayout" Target="../slideLayouts/slideLayout2.xml"/><Relationship Id="rId2" Type="http://schemas.openxmlformats.org/officeDocument/2006/relationships/image" Target="../media/image60.wmf"/><Relationship Id="rId1" Type="http://schemas.openxmlformats.org/officeDocument/2006/relationships/oleObject" Target="../embeddings/oleObject40.bin"/></Relationships>
</file>

<file path=ppt/slides/_rels/slide31.xml.rels><?xml version="1.0" encoding="UTF-8" standalone="yes"?>
<Relationships xmlns="http://schemas.openxmlformats.org/package/2006/relationships"><Relationship Id="rId9" Type="http://schemas.openxmlformats.org/officeDocument/2006/relationships/image" Target="../media/image65.wmf"/><Relationship Id="rId8" Type="http://schemas.openxmlformats.org/officeDocument/2006/relationships/oleObject" Target="../embeddings/oleObject44.bin"/><Relationship Id="rId7" Type="http://schemas.openxmlformats.org/officeDocument/2006/relationships/image" Target="../media/image64.wmf"/><Relationship Id="rId6" Type="http://schemas.openxmlformats.org/officeDocument/2006/relationships/oleObject" Target="../embeddings/oleObject43.bin"/><Relationship Id="rId5" Type="http://schemas.openxmlformats.org/officeDocument/2006/relationships/image" Target="../media/image63.wmf"/><Relationship Id="rId4" Type="http://schemas.openxmlformats.org/officeDocument/2006/relationships/oleObject" Target="../embeddings/oleObject42.bin"/><Relationship Id="rId3" Type="http://schemas.openxmlformats.org/officeDocument/2006/relationships/image" Target="../media/image62.wmf"/><Relationship Id="rId2" Type="http://schemas.openxmlformats.org/officeDocument/2006/relationships/oleObject" Target="../embeddings/oleObject41.bin"/><Relationship Id="rId11" Type="http://schemas.openxmlformats.org/officeDocument/2006/relationships/vmlDrawing" Target="../drawings/vmlDrawing17.vml"/><Relationship Id="rId10" Type="http://schemas.openxmlformats.org/officeDocument/2006/relationships/slideLayout" Target="../slideLayouts/slideLayout2.xml"/><Relationship Id="rId1"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5" Type="http://schemas.openxmlformats.org/officeDocument/2006/relationships/vmlDrawing" Target="../drawings/vmlDrawing18.vml"/><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image" Target="../media/image67.wmf"/><Relationship Id="rId1" Type="http://schemas.openxmlformats.org/officeDocument/2006/relationships/oleObject" Target="../embeddings/oleObject45.bin"/></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3.wmf"/><Relationship Id="rId7" Type="http://schemas.openxmlformats.org/officeDocument/2006/relationships/oleObject" Target="../embeddings/oleObject48.bin"/><Relationship Id="rId6" Type="http://schemas.openxmlformats.org/officeDocument/2006/relationships/image" Target="../media/image72.wmf"/><Relationship Id="rId5" Type="http://schemas.openxmlformats.org/officeDocument/2006/relationships/oleObject" Target="../embeddings/oleObject47.bin"/><Relationship Id="rId4" Type="http://schemas.openxmlformats.org/officeDocument/2006/relationships/image" Target="../media/image71.wmf"/><Relationship Id="rId3" Type="http://schemas.openxmlformats.org/officeDocument/2006/relationships/oleObject" Target="../embeddings/oleObject46.bin"/><Relationship Id="rId2" Type="http://schemas.openxmlformats.org/officeDocument/2006/relationships/image" Target="../media/image70.png"/><Relationship Id="rId10" Type="http://schemas.openxmlformats.org/officeDocument/2006/relationships/vmlDrawing" Target="../drawings/vmlDrawing19.vml"/><Relationship Id="rId1"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46.xml.rels><?xml version="1.0" encoding="UTF-8" standalone="yes"?>
<Relationships xmlns="http://schemas.openxmlformats.org/package/2006/relationships"><Relationship Id="rId5" Type="http://schemas.openxmlformats.org/officeDocument/2006/relationships/vmlDrawing" Target="../drawings/vmlDrawing20.vml"/><Relationship Id="rId4" Type="http://schemas.openxmlformats.org/officeDocument/2006/relationships/slideLayout" Target="../slideLayouts/slideLayout2.xml"/><Relationship Id="rId3" Type="http://schemas.openxmlformats.org/officeDocument/2006/relationships/image" Target="../media/image78.wmf"/><Relationship Id="rId2" Type="http://schemas.openxmlformats.org/officeDocument/2006/relationships/oleObject" Target="../embeddings/oleObject49.bin"/><Relationship Id="rId1"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49.xml.rels><?xml version="1.0" encoding="UTF-8" standalone="yes"?>
<Relationships xmlns="http://schemas.openxmlformats.org/package/2006/relationships"><Relationship Id="rId4" Type="http://schemas.openxmlformats.org/officeDocument/2006/relationships/vmlDrawing" Target="../drawings/vmlDrawing21.vml"/><Relationship Id="rId3" Type="http://schemas.openxmlformats.org/officeDocument/2006/relationships/slideLayout" Target="../slideLayouts/slideLayout2.xml"/><Relationship Id="rId2" Type="http://schemas.openxmlformats.org/officeDocument/2006/relationships/image" Target="../media/image81.wmf"/><Relationship Id="rId1" Type="http://schemas.openxmlformats.org/officeDocument/2006/relationships/oleObject" Target="../embeddings/oleObject50.bin"/></Relationships>
</file>

<file path=ppt/slides/_rels/slide5.xml.rels><?xml version="1.0" encoding="UTF-8" standalone="yes"?>
<Relationships xmlns="http://schemas.openxmlformats.org/package/2006/relationships"><Relationship Id="rId9" Type="http://schemas.openxmlformats.org/officeDocument/2006/relationships/image" Target="../media/image10.wmf"/><Relationship Id="rId8" Type="http://schemas.openxmlformats.org/officeDocument/2006/relationships/oleObject" Target="../embeddings/oleObject3.bin"/><Relationship Id="rId7" Type="http://schemas.openxmlformats.org/officeDocument/2006/relationships/image" Target="../media/image9.wmf"/><Relationship Id="rId6" Type="http://schemas.openxmlformats.org/officeDocument/2006/relationships/oleObject" Target="../embeddings/oleObject2.bin"/><Relationship Id="rId5" Type="http://schemas.openxmlformats.org/officeDocument/2006/relationships/image" Target="../media/image8.wmf"/><Relationship Id="rId4" Type="http://schemas.openxmlformats.org/officeDocument/2006/relationships/oleObject" Target="../embeddings/oleObject1.bin"/><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vmlDrawing" Target="../drawings/vmlDrawing1.vml"/><Relationship Id="rId11" Type="http://schemas.openxmlformats.org/officeDocument/2006/relationships/slideLayout" Target="../slideLayouts/slideLayout2.xml"/><Relationship Id="rId10" Type="http://schemas.openxmlformats.org/officeDocument/2006/relationships/image" Target="../media/image11.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4" Type="http://schemas.openxmlformats.org/officeDocument/2006/relationships/vmlDrawing" Target="../drawings/vmlDrawing22.vml"/><Relationship Id="rId3" Type="http://schemas.openxmlformats.org/officeDocument/2006/relationships/slideLayout" Target="../slideLayouts/slideLayout2.xml"/><Relationship Id="rId2" Type="http://schemas.openxmlformats.org/officeDocument/2006/relationships/image" Target="../media/image83.wmf"/><Relationship Id="rId1" Type="http://schemas.openxmlformats.org/officeDocument/2006/relationships/oleObject" Target="../embeddings/oleObject51.bin"/></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56.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hyperlink" Target="http://www.chinarobots.cn/" TargetMode="External"/><Relationship Id="rId7" Type="http://schemas.openxmlformats.org/officeDocument/2006/relationships/image" Target="../media/image91.png"/><Relationship Id="rId6" Type="http://schemas.openxmlformats.org/officeDocument/2006/relationships/hyperlink" Target="http://www.chinaaiworld.cn/" TargetMode="External"/><Relationship Id="rId5" Type="http://schemas.openxmlformats.org/officeDocument/2006/relationships/image" Target="../media/image90.png"/><Relationship Id="rId4" Type="http://schemas.openxmlformats.org/officeDocument/2006/relationships/hyperlink" Target="http://www.chinacloud.cn/" TargetMode="External"/><Relationship Id="rId3" Type="http://schemas.openxmlformats.org/officeDocument/2006/relationships/image" Target="../media/image89.png"/><Relationship Id="rId29" Type="http://schemas.openxmlformats.org/officeDocument/2006/relationships/slideLayout" Target="../slideLayouts/slideLayout2.xml"/><Relationship Id="rId28" Type="http://schemas.openxmlformats.org/officeDocument/2006/relationships/image" Target="../media/image104.png"/><Relationship Id="rId27" Type="http://schemas.openxmlformats.org/officeDocument/2006/relationships/image" Target="../media/image103.png"/><Relationship Id="rId26" Type="http://schemas.openxmlformats.org/officeDocument/2006/relationships/image" Target="../media/image102.jpeg"/><Relationship Id="rId25" Type="http://schemas.openxmlformats.org/officeDocument/2006/relationships/image" Target="../media/image101.jpeg"/><Relationship Id="rId24" Type="http://schemas.openxmlformats.org/officeDocument/2006/relationships/image" Target="../media/image100.png"/><Relationship Id="rId23" Type="http://schemas.openxmlformats.org/officeDocument/2006/relationships/hyperlink" Target="http://www.envicloud.cn/" TargetMode="External"/><Relationship Id="rId22" Type="http://schemas.openxmlformats.org/officeDocument/2006/relationships/image" Target="../media/image99.png"/><Relationship Id="rId21" Type="http://schemas.openxmlformats.org/officeDocument/2006/relationships/image" Target="../media/image98.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97.png"/><Relationship Id="rId18" Type="http://schemas.openxmlformats.org/officeDocument/2006/relationships/hyperlink" Target="http://www.netofthings.cn/" TargetMode="External"/><Relationship Id="rId17" Type="http://schemas.openxmlformats.org/officeDocument/2006/relationships/image" Target="../media/image96.png"/><Relationship Id="rId16" Type="http://schemas.openxmlformats.org/officeDocument/2006/relationships/hyperlink" Target="http://www.thebigdata.cn/" TargetMode="External"/><Relationship Id="rId15" Type="http://schemas.openxmlformats.org/officeDocument/2006/relationships/image" Target="../media/image95.png"/><Relationship Id="rId14" Type="http://schemas.openxmlformats.org/officeDocument/2006/relationships/hyperlink" Target="http://www.worldstor.cn/" TargetMode="External"/><Relationship Id="rId13" Type="http://schemas.openxmlformats.org/officeDocument/2006/relationships/image" Target="../media/image94.png"/><Relationship Id="rId12" Type="http://schemas.openxmlformats.org/officeDocument/2006/relationships/hyperlink" Target="http://www.pm25.org.cn/" TargetMode="External"/><Relationship Id="rId11" Type="http://schemas.openxmlformats.org/officeDocument/2006/relationships/image" Target="../media/image93.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57.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108.png"/><Relationship Id="rId7" Type="http://schemas.openxmlformats.org/officeDocument/2006/relationships/tags" Target="../tags/tag4.xml"/><Relationship Id="rId6" Type="http://schemas.openxmlformats.org/officeDocument/2006/relationships/image" Target="../media/image107.png"/><Relationship Id="rId55" Type="http://schemas.openxmlformats.org/officeDocument/2006/relationships/slideLayout" Target="../slideLayouts/slideLayout2.xml"/><Relationship Id="rId54" Type="http://schemas.openxmlformats.org/officeDocument/2006/relationships/image" Target="../media/image135.png"/><Relationship Id="rId53" Type="http://schemas.openxmlformats.org/officeDocument/2006/relationships/tags" Target="../tags/tag23.xml"/><Relationship Id="rId52" Type="http://schemas.openxmlformats.org/officeDocument/2006/relationships/image" Target="../media/image134.png"/><Relationship Id="rId51" Type="http://schemas.openxmlformats.org/officeDocument/2006/relationships/image" Target="../media/image133.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132.png"/><Relationship Id="rId48" Type="http://schemas.openxmlformats.org/officeDocument/2006/relationships/image" Target="../media/image131.png"/><Relationship Id="rId47" Type="http://schemas.openxmlformats.org/officeDocument/2006/relationships/image" Target="../media/image130.png"/><Relationship Id="rId46" Type="http://schemas.openxmlformats.org/officeDocument/2006/relationships/image" Target="../media/image129.png"/><Relationship Id="rId45" Type="http://schemas.openxmlformats.org/officeDocument/2006/relationships/image" Target="../media/image128.png"/><Relationship Id="rId44" Type="http://schemas.openxmlformats.org/officeDocument/2006/relationships/image" Target="../media/image127.png"/><Relationship Id="rId43" Type="http://schemas.openxmlformats.org/officeDocument/2006/relationships/image" Target="../media/image126.png"/><Relationship Id="rId42" Type="http://schemas.openxmlformats.org/officeDocument/2006/relationships/image" Target="../media/image125.png"/><Relationship Id="rId41" Type="http://schemas.openxmlformats.org/officeDocument/2006/relationships/tags" Target="../tags/tag21.xml"/><Relationship Id="rId40" Type="http://schemas.openxmlformats.org/officeDocument/2006/relationships/image" Target="../media/image124.png"/><Relationship Id="rId4" Type="http://schemas.openxmlformats.org/officeDocument/2006/relationships/image" Target="../media/image106.png"/><Relationship Id="rId39" Type="http://schemas.openxmlformats.org/officeDocument/2006/relationships/tags" Target="../tags/tag20.xml"/><Relationship Id="rId38" Type="http://schemas.openxmlformats.org/officeDocument/2006/relationships/image" Target="../media/image123.png"/><Relationship Id="rId37" Type="http://schemas.openxmlformats.org/officeDocument/2006/relationships/tags" Target="../tags/tag19.xml"/><Relationship Id="rId36" Type="http://schemas.openxmlformats.org/officeDocument/2006/relationships/image" Target="../media/image122.png"/><Relationship Id="rId35" Type="http://schemas.openxmlformats.org/officeDocument/2006/relationships/tags" Target="../tags/tag18.xml"/><Relationship Id="rId34" Type="http://schemas.openxmlformats.org/officeDocument/2006/relationships/image" Target="../media/image121.png"/><Relationship Id="rId33" Type="http://schemas.openxmlformats.org/officeDocument/2006/relationships/tags" Target="../tags/tag17.xml"/><Relationship Id="rId32" Type="http://schemas.openxmlformats.org/officeDocument/2006/relationships/image" Target="../media/image120.png"/><Relationship Id="rId31" Type="http://schemas.openxmlformats.org/officeDocument/2006/relationships/tags" Target="../tags/tag16.xml"/><Relationship Id="rId30" Type="http://schemas.openxmlformats.org/officeDocument/2006/relationships/image" Target="../media/image119.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118.png"/><Relationship Id="rId27" Type="http://schemas.openxmlformats.org/officeDocument/2006/relationships/tags" Target="../tags/tag14.xml"/><Relationship Id="rId26" Type="http://schemas.openxmlformats.org/officeDocument/2006/relationships/image" Target="../media/image117.png"/><Relationship Id="rId25" Type="http://schemas.openxmlformats.org/officeDocument/2006/relationships/tags" Target="../tags/tag13.xml"/><Relationship Id="rId24" Type="http://schemas.openxmlformats.org/officeDocument/2006/relationships/image" Target="../media/image116.png"/><Relationship Id="rId23" Type="http://schemas.openxmlformats.org/officeDocument/2006/relationships/tags" Target="../tags/tag12.xml"/><Relationship Id="rId22" Type="http://schemas.openxmlformats.org/officeDocument/2006/relationships/image" Target="../media/image115.png"/><Relationship Id="rId21" Type="http://schemas.openxmlformats.org/officeDocument/2006/relationships/tags" Target="../tags/tag11.xml"/><Relationship Id="rId20" Type="http://schemas.openxmlformats.org/officeDocument/2006/relationships/image" Target="../media/image114.png"/><Relationship Id="rId2" Type="http://schemas.openxmlformats.org/officeDocument/2006/relationships/image" Target="../media/image105.png"/><Relationship Id="rId19" Type="http://schemas.openxmlformats.org/officeDocument/2006/relationships/tags" Target="../tags/tag10.xml"/><Relationship Id="rId18" Type="http://schemas.openxmlformats.org/officeDocument/2006/relationships/image" Target="../media/image113.png"/><Relationship Id="rId17" Type="http://schemas.openxmlformats.org/officeDocument/2006/relationships/tags" Target="../tags/tag9.xml"/><Relationship Id="rId16" Type="http://schemas.openxmlformats.org/officeDocument/2006/relationships/image" Target="../media/image112.png"/><Relationship Id="rId15" Type="http://schemas.openxmlformats.org/officeDocument/2006/relationships/tags" Target="../tags/tag8.xml"/><Relationship Id="rId14" Type="http://schemas.openxmlformats.org/officeDocument/2006/relationships/image" Target="../media/image111.png"/><Relationship Id="rId13" Type="http://schemas.openxmlformats.org/officeDocument/2006/relationships/tags" Target="../tags/tag7.xml"/><Relationship Id="rId12" Type="http://schemas.openxmlformats.org/officeDocument/2006/relationships/image" Target="../media/image110.png"/><Relationship Id="rId11" Type="http://schemas.openxmlformats.org/officeDocument/2006/relationships/tags" Target="../tags/tag6.xml"/><Relationship Id="rId10" Type="http://schemas.openxmlformats.org/officeDocument/2006/relationships/image" Target="../media/image109.png"/><Relationship Id="rId1" Type="http://schemas.openxmlformats.org/officeDocument/2006/relationships/tags" Target="../tags/tag1.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6.png"/></Relationships>
</file>

<file path=ppt/slides/_rels/slide6.xml.rels><?xml version="1.0" encoding="UTF-8" standalone="yes"?>
<Relationships xmlns="http://schemas.openxmlformats.org/package/2006/relationships"><Relationship Id="rId9" Type="http://schemas.openxmlformats.org/officeDocument/2006/relationships/oleObject" Target="../embeddings/oleObject6.bin"/><Relationship Id="rId8" Type="http://schemas.openxmlformats.org/officeDocument/2006/relationships/image" Target="../media/image15.wmf"/><Relationship Id="rId7" Type="http://schemas.openxmlformats.org/officeDocument/2006/relationships/oleObject" Target="../embeddings/oleObject5.bin"/><Relationship Id="rId6" Type="http://schemas.openxmlformats.org/officeDocument/2006/relationships/image" Target="../media/image14.wmf"/><Relationship Id="rId5" Type="http://schemas.openxmlformats.org/officeDocument/2006/relationships/oleObject" Target="../embeddings/oleObject4.bin"/><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6.png"/><Relationship Id="rId12" Type="http://schemas.openxmlformats.org/officeDocument/2006/relationships/vmlDrawing" Target="../drawings/vmlDrawing2.vml"/><Relationship Id="rId11" Type="http://schemas.openxmlformats.org/officeDocument/2006/relationships/slideLayout" Target="../slideLayouts/slideLayout2.xml"/><Relationship Id="rId10" Type="http://schemas.openxmlformats.org/officeDocument/2006/relationships/image" Target="../media/image16.wmf"/><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9.wmf"/><Relationship Id="rId7" Type="http://schemas.openxmlformats.org/officeDocument/2006/relationships/oleObject" Target="../embeddings/oleObject9.bin"/><Relationship Id="rId6" Type="http://schemas.openxmlformats.org/officeDocument/2006/relationships/image" Target="../media/image18.wmf"/><Relationship Id="rId5" Type="http://schemas.openxmlformats.org/officeDocument/2006/relationships/oleObject" Target="../embeddings/oleObject8.bin"/><Relationship Id="rId4" Type="http://schemas.openxmlformats.org/officeDocument/2006/relationships/image" Target="../media/image17.wmf"/><Relationship Id="rId3" Type="http://schemas.openxmlformats.org/officeDocument/2006/relationships/oleObject" Target="../embeddings/oleObject7.bin"/><Relationship Id="rId2" Type="http://schemas.openxmlformats.org/officeDocument/2006/relationships/image" Target="../media/image6.png"/><Relationship Id="rId10" Type="http://schemas.openxmlformats.org/officeDocument/2006/relationships/vmlDrawing" Target="../drawings/vmlDrawing3.v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754630" cy="299085"/>
          </a:xfrm>
          <a:prstGeom prst="rect">
            <a:avLst/>
          </a:prstGeom>
        </p:spPr>
        <p:txBody>
          <a:bodyPr wrap="none">
            <a:spAutoFit/>
          </a:bodyPr>
          <a:lstStyle/>
          <a:p>
            <a:r>
              <a:rPr lang="zh-CN" altLang="en-US" sz="1350" dirty="0">
                <a:solidFill>
                  <a:schemeClr val="bg1"/>
                </a:solidFill>
              </a:rPr>
              <a:t>新工科信息技术基础系列规划教材</a:t>
            </a:r>
            <a:endParaRPr lang="zh-CN" altLang="en-US" sz="1350" dirty="0">
              <a:solidFill>
                <a:schemeClr val="bg1"/>
              </a:solidFill>
            </a:endParaRPr>
          </a:p>
        </p:txBody>
      </p:sp>
      <p:sp>
        <p:nvSpPr>
          <p:cNvPr id="8" name="矩形 7"/>
          <p:cNvSpPr/>
          <p:nvPr/>
        </p:nvSpPr>
        <p:spPr>
          <a:xfrm>
            <a:off x="8775700" y="298831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0" name="矩形 19"/>
          <p:cNvSpPr/>
          <p:nvPr/>
        </p:nvSpPr>
        <p:spPr>
          <a:xfrm>
            <a:off x="1718945" y="2160270"/>
            <a:ext cx="6269990" cy="64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160000"/>
            <a:ext cx="259715" cy="64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306315"/>
            <a:ext cx="6270084" cy="398780"/>
          </a:xfrm>
          <a:prstGeom prst="rect">
            <a:avLst/>
          </a:prstGeom>
          <a:noFill/>
        </p:spPr>
        <p:txBody>
          <a:bodyPr wrap="square" rtlCol="0">
            <a:spAutoFit/>
          </a:bodyPr>
          <a:lstStyle/>
          <a:p>
            <a:r>
              <a:rPr lang="zh-CN" altLang="en-US" sz="2000" dirty="0">
                <a:solidFill>
                  <a:schemeClr val="tx1">
                    <a:lumMod val="75000"/>
                    <a:lumOff val="25000"/>
                  </a:schemeClr>
                </a:solidFill>
              </a:rPr>
              <a:t>刘鹏    主编                        张玉宏    副主编</a:t>
            </a:r>
            <a:endParaRPr lang="zh-CN" altLang="en-US" sz="2000" dirty="0">
              <a:solidFill>
                <a:schemeClr val="tx1">
                  <a:lumMod val="75000"/>
                  <a:lumOff val="25000"/>
                </a:schemeClr>
              </a:solidFill>
            </a:endParaRPr>
          </a:p>
        </p:txBody>
      </p:sp>
      <p:sp>
        <p:nvSpPr>
          <p:cNvPr id="23" name="Freeform 25"/>
          <p:cNvSpPr>
            <a:spLocks noEditPoints="1"/>
          </p:cNvSpPr>
          <p:nvPr/>
        </p:nvSpPr>
        <p:spPr bwMode="auto">
          <a:xfrm>
            <a:off x="2448000" y="24450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370965" y="720000"/>
            <a:ext cx="6529070" cy="1322070"/>
          </a:xfrm>
          <a:prstGeom prst="rect">
            <a:avLst/>
          </a:prstGeom>
          <a:effectLst/>
        </p:spPr>
        <p:txBody>
          <a:bodyPr wrap="square">
            <a:spAutoFit/>
          </a:bodyPr>
          <a:lstStyle/>
          <a:p>
            <a:pPr algn="ctr">
              <a:defRPr/>
            </a:pPr>
            <a:r>
              <a:rPr lang="zh-CN" altLang="en-US" sz="8000" b="1" spc="300" dirty="0">
                <a:ln w="11430"/>
                <a:solidFill>
                  <a:srgbClr val="000066"/>
                </a:solidFill>
                <a:latin typeface="微软雅黑" panose="020B0503020204020204" pitchFamily="34" charset="-122"/>
                <a:ea typeface="微软雅黑" panose="020B0503020204020204" pitchFamily="34" charset="-122"/>
              </a:rPr>
              <a:t>人工智能</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pic>
        <p:nvPicPr>
          <p:cNvPr id="3" name="图片 2" descr="深度学习封面"/>
          <p:cNvPicPr>
            <a:picLocks noChangeAspect="1"/>
          </p:cNvPicPr>
          <p:nvPr/>
        </p:nvPicPr>
        <p:blipFill>
          <a:blip r:embed="rId1"/>
          <a:stretch>
            <a:fillRect/>
          </a:stretch>
        </p:blipFill>
        <p:spPr>
          <a:xfrm>
            <a:off x="1459230" y="2988000"/>
            <a:ext cx="6529705" cy="3239770"/>
          </a:xfrm>
          <a:prstGeom prst="rect">
            <a:avLst/>
          </a:prstGeom>
        </p:spPr>
      </p:pic>
      <p:sp>
        <p:nvSpPr>
          <p:cNvPr id="6" name="Freeform 25"/>
          <p:cNvSpPr>
            <a:spLocks noEditPoints="1"/>
          </p:cNvSpPr>
          <p:nvPr/>
        </p:nvSpPr>
        <p:spPr bwMode="auto">
          <a:xfrm>
            <a:off x="5796000" y="244571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descr="出版社图片LOGO"/>
          <p:cNvPicPr>
            <a:picLocks noChangeAspect="1"/>
          </p:cNvPicPr>
          <p:nvPr/>
        </p:nvPicPr>
        <p:blipFill>
          <a:blip r:embed="rId2"/>
          <a:stretch>
            <a:fillRect/>
          </a:stretch>
        </p:blipFill>
        <p:spPr>
          <a:xfrm>
            <a:off x="3132000" y="6300000"/>
            <a:ext cx="513000" cy="540000"/>
          </a:xfrm>
          <a:prstGeom prst="rect">
            <a:avLst/>
          </a:prstGeom>
        </p:spPr>
      </p:pic>
      <p:pic>
        <p:nvPicPr>
          <p:cNvPr id="5" name="图片 4" descr="出版社文字LOGO"/>
          <p:cNvPicPr>
            <a:picLocks noChangeAspect="1"/>
          </p:cNvPicPr>
          <p:nvPr/>
        </p:nvPicPr>
        <p:blipFill>
          <a:blip r:embed="rId3"/>
          <a:stretch>
            <a:fillRect/>
          </a:stretch>
        </p:blipFill>
        <p:spPr>
          <a:xfrm>
            <a:off x="3672000" y="6300000"/>
            <a:ext cx="2368550" cy="5397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1135" cy="414020"/>
          </a:xfrm>
          <a:prstGeom prst="rect">
            <a:avLst/>
          </a:prstGeom>
          <a:noFill/>
        </p:spPr>
        <p:txBody>
          <a:bodyPr wrap="none" rtlCol="0">
            <a:spAutoFit/>
          </a:bodyPr>
          <a:lstStyle/>
          <a:p>
            <a:r>
              <a:rPr lang="en-US" altLang="zh-CN" sz="2100" spc="225" dirty="0">
                <a:solidFill>
                  <a:prstClr val="white"/>
                </a:solidFill>
              </a:rPr>
              <a:t>8.1</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2" y="1382944"/>
            <a:ext cx="7734171" cy="16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BPTT</a:t>
            </a:r>
            <a:r>
              <a:rPr lang="zh-CN" altLang="en-US" sz="1600" dirty="0"/>
              <a:t>算法将循环神经网络看作是一个展开的多层前馈网络，其中“每一层”对应循环网络中的“每个时刻”。这样，循环神经网络就可以按照前馈网络中的反向传播算法进行参数梯度计算。在“展开”的前馈网络中，所有层的参数是共享的，因此参数的真实梯度是所有“展开层”的参数梯度之和，其误差反向传播示意图如图所示。</a:t>
            </a:r>
            <a:endParaRPr lang="en-US" altLang="zh-CN" sz="1600" dirty="0"/>
          </a:p>
        </p:txBody>
      </p:sp>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4</a:t>
            </a:r>
            <a:r>
              <a:rPr lang="zh-CN" altLang="zh-CN" sz="1600" b="1" dirty="0">
                <a:solidFill>
                  <a:srgbClr val="3D89BC"/>
                </a:solidFill>
              </a:rPr>
              <a:t>．</a:t>
            </a:r>
            <a:r>
              <a:rPr lang="zh-CN" altLang="en-US" sz="1600" b="1" dirty="0">
                <a:solidFill>
                  <a:srgbClr val="3D89BC"/>
                </a:solidFill>
              </a:rPr>
              <a:t>循环神经网络的梯度计算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8" name="矩形 107"/>
          <p:cNvSpPr/>
          <p:nvPr/>
        </p:nvSpPr>
        <p:spPr>
          <a:xfrm>
            <a:off x="2051719" y="3576001"/>
            <a:ext cx="1080120" cy="360040"/>
          </a:xfrm>
          <a:prstGeom prst="rect">
            <a:avLst/>
          </a:prstGeom>
          <a:solidFill>
            <a:sysClr val="window" lastClr="FFFFFF">
              <a:lumMod val="85000"/>
            </a:sys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1"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a:t>
            </a:r>
            <a:r>
              <a:rPr kumimoji="0" lang="en-US" altLang="zh-CN" sz="1800" b="0" i="1"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1800" b="0" i="0"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9" name="矩形 108"/>
          <p:cNvSpPr/>
          <p:nvPr/>
        </p:nvSpPr>
        <p:spPr>
          <a:xfrm>
            <a:off x="2051719" y="4224073"/>
            <a:ext cx="1080120" cy="504056"/>
          </a:xfrm>
          <a:prstGeom prst="rect">
            <a:avLst/>
          </a:prstGeom>
          <a:no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a:t>
            </a:r>
            <a:r>
              <a:rPr kumimoji="0" lang="en-US" altLang="zh-CN" sz="1800" b="0" i="1"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1800" b="0" i="0"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0" name="矩形 109"/>
          <p:cNvSpPr/>
          <p:nvPr/>
        </p:nvSpPr>
        <p:spPr>
          <a:xfrm>
            <a:off x="2051719" y="5016161"/>
            <a:ext cx="1080120" cy="36004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800" b="0" i="1"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1800" b="0" i="0"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1" name="矩形 110"/>
          <p:cNvSpPr/>
          <p:nvPr/>
        </p:nvSpPr>
        <p:spPr>
          <a:xfrm>
            <a:off x="4571999" y="3576001"/>
            <a:ext cx="1080120" cy="360040"/>
          </a:xfrm>
          <a:prstGeom prst="rect">
            <a:avLst/>
          </a:prstGeom>
          <a:solidFill>
            <a:sysClr val="window" lastClr="FFFFFF">
              <a:lumMod val="85000"/>
            </a:sys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1"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a:t>
            </a:r>
            <a:r>
              <a:rPr kumimoji="0" lang="en-US" altLang="zh-CN" sz="1800" b="0" i="1"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1800" b="0" i="0"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2" name="矩形 111"/>
          <p:cNvSpPr/>
          <p:nvPr/>
        </p:nvSpPr>
        <p:spPr>
          <a:xfrm>
            <a:off x="4571999" y="4224073"/>
            <a:ext cx="1080120" cy="504056"/>
          </a:xfrm>
          <a:prstGeom prst="rect">
            <a:avLst/>
          </a:prstGeom>
          <a:no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a:t>
            </a:r>
            <a:r>
              <a:rPr kumimoji="0" lang="en-US" altLang="zh-CN" sz="1800" b="0" i="1"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1800" b="0" i="0"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3" name="矩形 112"/>
          <p:cNvSpPr/>
          <p:nvPr/>
        </p:nvSpPr>
        <p:spPr>
          <a:xfrm>
            <a:off x="4571999" y="5016161"/>
            <a:ext cx="1080120" cy="36004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800" b="0" i="1"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1800" b="0" i="0"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4" name="矩形 113"/>
          <p:cNvSpPr/>
          <p:nvPr/>
        </p:nvSpPr>
        <p:spPr>
          <a:xfrm>
            <a:off x="7164287" y="3576001"/>
            <a:ext cx="1080120" cy="360040"/>
          </a:xfrm>
          <a:prstGeom prst="rect">
            <a:avLst/>
          </a:prstGeom>
          <a:solidFill>
            <a:sysClr val="window" lastClr="FFFFFF">
              <a:lumMod val="85000"/>
            </a:sys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1"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a:t>
            </a:r>
            <a:r>
              <a:rPr kumimoji="0" lang="en-US" altLang="zh-CN" sz="1800" b="0" i="1"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5" name="矩形 114"/>
          <p:cNvSpPr/>
          <p:nvPr/>
        </p:nvSpPr>
        <p:spPr>
          <a:xfrm>
            <a:off x="7164287" y="4224073"/>
            <a:ext cx="1080120" cy="499900"/>
          </a:xfrm>
          <a:prstGeom prst="rect">
            <a:avLst/>
          </a:prstGeom>
          <a:no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a:t>
            </a:r>
            <a:r>
              <a:rPr kumimoji="0" lang="en-US" altLang="zh-CN" sz="1800" b="0" i="1"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6" name="矩形 115"/>
          <p:cNvSpPr/>
          <p:nvPr/>
        </p:nvSpPr>
        <p:spPr>
          <a:xfrm>
            <a:off x="7164287" y="5016161"/>
            <a:ext cx="1080120" cy="36004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800" b="0" i="1"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7" name="直接箭头连接符 116"/>
          <p:cNvCxnSpPr>
            <a:stCxn id="109" idx="0"/>
            <a:endCxn id="108" idx="2"/>
          </p:cNvCxnSpPr>
          <p:nvPr/>
        </p:nvCxnSpPr>
        <p:spPr>
          <a:xfrm flipV="1">
            <a:off x="2591779" y="3936041"/>
            <a:ext cx="0" cy="288032"/>
          </a:xfrm>
          <a:prstGeom prst="straightConnector1">
            <a:avLst/>
          </a:prstGeom>
          <a:noFill/>
          <a:ln w="25400" cap="flat" cmpd="sng" algn="ctr">
            <a:solidFill>
              <a:sysClr val="windowText" lastClr="000000"/>
            </a:solidFill>
            <a:prstDash val="solid"/>
            <a:tailEnd type="triangle" w="med" len="lg"/>
          </a:ln>
          <a:effectLst/>
        </p:spPr>
      </p:cxnSp>
      <p:cxnSp>
        <p:nvCxnSpPr>
          <p:cNvPr id="118" name="直接箭头连接符 117"/>
          <p:cNvCxnSpPr>
            <a:stCxn id="110" idx="0"/>
            <a:endCxn id="109" idx="2"/>
          </p:cNvCxnSpPr>
          <p:nvPr/>
        </p:nvCxnSpPr>
        <p:spPr>
          <a:xfrm flipV="1">
            <a:off x="2591779" y="4728129"/>
            <a:ext cx="0" cy="288032"/>
          </a:xfrm>
          <a:prstGeom prst="straightConnector1">
            <a:avLst/>
          </a:prstGeom>
          <a:noFill/>
          <a:ln w="25400" cap="flat" cmpd="sng" algn="ctr">
            <a:solidFill>
              <a:sysClr val="windowText" lastClr="000000"/>
            </a:solidFill>
            <a:prstDash val="solid"/>
            <a:tailEnd type="triangle" w="med" len="lg"/>
          </a:ln>
          <a:effectLst/>
        </p:spPr>
      </p:cxnSp>
      <p:cxnSp>
        <p:nvCxnSpPr>
          <p:cNvPr id="119" name="直接箭头连接符 118"/>
          <p:cNvCxnSpPr/>
          <p:nvPr/>
        </p:nvCxnSpPr>
        <p:spPr>
          <a:xfrm>
            <a:off x="2744179" y="3936041"/>
            <a:ext cx="0" cy="288032"/>
          </a:xfrm>
          <a:prstGeom prst="straightConnector1">
            <a:avLst/>
          </a:prstGeom>
          <a:noFill/>
          <a:ln w="25400" cap="flat" cmpd="sng" algn="ctr">
            <a:solidFill>
              <a:srgbClr val="9BBB59"/>
            </a:solidFill>
            <a:prstDash val="dash"/>
            <a:tailEnd type="triangle" w="med" len="lg"/>
          </a:ln>
          <a:effectLst/>
        </p:spPr>
      </p:cxnSp>
      <p:cxnSp>
        <p:nvCxnSpPr>
          <p:cNvPr id="120" name="直接箭头连接符 119"/>
          <p:cNvCxnSpPr>
            <a:stCxn id="112" idx="0"/>
            <a:endCxn id="111" idx="2"/>
          </p:cNvCxnSpPr>
          <p:nvPr/>
        </p:nvCxnSpPr>
        <p:spPr>
          <a:xfrm flipV="1">
            <a:off x="5112059" y="3936041"/>
            <a:ext cx="0" cy="288032"/>
          </a:xfrm>
          <a:prstGeom prst="straightConnector1">
            <a:avLst/>
          </a:prstGeom>
          <a:noFill/>
          <a:ln w="25400" cap="flat" cmpd="sng" algn="ctr">
            <a:solidFill>
              <a:sysClr val="windowText" lastClr="000000"/>
            </a:solidFill>
            <a:prstDash val="solid"/>
            <a:tailEnd type="triangle" w="med" len="lg"/>
          </a:ln>
          <a:effectLst/>
        </p:spPr>
      </p:cxnSp>
      <p:cxnSp>
        <p:nvCxnSpPr>
          <p:cNvPr id="121" name="直接箭头连接符 120"/>
          <p:cNvCxnSpPr>
            <a:stCxn id="115" idx="0"/>
            <a:endCxn id="114" idx="2"/>
          </p:cNvCxnSpPr>
          <p:nvPr/>
        </p:nvCxnSpPr>
        <p:spPr>
          <a:xfrm flipV="1">
            <a:off x="7704347" y="3936041"/>
            <a:ext cx="0" cy="288032"/>
          </a:xfrm>
          <a:prstGeom prst="straightConnector1">
            <a:avLst/>
          </a:prstGeom>
          <a:noFill/>
          <a:ln w="25400" cap="flat" cmpd="sng" algn="ctr">
            <a:solidFill>
              <a:sysClr val="windowText" lastClr="000000"/>
            </a:solidFill>
            <a:prstDash val="solid"/>
            <a:tailEnd type="triangle" w="med" len="lg"/>
          </a:ln>
          <a:effectLst/>
        </p:spPr>
      </p:cxnSp>
      <p:cxnSp>
        <p:nvCxnSpPr>
          <p:cNvPr id="122" name="直接箭头连接符 121"/>
          <p:cNvCxnSpPr/>
          <p:nvPr/>
        </p:nvCxnSpPr>
        <p:spPr>
          <a:xfrm>
            <a:off x="5292079" y="3936041"/>
            <a:ext cx="0" cy="288032"/>
          </a:xfrm>
          <a:prstGeom prst="straightConnector1">
            <a:avLst/>
          </a:prstGeom>
          <a:noFill/>
          <a:ln w="25400" cap="flat" cmpd="sng" algn="ctr">
            <a:solidFill>
              <a:srgbClr val="4BACC6"/>
            </a:solidFill>
            <a:prstDash val="dash"/>
            <a:tailEnd type="triangle" w="med" len="lg"/>
          </a:ln>
          <a:effectLst/>
        </p:spPr>
      </p:cxnSp>
      <p:cxnSp>
        <p:nvCxnSpPr>
          <p:cNvPr id="123" name="直接箭头连接符 122"/>
          <p:cNvCxnSpPr/>
          <p:nvPr/>
        </p:nvCxnSpPr>
        <p:spPr>
          <a:xfrm>
            <a:off x="7884367" y="3936041"/>
            <a:ext cx="0" cy="288032"/>
          </a:xfrm>
          <a:prstGeom prst="straightConnector1">
            <a:avLst/>
          </a:prstGeom>
          <a:noFill/>
          <a:ln w="25400" cap="flat" cmpd="sng" algn="ctr">
            <a:solidFill>
              <a:srgbClr val="F79646"/>
            </a:solidFill>
            <a:prstDash val="dash"/>
            <a:tailEnd type="triangle" w="med" len="lg"/>
          </a:ln>
          <a:effectLst/>
        </p:spPr>
      </p:cxnSp>
      <p:cxnSp>
        <p:nvCxnSpPr>
          <p:cNvPr id="124" name="直接箭头连接符 123"/>
          <p:cNvCxnSpPr/>
          <p:nvPr/>
        </p:nvCxnSpPr>
        <p:spPr>
          <a:xfrm>
            <a:off x="3131839" y="4728129"/>
            <a:ext cx="1440160" cy="0"/>
          </a:xfrm>
          <a:prstGeom prst="straightConnector1">
            <a:avLst/>
          </a:prstGeom>
          <a:noFill/>
          <a:ln w="25400" cap="flat" cmpd="sng" algn="ctr">
            <a:solidFill>
              <a:sysClr val="windowText" lastClr="000000"/>
            </a:solidFill>
            <a:prstDash val="solid"/>
            <a:tailEnd type="triangle" w="med" len="lg"/>
          </a:ln>
          <a:effectLst/>
        </p:spPr>
      </p:cxnSp>
      <p:cxnSp>
        <p:nvCxnSpPr>
          <p:cNvPr id="125" name="直接箭头连接符 124"/>
          <p:cNvCxnSpPr/>
          <p:nvPr/>
        </p:nvCxnSpPr>
        <p:spPr>
          <a:xfrm>
            <a:off x="5652119" y="4728129"/>
            <a:ext cx="1512168" cy="0"/>
          </a:xfrm>
          <a:prstGeom prst="straightConnector1">
            <a:avLst/>
          </a:prstGeom>
          <a:noFill/>
          <a:ln w="25400" cap="flat" cmpd="sng" algn="ctr">
            <a:solidFill>
              <a:sysClr val="windowText" lastClr="000000"/>
            </a:solidFill>
            <a:prstDash val="solid"/>
            <a:tailEnd type="triangle" w="med" len="lg"/>
          </a:ln>
          <a:effectLst/>
        </p:spPr>
      </p:cxnSp>
      <p:cxnSp>
        <p:nvCxnSpPr>
          <p:cNvPr id="126" name="直接箭头连接符 125"/>
          <p:cNvCxnSpPr/>
          <p:nvPr/>
        </p:nvCxnSpPr>
        <p:spPr>
          <a:xfrm flipH="1">
            <a:off x="5652119" y="4224073"/>
            <a:ext cx="1512168" cy="0"/>
          </a:xfrm>
          <a:prstGeom prst="straightConnector1">
            <a:avLst/>
          </a:prstGeom>
          <a:noFill/>
          <a:ln w="25400" cap="flat" cmpd="sng" algn="ctr">
            <a:solidFill>
              <a:srgbClr val="F79646"/>
            </a:solidFill>
            <a:prstDash val="dash"/>
            <a:tailEnd type="triangle" w="med" len="lg"/>
          </a:ln>
          <a:effectLst/>
        </p:spPr>
      </p:cxnSp>
      <p:sp>
        <p:nvSpPr>
          <p:cNvPr id="127" name="TextBox 53"/>
          <p:cNvSpPr txBox="1"/>
          <p:nvPr/>
        </p:nvSpPr>
        <p:spPr>
          <a:xfrm>
            <a:off x="6012159" y="3916296"/>
            <a:ext cx="720080" cy="307777"/>
          </a:xfrm>
          <a:prstGeom prst="rect">
            <a:avLst/>
          </a:prstGeom>
          <a:noFill/>
        </p:spPr>
        <p:txBody>
          <a:bodyPr wrap="square" rtlCol="0">
            <a:spAutoFit/>
          </a:bodyPr>
          <a:lstStyle/>
          <a:p>
            <a:r>
              <a:rPr lang="en-US" altLang="zh-CN" sz="1400" i="1" dirty="0">
                <a:solidFill>
                  <a:srgbClr val="F79646"/>
                </a:solidFill>
                <a:latin typeface="Calibri" panose="020F0502020204030204"/>
                <a:ea typeface="宋体" panose="02010600030101010101" pitchFamily="2" charset="-122"/>
                <a:sym typeface="Symbol" panose="05050102010706020507"/>
              </a:rPr>
              <a:t></a:t>
            </a:r>
            <a:r>
              <a:rPr lang="en-US" altLang="zh-CN" sz="1400" i="1" baseline="-25000" dirty="0">
                <a:solidFill>
                  <a:srgbClr val="F79646"/>
                </a:solidFill>
                <a:latin typeface="Calibri" panose="020F0502020204030204"/>
                <a:ea typeface="宋体" panose="02010600030101010101" pitchFamily="2" charset="-122"/>
                <a:sym typeface="Symbol" panose="05050102010706020507"/>
              </a:rPr>
              <a:t>t, t</a:t>
            </a:r>
            <a:endParaRPr lang="zh-CN" altLang="en-US" sz="1400" dirty="0">
              <a:solidFill>
                <a:srgbClr val="F79646"/>
              </a:solidFill>
              <a:latin typeface="Calibri" panose="020F0502020204030204"/>
              <a:ea typeface="宋体" panose="02010600030101010101" pitchFamily="2" charset="-122"/>
            </a:endParaRPr>
          </a:p>
        </p:txBody>
      </p:sp>
      <p:cxnSp>
        <p:nvCxnSpPr>
          <p:cNvPr id="128" name="直接箭头连接符 127"/>
          <p:cNvCxnSpPr/>
          <p:nvPr/>
        </p:nvCxnSpPr>
        <p:spPr>
          <a:xfrm flipH="1">
            <a:off x="3131839" y="4230425"/>
            <a:ext cx="1440160" cy="0"/>
          </a:xfrm>
          <a:prstGeom prst="straightConnector1">
            <a:avLst/>
          </a:prstGeom>
          <a:noFill/>
          <a:ln w="25400" cap="flat" cmpd="sng" algn="ctr">
            <a:solidFill>
              <a:srgbClr val="F79646"/>
            </a:solidFill>
            <a:prstDash val="dash"/>
            <a:tailEnd type="triangle" w="med" len="lg"/>
          </a:ln>
          <a:effectLst/>
        </p:spPr>
      </p:cxnSp>
      <p:sp>
        <p:nvSpPr>
          <p:cNvPr id="129" name="TextBox 70"/>
          <p:cNvSpPr txBox="1"/>
          <p:nvPr/>
        </p:nvSpPr>
        <p:spPr>
          <a:xfrm>
            <a:off x="3491879" y="3922648"/>
            <a:ext cx="720080" cy="307777"/>
          </a:xfrm>
          <a:prstGeom prst="rect">
            <a:avLst/>
          </a:prstGeom>
          <a:noFill/>
        </p:spPr>
        <p:txBody>
          <a:bodyPr wrap="square" rtlCol="0">
            <a:spAutoFit/>
          </a:bodyPr>
          <a:lstStyle/>
          <a:p>
            <a:r>
              <a:rPr lang="en-US" altLang="zh-CN" sz="1400" i="1" dirty="0">
                <a:solidFill>
                  <a:srgbClr val="F79646"/>
                </a:solidFill>
                <a:latin typeface="Calibri" panose="020F0502020204030204"/>
                <a:ea typeface="宋体" panose="02010600030101010101" pitchFamily="2" charset="-122"/>
                <a:sym typeface="Symbol" panose="05050102010706020507"/>
              </a:rPr>
              <a:t></a:t>
            </a:r>
            <a:r>
              <a:rPr lang="en-US" altLang="zh-CN" sz="1400" i="1" baseline="-25000" dirty="0">
                <a:solidFill>
                  <a:srgbClr val="F79646"/>
                </a:solidFill>
                <a:latin typeface="Calibri" panose="020F0502020204030204"/>
                <a:ea typeface="宋体" panose="02010600030101010101" pitchFamily="2" charset="-122"/>
                <a:sym typeface="Symbol" panose="05050102010706020507"/>
              </a:rPr>
              <a:t>t, t-1</a:t>
            </a:r>
            <a:endParaRPr lang="zh-CN" altLang="en-US" sz="1400" dirty="0">
              <a:solidFill>
                <a:srgbClr val="F79646"/>
              </a:solidFill>
              <a:latin typeface="Calibri" panose="020F0502020204030204"/>
              <a:ea typeface="宋体" panose="02010600030101010101" pitchFamily="2" charset="-122"/>
            </a:endParaRPr>
          </a:p>
        </p:txBody>
      </p:sp>
      <p:cxnSp>
        <p:nvCxnSpPr>
          <p:cNvPr id="130" name="直接箭头连接符 129"/>
          <p:cNvCxnSpPr/>
          <p:nvPr/>
        </p:nvCxnSpPr>
        <p:spPr>
          <a:xfrm flipH="1">
            <a:off x="3131839" y="4459842"/>
            <a:ext cx="1440160" cy="0"/>
          </a:xfrm>
          <a:prstGeom prst="straightConnector1">
            <a:avLst/>
          </a:prstGeom>
          <a:noFill/>
          <a:ln w="25400" cap="flat" cmpd="sng" algn="ctr">
            <a:solidFill>
              <a:srgbClr val="4BACC6"/>
            </a:solidFill>
            <a:prstDash val="dash"/>
            <a:tailEnd type="triangle" w="med" len="lg"/>
          </a:ln>
          <a:effectLst/>
        </p:spPr>
      </p:cxnSp>
      <p:sp>
        <p:nvSpPr>
          <p:cNvPr id="131" name="TextBox 73"/>
          <p:cNvSpPr txBox="1"/>
          <p:nvPr/>
        </p:nvSpPr>
        <p:spPr>
          <a:xfrm>
            <a:off x="3433264" y="4180882"/>
            <a:ext cx="720080" cy="307777"/>
          </a:xfrm>
          <a:prstGeom prst="rect">
            <a:avLst/>
          </a:prstGeom>
          <a:noFill/>
        </p:spPr>
        <p:txBody>
          <a:bodyPr wrap="square" rtlCol="0">
            <a:spAutoFit/>
          </a:bodyPr>
          <a:lstStyle/>
          <a:p>
            <a:r>
              <a:rPr lang="en-US" altLang="zh-CN" sz="1400" i="1" dirty="0">
                <a:solidFill>
                  <a:srgbClr val="4BACC6"/>
                </a:solidFill>
                <a:latin typeface="Calibri" panose="020F0502020204030204"/>
                <a:ea typeface="宋体" panose="02010600030101010101" pitchFamily="2" charset="-122"/>
                <a:sym typeface="Symbol" panose="05050102010706020507"/>
              </a:rPr>
              <a:t></a:t>
            </a:r>
            <a:r>
              <a:rPr lang="en-US" altLang="zh-CN" sz="1400" i="1" baseline="-25000" dirty="0">
                <a:solidFill>
                  <a:srgbClr val="4BACC6"/>
                </a:solidFill>
                <a:latin typeface="Calibri" panose="020F0502020204030204"/>
                <a:ea typeface="宋体" panose="02010600030101010101" pitchFamily="2" charset="-122"/>
                <a:sym typeface="Symbol" panose="05050102010706020507"/>
              </a:rPr>
              <a:t>t-1, t-1</a:t>
            </a:r>
            <a:endParaRPr lang="zh-CN" altLang="en-US" sz="1400" dirty="0">
              <a:solidFill>
                <a:srgbClr val="4BACC6"/>
              </a:solidFill>
              <a:latin typeface="Calibri" panose="020F0502020204030204"/>
              <a:ea typeface="宋体" panose="02010600030101010101" pitchFamily="2" charset="-122"/>
            </a:endParaRPr>
          </a:p>
        </p:txBody>
      </p:sp>
      <p:cxnSp>
        <p:nvCxnSpPr>
          <p:cNvPr id="132" name="直接箭头连接符 131"/>
          <p:cNvCxnSpPr/>
          <p:nvPr/>
        </p:nvCxnSpPr>
        <p:spPr>
          <a:xfrm>
            <a:off x="1590363" y="4728129"/>
            <a:ext cx="461356" cy="0"/>
          </a:xfrm>
          <a:prstGeom prst="straightConnector1">
            <a:avLst/>
          </a:prstGeom>
          <a:noFill/>
          <a:ln w="25400" cap="flat" cmpd="sng" algn="ctr">
            <a:solidFill>
              <a:sysClr val="windowText" lastClr="000000"/>
            </a:solidFill>
            <a:prstDash val="solid"/>
            <a:tailEnd type="triangle" w="med" len="lg"/>
          </a:ln>
          <a:effectLst/>
        </p:spPr>
      </p:cxnSp>
      <p:cxnSp>
        <p:nvCxnSpPr>
          <p:cNvPr id="133" name="直接箭头连接符 132"/>
          <p:cNvCxnSpPr/>
          <p:nvPr/>
        </p:nvCxnSpPr>
        <p:spPr>
          <a:xfrm flipH="1">
            <a:off x="827583" y="4224073"/>
            <a:ext cx="1224136" cy="6352"/>
          </a:xfrm>
          <a:prstGeom prst="straightConnector1">
            <a:avLst/>
          </a:prstGeom>
          <a:noFill/>
          <a:ln w="25400" cap="flat" cmpd="sng" algn="ctr">
            <a:solidFill>
              <a:srgbClr val="F79646"/>
            </a:solidFill>
            <a:prstDash val="dash"/>
            <a:tailEnd type="triangle" w="med" len="lg"/>
          </a:ln>
          <a:effectLst/>
        </p:spPr>
      </p:cxnSp>
      <p:sp>
        <p:nvSpPr>
          <p:cNvPr id="134" name="TextBox 76"/>
          <p:cNvSpPr txBox="1"/>
          <p:nvPr/>
        </p:nvSpPr>
        <p:spPr>
          <a:xfrm>
            <a:off x="1187623" y="3922648"/>
            <a:ext cx="720080" cy="307777"/>
          </a:xfrm>
          <a:prstGeom prst="rect">
            <a:avLst/>
          </a:prstGeom>
          <a:noFill/>
        </p:spPr>
        <p:txBody>
          <a:bodyPr wrap="square" rtlCol="0">
            <a:spAutoFit/>
          </a:bodyPr>
          <a:lstStyle/>
          <a:p>
            <a:r>
              <a:rPr lang="en-US" altLang="zh-CN" sz="1400" i="1" dirty="0">
                <a:solidFill>
                  <a:srgbClr val="F79646"/>
                </a:solidFill>
                <a:latin typeface="Calibri" panose="020F0502020204030204"/>
                <a:ea typeface="宋体" panose="02010600030101010101" pitchFamily="2" charset="-122"/>
                <a:sym typeface="Symbol" panose="05050102010706020507"/>
              </a:rPr>
              <a:t></a:t>
            </a:r>
            <a:r>
              <a:rPr lang="en-US" altLang="zh-CN" sz="1400" i="1" baseline="-25000" dirty="0">
                <a:solidFill>
                  <a:srgbClr val="F79646"/>
                </a:solidFill>
                <a:latin typeface="Calibri" panose="020F0502020204030204"/>
                <a:ea typeface="宋体" panose="02010600030101010101" pitchFamily="2" charset="-122"/>
                <a:sym typeface="Symbol" panose="05050102010706020507"/>
              </a:rPr>
              <a:t>t, t-2</a:t>
            </a:r>
            <a:endParaRPr lang="zh-CN" altLang="en-US" sz="1400" dirty="0">
              <a:solidFill>
                <a:srgbClr val="F79646"/>
              </a:solidFill>
              <a:latin typeface="Calibri" panose="020F0502020204030204"/>
              <a:ea typeface="宋体" panose="02010600030101010101" pitchFamily="2" charset="-122"/>
            </a:endParaRPr>
          </a:p>
        </p:txBody>
      </p:sp>
      <p:cxnSp>
        <p:nvCxnSpPr>
          <p:cNvPr id="135" name="直接箭头连接符 134"/>
          <p:cNvCxnSpPr/>
          <p:nvPr/>
        </p:nvCxnSpPr>
        <p:spPr>
          <a:xfrm flipH="1">
            <a:off x="827475" y="4473226"/>
            <a:ext cx="1203738" cy="0"/>
          </a:xfrm>
          <a:prstGeom prst="straightConnector1">
            <a:avLst/>
          </a:prstGeom>
          <a:noFill/>
          <a:ln w="25400" cap="flat" cmpd="sng" algn="ctr">
            <a:solidFill>
              <a:srgbClr val="4BACC6"/>
            </a:solidFill>
            <a:prstDash val="dash"/>
            <a:tailEnd type="triangle" w="med" len="lg"/>
          </a:ln>
          <a:effectLst/>
        </p:spPr>
      </p:cxnSp>
      <p:sp>
        <p:nvSpPr>
          <p:cNvPr id="136" name="TextBox 78"/>
          <p:cNvSpPr txBox="1"/>
          <p:nvPr/>
        </p:nvSpPr>
        <p:spPr>
          <a:xfrm>
            <a:off x="1129008" y="4180882"/>
            <a:ext cx="720080" cy="307777"/>
          </a:xfrm>
          <a:prstGeom prst="rect">
            <a:avLst/>
          </a:prstGeom>
          <a:noFill/>
        </p:spPr>
        <p:txBody>
          <a:bodyPr wrap="square" rtlCol="0">
            <a:spAutoFit/>
          </a:bodyPr>
          <a:lstStyle/>
          <a:p>
            <a:r>
              <a:rPr lang="en-US" altLang="zh-CN" sz="1400" i="1" dirty="0">
                <a:solidFill>
                  <a:srgbClr val="4BACC6"/>
                </a:solidFill>
                <a:latin typeface="Calibri" panose="020F0502020204030204"/>
                <a:ea typeface="宋体" panose="02010600030101010101" pitchFamily="2" charset="-122"/>
                <a:sym typeface="Symbol" panose="05050102010706020507"/>
              </a:rPr>
              <a:t></a:t>
            </a:r>
            <a:r>
              <a:rPr lang="en-US" altLang="zh-CN" sz="1400" i="1" baseline="-25000" dirty="0">
                <a:solidFill>
                  <a:srgbClr val="4BACC6"/>
                </a:solidFill>
                <a:latin typeface="Calibri" panose="020F0502020204030204"/>
                <a:ea typeface="宋体" panose="02010600030101010101" pitchFamily="2" charset="-122"/>
                <a:sym typeface="Symbol" panose="05050102010706020507"/>
              </a:rPr>
              <a:t>t-1, t-2</a:t>
            </a:r>
            <a:endParaRPr lang="zh-CN" altLang="en-US" sz="1400" dirty="0">
              <a:solidFill>
                <a:srgbClr val="4BACC6"/>
              </a:solidFill>
              <a:latin typeface="Calibri" panose="020F0502020204030204"/>
              <a:ea typeface="宋体" panose="02010600030101010101" pitchFamily="2" charset="-122"/>
            </a:endParaRPr>
          </a:p>
        </p:txBody>
      </p:sp>
      <p:cxnSp>
        <p:nvCxnSpPr>
          <p:cNvPr id="137" name="直接箭头连接符 136"/>
          <p:cNvCxnSpPr/>
          <p:nvPr/>
        </p:nvCxnSpPr>
        <p:spPr>
          <a:xfrm flipH="1">
            <a:off x="827583" y="4681237"/>
            <a:ext cx="1224136" cy="6352"/>
          </a:xfrm>
          <a:prstGeom prst="straightConnector1">
            <a:avLst/>
          </a:prstGeom>
          <a:noFill/>
          <a:ln w="25400" cap="flat" cmpd="sng" algn="ctr">
            <a:solidFill>
              <a:srgbClr val="9BBB59"/>
            </a:solidFill>
            <a:prstDash val="dash"/>
            <a:tailEnd type="triangle" w="med" len="lg"/>
          </a:ln>
          <a:effectLst/>
        </p:spPr>
      </p:cxnSp>
      <p:sp>
        <p:nvSpPr>
          <p:cNvPr id="138" name="TextBox 86"/>
          <p:cNvSpPr txBox="1"/>
          <p:nvPr/>
        </p:nvSpPr>
        <p:spPr>
          <a:xfrm>
            <a:off x="1115615" y="4420352"/>
            <a:ext cx="720080" cy="307777"/>
          </a:xfrm>
          <a:prstGeom prst="rect">
            <a:avLst/>
          </a:prstGeom>
          <a:noFill/>
        </p:spPr>
        <p:txBody>
          <a:bodyPr wrap="square" rtlCol="0">
            <a:spAutoFit/>
          </a:bodyPr>
          <a:lstStyle/>
          <a:p>
            <a:r>
              <a:rPr lang="en-US" altLang="zh-CN" sz="1400" i="1" dirty="0">
                <a:solidFill>
                  <a:srgbClr val="9BBB59"/>
                </a:solidFill>
                <a:latin typeface="Calibri" panose="020F0502020204030204"/>
                <a:ea typeface="宋体" panose="02010600030101010101" pitchFamily="2" charset="-122"/>
                <a:sym typeface="Symbol" panose="05050102010706020507"/>
              </a:rPr>
              <a:t></a:t>
            </a:r>
            <a:r>
              <a:rPr lang="en-US" altLang="zh-CN" sz="1400" i="1" baseline="-25000" dirty="0">
                <a:solidFill>
                  <a:srgbClr val="9BBB59"/>
                </a:solidFill>
                <a:latin typeface="Calibri" panose="020F0502020204030204"/>
                <a:ea typeface="宋体" panose="02010600030101010101" pitchFamily="2" charset="-122"/>
                <a:sym typeface="Symbol" panose="05050102010706020507"/>
              </a:rPr>
              <a:t>t-2, t-2</a:t>
            </a:r>
            <a:endParaRPr lang="zh-CN" altLang="en-US" sz="1400" dirty="0">
              <a:solidFill>
                <a:srgbClr val="9BBB59"/>
              </a:solidFill>
              <a:latin typeface="Calibri" panose="020F0502020204030204"/>
              <a:ea typeface="宋体" panose="02010600030101010101" pitchFamily="2" charset="-122"/>
            </a:endParaRPr>
          </a:p>
        </p:txBody>
      </p:sp>
      <p:cxnSp>
        <p:nvCxnSpPr>
          <p:cNvPr id="139" name="直接箭头连接符 138"/>
          <p:cNvCxnSpPr/>
          <p:nvPr/>
        </p:nvCxnSpPr>
        <p:spPr>
          <a:xfrm flipV="1">
            <a:off x="5112059" y="4728129"/>
            <a:ext cx="0" cy="288032"/>
          </a:xfrm>
          <a:prstGeom prst="straightConnector1">
            <a:avLst/>
          </a:prstGeom>
          <a:noFill/>
          <a:ln w="25400" cap="flat" cmpd="sng" algn="ctr">
            <a:solidFill>
              <a:sysClr val="windowText" lastClr="000000"/>
            </a:solidFill>
            <a:prstDash val="solid"/>
            <a:tailEnd type="triangle" w="med" len="lg"/>
          </a:ln>
          <a:effectLst/>
        </p:spPr>
      </p:cxnSp>
      <p:cxnSp>
        <p:nvCxnSpPr>
          <p:cNvPr id="140" name="直接箭头连接符 139"/>
          <p:cNvCxnSpPr/>
          <p:nvPr/>
        </p:nvCxnSpPr>
        <p:spPr>
          <a:xfrm flipV="1">
            <a:off x="7724352" y="4723973"/>
            <a:ext cx="0" cy="288032"/>
          </a:xfrm>
          <a:prstGeom prst="straightConnector1">
            <a:avLst/>
          </a:prstGeom>
          <a:noFill/>
          <a:ln w="25400" cap="flat" cmpd="sng" algn="ctr">
            <a:solidFill>
              <a:sysClr val="windowText" lastClr="000000"/>
            </a:solidFill>
            <a:prstDash val="solid"/>
            <a:tailEnd type="triangle" w="med" len="lg"/>
          </a:ln>
          <a:effectLst/>
        </p:spPr>
      </p:cxnSp>
      <p:sp>
        <p:nvSpPr>
          <p:cNvPr id="11" name="矩形 10"/>
          <p:cNvSpPr/>
          <p:nvPr/>
        </p:nvSpPr>
        <p:spPr>
          <a:xfrm>
            <a:off x="690245" y="5509260"/>
            <a:ext cx="7733030" cy="337185"/>
          </a:xfrm>
          <a:prstGeom prst="rect">
            <a:avLst/>
          </a:prstGeom>
        </p:spPr>
        <p:txBody>
          <a:bodyPr wrap="square">
            <a:spAutoFit/>
          </a:bodyPr>
          <a:lstStyle/>
          <a:p>
            <a:pPr algn="ctr">
              <a:lnSpc>
                <a:spcPct val="100000"/>
              </a:lnSpc>
            </a:pPr>
            <a:r>
              <a:rPr lang="zh-CN" altLang="zh-CN" sz="1600" dirty="0">
                <a:solidFill>
                  <a:schemeClr val="tx1">
                    <a:lumMod val="75000"/>
                    <a:lumOff val="25000"/>
                  </a:schemeClr>
                </a:solidFill>
              </a:rPr>
              <a:t>误差反向传播示意图</a:t>
            </a:r>
            <a:endParaRPr lang="zh-CN"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785316" y="1401229"/>
            <a:ext cx="7621400" cy="4407143"/>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1135" cy="414020"/>
          </a:xfrm>
          <a:prstGeom prst="rect">
            <a:avLst/>
          </a:prstGeom>
          <a:noFill/>
        </p:spPr>
        <p:txBody>
          <a:bodyPr wrap="none" rtlCol="0">
            <a:spAutoFit/>
          </a:bodyPr>
          <a:lstStyle/>
          <a:p>
            <a:r>
              <a:rPr lang="en-US" altLang="zh-CN" sz="2100" spc="225" dirty="0">
                <a:solidFill>
                  <a:prstClr val="white"/>
                </a:solidFill>
              </a:rPr>
              <a:t>8.1</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mc:AlternateContent xmlns:mc="http://schemas.openxmlformats.org/markup-compatibility/2006">
        <mc:Choice xmlns:a14="http://schemas.microsoft.com/office/drawing/2010/main" Requires="a14">
          <p:sp>
            <p:nvSpPr>
              <p:cNvPr id="24" name="矩形 23"/>
              <p:cNvSpPr/>
              <p:nvPr/>
            </p:nvSpPr>
            <p:spPr>
              <a:xfrm>
                <a:off x="798194" y="1401229"/>
                <a:ext cx="7621400" cy="8589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给定一个训练样本</a:t>
                </a:r>
                <a14:m>
                  <m:oMath xmlns:m="http://schemas.openxmlformats.org/officeDocument/2006/math">
                    <m:d>
                      <m:dPr>
                        <m:ctrlPr>
                          <a:rPr lang="en-US" altLang="zh-CN" sz="1600" i="1" dirty="0" smtClean="0">
                            <a:latin typeface="Cambria Math"/>
                          </a:rPr>
                        </m:ctrlPr>
                      </m:dPr>
                      <m:e>
                        <m:r>
                          <a:rPr lang="en-US" altLang="zh-CN" sz="1600" b="0" i="1" dirty="0" smtClean="0">
                            <a:latin typeface="Cambria Math" panose="02040503050406030204" pitchFamily="18" charset="0"/>
                          </a:rPr>
                          <m:t>𝑥</m:t>
                        </m:r>
                        <m:r>
                          <a:rPr lang="en-US" altLang="zh-CN" sz="1600" b="0" i="1" dirty="0" smtClean="0">
                            <a:latin typeface="Cambria Math" panose="02040503050406030204" pitchFamily="18" charset="0"/>
                          </a:rPr>
                          <m:t>,</m:t>
                        </m:r>
                        <m:r>
                          <a:rPr lang="en-US" altLang="zh-CN" sz="1600" b="0" i="1" dirty="0" smtClean="0">
                            <a:latin typeface="Cambria Math" panose="02040503050406030204" pitchFamily="18" charset="0"/>
                          </a:rPr>
                          <m:t>𝑦</m:t>
                        </m:r>
                      </m:e>
                    </m:d>
                  </m:oMath>
                </a14:m>
                <a:r>
                  <a:rPr lang="zh-CN" altLang="en-US" sz="1600" dirty="0"/>
                  <a:t>，其中</a:t>
                </a:r>
                <a14:m>
                  <m:oMath xmlns:m="http://schemas.openxmlformats.org/officeDocument/2006/math">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d>
                      <m:dPr>
                        <m:ctrlPr>
                          <a:rPr lang="en-US" altLang="zh-CN" sz="1600" b="0" i="1" smtClean="0">
                            <a:latin typeface="Cambria Math"/>
                          </a:rPr>
                        </m:ctrlPr>
                      </m:dPr>
                      <m:e>
                        <m:sSub>
                          <m:sSubPr>
                            <m:ctrlPr>
                              <a:rPr lang="en-US" altLang="zh-CN" sz="1600" b="0" i="1" smtClean="0">
                                <a:latin typeface="Cambria Math"/>
                              </a:rPr>
                            </m:ctrlPr>
                          </m:sSubPr>
                          <m:e>
                            <m:r>
                              <a:rPr lang="en-US" altLang="zh-CN" sz="1600" b="0" i="1" smtClean="0">
                                <a:latin typeface="Cambria Math" panose="02040503050406030204" pitchFamily="18" charset="0"/>
                              </a:rPr>
                              <m:t>𝑥</m:t>
                            </m:r>
                          </m:e>
                          <m:sub>
                            <m:r>
                              <a:rPr lang="en-US" altLang="zh-CN" sz="1600" b="0" i="1" smtClean="0">
                                <a:latin typeface="Cambria Math" panose="02040503050406030204" pitchFamily="18" charset="0"/>
                              </a:rPr>
                              <m:t>1</m:t>
                            </m:r>
                          </m:sub>
                        </m:sSub>
                        <m:r>
                          <a:rPr lang="en-US" altLang="zh-CN" sz="1600" b="0" i="1" smtClean="0">
                            <a:latin typeface="Cambria Math" panose="02040503050406030204" pitchFamily="18" charset="0"/>
                          </a:rPr>
                          <m:t>,</m:t>
                        </m:r>
                        <m:sSub>
                          <m:sSubPr>
                            <m:ctrlPr>
                              <a:rPr lang="en-US" altLang="zh-CN" sz="1600" b="0" i="1" smtClean="0">
                                <a:latin typeface="Cambria Math"/>
                              </a:rPr>
                            </m:ctrlPr>
                          </m:sSubPr>
                          <m:e>
                            <m:r>
                              <a:rPr lang="en-US" altLang="zh-CN" sz="1600" b="0" i="1" smtClean="0">
                                <a:latin typeface="Cambria Math" panose="02040503050406030204" pitchFamily="18" charset="0"/>
                              </a:rPr>
                              <m:t>𝑥</m:t>
                            </m:r>
                          </m:e>
                          <m:sub>
                            <m:r>
                              <a:rPr lang="en-US" altLang="zh-CN" sz="1600" b="0" i="1" smtClean="0">
                                <a:latin typeface="Cambria Math" panose="02040503050406030204" pitchFamily="18" charset="0"/>
                              </a:rPr>
                              <m:t>2</m:t>
                            </m:r>
                          </m:sub>
                        </m:sSub>
                        <m:r>
                          <a:rPr lang="en-US" altLang="zh-CN" sz="1600" b="0" i="1" smtClean="0">
                            <a:latin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𝑥</m:t>
                            </m:r>
                          </m:e>
                          <m:sub>
                            <m:r>
                              <a:rPr lang="en-US" altLang="zh-CN" sz="1600" b="0" i="1" smtClean="0">
                                <a:latin typeface="Cambria Math" panose="02040503050406030204" pitchFamily="18" charset="0"/>
                                <a:ea typeface="Cambria Math" panose="02040503050406030204" pitchFamily="18" charset="0"/>
                              </a:rPr>
                              <m:t>𝑇</m:t>
                            </m:r>
                          </m:sub>
                        </m:sSub>
                      </m:e>
                    </m:d>
                  </m:oMath>
                </a14:m>
                <a:r>
                  <a:rPr lang="zh-CN" altLang="en-US" sz="1600" dirty="0"/>
                  <a:t>为长度是</a:t>
                </a:r>
                <a:r>
                  <a:rPr lang="en-US" altLang="zh-CN" sz="1600" dirty="0"/>
                  <a:t>T</a:t>
                </a:r>
                <a:r>
                  <a:rPr lang="zh-CN" altLang="en-US" sz="1600" dirty="0"/>
                  <a:t>的输入序列，</a:t>
                </a:r>
                <a:r>
                  <a:rPr lang="en-US" altLang="zh-CN" sz="1600" dirty="0"/>
                  <a:t>y</a:t>
                </a:r>
                <a14:m>
                  <m:oMath xmlns:m="http://schemas.openxmlformats.org/officeDocument/2006/math">
                    <m:r>
                      <a:rPr lang="en-US" altLang="zh-CN" sz="1600" i="1">
                        <a:latin typeface="Cambria Math" panose="02040503050406030204" pitchFamily="18" charset="0"/>
                      </a:rPr>
                      <m:t>=</m:t>
                    </m:r>
                    <m:d>
                      <m:dPr>
                        <m:ctrlPr>
                          <a:rPr lang="en-US" altLang="zh-CN" sz="1600" i="1">
                            <a:latin typeface="Cambria Math"/>
                          </a:rPr>
                        </m:ctrlPr>
                      </m:dPr>
                      <m:e>
                        <m:sSub>
                          <m:sSubPr>
                            <m:ctrlPr>
                              <a:rPr lang="en-US" altLang="zh-CN" sz="1600" i="1">
                                <a:latin typeface="Cambria Math"/>
                              </a:rPr>
                            </m:ctrlPr>
                          </m:sSubPr>
                          <m:e>
                            <m:r>
                              <a:rPr lang="en-US" altLang="zh-CN" sz="1600" b="0" i="1" smtClean="0">
                                <a:latin typeface="Cambria Math" panose="02040503050406030204" pitchFamily="18" charset="0"/>
                              </a:rPr>
                              <m:t>𝑦</m:t>
                            </m:r>
                          </m:e>
                          <m:sub>
                            <m:r>
                              <a:rPr lang="en-US" altLang="zh-CN" sz="1600" i="1">
                                <a:latin typeface="Cambria Math" panose="02040503050406030204" pitchFamily="18" charset="0"/>
                              </a:rPr>
                              <m:t>1</m:t>
                            </m:r>
                          </m:sub>
                        </m:sSub>
                        <m:r>
                          <a:rPr lang="en-US" altLang="zh-CN" sz="1600" i="1">
                            <a:latin typeface="Cambria Math" panose="02040503050406030204" pitchFamily="18" charset="0"/>
                          </a:rPr>
                          <m:t>,</m:t>
                        </m:r>
                        <m:sSub>
                          <m:sSubPr>
                            <m:ctrlPr>
                              <a:rPr lang="en-US" altLang="zh-CN" sz="1600" i="1" smtClean="0">
                                <a:latin typeface="Cambria Math"/>
                              </a:rPr>
                            </m:ctrlPr>
                          </m:sSubPr>
                          <m:e>
                            <m:r>
                              <a:rPr lang="en-US" altLang="zh-CN" sz="1600" b="0" i="1" smtClean="0">
                                <a:latin typeface="Cambria Math" panose="02040503050406030204" pitchFamily="18" charset="0"/>
                              </a:rPr>
                              <m:t>𝑦</m:t>
                            </m:r>
                          </m:e>
                          <m:sub>
                            <m:r>
                              <a:rPr lang="en-US" altLang="zh-CN" sz="1600" i="1">
                                <a:latin typeface="Cambria Math" panose="02040503050406030204" pitchFamily="18" charset="0"/>
                              </a:rPr>
                              <m:t>2</m:t>
                            </m:r>
                          </m:sub>
                        </m:sSub>
                        <m:r>
                          <a:rPr lang="en-US" altLang="zh-CN" sz="1600" i="1">
                            <a:latin typeface="Cambria Math" panose="02040503050406030204" pitchFamily="18" charset="0"/>
                          </a:rPr>
                          <m:t>, </m:t>
                        </m:r>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𝑦</m:t>
                            </m:r>
                          </m:e>
                          <m:sub>
                            <m:r>
                              <a:rPr lang="en-US" altLang="zh-CN" sz="1600" i="1">
                                <a:latin typeface="Cambria Math" panose="02040503050406030204" pitchFamily="18" charset="0"/>
                                <a:ea typeface="Cambria Math" panose="02040503050406030204" pitchFamily="18" charset="0"/>
                              </a:rPr>
                              <m:t>𝑇</m:t>
                            </m:r>
                          </m:sub>
                        </m:sSub>
                      </m:e>
                    </m:d>
                  </m:oMath>
                </a14:m>
                <a:r>
                  <a:rPr lang="zh-CN" altLang="en-US" sz="1600" dirty="0"/>
                  <a:t>是长度为</a:t>
                </a:r>
                <a:r>
                  <a:rPr lang="en-US" altLang="zh-CN" sz="1600" dirty="0"/>
                  <a:t>T</a:t>
                </a:r>
                <a:r>
                  <a:rPr lang="zh-CN" altLang="en-US" sz="1600" dirty="0"/>
                  <a:t>的标签序列。即在每个时刻</a:t>
                </a:r>
                <a:r>
                  <a:rPr lang="en-US" altLang="zh-CN" sz="1600" dirty="0"/>
                  <a:t>t</a:t>
                </a:r>
                <a:r>
                  <a:rPr lang="zh-CN" altLang="en-US" sz="1600" dirty="0"/>
                  <a:t>，都有一个监督信息</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𝑦</m:t>
                        </m:r>
                      </m:e>
                      <m:sub>
                        <m:r>
                          <a:rPr lang="en-US" altLang="zh-CN" sz="1600" b="0" i="1" smtClean="0">
                            <a:latin typeface="Cambria Math" panose="02040503050406030204" pitchFamily="18" charset="0"/>
                          </a:rPr>
                          <m:t>𝑡</m:t>
                        </m:r>
                      </m:sub>
                    </m:sSub>
                  </m:oMath>
                </a14:m>
                <a:r>
                  <a:rPr lang="zh-CN" altLang="en-US" sz="1600" dirty="0"/>
                  <a:t>，定义时刻</a:t>
                </a:r>
                <a:r>
                  <a:rPr lang="en-US" altLang="zh-CN" sz="1600" dirty="0"/>
                  <a:t>t</a:t>
                </a:r>
                <a:r>
                  <a:rPr lang="zh-CN" altLang="en-US" sz="1600" dirty="0"/>
                  <a:t>的损失函数为</a:t>
                </a:r>
                <a:endParaRPr lang="en-US" altLang="zh-CN" sz="1600" dirty="0"/>
              </a:p>
            </p:txBody>
          </p:sp>
        </mc:Choice>
        <mc:Fallback>
          <p:sp>
            <p:nvSpPr>
              <p:cNvPr id="24" name="矩形 23"/>
              <p:cNvSpPr>
                <a:spLocks noRot="1" noChangeAspect="1" noMove="1" noResize="1" noEditPoints="1" noAdjustHandles="1" noChangeArrowheads="1" noChangeShapeType="1" noTextEdit="1"/>
              </p:cNvSpPr>
              <p:nvPr/>
            </p:nvSpPr>
            <p:spPr>
              <a:xfrm>
                <a:off x="798194" y="1401229"/>
                <a:ext cx="7621400" cy="858935"/>
              </a:xfrm>
              <a:prstGeom prst="rect">
                <a:avLst/>
              </a:prstGeom>
              <a:blipFill rotWithShape="1">
                <a:blip r:embed="rId3"/>
                <a:stretch>
                  <a:fillRect l="-480" b="-7092"/>
                </a:stretch>
              </a:blipFill>
              <a:ln>
                <a:noFill/>
              </a:ln>
            </p:spPr>
            <p:txBody>
              <a:bodyPr/>
              <a:lstStyle/>
              <a:p>
                <a:r>
                  <a:rPr lang="zh-CN" altLang="en-US">
                    <a:noFill/>
                  </a:rPr>
                  <a:t> </a:t>
                </a:r>
                <a:endParaRPr lang="zh-CN" altLang="en-US">
                  <a:noFill/>
                </a:endParaRPr>
              </a:p>
            </p:txBody>
          </p:sp>
        </mc:Fallback>
      </mc:AlternateContent>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4</a:t>
            </a:r>
            <a:r>
              <a:rPr lang="zh-CN" altLang="zh-CN" sz="1600" b="1" dirty="0">
                <a:solidFill>
                  <a:srgbClr val="3D89BC"/>
                </a:solidFill>
              </a:rPr>
              <a:t>．</a:t>
            </a:r>
            <a:r>
              <a:rPr lang="zh-CN" altLang="en-US" sz="1600" b="1" dirty="0">
                <a:solidFill>
                  <a:srgbClr val="3D89BC"/>
                </a:solidFill>
              </a:rPr>
              <a:t>循环神经网络的梯度计算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矩形 43"/>
          <p:cNvSpPr/>
          <p:nvPr/>
        </p:nvSpPr>
        <p:spPr>
          <a:xfrm>
            <a:off x="788723" y="4217562"/>
            <a:ext cx="7621400" cy="4492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整个序列的损失函数 关于隐层间参数</a:t>
            </a:r>
            <a:r>
              <a:rPr lang="en-US" altLang="zh-CN" sz="1600" dirty="0"/>
              <a:t>U</a:t>
            </a:r>
            <a:r>
              <a:rPr lang="zh-CN" altLang="en-US" sz="1600" dirty="0"/>
              <a:t>的梯度为</a:t>
            </a:r>
            <a:endParaRPr lang="en-US" altLang="zh-CN" sz="1600" dirty="0"/>
          </a:p>
        </p:txBody>
      </p:sp>
      <p:sp>
        <p:nvSpPr>
          <p:cNvPr id="46" name="文本框 45"/>
          <p:cNvSpPr txBox="1"/>
          <p:nvPr/>
        </p:nvSpPr>
        <p:spPr>
          <a:xfrm>
            <a:off x="6863224" y="2396185"/>
            <a:ext cx="651140" cy="338554"/>
          </a:xfrm>
          <a:prstGeom prst="rect">
            <a:avLst/>
          </a:prstGeom>
          <a:noFill/>
        </p:spPr>
        <p:txBody>
          <a:bodyPr wrap="none" rtlCol="0">
            <a:spAutoFit/>
          </a:bodyPr>
          <a:lstStyle/>
          <a:p>
            <a:r>
              <a:rPr lang="en-US" altLang="zh-CN" sz="1600" dirty="0">
                <a:solidFill>
                  <a:schemeClr val="bg1"/>
                </a:solidFill>
              </a:rPr>
              <a:t>(8-9)</a:t>
            </a:r>
            <a:endParaRPr lang="zh-CN" altLang="en-US" sz="1600" dirty="0">
              <a:solidFill>
                <a:schemeClr val="bg1"/>
              </a:solidFill>
            </a:endParaRPr>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9"/>
          <p:cNvSpPr>
            <a:spLocks noChangeArrowheads="1"/>
          </p:cNvSpPr>
          <p:nvPr/>
        </p:nvSpPr>
        <p:spPr bwMode="auto">
          <a:xfrm>
            <a:off x="1794668" y="44049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文本框 36"/>
          <p:cNvSpPr txBox="1"/>
          <p:nvPr/>
        </p:nvSpPr>
        <p:spPr>
          <a:xfrm>
            <a:off x="6876103" y="3516865"/>
            <a:ext cx="771365" cy="338554"/>
          </a:xfrm>
          <a:prstGeom prst="rect">
            <a:avLst/>
          </a:prstGeom>
          <a:noFill/>
        </p:spPr>
        <p:txBody>
          <a:bodyPr wrap="none" rtlCol="0">
            <a:spAutoFit/>
          </a:bodyPr>
          <a:lstStyle/>
          <a:p>
            <a:r>
              <a:rPr lang="en-US" altLang="zh-CN" sz="1600" dirty="0">
                <a:solidFill>
                  <a:schemeClr val="bg1"/>
                </a:solidFill>
              </a:rPr>
              <a:t>(8-10)</a:t>
            </a:r>
            <a:endParaRPr lang="zh-CN" altLang="en-US" sz="1600" dirty="0">
              <a:solidFill>
                <a:schemeClr val="bg1"/>
              </a:solidFill>
            </a:endParaRPr>
          </a:p>
        </p:txBody>
      </p:sp>
      <p:sp>
        <p:nvSpPr>
          <p:cNvPr id="22"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1" name="文本框 40"/>
          <p:cNvSpPr txBox="1"/>
          <p:nvPr/>
        </p:nvSpPr>
        <p:spPr>
          <a:xfrm>
            <a:off x="6863224" y="4755101"/>
            <a:ext cx="771365" cy="338554"/>
          </a:xfrm>
          <a:prstGeom prst="rect">
            <a:avLst/>
          </a:prstGeom>
          <a:noFill/>
        </p:spPr>
        <p:txBody>
          <a:bodyPr wrap="none" rtlCol="0">
            <a:spAutoFit/>
          </a:bodyPr>
          <a:lstStyle/>
          <a:p>
            <a:r>
              <a:rPr lang="en-US" altLang="zh-CN" sz="1600" dirty="0">
                <a:solidFill>
                  <a:schemeClr val="bg1"/>
                </a:solidFill>
              </a:rPr>
              <a:t>(8-11)</a:t>
            </a:r>
            <a:endParaRPr lang="zh-CN" altLang="en-US" sz="1600" dirty="0">
              <a:solidFill>
                <a:schemeClr val="bg1"/>
              </a:solidFill>
            </a:endParaRPr>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5" name="对象 14"/>
          <p:cNvGraphicFramePr>
            <a:graphicFrameLocks noChangeAspect="1"/>
          </p:cNvGraphicFramePr>
          <p:nvPr/>
        </p:nvGraphicFramePr>
        <p:xfrm>
          <a:off x="2076246" y="2396185"/>
          <a:ext cx="1728000" cy="360000"/>
        </p:xfrm>
        <a:graphic>
          <a:graphicData uri="http://schemas.openxmlformats.org/presentationml/2006/ole">
            <mc:AlternateContent xmlns:mc="http://schemas.openxmlformats.org/markup-compatibility/2006">
              <mc:Choice xmlns:v="urn:schemas-microsoft-com:vml" Requires="v">
                <p:oleObj spid="_x0000_s14509" name="Equation" r:id="rId4" imgW="914400" imgH="190500" progId="Equation.DSMT4">
                  <p:embed/>
                </p:oleObj>
              </mc:Choice>
              <mc:Fallback>
                <p:oleObj name="Equation" r:id="rId4" imgW="914400" imgH="1905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246" y="2396185"/>
                        <a:ext cx="17280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39" name="矩形 38">
                <a:extLst>
                  <a:ext uri="{FF2B5EF4-FFF2-40B4-BE49-F238E27FC236}">
                    <ele attr="{1CA4EAD4-0082-4B06-A2A5-49300CD1F3F9}"/>
                  </a:ext>
                </a:extLst>
              </p:cNvPr>
              <p:cNvSpPr/>
              <p:nvPr/>
            </p:nvSpPr>
            <p:spPr>
              <a:xfrm>
                <a:off x="799454" y="2923271"/>
                <a:ext cx="7621400" cy="4492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式（</a:t>
                </a:r>
                <a:r>
                  <a:rPr lang="en-US" altLang="zh-CN" sz="1600" dirty="0"/>
                  <a:t>8-9</a:t>
                </a:r>
                <a:r>
                  <a:rPr lang="zh-CN" altLang="en-US" sz="1600" dirty="0"/>
                  <a:t>）中， </a:t>
                </a:r>
                <a14:m>
                  <m:oMath xmlns:m="http://schemas.openxmlformats.org/officeDocument/2006/math">
                    <m:r>
                      <a:rPr lang="en-US" altLang="zh-CN" sz="1600" b="0" i="1" smtClean="0">
                        <a:latin typeface="Cambria Math" panose="02040503050406030204" pitchFamily="18" charset="0"/>
                      </a:rPr>
                      <m:t>𝑔</m:t>
                    </m:r>
                    <m:d>
                      <m:dPr>
                        <m:ctrlPr>
                          <a:rPr lang="en-US" altLang="zh-CN" sz="1600" b="0" i="1" smtClean="0">
                            <a:latin typeface="Cambria Math"/>
                          </a:rPr>
                        </m:ctrlPr>
                      </m:dPr>
                      <m:e>
                        <m:sSub>
                          <m:sSubPr>
                            <m:ctrlPr>
                              <a:rPr lang="en-US" altLang="zh-CN" sz="1600" b="0" i="1" smtClean="0">
                                <a:latin typeface="Cambria Math"/>
                              </a:rPr>
                            </m:ctrlPr>
                          </m:sSubPr>
                          <m:e>
                            <m:r>
                              <a:rPr lang="en-US" altLang="zh-CN" sz="1600" b="0" i="1" smtClean="0">
                                <a:latin typeface="Cambria Math" panose="02040503050406030204" pitchFamily="18" charset="0"/>
                              </a:rPr>
                              <m:t>h</m:t>
                            </m:r>
                          </m:e>
                          <m:sub>
                            <m:r>
                              <a:rPr lang="en-US" altLang="zh-CN" sz="1600" b="0" i="1" smtClean="0">
                                <a:latin typeface="Cambria Math" panose="02040503050406030204" pitchFamily="18" charset="0"/>
                              </a:rPr>
                              <m:t>𝑡</m:t>
                            </m:r>
                          </m:sub>
                        </m:sSub>
                      </m:e>
                    </m:d>
                  </m:oMath>
                </a14:m>
                <a:r>
                  <a:rPr lang="zh-CN" altLang="en-US" sz="1600" dirty="0"/>
                  <a:t>为第</a:t>
                </a:r>
                <a:r>
                  <a:rPr lang="en-US" altLang="zh-CN" sz="1600" dirty="0"/>
                  <a:t>t</a:t>
                </a:r>
                <a:r>
                  <a:rPr lang="zh-CN" altLang="en-US" sz="1600" dirty="0"/>
                  <a:t>时刻的输出；</a:t>
                </a:r>
                <a:r>
                  <a:rPr lang="en-US" altLang="zh-CN" sz="1600" dirty="0"/>
                  <a:t>L</a:t>
                </a:r>
                <a:r>
                  <a:rPr lang="zh-CN" altLang="en-US" sz="1600" dirty="0"/>
                  <a:t>为可微分的损失函数，比如交叉熵。那么整个序列上损失函数为</a:t>
                </a:r>
                <a:endParaRPr lang="en-US" altLang="zh-CN" sz="1600" dirty="0"/>
              </a:p>
            </p:txBody>
          </p:sp>
        </mc:Choice>
        <mc:Fallback>
          <p:sp>
            <p:nvSpPr>
              <p:cNvPr id="39" name="矩形 38"/>
              <p:cNvSpPr>
                <a:spLocks noRot="1" noChangeAspect="1" noMove="1" noResize="1" noEditPoints="1" noAdjustHandles="1" noChangeArrowheads="1" noChangeShapeType="1" noTextEdit="1"/>
              </p:cNvSpPr>
              <p:nvPr/>
            </p:nvSpPr>
            <p:spPr>
              <a:xfrm>
                <a:off x="799454" y="2923271"/>
                <a:ext cx="7621400" cy="449298"/>
              </a:xfrm>
              <a:prstGeom prst="rect">
                <a:avLst/>
              </a:prstGeom>
              <a:blipFill rotWithShape="1">
                <a:blip r:embed="rId6"/>
                <a:stretch>
                  <a:fillRect l="-400" t="-19178" b="-32877"/>
                </a:stretch>
              </a:blipFill>
              <a:ln>
                <a:noFill/>
              </a:ln>
            </p:spPr>
            <p:txBody>
              <a:bodyPr/>
              <a:lstStyle/>
              <a:p>
                <a:r>
                  <a:rPr lang="zh-CN" altLang="en-US">
                    <a:noFill/>
                  </a:rPr>
                  <a:t> </a:t>
                </a:r>
                <a:endParaRPr lang="zh-CN" altLang="en-US">
                  <a:noFill/>
                </a:endParaRPr>
              </a:p>
            </p:txBody>
          </p:sp>
        </mc:Fallback>
      </mc:AlternateContent>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5" name="对象 24"/>
          <p:cNvGraphicFramePr>
            <a:graphicFrameLocks noChangeAspect="1"/>
          </p:cNvGraphicFramePr>
          <p:nvPr/>
        </p:nvGraphicFramePr>
        <p:xfrm>
          <a:off x="2117572" y="3491107"/>
          <a:ext cx="1278046" cy="611727"/>
        </p:xfrm>
        <a:graphic>
          <a:graphicData uri="http://schemas.openxmlformats.org/presentationml/2006/ole">
            <mc:AlternateContent xmlns:mc="http://schemas.openxmlformats.org/markup-compatibility/2006">
              <mc:Choice xmlns:v="urn:schemas-microsoft-com:vml" Requires="v">
                <p:oleObj spid="_x0000_s14510" name="Equation" r:id="rId7" imgW="533400" imgH="368300" progId="Equation.DSMT4">
                  <p:embed/>
                </p:oleObj>
              </mc:Choice>
              <mc:Fallback>
                <p:oleObj name="Equation" r:id="rId7" imgW="533400" imgH="36830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7572" y="3491107"/>
                        <a:ext cx="1278046" cy="611727"/>
                      </a:xfrm>
                      <a:prstGeom prst="rect">
                        <a:avLst/>
                      </a:prstGeom>
                      <a:noFill/>
                    </p:spPr>
                  </p:pic>
                </p:oleObj>
              </mc:Fallback>
            </mc:AlternateContent>
          </a:graphicData>
        </a:graphic>
      </p:graphicFrame>
      <p:sp>
        <p:nvSpPr>
          <p:cNvPr id="26"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7" name="对象 26"/>
          <p:cNvGraphicFramePr>
            <a:graphicFrameLocks noChangeAspect="1"/>
          </p:cNvGraphicFramePr>
          <p:nvPr/>
        </p:nvGraphicFramePr>
        <p:xfrm>
          <a:off x="1967661" y="4755101"/>
          <a:ext cx="1024617" cy="540000"/>
        </p:xfrm>
        <a:graphic>
          <a:graphicData uri="http://schemas.openxmlformats.org/presentationml/2006/ole">
            <mc:AlternateContent xmlns:mc="http://schemas.openxmlformats.org/markup-compatibility/2006">
              <mc:Choice xmlns:v="urn:schemas-microsoft-com:vml" Requires="v">
                <p:oleObj spid="_x0000_s14511" name="Equation" r:id="rId9" imgW="711200" imgH="368300" progId="Equation.DSMT4">
                  <p:embed/>
                </p:oleObj>
              </mc:Choice>
              <mc:Fallback>
                <p:oleObj name="Equation" r:id="rId9" imgW="711200" imgH="368300"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7661" y="4755101"/>
                        <a:ext cx="1024617" cy="5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45" name="矩形 44">
                <a:extLst>
                  <a:ext uri="{FF2B5EF4-FFF2-40B4-BE49-F238E27FC236}">
                    <ele attr="{7F6EFA11-968F-4AEF-9C74-E676F9240812}"/>
                  </a:ext>
                </a:extLst>
              </p:cNvPr>
              <p:cNvSpPr/>
              <p:nvPr/>
            </p:nvSpPr>
            <p:spPr>
              <a:xfrm>
                <a:off x="786575" y="5348756"/>
                <a:ext cx="7621400" cy="4492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即每个时刻损失</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𝐿</m:t>
                        </m:r>
                      </m:e>
                      <m:sub>
                        <m:r>
                          <a:rPr lang="en-US" altLang="zh-CN" sz="1600" b="0" i="1" smtClean="0">
                            <a:latin typeface="Cambria Math" panose="02040503050406030204" pitchFamily="18" charset="0"/>
                          </a:rPr>
                          <m:t>𝑡</m:t>
                        </m:r>
                      </m:sub>
                    </m:sSub>
                  </m:oMath>
                </a14:m>
                <a:r>
                  <a:rPr lang="zh-CN" altLang="en-US" sz="1600" dirty="0"/>
                  <a:t>对参数</a:t>
                </a:r>
                <a:r>
                  <a:rPr lang="en-US" altLang="zh-CN" sz="1600" dirty="0"/>
                  <a:t>U</a:t>
                </a:r>
                <a:r>
                  <a:rPr lang="zh-CN" altLang="en-US" sz="1600" dirty="0"/>
                  <a:t>的偏导数之和。</a:t>
                </a:r>
                <a:endParaRPr lang="en-US" altLang="zh-CN" sz="1600" dirty="0"/>
              </a:p>
            </p:txBody>
          </p:sp>
        </mc:Choice>
        <mc:Fallback>
          <p:sp>
            <p:nvSpPr>
              <p:cNvPr id="45" name="矩形 44"/>
              <p:cNvSpPr>
                <a:spLocks noRot="1" noChangeAspect="1" noMove="1" noResize="1" noEditPoints="1" noAdjustHandles="1" noChangeArrowheads="1" noChangeShapeType="1" noTextEdit="1"/>
              </p:cNvSpPr>
              <p:nvPr/>
            </p:nvSpPr>
            <p:spPr>
              <a:xfrm>
                <a:off x="786575" y="5348756"/>
                <a:ext cx="7621400" cy="449298"/>
              </a:xfrm>
              <a:prstGeom prst="rect">
                <a:avLst/>
              </a:prstGeom>
              <a:blipFill rotWithShape="1">
                <a:blip r:embed="rId11"/>
                <a:stretch>
                  <a:fillRect b="-5405"/>
                </a:stretch>
              </a:blipFill>
              <a:ln>
                <a:noFill/>
              </a:ln>
            </p:spPr>
            <p:txBody>
              <a:bodyPr/>
              <a:lstStyle/>
              <a:p>
                <a:r>
                  <a:rPr lang="zh-CN" altLang="en-US">
                    <a:noFill/>
                  </a:rPr>
                  <a:t> </a:t>
                </a:r>
                <a:endParaRPr lang="zh-CN" altLang="en-US">
                  <a:noFill/>
                </a:endParaRPr>
              </a:p>
            </p:txBody>
          </p:sp>
        </mc:Fallback>
      </mc:AlternateContent>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785316" y="1401229"/>
            <a:ext cx="7621400" cy="4407143"/>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1135" cy="414020"/>
          </a:xfrm>
          <a:prstGeom prst="rect">
            <a:avLst/>
          </a:prstGeom>
          <a:noFill/>
        </p:spPr>
        <p:txBody>
          <a:bodyPr wrap="none" rtlCol="0">
            <a:spAutoFit/>
          </a:bodyPr>
          <a:lstStyle/>
          <a:p>
            <a:r>
              <a:rPr lang="en-US" altLang="zh-CN" sz="2100" spc="225" dirty="0">
                <a:solidFill>
                  <a:prstClr val="white"/>
                </a:solidFill>
              </a:rPr>
              <a:t>8.1</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mc:AlternateContent xmlns:mc="http://schemas.openxmlformats.org/markup-compatibility/2006">
        <mc:Choice xmlns:a14="http://schemas.microsoft.com/office/drawing/2010/main" Requires="a14">
          <p:sp>
            <p:nvSpPr>
              <p:cNvPr id="24" name="矩形 23"/>
              <p:cNvSpPr/>
              <p:nvPr/>
            </p:nvSpPr>
            <p:spPr>
              <a:xfrm>
                <a:off x="798194" y="1401229"/>
                <a:ext cx="7621400" cy="10305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计算偏导数</a:t>
                </a:r>
                <a14:m>
                  <m:oMath xmlns:m="http://schemas.openxmlformats.org/officeDocument/2006/math">
                    <m:f>
                      <m:fPr>
                        <m:ctrlPr>
                          <a:rPr lang="en-US" altLang="zh-CN" sz="1600" i="1" smtClean="0">
                            <a:latin typeface="Cambria Math"/>
                          </a:rPr>
                        </m:ctrlPr>
                      </m:fPr>
                      <m:num>
                        <m:r>
                          <a:rPr lang="zh-CN" altLang="en-US" sz="1600" i="1" smtClean="0">
                            <a:latin typeface="Cambria Math" panose="02040503050406030204" pitchFamily="18" charset="0"/>
                          </a:rPr>
                          <m:t>𝜕</m:t>
                        </m:r>
                        <m:sSub>
                          <m:sSubPr>
                            <m:ctrlPr>
                              <a:rPr lang="en-US" altLang="zh-CN" sz="1600" i="1" smtClean="0">
                                <a:latin typeface="Cambria Math"/>
                              </a:rPr>
                            </m:ctrlPr>
                          </m:sSubPr>
                          <m:e>
                            <m:r>
                              <a:rPr lang="en-US" altLang="zh-CN" sz="1600" b="0" i="1" smtClean="0">
                                <a:latin typeface="Cambria Math" panose="02040503050406030204" pitchFamily="18" charset="0"/>
                              </a:rPr>
                              <m:t>𝐿</m:t>
                            </m:r>
                          </m:e>
                          <m:sub>
                            <m:r>
                              <a:rPr lang="en-US" altLang="zh-CN" sz="1600" b="0" i="1" smtClean="0">
                                <a:latin typeface="Cambria Math" panose="02040503050406030204" pitchFamily="18" charset="0"/>
                              </a:rPr>
                              <m:t>𝑡</m:t>
                            </m:r>
                          </m:sub>
                        </m:sSub>
                      </m:num>
                      <m:den>
                        <m:r>
                          <a:rPr lang="zh-CN" altLang="en-US" sz="1600" i="1" smtClean="0">
                            <a:latin typeface="Cambria Math" panose="02040503050406030204" pitchFamily="18" charset="0"/>
                          </a:rPr>
                          <m:t>𝜕</m:t>
                        </m:r>
                        <m:r>
                          <a:rPr lang="en-US" altLang="zh-CN" sz="1600" b="0" i="1" smtClean="0">
                            <a:latin typeface="Cambria Math" panose="02040503050406030204" pitchFamily="18" charset="0"/>
                          </a:rPr>
                          <m:t>𝑈</m:t>
                        </m:r>
                      </m:den>
                    </m:f>
                  </m:oMath>
                </a14:m>
                <a:r>
                  <a:rPr lang="zh-CN" altLang="en-US" sz="1600" dirty="0"/>
                  <a:t>先来计算公式</a:t>
                </a:r>
                <a:r>
                  <a:rPr lang="en-US" altLang="zh-CN" sz="1600" dirty="0"/>
                  <a:t>(8-11)</a:t>
                </a:r>
                <a:r>
                  <a:rPr lang="zh-CN" altLang="en-US" sz="1600" dirty="0"/>
                  <a:t>中第</a:t>
                </a:r>
                <a14:m>
                  <m:oMath xmlns:m="http://schemas.openxmlformats.org/officeDocument/2006/math">
                    <m:r>
                      <a:rPr lang="en-US" altLang="zh-CN" sz="1600" b="0" i="1" smtClean="0">
                        <a:latin typeface="Cambria Math" panose="02040503050406030204" pitchFamily="18" charset="0"/>
                      </a:rPr>
                      <m:t>𝑡</m:t>
                    </m:r>
                  </m:oMath>
                </a14:m>
                <a:r>
                  <a:rPr lang="zh-CN" altLang="en-US" sz="1600" dirty="0"/>
                  <a:t>时刻损失对参数</a:t>
                </a:r>
                <a14:m>
                  <m:oMath xmlns:m="http://schemas.openxmlformats.org/officeDocument/2006/math">
                    <m:r>
                      <a:rPr lang="en-US" altLang="zh-CN" sz="1600" b="0" i="1" smtClean="0">
                        <a:latin typeface="Cambria Math" panose="02040503050406030204" pitchFamily="18" charset="0"/>
                      </a:rPr>
                      <m:t>𝑈</m:t>
                    </m:r>
                  </m:oMath>
                </a14:m>
                <a:r>
                  <a:rPr lang="zh-CN" altLang="en-US" sz="1600" dirty="0"/>
                  <a:t>的偏导数</a:t>
                </a:r>
                <a14:m>
                  <m:oMath xmlns:m="http://schemas.openxmlformats.org/officeDocument/2006/math">
                    <m:f>
                      <m:fPr>
                        <m:ctrlPr>
                          <a:rPr lang="en-US" altLang="zh-CN" sz="1600" i="1">
                            <a:latin typeface="Cambria Math"/>
                          </a:rPr>
                        </m:ctrlPr>
                      </m:fPr>
                      <m:num>
                        <m:r>
                          <a:rPr lang="zh-CN" altLang="en-US" sz="1600" i="1">
                            <a:latin typeface="Cambria Math" panose="02040503050406030204" pitchFamily="18" charset="0"/>
                          </a:rPr>
                          <m:t>𝜕</m:t>
                        </m:r>
                        <m:sSub>
                          <m:sSubPr>
                            <m:ctrlPr>
                              <a:rPr lang="en-US" altLang="zh-CN" sz="1600" i="1">
                                <a:latin typeface="Cambria Math"/>
                              </a:rPr>
                            </m:ctrlPr>
                          </m:sSubPr>
                          <m:e>
                            <m:r>
                              <a:rPr lang="en-US" altLang="zh-CN" sz="1600" i="1">
                                <a:latin typeface="Cambria Math" panose="02040503050406030204" pitchFamily="18" charset="0"/>
                              </a:rPr>
                              <m:t>𝐿</m:t>
                            </m:r>
                          </m:e>
                          <m:sub>
                            <m:r>
                              <a:rPr lang="en-US" altLang="zh-CN" sz="1600" i="1">
                                <a:latin typeface="Cambria Math" panose="02040503050406030204" pitchFamily="18" charset="0"/>
                              </a:rPr>
                              <m:t>𝑡</m:t>
                            </m:r>
                          </m:sub>
                        </m:sSub>
                      </m:num>
                      <m:den>
                        <m:r>
                          <a:rPr lang="zh-CN" altLang="en-US" sz="1600" i="1">
                            <a:latin typeface="Cambria Math" panose="02040503050406030204" pitchFamily="18" charset="0"/>
                          </a:rPr>
                          <m:t>𝜕</m:t>
                        </m:r>
                        <m:r>
                          <a:rPr lang="en-US" altLang="zh-CN" sz="1600" i="1">
                            <a:latin typeface="Cambria Math" panose="02040503050406030204" pitchFamily="18" charset="0"/>
                          </a:rPr>
                          <m:t>𝑈</m:t>
                        </m:r>
                      </m:den>
                    </m:f>
                    <m:r>
                      <a:rPr lang="en-US" altLang="zh-CN" sz="1600" i="1">
                        <a:latin typeface="Cambria Math" panose="02040503050406030204" pitchFamily="18" charset="0"/>
                      </a:rPr>
                      <m:t> </m:t>
                    </m:r>
                  </m:oMath>
                </a14:m>
                <a:r>
                  <a:rPr lang="zh-CN" altLang="en-US" sz="1600" dirty="0"/>
                  <a:t>。</a:t>
                </a:r>
              </a:p>
              <a:p>
                <a:pPr indent="457200"/>
                <a:r>
                  <a:rPr lang="zh-CN" altLang="en-US" sz="1600" dirty="0"/>
                  <a:t>因为参数</a:t>
                </a:r>
                <a14:m>
                  <m:oMath xmlns:m="http://schemas.openxmlformats.org/officeDocument/2006/math">
                    <m:r>
                      <a:rPr lang="en-US" altLang="zh-CN" sz="1600" i="1">
                        <a:latin typeface="Cambria Math" panose="02040503050406030204" pitchFamily="18" charset="0"/>
                      </a:rPr>
                      <m:t>𝑈</m:t>
                    </m:r>
                  </m:oMath>
                </a14:m>
                <a:r>
                  <a:rPr lang="zh-CN" altLang="en-US" sz="1600" dirty="0"/>
                  <a:t>和隐藏层在每个时刻</a:t>
                </a:r>
                <a14:m>
                  <m:oMath xmlns:m="http://schemas.openxmlformats.org/officeDocument/2006/math">
                    <m:r>
                      <a:rPr lang="en-US" altLang="zh-CN" sz="1600" b="0" i="1" smtClean="0">
                        <a:latin typeface="Cambria Math" panose="02040503050406030204" pitchFamily="18" charset="0"/>
                      </a:rPr>
                      <m:t>𝑘</m:t>
                    </m:r>
                    <m:d>
                      <m:dPr>
                        <m:ctrlPr>
                          <a:rPr lang="en-US" altLang="zh-CN" sz="1600" b="0" i="1" smtClean="0">
                            <a:latin typeface="Cambria Math"/>
                          </a:rPr>
                        </m:ctrlPr>
                      </m:dPr>
                      <m:e>
                        <m:r>
                          <a:rPr lang="en-US" altLang="zh-CN" sz="1600" b="0" i="1" smtClean="0">
                            <a:latin typeface="Cambria Math" panose="02040503050406030204" pitchFamily="18" charset="0"/>
                          </a:rPr>
                          <m:t>1</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𝑘</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𝑡</m:t>
                        </m:r>
                      </m:e>
                    </m:d>
                  </m:oMath>
                </a14:m>
                <a:r>
                  <a:rPr lang="zh-CN" altLang="en-US" sz="1600" dirty="0"/>
                  <a:t>的净输入</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𝑍</m:t>
                        </m:r>
                      </m:e>
                      <m:sub>
                        <m:r>
                          <a:rPr lang="en-US" altLang="zh-CN" sz="1600" b="0" i="1" smtClean="0">
                            <a:latin typeface="Cambria Math" panose="02040503050406030204" pitchFamily="18" charset="0"/>
                          </a:rPr>
                          <m:t>𝑘</m:t>
                        </m:r>
                      </m:sub>
                    </m:sSub>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𝑈</m:t>
                    </m:r>
                    <m:sSub>
                      <m:sSubPr>
                        <m:ctrlPr>
                          <a:rPr lang="en-US" altLang="zh-CN" sz="1600" b="0" i="1" smtClean="0">
                            <a:latin typeface="Cambria Math"/>
                          </a:rPr>
                        </m:ctrlPr>
                      </m:sSubPr>
                      <m:e>
                        <m:r>
                          <a:rPr lang="en-US" altLang="zh-CN" sz="1600" b="0" i="1" smtClean="0">
                            <a:latin typeface="Cambria Math" panose="02040503050406030204" pitchFamily="18" charset="0"/>
                          </a:rPr>
                          <m:t>h</m:t>
                        </m:r>
                      </m:e>
                      <m:sub>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−1</m:t>
                        </m:r>
                      </m:sub>
                    </m:sSub>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𝑊</m:t>
                    </m:r>
                    <m:sSub>
                      <m:sSubPr>
                        <m:ctrlPr>
                          <a:rPr lang="en-US" altLang="zh-CN" sz="1600" b="0" i="1" smtClean="0">
                            <a:latin typeface="Cambria Math"/>
                          </a:rPr>
                        </m:ctrlPr>
                      </m:sSubPr>
                      <m:e>
                        <m:r>
                          <a:rPr lang="en-US" altLang="zh-CN" sz="1600" b="0" i="1" smtClean="0">
                            <a:latin typeface="Cambria Math" panose="02040503050406030204" pitchFamily="18" charset="0"/>
                          </a:rPr>
                          <m:t>𝑥</m:t>
                        </m:r>
                      </m:e>
                      <m:sub>
                        <m:r>
                          <a:rPr lang="en-US" altLang="zh-CN" sz="1600" b="0" i="1" smtClean="0">
                            <a:latin typeface="Cambria Math" panose="02040503050406030204" pitchFamily="18" charset="0"/>
                          </a:rPr>
                          <m:t>𝑘</m:t>
                        </m:r>
                      </m:sub>
                    </m:sSub>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𝑏</m:t>
                    </m:r>
                  </m:oMath>
                </a14:m>
                <a:r>
                  <a:rPr lang="zh-CN" altLang="en-US" sz="1600" dirty="0"/>
                  <a:t> 有关，因此第</a:t>
                </a:r>
                <a14:m>
                  <m:oMath xmlns:m="http://schemas.openxmlformats.org/officeDocument/2006/math">
                    <m:r>
                      <a:rPr lang="en-US" altLang="zh-CN" sz="1600" b="0" i="1" smtClean="0">
                        <a:latin typeface="Cambria Math" panose="02040503050406030204" pitchFamily="18" charset="0"/>
                      </a:rPr>
                      <m:t>𝑡</m:t>
                    </m:r>
                  </m:oMath>
                </a14:m>
                <a:r>
                  <a:rPr lang="zh-CN" altLang="en-US" sz="1600" dirty="0"/>
                  <a:t>时刻损失的损失函数</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𝐿</m:t>
                        </m:r>
                      </m:e>
                      <m:sub>
                        <m:r>
                          <a:rPr lang="en-US" altLang="zh-CN" sz="1600" b="0" i="1" smtClean="0">
                            <a:latin typeface="Cambria Math" panose="02040503050406030204" pitchFamily="18" charset="0"/>
                          </a:rPr>
                          <m:t>𝑡</m:t>
                        </m:r>
                      </m:sub>
                    </m:sSub>
                  </m:oMath>
                </a14:m>
                <a:r>
                  <a:rPr lang="zh-CN" altLang="en-US" sz="1600" dirty="0"/>
                  <a:t>关于参数</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𝑈</m:t>
                        </m:r>
                      </m:e>
                      <m:sub>
                        <m:r>
                          <a:rPr lang="en-US" altLang="zh-CN" sz="1600" b="0" i="1" smtClean="0">
                            <a:latin typeface="Cambria Math" panose="02040503050406030204" pitchFamily="18" charset="0"/>
                          </a:rPr>
                          <m:t>𝑖𝑗</m:t>
                        </m:r>
                      </m:sub>
                    </m:sSub>
                  </m:oMath>
                </a14:m>
                <a:r>
                  <a:rPr lang="zh-CN" altLang="en-US" sz="1600" dirty="0"/>
                  <a:t>的梯度为：</a:t>
                </a:r>
              </a:p>
            </p:txBody>
          </p:sp>
        </mc:Choice>
        <mc:Fallback>
          <p:sp>
            <p:nvSpPr>
              <p:cNvPr id="24" name="矩形 23"/>
              <p:cNvSpPr>
                <a:spLocks noRot="1" noChangeAspect="1" noMove="1" noResize="1" noEditPoints="1" noAdjustHandles="1" noChangeArrowheads="1" noChangeShapeType="1" noTextEdit="1"/>
              </p:cNvSpPr>
              <p:nvPr/>
            </p:nvSpPr>
            <p:spPr>
              <a:xfrm>
                <a:off x="798194" y="1401229"/>
                <a:ext cx="7621400" cy="1030587"/>
              </a:xfrm>
              <a:prstGeom prst="rect">
                <a:avLst/>
              </a:prstGeom>
              <a:blipFill rotWithShape="1">
                <a:blip r:embed="rId3"/>
                <a:stretch>
                  <a:fillRect l="-480" b="-2367"/>
                </a:stretch>
              </a:blipFill>
              <a:ln>
                <a:noFill/>
              </a:ln>
            </p:spPr>
            <p:txBody>
              <a:bodyPr/>
              <a:lstStyle/>
              <a:p>
                <a:r>
                  <a:rPr lang="zh-CN" altLang="en-US">
                    <a:noFill/>
                  </a:rPr>
                  <a:t> </a:t>
                </a:r>
                <a:endParaRPr lang="zh-CN" altLang="en-US">
                  <a:noFill/>
                </a:endParaRPr>
              </a:p>
            </p:txBody>
          </p:sp>
        </mc:Fallback>
      </mc:AlternateContent>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4</a:t>
            </a:r>
            <a:r>
              <a:rPr lang="zh-CN" altLang="zh-CN" sz="1600" b="1" dirty="0">
                <a:solidFill>
                  <a:srgbClr val="3D89BC"/>
                </a:solidFill>
              </a:rPr>
              <a:t>．</a:t>
            </a:r>
            <a:r>
              <a:rPr lang="zh-CN" altLang="en-US" sz="1600" b="1" dirty="0">
                <a:solidFill>
                  <a:srgbClr val="3D89BC"/>
                </a:solidFill>
              </a:rPr>
              <a:t>循环神经网络的梯度计算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mc:AlternateContent xmlns:mc="http://schemas.openxmlformats.org/markup-compatibility/2006">
        <mc:Choice xmlns:a14="http://schemas.microsoft.com/office/drawing/2010/main" Requires="a14">
          <p:sp>
            <p:nvSpPr>
              <p:cNvPr id="44" name="矩形 43">
                <a:extLst>
                  <a:ext uri="{FF2B5EF4-FFF2-40B4-BE49-F238E27FC236}">
                    <ele attr="{DB09ECB2-EBA0-4148-AD63-5D564105614D}"/>
                  </a:ext>
                </a:extLst>
              </p:cNvPr>
              <p:cNvSpPr/>
              <p:nvPr/>
            </p:nvSpPr>
            <p:spPr>
              <a:xfrm>
                <a:off x="798194" y="3820490"/>
                <a:ext cx="7621400" cy="5230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式（</a:t>
                </a:r>
                <a:r>
                  <a:rPr lang="en-US" altLang="zh-CN" sz="1600" dirty="0"/>
                  <a:t>8-12</a:t>
                </a:r>
                <a:r>
                  <a:rPr lang="zh-CN" altLang="en-US" sz="1600" dirty="0"/>
                  <a:t>）中，</a:t>
                </a:r>
                <a14:m>
                  <m:oMath xmlns:m="http://schemas.openxmlformats.org/officeDocument/2006/math">
                    <m:f>
                      <m:fPr>
                        <m:ctrlPr>
                          <a:rPr lang="en-US" altLang="zh-CN" sz="1600" i="1" smtClean="0">
                            <a:latin typeface="Cambria Math"/>
                          </a:rPr>
                        </m:ctrlPr>
                      </m:fPr>
                      <m:num>
                        <m:sSup>
                          <m:sSupPr>
                            <m:ctrlPr>
                              <a:rPr lang="en-US" altLang="zh-CN" sz="1600" i="1" smtClean="0">
                                <a:latin typeface="Cambria Math"/>
                              </a:rPr>
                            </m:ctrlPr>
                          </m:sSupPr>
                          <m:e>
                            <m:r>
                              <a:rPr lang="zh-CN" altLang="en-US" sz="1600" i="1" smtClean="0">
                                <a:latin typeface="Cambria Math" panose="02040503050406030204" pitchFamily="18" charset="0"/>
                              </a:rPr>
                              <m:t>𝜕</m:t>
                            </m:r>
                          </m:e>
                          <m:sup>
                            <m:r>
                              <a:rPr lang="en-US" altLang="zh-CN" sz="1600" b="0" i="1" smtClean="0">
                                <a:latin typeface="Cambria Math" panose="02040503050406030204" pitchFamily="18" charset="0"/>
                              </a:rPr>
                              <m:t>+</m:t>
                            </m:r>
                          </m:sup>
                        </m:sSup>
                        <m:sSub>
                          <m:sSubPr>
                            <m:ctrlPr>
                              <a:rPr lang="en-US" altLang="zh-CN" sz="1600" i="1" smtClean="0">
                                <a:latin typeface="Cambria Math"/>
                              </a:rPr>
                            </m:ctrlPr>
                          </m:sSubPr>
                          <m:e>
                            <m:r>
                              <a:rPr lang="en-US" altLang="zh-CN" sz="1600" b="0" i="1" smtClean="0">
                                <a:latin typeface="Cambria Math" panose="02040503050406030204" pitchFamily="18" charset="0"/>
                              </a:rPr>
                              <m:t>𝑍</m:t>
                            </m:r>
                          </m:e>
                          <m:sub>
                            <m:r>
                              <a:rPr lang="en-US" altLang="zh-CN" sz="1600" b="0" i="1" smtClean="0">
                                <a:latin typeface="Cambria Math" panose="02040503050406030204" pitchFamily="18" charset="0"/>
                              </a:rPr>
                              <m:t>𝑘</m:t>
                            </m:r>
                          </m:sub>
                        </m:sSub>
                      </m:num>
                      <m:den>
                        <m:r>
                          <a:rPr lang="zh-CN" altLang="en-US" sz="1600" i="1" smtClean="0">
                            <a:latin typeface="Cambria Math" panose="02040503050406030204" pitchFamily="18" charset="0"/>
                          </a:rPr>
                          <m:t>𝜕</m:t>
                        </m:r>
                        <m:sSub>
                          <m:sSubPr>
                            <m:ctrlPr>
                              <a:rPr lang="en-US" altLang="zh-CN" sz="1600" i="1" smtClean="0">
                                <a:latin typeface="Cambria Math"/>
                              </a:rPr>
                            </m:ctrlPr>
                          </m:sSubPr>
                          <m:e>
                            <m:r>
                              <a:rPr lang="en-US" altLang="zh-CN" sz="1600" b="0" i="1" smtClean="0">
                                <a:latin typeface="Cambria Math" panose="02040503050406030204" pitchFamily="18" charset="0"/>
                              </a:rPr>
                              <m:t>𝑈</m:t>
                            </m:r>
                          </m:e>
                          <m:sub>
                            <m:r>
                              <a:rPr lang="en-US" altLang="zh-CN" sz="1600" b="0" i="1" smtClean="0">
                                <a:latin typeface="Cambria Math" panose="02040503050406030204" pitchFamily="18" charset="0"/>
                              </a:rPr>
                              <m:t>𝑖𝑗</m:t>
                            </m:r>
                          </m:sub>
                        </m:sSub>
                      </m:den>
                    </m:f>
                  </m:oMath>
                </a14:m>
                <a:r>
                  <a:rPr lang="zh-CN" altLang="en-US" sz="1600" dirty="0"/>
                  <a:t>表示“直接”偏导数，即公式</a:t>
                </a:r>
                <a14:m>
                  <m:oMath xmlns:m="http://schemas.openxmlformats.org/officeDocument/2006/math">
                    <m:sSub>
                      <m:sSubPr>
                        <m:ctrlPr>
                          <a:rPr lang="en-US" altLang="zh-CN" sz="1600" i="1">
                            <a:latin typeface="Cambria Math"/>
                          </a:rPr>
                        </m:ctrlPr>
                      </m:sSubPr>
                      <m:e>
                        <m:r>
                          <a:rPr lang="en-US" altLang="zh-CN" sz="1600" i="1">
                            <a:latin typeface="Cambria Math" panose="02040503050406030204" pitchFamily="18" charset="0"/>
                          </a:rPr>
                          <m:t>𝑍</m:t>
                        </m:r>
                      </m:e>
                      <m:sub>
                        <m:r>
                          <a:rPr lang="en-US" altLang="zh-CN" sz="1600" i="1">
                            <a:latin typeface="Cambria Math" panose="02040503050406030204" pitchFamily="18" charset="0"/>
                          </a:rPr>
                          <m:t>𝑘</m:t>
                        </m:r>
                      </m:sub>
                    </m:sSub>
                    <m:r>
                      <a:rPr lang="en-US" altLang="zh-CN" sz="1600" i="1">
                        <a:latin typeface="Cambria Math" panose="02040503050406030204" pitchFamily="18" charset="0"/>
                      </a:rPr>
                      <m:t>=</m:t>
                    </m:r>
                    <m:r>
                      <a:rPr lang="en-US" altLang="zh-CN" sz="1600" i="1">
                        <a:latin typeface="Cambria Math" panose="02040503050406030204" pitchFamily="18" charset="0"/>
                      </a:rPr>
                      <m:t>𝑈</m:t>
                    </m:r>
                    <m:sSub>
                      <m:sSubPr>
                        <m:ctrlPr>
                          <a:rPr lang="en-US" altLang="zh-CN" sz="1600" i="1">
                            <a:latin typeface="Cambria Math"/>
                          </a:rPr>
                        </m:ctrlPr>
                      </m:sSubPr>
                      <m:e>
                        <m:r>
                          <a:rPr lang="en-US" altLang="zh-CN" sz="1600" i="1">
                            <a:latin typeface="Cambria Math" panose="02040503050406030204" pitchFamily="18" charset="0"/>
                          </a:rPr>
                          <m:t>h</m:t>
                        </m:r>
                      </m:e>
                      <m:sub>
                        <m:r>
                          <a:rPr lang="en-US" altLang="zh-CN" sz="1600" i="1">
                            <a:latin typeface="Cambria Math" panose="02040503050406030204" pitchFamily="18" charset="0"/>
                          </a:rPr>
                          <m:t>𝑘</m:t>
                        </m:r>
                        <m:r>
                          <a:rPr lang="en-US" altLang="zh-CN" sz="1600" i="1">
                            <a:latin typeface="Cambria Math" panose="02040503050406030204" pitchFamily="18" charset="0"/>
                          </a:rPr>
                          <m:t>−1</m:t>
                        </m:r>
                      </m:sub>
                    </m:sSub>
                    <m:r>
                      <a:rPr lang="en-US" altLang="zh-CN" sz="1600" i="1">
                        <a:latin typeface="Cambria Math" panose="02040503050406030204" pitchFamily="18" charset="0"/>
                      </a:rPr>
                      <m:t>+</m:t>
                    </m:r>
                    <m:r>
                      <a:rPr lang="en-US" altLang="zh-CN" sz="1600" i="1">
                        <a:latin typeface="Cambria Math" panose="02040503050406030204" pitchFamily="18" charset="0"/>
                      </a:rPr>
                      <m:t>𝑊</m:t>
                    </m:r>
                    <m:sSub>
                      <m:sSubPr>
                        <m:ctrlPr>
                          <a:rPr lang="en-US" altLang="zh-CN" sz="1600" i="1">
                            <a:latin typeface="Cambria Math"/>
                          </a:rPr>
                        </m:ctrlPr>
                      </m:sSubPr>
                      <m:e>
                        <m:r>
                          <a:rPr lang="en-US" altLang="zh-CN" sz="1600" i="1">
                            <a:latin typeface="Cambria Math" panose="02040503050406030204" pitchFamily="18" charset="0"/>
                          </a:rPr>
                          <m:t>𝑥</m:t>
                        </m:r>
                      </m:e>
                      <m:sub>
                        <m:r>
                          <a:rPr lang="en-US" altLang="zh-CN" sz="1600" i="1">
                            <a:latin typeface="Cambria Math" panose="02040503050406030204" pitchFamily="18" charset="0"/>
                          </a:rPr>
                          <m:t>𝑘</m:t>
                        </m:r>
                      </m:sub>
                    </m:sSub>
                    <m:r>
                      <a:rPr lang="en-US" altLang="zh-CN" sz="1600" i="1">
                        <a:latin typeface="Cambria Math" panose="02040503050406030204" pitchFamily="18" charset="0"/>
                      </a:rPr>
                      <m:t>+</m:t>
                    </m:r>
                    <m:r>
                      <a:rPr lang="en-US" altLang="zh-CN" sz="1600" i="1">
                        <a:latin typeface="Cambria Math" panose="02040503050406030204" pitchFamily="18" charset="0"/>
                      </a:rPr>
                      <m:t>𝑏</m:t>
                    </m:r>
                  </m:oMath>
                </a14:m>
                <a:r>
                  <a:rPr lang="zh-CN" altLang="en-US" sz="1600" dirty="0"/>
                  <a:t>中保持</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h</m:t>
                        </m:r>
                      </m:e>
                      <m:sub>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−1</m:t>
                        </m:r>
                      </m:sub>
                    </m:sSub>
                  </m:oMath>
                </a14:m>
                <a:r>
                  <a:rPr lang="zh-CN" altLang="en-US" sz="1600" dirty="0"/>
                  <a:t>不变</a:t>
                </a:r>
                <a:r>
                  <a:rPr lang="en-US" altLang="zh-CN" sz="1600" dirty="0"/>
                  <a:t>,</a:t>
                </a:r>
                <a:r>
                  <a:rPr lang="zh-CN" altLang="en-US" sz="1600" dirty="0"/>
                  <a:t>对</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𝑈</m:t>
                        </m:r>
                      </m:e>
                      <m:sub>
                        <m:r>
                          <a:rPr lang="en-US" altLang="zh-CN" sz="1600" b="0" i="1" smtClean="0">
                            <a:latin typeface="Cambria Math" panose="02040503050406030204" pitchFamily="18" charset="0"/>
                          </a:rPr>
                          <m:t>𝑖𝑗</m:t>
                        </m:r>
                      </m:sub>
                    </m:sSub>
                  </m:oMath>
                </a14:m>
                <a:r>
                  <a:rPr lang="zh-CN" altLang="en-US" sz="1600" dirty="0"/>
                  <a:t>进行求偏导数，得到</a:t>
                </a:r>
                <a:endParaRPr lang="en-US" altLang="zh-CN" sz="1600" dirty="0"/>
              </a:p>
            </p:txBody>
          </p:sp>
        </mc:Choice>
        <mc:Fallback>
          <p:sp>
            <p:nvSpPr>
              <p:cNvPr id="44" name="矩形 43"/>
              <p:cNvSpPr>
                <a:spLocks noRot="1" noChangeAspect="1" noMove="1" noResize="1" noEditPoints="1" noAdjustHandles="1" noChangeArrowheads="1" noChangeShapeType="1" noTextEdit="1"/>
              </p:cNvSpPr>
              <p:nvPr/>
            </p:nvSpPr>
            <p:spPr>
              <a:xfrm>
                <a:off x="798194" y="3820490"/>
                <a:ext cx="7621400" cy="523088"/>
              </a:xfrm>
              <a:prstGeom prst="rect">
                <a:avLst/>
              </a:prstGeom>
              <a:blipFill rotWithShape="1">
                <a:blip r:embed="rId4"/>
                <a:stretch>
                  <a:fillRect l="-480" t="-15116" b="-36047"/>
                </a:stretch>
              </a:blipFill>
              <a:ln>
                <a:noFill/>
              </a:ln>
            </p:spPr>
            <p:txBody>
              <a:bodyPr/>
              <a:lstStyle/>
              <a:p>
                <a:r>
                  <a:rPr lang="zh-CN" altLang="en-US">
                    <a:noFill/>
                  </a:rPr>
                  <a:t> </a:t>
                </a:r>
                <a:endParaRPr lang="zh-CN" altLang="en-US">
                  <a:noFill/>
                </a:endParaRPr>
              </a:p>
            </p:txBody>
          </p:sp>
        </mc:Fallback>
      </mc:AlternateContent>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9"/>
          <p:cNvSpPr>
            <a:spLocks noChangeArrowheads="1"/>
          </p:cNvSpPr>
          <p:nvPr/>
        </p:nvSpPr>
        <p:spPr bwMode="auto">
          <a:xfrm>
            <a:off x="1794668" y="44049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文本框 36"/>
          <p:cNvSpPr txBox="1"/>
          <p:nvPr/>
        </p:nvSpPr>
        <p:spPr>
          <a:xfrm>
            <a:off x="6876103" y="2925135"/>
            <a:ext cx="771365" cy="338554"/>
          </a:xfrm>
          <a:prstGeom prst="rect">
            <a:avLst/>
          </a:prstGeom>
          <a:noFill/>
        </p:spPr>
        <p:txBody>
          <a:bodyPr wrap="none" rtlCol="0">
            <a:spAutoFit/>
          </a:bodyPr>
          <a:lstStyle/>
          <a:p>
            <a:r>
              <a:rPr lang="en-US" altLang="zh-CN" sz="1600" dirty="0">
                <a:solidFill>
                  <a:schemeClr val="bg1"/>
                </a:solidFill>
              </a:rPr>
              <a:t>(8-12)</a:t>
            </a:r>
            <a:endParaRPr lang="zh-CN" altLang="en-US" sz="1600" dirty="0">
              <a:solidFill>
                <a:schemeClr val="bg1"/>
              </a:solidFill>
            </a:endParaRPr>
          </a:p>
        </p:txBody>
      </p:sp>
      <p:sp>
        <p:nvSpPr>
          <p:cNvPr id="41" name="文本框 40"/>
          <p:cNvSpPr txBox="1"/>
          <p:nvPr/>
        </p:nvSpPr>
        <p:spPr>
          <a:xfrm>
            <a:off x="6863224" y="4887152"/>
            <a:ext cx="771365" cy="338554"/>
          </a:xfrm>
          <a:prstGeom prst="rect">
            <a:avLst/>
          </a:prstGeom>
          <a:noFill/>
        </p:spPr>
        <p:txBody>
          <a:bodyPr wrap="none" rtlCol="0">
            <a:spAutoFit/>
          </a:bodyPr>
          <a:lstStyle/>
          <a:p>
            <a:r>
              <a:rPr lang="en-US" altLang="zh-CN" sz="1600" dirty="0">
                <a:solidFill>
                  <a:schemeClr val="bg1"/>
                </a:solidFill>
              </a:rPr>
              <a:t>(8-13)</a:t>
            </a:r>
            <a:endParaRPr lang="zh-CN" altLang="en-US" sz="1600" dirty="0">
              <a:solidFill>
                <a:schemeClr val="bg1"/>
              </a:solidFill>
            </a:endParaRPr>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6"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1" name="对象 20"/>
          <p:cNvGraphicFramePr>
            <a:graphicFrameLocks noChangeAspect="1"/>
          </p:cNvGraphicFramePr>
          <p:nvPr/>
        </p:nvGraphicFramePr>
        <p:xfrm>
          <a:off x="1804943" y="2464412"/>
          <a:ext cx="2608630" cy="1260000"/>
        </p:xfrm>
        <a:graphic>
          <a:graphicData uri="http://schemas.openxmlformats.org/presentationml/2006/ole">
            <mc:AlternateContent xmlns:mc="http://schemas.openxmlformats.org/markup-compatibility/2006">
              <mc:Choice xmlns:v="urn:schemas-microsoft-com:vml" Requires="v">
                <p:oleObj spid="_x0000_s15472" name="Equation" r:id="rId5" imgW="1612900" imgH="990600" progId="Equation.DSMT4">
                  <p:embed/>
                </p:oleObj>
              </mc:Choice>
              <mc:Fallback>
                <p:oleObj name="Equation" r:id="rId5" imgW="1612900" imgH="9906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4943" y="2464412"/>
                        <a:ext cx="2608630" cy="1260000"/>
                      </a:xfrm>
                      <a:prstGeom prst="rect">
                        <a:avLst/>
                      </a:prstGeom>
                      <a:noFill/>
                    </p:spPr>
                  </p:pic>
                </p:oleObj>
              </mc:Fallback>
            </mc:AlternateContent>
          </a:graphicData>
        </a:graphic>
      </p:graphicFrame>
      <p:sp>
        <p:nvSpPr>
          <p:cNvPr id="23"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4" name="对象 33"/>
          <p:cNvGraphicFramePr>
            <a:graphicFrameLocks noChangeAspect="1"/>
          </p:cNvGraphicFramePr>
          <p:nvPr/>
        </p:nvGraphicFramePr>
        <p:xfrm>
          <a:off x="1804943" y="4480054"/>
          <a:ext cx="2725782" cy="1152750"/>
        </p:xfrm>
        <a:graphic>
          <a:graphicData uri="http://schemas.openxmlformats.org/presentationml/2006/ole">
            <mc:AlternateContent xmlns:mc="http://schemas.openxmlformats.org/markup-compatibility/2006">
              <mc:Choice xmlns:v="urn:schemas-microsoft-com:vml" Requires="v">
                <p:oleObj spid="_x0000_s15473" name="Equation" r:id="rId7" imgW="1892300" imgH="1193800" progId="Equation.DSMT4">
                  <p:embed/>
                </p:oleObj>
              </mc:Choice>
              <mc:Fallback>
                <p:oleObj name="Equation" r:id="rId7" imgW="1892300" imgH="11938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943" y="4480054"/>
                        <a:ext cx="2725782" cy="1152750"/>
                      </a:xfrm>
                      <a:prstGeom prst="rect">
                        <a:avLst/>
                      </a:prstGeom>
                      <a:noFill/>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724406" y="1401229"/>
            <a:ext cx="7621400" cy="4407143"/>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1135" cy="414020"/>
          </a:xfrm>
          <a:prstGeom prst="rect">
            <a:avLst/>
          </a:prstGeom>
          <a:noFill/>
        </p:spPr>
        <p:txBody>
          <a:bodyPr wrap="none" rtlCol="0">
            <a:spAutoFit/>
          </a:bodyPr>
          <a:lstStyle/>
          <a:p>
            <a:r>
              <a:rPr lang="en-US" altLang="zh-CN" sz="2100" spc="225" dirty="0">
                <a:solidFill>
                  <a:prstClr val="white"/>
                </a:solidFill>
              </a:rPr>
              <a:t>8.1</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mc:AlternateContent xmlns:mc="http://schemas.openxmlformats.org/markup-compatibility/2006">
        <mc:Choice xmlns:a14="http://schemas.microsoft.com/office/drawing/2010/main" Requires="a14">
          <p:sp>
            <p:nvSpPr>
              <p:cNvPr id="24" name="矩形 23"/>
              <p:cNvSpPr/>
              <p:nvPr/>
            </p:nvSpPr>
            <p:spPr>
              <a:xfrm>
                <a:off x="733799" y="1401229"/>
                <a:ext cx="7621400" cy="10305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式（</a:t>
                </a:r>
                <a:r>
                  <a:rPr lang="en-US" altLang="zh-CN" sz="1600" dirty="0"/>
                  <a:t>8-13</a:t>
                </a:r>
                <a:r>
                  <a:rPr lang="zh-CN" altLang="en-US" sz="1600" dirty="0"/>
                  <a:t>）中，</a:t>
                </a:r>
                <a14:m>
                  <m:oMath xmlns:m="http://schemas.openxmlformats.org/officeDocument/2006/math">
                    <m:sSub>
                      <m:sSubPr>
                        <m:ctrlPr>
                          <a:rPr lang="en-US" altLang="zh-CN" sz="1600" i="1" smtClean="0">
                            <a:latin typeface="Cambria Math"/>
                          </a:rPr>
                        </m:ctrlPr>
                      </m:sSubPr>
                      <m:e>
                        <m:d>
                          <m:dPr>
                            <m:begChr m:val="["/>
                            <m:endChr m:val="]"/>
                            <m:ctrlPr>
                              <a:rPr lang="en-US" altLang="zh-CN" sz="1600" i="1">
                                <a:latin typeface="Cambria Math"/>
                              </a:rPr>
                            </m:ctrlPr>
                          </m:dPr>
                          <m:e>
                            <m:sSub>
                              <m:sSubPr>
                                <m:ctrlPr>
                                  <a:rPr lang="en-US" altLang="zh-CN" sz="1600" i="1">
                                    <a:latin typeface="Cambria Math"/>
                                  </a:rPr>
                                </m:ctrlPr>
                              </m:sSubPr>
                              <m:e>
                                <m:r>
                                  <a:rPr lang="en-US" altLang="zh-CN" sz="1600" i="1">
                                    <a:latin typeface="Cambria Math" panose="02040503050406030204" pitchFamily="18" charset="0"/>
                                  </a:rPr>
                                  <m:t>h</m:t>
                                </m:r>
                              </m:e>
                              <m:sub>
                                <m:r>
                                  <a:rPr lang="en-US" altLang="zh-CN" sz="1600" i="1">
                                    <a:latin typeface="Cambria Math" panose="02040503050406030204" pitchFamily="18" charset="0"/>
                                  </a:rPr>
                                  <m:t>𝑘</m:t>
                                </m:r>
                                <m:r>
                                  <a:rPr lang="en-US" altLang="zh-CN" sz="1600" i="1">
                                    <a:latin typeface="Cambria Math" panose="02040503050406030204" pitchFamily="18" charset="0"/>
                                  </a:rPr>
                                  <m:t>−1</m:t>
                                </m:r>
                              </m:sub>
                            </m:sSub>
                          </m:e>
                        </m:d>
                      </m:e>
                      <m:sub>
                        <m:r>
                          <a:rPr lang="en-US" altLang="zh-CN" sz="1600" b="0" i="1" smtClean="0">
                            <a:latin typeface="Cambria Math" panose="02040503050406030204" pitchFamily="18" charset="0"/>
                          </a:rPr>
                          <m:t>𝑗</m:t>
                        </m:r>
                      </m:sub>
                    </m:sSub>
                  </m:oMath>
                </a14:m>
                <a:r>
                  <a:rPr lang="zh-CN" altLang="en-US" sz="1600" dirty="0"/>
                  <a:t>为第</a:t>
                </a:r>
                <a14:m>
                  <m:oMath xmlns:m="http://schemas.openxmlformats.org/officeDocument/2006/math">
                    <m:r>
                      <a:rPr lang="en-US" altLang="zh-CN" sz="1600" b="0" i="1" smtClean="0">
                        <a:latin typeface="Cambria Math" panose="02040503050406030204" pitchFamily="18" charset="0"/>
                      </a:rPr>
                      <m:t>𝑘</m:t>
                    </m:r>
                    <m:r>
                      <a:rPr lang="en-US" altLang="zh-CN" sz="1600" b="0" i="1" smtClean="0">
                        <a:latin typeface="Cambria Math" panose="02040503050406030204" pitchFamily="18" charset="0"/>
                      </a:rPr>
                      <m:t>−1</m:t>
                    </m:r>
                  </m:oMath>
                </a14:m>
                <a:r>
                  <a:rPr lang="zh-CN" altLang="en-US" sz="1600" dirty="0"/>
                  <a:t>时刻隐层状态的第</a:t>
                </a:r>
                <a14:m>
                  <m:oMath xmlns:m="http://schemas.openxmlformats.org/officeDocument/2006/math">
                    <m:r>
                      <a:rPr lang="en-US" altLang="zh-CN" sz="1600" b="0" i="1" smtClean="0">
                        <a:latin typeface="Cambria Math" panose="02040503050406030204" pitchFamily="18" charset="0"/>
                      </a:rPr>
                      <m:t>𝑗</m:t>
                    </m:r>
                  </m:oMath>
                </a14:m>
                <a:r>
                  <a:rPr lang="zh-CN" altLang="en-US" sz="1600" dirty="0"/>
                  <a:t>维； </a:t>
                </a:r>
                <a14:m>
                  <m:oMath xmlns:m="http://schemas.openxmlformats.org/officeDocument/2006/math">
                    <m:nary>
                      <m:naryPr>
                        <m:chr m:val="∏"/>
                        <m:supHide m:val="on"/>
                        <m:ctrlPr>
                          <a:rPr lang="zh-CN" altLang="en-US" sz="1600" i="1" smtClean="0">
                            <a:latin typeface="Cambria Math"/>
                          </a:rPr>
                        </m:ctrlPr>
                      </m:naryPr>
                      <m:sub>
                        <m:r>
                          <m:rPr>
                            <m:brk m:alnAt="7"/>
                          </m:rPr>
                          <a:rPr lang="en-US" altLang="zh-CN" sz="1600" b="0" i="1" smtClean="0">
                            <a:latin typeface="Cambria Math" panose="02040503050406030204" pitchFamily="18" charset="0"/>
                          </a:rPr>
                          <m:t>𝑖</m:t>
                        </m:r>
                      </m:sub>
                      <m:sup/>
                      <m:e>
                        <m:d>
                          <m:dPr>
                            <m:ctrlPr>
                              <a:rPr lang="en-US" altLang="zh-CN" sz="1600" i="1" smtClean="0">
                                <a:latin typeface="Cambria Math"/>
                              </a:rPr>
                            </m:ctrlPr>
                          </m:dPr>
                          <m:e>
                            <m:r>
                              <a:rPr lang="en-US" altLang="zh-CN" sz="1600" b="0" i="1" smtClean="0">
                                <a:latin typeface="Cambria Math" panose="02040503050406030204" pitchFamily="18" charset="0"/>
                              </a:rPr>
                              <m:t>𝑥</m:t>
                            </m:r>
                          </m:e>
                        </m:d>
                      </m:e>
                    </m:nary>
                  </m:oMath>
                </a14:m>
                <a:r>
                  <a:rPr lang="zh-CN" altLang="en-US" sz="1600" dirty="0"/>
                  <a:t>除了第</a:t>
                </a:r>
                <a14:m>
                  <m:oMath xmlns:m="http://schemas.openxmlformats.org/officeDocument/2006/math">
                    <m:r>
                      <a:rPr lang="en-US" altLang="zh-CN" sz="1600" b="0" i="1" smtClean="0">
                        <a:latin typeface="Cambria Math" panose="02040503050406030204" pitchFamily="18" charset="0"/>
                      </a:rPr>
                      <m:t>𝑖</m:t>
                    </m:r>
                  </m:oMath>
                </a14:m>
                <a:r>
                  <a:rPr lang="zh-CN" altLang="en-US" sz="1600" dirty="0"/>
                  <a:t>行值为</a:t>
                </a:r>
                <a14:m>
                  <m:oMath xmlns:m="http://schemas.openxmlformats.org/officeDocument/2006/math">
                    <m:r>
                      <a:rPr lang="en-US" altLang="zh-CN" sz="1600" b="0" i="1" smtClean="0">
                        <a:latin typeface="Cambria Math" panose="02040503050406030204" pitchFamily="18" charset="0"/>
                      </a:rPr>
                      <m:t>𝑥</m:t>
                    </m:r>
                  </m:oMath>
                </a14:m>
                <a:r>
                  <a:rPr lang="zh-CN" altLang="en-US" sz="1600" dirty="0"/>
                  <a:t> 外，其余都为</a:t>
                </a:r>
                <a:r>
                  <a:rPr lang="en-US" altLang="zh-CN" sz="1600" dirty="0"/>
                  <a:t>0</a:t>
                </a:r>
                <a:r>
                  <a:rPr lang="zh-CN" altLang="en-US" sz="1600" dirty="0"/>
                  <a:t>的向量。</a:t>
                </a:r>
                <a:endParaRPr lang="en-US" altLang="zh-CN" sz="1600" dirty="0"/>
              </a:p>
              <a:p>
                <a:pPr indent="457200"/>
                <a:r>
                  <a:rPr lang="zh-CN" altLang="en-US" sz="1600" dirty="0"/>
                  <a:t>定义</a:t>
                </a:r>
                <a14:m>
                  <m:oMath xmlns:m="http://schemas.openxmlformats.org/officeDocument/2006/math">
                    <m:sSub>
                      <m:sSubPr>
                        <m:ctrlPr>
                          <a:rPr lang="en-US" altLang="zh-CN" sz="1600" i="1" smtClean="0">
                            <a:latin typeface="Cambria Math"/>
                          </a:rPr>
                        </m:ctrlPr>
                      </m:sSubPr>
                      <m:e>
                        <m:r>
                          <a:rPr lang="zh-CN" altLang="en-US" sz="1600" i="1">
                            <a:latin typeface="Cambria Math" panose="02040503050406030204" pitchFamily="18" charset="0"/>
                          </a:rPr>
                          <m:t>𝛿</m:t>
                        </m:r>
                      </m:e>
                      <m:sub>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𝑘</m:t>
                        </m:r>
                      </m:sub>
                    </m:sSub>
                    <m:r>
                      <a:rPr lang="en-US" altLang="zh-CN" sz="1600" b="0" i="1" smtClean="0">
                        <a:latin typeface="Cambria Math" panose="02040503050406030204" pitchFamily="18" charset="0"/>
                      </a:rPr>
                      <m:t>=</m:t>
                    </m:r>
                    <m:f>
                      <m:fPr>
                        <m:ctrlPr>
                          <a:rPr lang="en-US" altLang="zh-CN" sz="1600" b="0" i="1" smtClean="0">
                            <a:latin typeface="Cambria Math"/>
                          </a:rPr>
                        </m:ctrlPr>
                      </m:fPr>
                      <m:num>
                        <m:r>
                          <a:rPr lang="zh-CN" altLang="en-US" sz="1600" b="0" i="1" smtClean="0">
                            <a:latin typeface="Cambria Math" panose="02040503050406030204" pitchFamily="18" charset="0"/>
                          </a:rPr>
                          <m:t>𝜕</m:t>
                        </m:r>
                        <m:sSub>
                          <m:sSubPr>
                            <m:ctrlPr>
                              <a:rPr lang="en-US" altLang="zh-CN" sz="1600" b="0" i="1" smtClean="0">
                                <a:latin typeface="Cambria Math"/>
                              </a:rPr>
                            </m:ctrlPr>
                          </m:sSubPr>
                          <m:e>
                            <m:r>
                              <a:rPr lang="en-US" altLang="zh-CN" sz="1600" b="0" i="1" smtClean="0">
                                <a:latin typeface="Cambria Math" panose="02040503050406030204" pitchFamily="18" charset="0"/>
                              </a:rPr>
                              <m:t>𝐿</m:t>
                            </m:r>
                          </m:e>
                          <m:sub>
                            <m:r>
                              <a:rPr lang="en-US" altLang="zh-CN" sz="1600" b="0" i="1" smtClean="0">
                                <a:latin typeface="Cambria Math" panose="02040503050406030204" pitchFamily="18" charset="0"/>
                              </a:rPr>
                              <m:t>𝑡</m:t>
                            </m:r>
                          </m:sub>
                        </m:sSub>
                      </m:num>
                      <m:den>
                        <m:r>
                          <a:rPr lang="zh-CN" altLang="en-US" sz="1600" b="0" i="1" smtClean="0">
                            <a:latin typeface="Cambria Math" panose="02040503050406030204" pitchFamily="18" charset="0"/>
                          </a:rPr>
                          <m:t>𝜕</m:t>
                        </m:r>
                        <m:sSub>
                          <m:sSubPr>
                            <m:ctrlPr>
                              <a:rPr lang="en-US" altLang="zh-CN" sz="1600" b="0" i="1" smtClean="0">
                                <a:latin typeface="Cambria Math"/>
                              </a:rPr>
                            </m:ctrlPr>
                          </m:sSubPr>
                          <m:e>
                            <m:r>
                              <a:rPr lang="en-US" altLang="zh-CN" sz="1600" b="0" i="1" smtClean="0">
                                <a:latin typeface="Cambria Math" panose="02040503050406030204" pitchFamily="18" charset="0"/>
                              </a:rPr>
                              <m:t>𝑧</m:t>
                            </m:r>
                          </m:e>
                          <m:sub>
                            <m:r>
                              <a:rPr lang="en-US" altLang="zh-CN" sz="1600" b="0" i="1" smtClean="0">
                                <a:latin typeface="Cambria Math" panose="02040503050406030204" pitchFamily="18" charset="0"/>
                              </a:rPr>
                              <m:t>𝑘</m:t>
                            </m:r>
                          </m:sub>
                        </m:sSub>
                      </m:den>
                    </m:f>
                  </m:oMath>
                </a14:m>
                <a:r>
                  <a:rPr lang="zh-CN" altLang="en-US" sz="1600" dirty="0"/>
                  <a:t>为第</a:t>
                </a:r>
                <a14:m>
                  <m:oMath xmlns:m="http://schemas.openxmlformats.org/officeDocument/2006/math">
                    <m:r>
                      <a:rPr lang="en-US" altLang="zh-CN" sz="1600" b="0" i="1" smtClean="0">
                        <a:latin typeface="Cambria Math" panose="02040503050406030204" pitchFamily="18" charset="0"/>
                      </a:rPr>
                      <m:t>𝑡</m:t>
                    </m:r>
                  </m:oMath>
                </a14:m>
                <a:r>
                  <a:rPr lang="zh-CN" altLang="en-US" sz="1600" dirty="0"/>
                  <a:t>时刻的损失对第</a:t>
                </a:r>
                <a14:m>
                  <m:oMath xmlns:m="http://schemas.openxmlformats.org/officeDocument/2006/math">
                    <m:r>
                      <a:rPr lang="en-US" altLang="zh-CN" sz="1600" b="0" i="1" smtClean="0">
                        <a:latin typeface="Cambria Math" panose="02040503050406030204" pitchFamily="18" charset="0"/>
                      </a:rPr>
                      <m:t>𝑘</m:t>
                    </m:r>
                  </m:oMath>
                </a14:m>
                <a:r>
                  <a:rPr lang="zh-CN" altLang="en-US" sz="1600" dirty="0"/>
                  <a:t>时刻隐藏神经层的净输入</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𝑍</m:t>
                        </m:r>
                      </m:e>
                      <m:sub>
                        <m:r>
                          <a:rPr lang="en-US" altLang="zh-CN" sz="1600" b="0" i="1" smtClean="0">
                            <a:latin typeface="Cambria Math" panose="02040503050406030204" pitchFamily="18" charset="0"/>
                          </a:rPr>
                          <m:t>𝑘</m:t>
                        </m:r>
                      </m:sub>
                    </m:sSub>
                  </m:oMath>
                </a14:m>
                <a:r>
                  <a:rPr lang="zh-CN" altLang="en-US" sz="1600" dirty="0"/>
                  <a:t>的导数，则</a:t>
                </a:r>
              </a:p>
            </p:txBody>
          </p:sp>
        </mc:Choice>
        <mc:Fallback>
          <p:sp>
            <p:nvSpPr>
              <p:cNvPr id="24" name="矩形 23"/>
              <p:cNvSpPr>
                <a:spLocks noRot="1" noChangeAspect="1" noMove="1" noResize="1" noEditPoints="1" noAdjustHandles="1" noChangeArrowheads="1" noChangeShapeType="1" noTextEdit="1"/>
              </p:cNvSpPr>
              <p:nvPr/>
            </p:nvSpPr>
            <p:spPr>
              <a:xfrm>
                <a:off x="733799" y="1401229"/>
                <a:ext cx="7621400" cy="1030587"/>
              </a:xfrm>
              <a:prstGeom prst="rect">
                <a:avLst/>
              </a:prstGeom>
              <a:blipFill rotWithShape="1">
                <a:blip r:embed="rId3"/>
                <a:stretch>
                  <a:fillRect t="-33728"/>
                </a:stretch>
              </a:blipFill>
              <a:ln>
                <a:noFill/>
              </a:ln>
            </p:spPr>
            <p:txBody>
              <a:bodyPr/>
              <a:lstStyle/>
              <a:p>
                <a:r>
                  <a:rPr lang="zh-CN" altLang="en-US">
                    <a:noFill/>
                  </a:rPr>
                  <a:t> </a:t>
                </a:r>
                <a:endParaRPr lang="zh-CN" altLang="en-US">
                  <a:noFill/>
                </a:endParaRPr>
              </a:p>
            </p:txBody>
          </p:sp>
        </mc:Fallback>
      </mc:AlternateContent>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4</a:t>
            </a:r>
            <a:r>
              <a:rPr lang="zh-CN" altLang="zh-CN" sz="1600" b="1" dirty="0">
                <a:solidFill>
                  <a:srgbClr val="3D89BC"/>
                </a:solidFill>
              </a:rPr>
              <a:t>．</a:t>
            </a:r>
            <a:r>
              <a:rPr lang="zh-CN" altLang="en-US" sz="1600" b="1" dirty="0">
                <a:solidFill>
                  <a:srgbClr val="3D89BC"/>
                </a:solidFill>
              </a:rPr>
              <a:t>循环神经网络的梯度计算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矩形 43"/>
          <p:cNvSpPr/>
          <p:nvPr/>
        </p:nvSpPr>
        <p:spPr>
          <a:xfrm>
            <a:off x="733799" y="3666626"/>
            <a:ext cx="7621400" cy="5230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将式</a:t>
            </a:r>
            <a:r>
              <a:rPr lang="en-US" altLang="zh-CN" sz="1600" dirty="0"/>
              <a:t>(8-14)</a:t>
            </a:r>
            <a:r>
              <a:rPr lang="zh-CN" altLang="en-US" sz="1600" dirty="0"/>
              <a:t>和</a:t>
            </a:r>
            <a:r>
              <a:rPr lang="en-US" altLang="zh-CN" sz="1600" dirty="0"/>
              <a:t>(8-13)</a:t>
            </a:r>
            <a:r>
              <a:rPr lang="zh-CN" altLang="en-US" sz="1600" dirty="0"/>
              <a:t>代入公式</a:t>
            </a:r>
            <a:r>
              <a:rPr lang="en-US" altLang="zh-CN" sz="1600" dirty="0"/>
              <a:t>(8-12)</a:t>
            </a:r>
            <a:r>
              <a:rPr lang="zh-CN" altLang="en-US" sz="1600" dirty="0"/>
              <a:t>得到</a:t>
            </a:r>
            <a:endParaRPr lang="en-US" altLang="zh-CN" sz="1600" dirty="0"/>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文本框 36"/>
          <p:cNvSpPr txBox="1"/>
          <p:nvPr/>
        </p:nvSpPr>
        <p:spPr>
          <a:xfrm>
            <a:off x="6857035" y="2807418"/>
            <a:ext cx="771365" cy="338554"/>
          </a:xfrm>
          <a:prstGeom prst="rect">
            <a:avLst/>
          </a:prstGeom>
          <a:noFill/>
        </p:spPr>
        <p:txBody>
          <a:bodyPr wrap="none" rtlCol="0">
            <a:spAutoFit/>
          </a:bodyPr>
          <a:lstStyle/>
          <a:p>
            <a:r>
              <a:rPr lang="en-US" altLang="zh-CN" sz="1600" dirty="0">
                <a:solidFill>
                  <a:schemeClr val="bg1"/>
                </a:solidFill>
              </a:rPr>
              <a:t>(8-14)</a:t>
            </a:r>
            <a:endParaRPr lang="zh-CN" altLang="en-US" sz="1600" dirty="0">
              <a:solidFill>
                <a:schemeClr val="bg1"/>
              </a:solidFill>
            </a:endParaRPr>
          </a:p>
        </p:txBody>
      </p:sp>
      <p:sp>
        <p:nvSpPr>
          <p:cNvPr id="22"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1" name="文本框 40"/>
          <p:cNvSpPr txBox="1"/>
          <p:nvPr/>
        </p:nvSpPr>
        <p:spPr>
          <a:xfrm>
            <a:off x="6857035" y="4345021"/>
            <a:ext cx="771365" cy="338554"/>
          </a:xfrm>
          <a:prstGeom prst="rect">
            <a:avLst/>
          </a:prstGeom>
          <a:noFill/>
        </p:spPr>
        <p:txBody>
          <a:bodyPr wrap="none" rtlCol="0">
            <a:spAutoFit/>
          </a:bodyPr>
          <a:lstStyle/>
          <a:p>
            <a:r>
              <a:rPr lang="en-US" altLang="zh-CN" sz="1600" dirty="0">
                <a:solidFill>
                  <a:schemeClr val="bg1"/>
                </a:solidFill>
              </a:rPr>
              <a:t>(8-15)</a:t>
            </a:r>
            <a:endParaRPr lang="zh-CN" altLang="en-US" sz="1600" dirty="0">
              <a:solidFill>
                <a:schemeClr val="bg1"/>
              </a:solidFill>
            </a:endParaRPr>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6"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3"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9" name="对象 48"/>
          <p:cNvGraphicFramePr>
            <a:graphicFrameLocks noChangeAspect="1"/>
          </p:cNvGraphicFramePr>
          <p:nvPr/>
        </p:nvGraphicFramePr>
        <p:xfrm>
          <a:off x="1901280" y="2355850"/>
          <a:ext cx="2144713" cy="1282700"/>
        </p:xfrm>
        <a:graphic>
          <a:graphicData uri="http://schemas.openxmlformats.org/presentationml/2006/ole">
            <mc:AlternateContent xmlns:mc="http://schemas.openxmlformats.org/markup-compatibility/2006">
              <mc:Choice xmlns:v="urn:schemas-microsoft-com:vml" Requires="v">
                <p:oleObj spid="_x0000_s16549" name="Equation" r:id="rId4" imgW="38404800" imgH="27736800" progId="Equation.DSMT4">
                  <p:embed/>
                </p:oleObj>
              </mc:Choice>
              <mc:Fallback>
                <p:oleObj name="Equation" r:id="rId4" imgW="38404800" imgH="27736800" progId="Equation.DSMT4">
                  <p:embed/>
                  <p:pic>
                    <p:nvPicPr>
                      <p:cNvPr id="0" name="Object 12"/>
                      <p:cNvPicPr>
                        <a:picLocks noChangeAspect="1" noChangeArrowheads="1"/>
                      </p:cNvPicPr>
                      <p:nvPr/>
                    </p:nvPicPr>
                    <p:blipFill>
                      <a:blip r:embed="rId5"/>
                      <a:srcRect/>
                      <a:stretch>
                        <a:fillRect/>
                      </a:stretch>
                    </p:blipFill>
                    <p:spPr bwMode="auto">
                      <a:xfrm>
                        <a:off x="1901280" y="2355850"/>
                        <a:ext cx="2144713" cy="1282700"/>
                      </a:xfrm>
                      <a:prstGeom prst="rect">
                        <a:avLst/>
                      </a:prstGeom>
                      <a:noFill/>
                    </p:spPr>
                  </p:pic>
                </p:oleObj>
              </mc:Fallback>
            </mc:AlternateContent>
          </a:graphicData>
        </a:graphic>
      </p:graphicFrame>
      <p:sp>
        <p:nvSpPr>
          <p:cNvPr id="5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53" name="对象 52"/>
          <p:cNvGraphicFramePr>
            <a:graphicFrameLocks noChangeAspect="1"/>
          </p:cNvGraphicFramePr>
          <p:nvPr/>
        </p:nvGraphicFramePr>
        <p:xfrm>
          <a:off x="1901280" y="4217496"/>
          <a:ext cx="1645714" cy="720000"/>
        </p:xfrm>
        <a:graphic>
          <a:graphicData uri="http://schemas.openxmlformats.org/presentationml/2006/ole">
            <mc:AlternateContent xmlns:mc="http://schemas.openxmlformats.org/markup-compatibility/2006">
              <mc:Choice xmlns:v="urn:schemas-microsoft-com:vml" Requires="v">
                <p:oleObj spid="_x0000_s16550" name="Equation" r:id="rId6" imgW="1536700" imgH="660400" progId="Equation.DSMT4">
                  <p:embed/>
                </p:oleObj>
              </mc:Choice>
              <mc:Fallback>
                <p:oleObj name="Equation" r:id="rId6" imgW="1536700" imgH="660400" progId="Equation.DSMT4">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1280" y="4217496"/>
                        <a:ext cx="1645714" cy="720000"/>
                      </a:xfrm>
                      <a:prstGeom prst="rect">
                        <a:avLst/>
                      </a:prstGeom>
                      <a:noFill/>
                    </p:spPr>
                  </p:pic>
                </p:oleObj>
              </mc:Fallback>
            </mc:AlternateContent>
          </a:graphicData>
        </a:graphic>
      </p:graphicFrame>
      <p:sp>
        <p:nvSpPr>
          <p:cNvPr id="56" name="矩形 55"/>
          <p:cNvSpPr/>
          <p:nvPr/>
        </p:nvSpPr>
        <p:spPr>
          <a:xfrm>
            <a:off x="724406" y="4756512"/>
            <a:ext cx="7621400" cy="5230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将式</a:t>
            </a:r>
            <a:r>
              <a:rPr lang="en-US" altLang="zh-CN" sz="1600" dirty="0">
                <a:sym typeface="+mn-ea"/>
              </a:rPr>
              <a:t>(</a:t>
            </a:r>
            <a:r>
              <a:rPr lang="en-US" altLang="zh-CN" sz="1600" dirty="0"/>
              <a:t>8-15</a:t>
            </a:r>
            <a:r>
              <a:rPr lang="en-US" altLang="zh-CN" sz="1600" dirty="0">
                <a:sym typeface="+mn-ea"/>
              </a:rPr>
              <a:t>)</a:t>
            </a:r>
            <a:r>
              <a:rPr lang="zh-CN" altLang="en-US" sz="1600" dirty="0"/>
              <a:t>写成矩阵形式为</a:t>
            </a:r>
            <a:endParaRPr lang="en-US" altLang="zh-CN" sz="1600" dirty="0"/>
          </a:p>
        </p:txBody>
      </p:sp>
      <p:sp>
        <p:nvSpPr>
          <p:cNvPr id="57"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58" name="对象 57"/>
          <p:cNvGraphicFramePr>
            <a:graphicFrameLocks noChangeAspect="1"/>
          </p:cNvGraphicFramePr>
          <p:nvPr/>
        </p:nvGraphicFramePr>
        <p:xfrm>
          <a:off x="1901280" y="5234344"/>
          <a:ext cx="1256087" cy="540000"/>
        </p:xfrm>
        <a:graphic>
          <a:graphicData uri="http://schemas.openxmlformats.org/presentationml/2006/ole">
            <mc:AlternateContent xmlns:mc="http://schemas.openxmlformats.org/markup-compatibility/2006">
              <mc:Choice xmlns:v="urn:schemas-microsoft-com:vml" Requires="v">
                <p:oleObj spid="_x0000_s16551" name="Equation" r:id="rId8" imgW="1016000" imgH="431800" progId="Equation.DSMT4">
                  <p:embed/>
                </p:oleObj>
              </mc:Choice>
              <mc:Fallback>
                <p:oleObj name="Equation" r:id="rId8" imgW="1016000" imgH="431800" progId="Equation.DSMT4">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1280" y="5234344"/>
                        <a:ext cx="1256087" cy="540000"/>
                      </a:xfrm>
                      <a:prstGeom prst="rect">
                        <a:avLst/>
                      </a:prstGeom>
                      <a:noFill/>
                    </p:spPr>
                  </p:pic>
                </p:oleObj>
              </mc:Fallback>
            </mc:AlternateContent>
          </a:graphicData>
        </a:graphic>
      </p:graphicFrame>
      <p:sp>
        <p:nvSpPr>
          <p:cNvPr id="59" name="文本框 58"/>
          <p:cNvSpPr txBox="1"/>
          <p:nvPr/>
        </p:nvSpPr>
        <p:spPr>
          <a:xfrm>
            <a:off x="6857035" y="5183260"/>
            <a:ext cx="771365" cy="338554"/>
          </a:xfrm>
          <a:prstGeom prst="rect">
            <a:avLst/>
          </a:prstGeom>
          <a:noFill/>
        </p:spPr>
        <p:txBody>
          <a:bodyPr wrap="none" rtlCol="0">
            <a:spAutoFit/>
          </a:bodyPr>
          <a:lstStyle/>
          <a:p>
            <a:r>
              <a:rPr lang="en-US" altLang="zh-CN" sz="1600" dirty="0">
                <a:solidFill>
                  <a:schemeClr val="bg1"/>
                </a:solidFill>
              </a:rPr>
              <a:t>(8-16)</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724406" y="1401229"/>
            <a:ext cx="7621400" cy="4407143"/>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1135" cy="414020"/>
          </a:xfrm>
          <a:prstGeom prst="rect">
            <a:avLst/>
          </a:prstGeom>
          <a:noFill/>
        </p:spPr>
        <p:txBody>
          <a:bodyPr wrap="none" rtlCol="0">
            <a:spAutoFit/>
          </a:bodyPr>
          <a:lstStyle/>
          <a:p>
            <a:r>
              <a:rPr lang="en-US" altLang="zh-CN" sz="2100" spc="225" dirty="0">
                <a:solidFill>
                  <a:prstClr val="white"/>
                </a:solidFill>
              </a:rPr>
              <a:t>8.1</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33799" y="1401229"/>
            <a:ext cx="7621400" cy="4607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将式</a:t>
            </a:r>
            <a:r>
              <a:rPr lang="en-US" altLang="zh-CN" sz="1600" dirty="0"/>
              <a:t>(8-16)</a:t>
            </a:r>
            <a:r>
              <a:rPr lang="zh-CN" altLang="en-US" sz="1600" dirty="0"/>
              <a:t>代入到将式</a:t>
            </a:r>
            <a:r>
              <a:rPr lang="en-US" altLang="zh-CN" sz="1600" dirty="0"/>
              <a:t>(8-11)</a:t>
            </a:r>
            <a:r>
              <a:rPr lang="zh-CN" altLang="en-US" sz="1600" dirty="0"/>
              <a:t>得到整个序列的损失函数</a:t>
            </a:r>
            <a:r>
              <a:rPr lang="en-US" altLang="zh-CN" sz="1600" dirty="0"/>
              <a:t>L</a:t>
            </a:r>
            <a:r>
              <a:rPr lang="zh-CN" altLang="en-US" sz="1600" dirty="0"/>
              <a:t>关于参数</a:t>
            </a:r>
            <a:r>
              <a:rPr lang="en-US" altLang="zh-CN" sz="1600" dirty="0"/>
              <a:t>U</a:t>
            </a:r>
            <a:r>
              <a:rPr lang="zh-CN" altLang="en-US" sz="1600" dirty="0"/>
              <a:t>的梯度：</a:t>
            </a:r>
            <a:endParaRPr lang="zh-CN" altLang="en-US" sz="1600" dirty="0"/>
          </a:p>
        </p:txBody>
      </p:sp>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4</a:t>
            </a:r>
            <a:r>
              <a:rPr lang="zh-CN" altLang="zh-CN" sz="1600" b="1" dirty="0">
                <a:solidFill>
                  <a:srgbClr val="3D89BC"/>
                </a:solidFill>
              </a:rPr>
              <a:t>．</a:t>
            </a:r>
            <a:r>
              <a:rPr lang="zh-CN" altLang="en-US" sz="1600" b="1" dirty="0">
                <a:solidFill>
                  <a:srgbClr val="3D89BC"/>
                </a:solidFill>
              </a:rPr>
              <a:t>循环神经网络的梯度计算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矩形 43"/>
          <p:cNvSpPr/>
          <p:nvPr/>
        </p:nvSpPr>
        <p:spPr>
          <a:xfrm>
            <a:off x="715013" y="2468026"/>
            <a:ext cx="7621400" cy="5230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l">
              <a:buClrTx/>
              <a:buSzTx/>
              <a:buFontTx/>
            </a:pPr>
            <a:r>
              <a:rPr lang="en-US" altLang="zh-CN" sz="1600" dirty="0"/>
              <a:t>      </a:t>
            </a:r>
            <a:r>
              <a:rPr lang="zh-CN" altLang="en-US" sz="1600" dirty="0"/>
              <a:t>同理可得，L关于权重W、偏置b以及参数V的梯度为： </a:t>
            </a:r>
            <a:endParaRPr lang="zh-CN" altLang="en-US" sz="1600" dirty="0"/>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文本框 36"/>
          <p:cNvSpPr txBox="1"/>
          <p:nvPr/>
        </p:nvSpPr>
        <p:spPr>
          <a:xfrm>
            <a:off x="6857035" y="2020974"/>
            <a:ext cx="771365" cy="338554"/>
          </a:xfrm>
          <a:prstGeom prst="rect">
            <a:avLst/>
          </a:prstGeom>
          <a:noFill/>
        </p:spPr>
        <p:txBody>
          <a:bodyPr wrap="none" rtlCol="0">
            <a:spAutoFit/>
          </a:bodyPr>
          <a:lstStyle/>
          <a:p>
            <a:r>
              <a:rPr lang="en-US" altLang="zh-CN" sz="1600" dirty="0">
                <a:solidFill>
                  <a:schemeClr val="bg1"/>
                </a:solidFill>
              </a:rPr>
              <a:t>(8-17)</a:t>
            </a:r>
            <a:endParaRPr lang="zh-CN" altLang="en-US" sz="1600" dirty="0">
              <a:solidFill>
                <a:schemeClr val="bg1"/>
              </a:solidFill>
            </a:endParaRPr>
          </a:p>
        </p:txBody>
      </p:sp>
      <p:sp>
        <p:nvSpPr>
          <p:cNvPr id="22"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1" name="文本框 40"/>
          <p:cNvSpPr txBox="1"/>
          <p:nvPr/>
        </p:nvSpPr>
        <p:spPr>
          <a:xfrm>
            <a:off x="6857035" y="3175901"/>
            <a:ext cx="771365" cy="338554"/>
          </a:xfrm>
          <a:prstGeom prst="rect">
            <a:avLst/>
          </a:prstGeom>
          <a:noFill/>
        </p:spPr>
        <p:txBody>
          <a:bodyPr wrap="none" rtlCol="0">
            <a:spAutoFit/>
          </a:bodyPr>
          <a:lstStyle/>
          <a:p>
            <a:r>
              <a:rPr lang="en-US" altLang="zh-CN" sz="1600" dirty="0">
                <a:solidFill>
                  <a:schemeClr val="bg1"/>
                </a:solidFill>
              </a:rPr>
              <a:t>(8-18)</a:t>
            </a:r>
            <a:endParaRPr lang="zh-CN" altLang="en-US" sz="1600" dirty="0">
              <a:solidFill>
                <a:schemeClr val="bg1"/>
              </a:solidFill>
            </a:endParaRPr>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6"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3"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矩形 55"/>
          <p:cNvSpPr/>
          <p:nvPr/>
        </p:nvSpPr>
        <p:spPr>
          <a:xfrm>
            <a:off x="724406" y="5247472"/>
            <a:ext cx="7621400" cy="5230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l">
              <a:buClrTx/>
              <a:buSzTx/>
              <a:buFontTx/>
            </a:pPr>
            <a:r>
              <a:rPr lang="en-US" altLang="zh-CN" sz="1600" dirty="0"/>
              <a:t>      </a:t>
            </a:r>
            <a:r>
              <a:rPr lang="zh-CN" altLang="en-US" sz="1600" dirty="0"/>
              <a:t>在BPTT算法中，参数的梯度需要在一个完整的“前向”计算和“反向”计算后才能得到并进行参数更新。</a:t>
            </a:r>
            <a:endParaRPr lang="zh-CN" altLang="en-US" sz="1600" dirty="0"/>
          </a:p>
        </p:txBody>
      </p:sp>
      <p:sp>
        <p:nvSpPr>
          <p:cNvPr id="57"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9" name="文本框 58"/>
          <p:cNvSpPr txBox="1"/>
          <p:nvPr/>
        </p:nvSpPr>
        <p:spPr>
          <a:xfrm>
            <a:off x="6857035" y="4052960"/>
            <a:ext cx="771365" cy="338554"/>
          </a:xfrm>
          <a:prstGeom prst="rect">
            <a:avLst/>
          </a:prstGeom>
          <a:noFill/>
        </p:spPr>
        <p:txBody>
          <a:bodyPr wrap="none" rtlCol="0">
            <a:spAutoFit/>
          </a:bodyPr>
          <a:lstStyle/>
          <a:p>
            <a:r>
              <a:rPr lang="en-US" altLang="zh-CN" sz="1600" dirty="0">
                <a:solidFill>
                  <a:schemeClr val="bg1"/>
                </a:solidFill>
              </a:rPr>
              <a:t>(8-19)</a:t>
            </a:r>
            <a:endParaRPr lang="zh-CN" altLang="en-US" sz="1600" dirty="0">
              <a:solidFill>
                <a:schemeClr val="bg1"/>
              </a:solidFill>
            </a:endParaRPr>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6" name="对象 15"/>
          <p:cNvGraphicFramePr>
            <a:graphicFrameLocks noChangeAspect="1"/>
          </p:cNvGraphicFramePr>
          <p:nvPr/>
        </p:nvGraphicFramePr>
        <p:xfrm>
          <a:off x="2192595" y="1830250"/>
          <a:ext cx="1604211" cy="880877"/>
        </p:xfrm>
        <a:graphic>
          <a:graphicData uri="http://schemas.openxmlformats.org/presentationml/2006/ole">
            <mc:AlternateContent xmlns:mc="http://schemas.openxmlformats.org/markup-compatibility/2006">
              <mc:Choice xmlns:v="urn:schemas-microsoft-com:vml" Requires="v">
                <p:oleObj spid="_x0000_s17601" name="Equation" r:id="rId3" imgW="1218565" imgH="635000" progId="Equation.DSMT4">
                  <p:embed/>
                </p:oleObj>
              </mc:Choice>
              <mc:Fallback>
                <p:oleObj name="Equation" r:id="rId3" imgW="1218565" imgH="6350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595" y="1830250"/>
                        <a:ext cx="1604211" cy="880877"/>
                      </a:xfrm>
                      <a:prstGeom prst="rect">
                        <a:avLst/>
                      </a:prstGeom>
                      <a:noFill/>
                    </p:spPr>
                  </p:pic>
                </p:oleObj>
              </mc:Fallback>
            </mc:AlternateContent>
          </a:graphicData>
        </a:graphic>
      </p:graphicFrame>
      <p:sp>
        <p:nvSpPr>
          <p:cNvPr id="2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5" name="对象 24"/>
          <p:cNvGraphicFramePr>
            <a:graphicFrameLocks noChangeAspect="1"/>
          </p:cNvGraphicFramePr>
          <p:nvPr/>
        </p:nvGraphicFramePr>
        <p:xfrm>
          <a:off x="2192595" y="2985178"/>
          <a:ext cx="2880000" cy="720000"/>
        </p:xfrm>
        <a:graphic>
          <a:graphicData uri="http://schemas.openxmlformats.org/presentationml/2006/ole">
            <mc:AlternateContent xmlns:mc="http://schemas.openxmlformats.org/markup-compatibility/2006">
              <mc:Choice xmlns:v="urn:schemas-microsoft-com:vml" Requires="v">
                <p:oleObj spid="_x0000_s17602" name="Equation" r:id="rId5" imgW="1155700" imgH="431800" progId="Equation.DSMT4">
                  <p:embed/>
                </p:oleObj>
              </mc:Choice>
              <mc:Fallback>
                <p:oleObj name="Equation" r:id="rId5" imgW="1155700" imgH="4318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2595" y="2985178"/>
                        <a:ext cx="2880000" cy="7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4" name="对象 33"/>
          <p:cNvGraphicFramePr>
            <a:graphicFrameLocks noChangeAspect="1"/>
          </p:cNvGraphicFramePr>
          <p:nvPr/>
        </p:nvGraphicFramePr>
        <p:xfrm>
          <a:off x="2192595" y="3862237"/>
          <a:ext cx="2350588" cy="720000"/>
        </p:xfrm>
        <a:graphic>
          <a:graphicData uri="http://schemas.openxmlformats.org/presentationml/2006/ole">
            <mc:AlternateContent xmlns:mc="http://schemas.openxmlformats.org/markup-compatibility/2006">
              <mc:Choice xmlns:v="urn:schemas-microsoft-com:vml" Requires="v">
                <p:oleObj spid="_x0000_s17603" name="Equation" r:id="rId7" imgW="939800" imgH="431800" progId="Equation.DSMT4">
                  <p:embed/>
                </p:oleObj>
              </mc:Choice>
              <mc:Fallback>
                <p:oleObj name="Equation" r:id="rId7" imgW="939800" imgH="4318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595" y="3862237"/>
                        <a:ext cx="2350588" cy="7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9" name="对象 38"/>
          <p:cNvGraphicFramePr>
            <a:graphicFrameLocks noChangeAspect="1"/>
          </p:cNvGraphicFramePr>
          <p:nvPr/>
        </p:nvGraphicFramePr>
        <p:xfrm>
          <a:off x="2192595" y="4726415"/>
          <a:ext cx="2220978" cy="824437"/>
        </p:xfrm>
        <a:graphic>
          <a:graphicData uri="http://schemas.openxmlformats.org/presentationml/2006/ole">
            <mc:AlternateContent xmlns:mc="http://schemas.openxmlformats.org/markup-compatibility/2006">
              <mc:Choice xmlns:v="urn:schemas-microsoft-com:vml" Requires="v">
                <p:oleObj spid="_x0000_s17604" name="Equation" r:id="rId9" imgW="1205865" imgH="635000" progId="Equation.DSMT4">
                  <p:embed/>
                </p:oleObj>
              </mc:Choice>
              <mc:Fallback>
                <p:oleObj name="Equation" r:id="rId9" imgW="1205865" imgH="6350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2595" y="4726415"/>
                        <a:ext cx="2220978" cy="824437"/>
                      </a:xfrm>
                      <a:prstGeom prst="rect">
                        <a:avLst/>
                      </a:prstGeom>
                      <a:noFill/>
                    </p:spPr>
                  </p:pic>
                </p:oleObj>
              </mc:Fallback>
            </mc:AlternateContent>
          </a:graphicData>
        </a:graphic>
      </p:graphicFrame>
      <p:sp>
        <p:nvSpPr>
          <p:cNvPr id="54" name="文本框 53"/>
          <p:cNvSpPr txBox="1"/>
          <p:nvPr/>
        </p:nvSpPr>
        <p:spPr>
          <a:xfrm>
            <a:off x="6857035" y="4904260"/>
            <a:ext cx="771365" cy="338554"/>
          </a:xfrm>
          <a:prstGeom prst="rect">
            <a:avLst/>
          </a:prstGeom>
          <a:noFill/>
        </p:spPr>
        <p:txBody>
          <a:bodyPr wrap="none" rtlCol="0">
            <a:spAutoFit/>
          </a:bodyPr>
          <a:lstStyle/>
          <a:p>
            <a:r>
              <a:rPr lang="en-US" altLang="zh-CN" sz="1600" dirty="0">
                <a:solidFill>
                  <a:schemeClr val="bg1"/>
                </a:solidFill>
              </a:rPr>
              <a:t>(8-20)</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72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80" y="1169836"/>
              <a:ext cx="1780836" cy="521970"/>
            </a:xfrm>
            <a:prstGeom prst="rect">
              <a:avLst/>
            </a:prstGeom>
            <a:noFill/>
          </p:spPr>
          <p:txBody>
            <a:bodyPr wrap="none" rtlCol="0">
              <a:spAutoFit/>
            </a:bodyPr>
            <a:lstStyle/>
            <a:p>
              <a:pPr algn="ctr"/>
              <a:r>
                <a:rPr lang="zh-CN" altLang="en-US" sz="2800" dirty="0">
                  <a:solidFill>
                    <a:schemeClr val="accent4"/>
                  </a:solidFill>
                </a:rPr>
                <a:t>第八</a:t>
              </a:r>
              <a:r>
                <a:rPr lang="zh-CN" altLang="en-US" sz="2800" dirty="0" smtClean="0">
                  <a:solidFill>
                    <a:schemeClr val="accent4"/>
                  </a:solidFill>
                </a:rPr>
                <a:t>章　</a:t>
              </a:r>
              <a:r>
                <a:rPr lang="zh-CN" altLang="zh-CN" sz="2800" dirty="0" smtClean="0">
                  <a:solidFill>
                    <a:schemeClr val="accent4"/>
                  </a:solidFill>
                </a:rPr>
                <a:t>循环神经网络</a:t>
              </a:r>
              <a:endParaRPr lang="zh-CN" altLang="en-US" sz="2800" dirty="0">
                <a:solidFill>
                  <a:schemeClr val="accent4"/>
                </a:solidFill>
              </a:endParaRPr>
            </a:p>
          </p:txBody>
        </p:sp>
      </p:grpSp>
      <p:grpSp>
        <p:nvGrpSpPr>
          <p:cNvPr id="67" name="组合 66"/>
          <p:cNvGrpSpPr/>
          <p:nvPr/>
        </p:nvGrpSpPr>
        <p:grpSpPr>
          <a:xfrm>
            <a:off x="1754534" y="18684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188460" cy="403514"/>
            </a:xfrm>
            <a:prstGeom prst="rect">
              <a:avLst/>
            </a:prstGeom>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8.1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　循环神经网络的工作原理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60249" y="24732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597910" cy="414020"/>
            </a:xfrm>
            <a:prstGeom prst="rect">
              <a:avLst/>
            </a:prstGeom>
          </p:spPr>
          <p:txBody>
            <a:bodyPr wrap="none">
              <a:spAutoFit/>
            </a:bodyPr>
            <a:lstStyle/>
            <a:p>
              <a:pPr algn="l"/>
              <a:r>
                <a:rPr sz="2100" spc="225" dirty="0" smtClean="0">
                  <a:solidFill>
                    <a:schemeClr val="bg1"/>
                  </a:solidFill>
                  <a:latin typeface="微软雅黑" panose="020B0503020204020204" pitchFamily="34" charset="-122"/>
                  <a:ea typeface="微软雅黑" panose="020B0503020204020204" pitchFamily="34" charset="-122"/>
                </a:rPr>
                <a:t>8.2　改进的循环神经网络</a:t>
              </a:r>
              <a:endParaRPr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078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8.3　深层循环神经网络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36828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8.4　双向循环神经网络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753200" y="42876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877077"/>
              <a:ext cx="3597910" cy="414020"/>
            </a:xfrm>
            <a:prstGeom prst="rect">
              <a:avLst/>
            </a:prstGeom>
          </p:spPr>
          <p:txBody>
            <a:bodyPr wrap="none">
              <a:spAutoFit/>
            </a:bodyPr>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8.5　循环神经网络的应用</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753200" y="48924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773430" cy="414020"/>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724406" y="1401229"/>
            <a:ext cx="7621400" cy="4407143"/>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33799" y="1401229"/>
            <a:ext cx="7621400" cy="4607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循环神经网络在学习过程中的主要问题是长期依赖问题。 </a:t>
            </a:r>
            <a:endParaRPr lang="zh-CN" altLang="en-US" sz="1600" dirty="0"/>
          </a:p>
          <a:p>
            <a:pPr indent="-457200" fontAlgn="auto"/>
            <a:r>
              <a:rPr lang="zh-CN" altLang="en-US" sz="1600" dirty="0"/>
              <a:t>      在</a:t>
            </a:r>
            <a:r>
              <a:rPr lang="en-US" altLang="zh-CN" sz="1600" dirty="0"/>
              <a:t>BPTT</a:t>
            </a:r>
            <a:r>
              <a:rPr lang="zh-CN" altLang="en-US" sz="1600" dirty="0"/>
              <a:t>算法中，将公式</a:t>
            </a:r>
            <a:r>
              <a:rPr lang="en-US" altLang="zh-CN" sz="1600" dirty="0"/>
              <a:t>(8-14)</a:t>
            </a:r>
            <a:r>
              <a:rPr lang="zh-CN" altLang="en-US" sz="1600" dirty="0"/>
              <a:t>展开得到</a:t>
            </a:r>
            <a:endParaRPr lang="zh-CN" altLang="en-US" sz="1600"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1</a:t>
            </a:r>
            <a:r>
              <a:rPr lang="zh-CN" altLang="zh-CN" sz="1600" b="1" dirty="0">
                <a:solidFill>
                  <a:srgbClr val="3D89BC"/>
                </a:solidFill>
              </a:rPr>
              <a:t>．</a:t>
            </a:r>
            <a:r>
              <a:rPr lang="zh-CN" altLang="en-US" sz="1600" b="1" dirty="0">
                <a:solidFill>
                  <a:srgbClr val="3D89BC"/>
                </a:solidFill>
              </a:rPr>
              <a:t>梯度爆炸与梯度消失</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mc:AlternateContent xmlns:mc="http://schemas.openxmlformats.org/markup-compatibility/2006">
        <mc:Choice xmlns:a14="http://schemas.microsoft.com/office/drawing/2010/main" Requires="a14">
          <p:sp>
            <p:nvSpPr>
              <p:cNvPr id="44" name="矩形 43">
                <a:extLst>
                  <a:ext uri="{FF2B5EF4-FFF2-40B4-BE49-F238E27FC236}">
                    <ele attr="{DB09ECB2-EBA0-4148-AD63-5D564105614D}"/>
                  </a:ext>
                </a:extLst>
              </p:cNvPr>
              <p:cNvSpPr/>
              <p:nvPr/>
            </p:nvSpPr>
            <p:spPr>
              <a:xfrm>
                <a:off x="715013" y="2468026"/>
                <a:ext cx="7621400" cy="5230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如果定义 </a:t>
                </a:r>
                <a14:m>
                  <m:oMath xmlns:m="http://schemas.openxmlformats.org/officeDocument/2006/math">
                    <m:r>
                      <a:rPr lang="zh-CN" altLang="en-US" sz="1600" b="0" i="1" smtClean="0">
                        <a:latin typeface="Cambria Math" panose="02040503050406030204" pitchFamily="18" charset="0"/>
                      </a:rPr>
                      <m:t>𝛾</m:t>
                    </m:r>
                    <m:r>
                      <a:rPr lang="en-US" altLang="zh-CN" sz="1600" b="0" i="1" smtClean="0">
                        <a:latin typeface="Cambria Math" panose="02040503050406030204" pitchFamily="18" charset="0"/>
                        <a:ea typeface="Cambria Math" panose="02040503050406030204" pitchFamily="18" charset="0"/>
                      </a:rPr>
                      <m:t>≅</m:t>
                    </m:r>
                    <m:d>
                      <m:dPr>
                        <m:begChr m:val="‖"/>
                        <m:endChr m:val="‖"/>
                        <m:ctrlPr>
                          <a:rPr lang="en-US" altLang="zh-CN" sz="1600" b="0" i="1" smtClean="0">
                            <a:latin typeface="Cambria Math"/>
                            <a:ea typeface="Cambria Math" panose="02040503050406030204" pitchFamily="18" charset="0"/>
                          </a:rPr>
                        </m:ctrlPr>
                      </m:dPr>
                      <m:e>
                        <m:r>
                          <a:rPr lang="en-US" altLang="zh-CN" sz="1600" b="0" i="1" smtClean="0">
                            <a:latin typeface="Cambria Math" panose="02040503050406030204" pitchFamily="18" charset="0"/>
                            <a:ea typeface="Cambria Math" panose="02040503050406030204" pitchFamily="18" charset="0"/>
                          </a:rPr>
                          <m:t>𝑑𝑖𝑎𝑔</m:t>
                        </m:r>
                        <m:d>
                          <m:dPr>
                            <m:ctrlPr>
                              <a:rPr lang="en-US" altLang="zh-CN" sz="1600" b="0" i="1" smtClean="0">
                                <a:latin typeface="Cambria Math"/>
                                <a:ea typeface="Cambria Math" panose="02040503050406030204" pitchFamily="18" charset="0"/>
                              </a:rPr>
                            </m:ctrlPr>
                          </m:dPr>
                          <m:e>
                            <m:sSup>
                              <m:sSupPr>
                                <m:ctrlPr>
                                  <a:rPr lang="en-US" altLang="zh-CN" sz="1600" b="0" i="1" smtClean="0">
                                    <a:latin typeface="Cambria Math"/>
                                    <a:ea typeface="Cambria Math" panose="02040503050406030204" pitchFamily="18" charset="0"/>
                                  </a:rPr>
                                </m:ctrlPr>
                              </m:sSupPr>
                              <m:e>
                                <m:r>
                                  <a:rPr lang="en-US" altLang="zh-CN" sz="1600" b="0" i="1" smtClean="0">
                                    <a:latin typeface="Cambria Math" panose="02040503050406030204" pitchFamily="18" charset="0"/>
                                    <a:ea typeface="Cambria Math" panose="02040503050406030204" pitchFamily="18" charset="0"/>
                                  </a:rPr>
                                  <m:t>𝑓</m:t>
                                </m:r>
                              </m:e>
                              <m:sup>
                                <m:r>
                                  <a:rPr lang="en-US" altLang="zh-CN" sz="1600" b="0" i="1" smtClean="0">
                                    <a:latin typeface="Cambria Math" panose="02040503050406030204" pitchFamily="18" charset="0"/>
                                    <a:ea typeface="Cambria Math" panose="02040503050406030204" pitchFamily="18" charset="0"/>
                                  </a:rPr>
                                  <m:t>′</m:t>
                                </m:r>
                              </m:sup>
                            </m:sSup>
                            <m:d>
                              <m:dPr>
                                <m:ctrlPr>
                                  <a:rPr lang="en-US" altLang="zh-CN" sz="1600" b="0" i="1" smtClean="0">
                                    <a:latin typeface="Cambria Math"/>
                                    <a:ea typeface="Cambria Math" panose="02040503050406030204" pitchFamily="18" charset="0"/>
                                  </a:rPr>
                                </m:ctrlPr>
                              </m:dPr>
                              <m:e>
                                <m:sSub>
                                  <m:sSubPr>
                                    <m:ctrlPr>
                                      <a:rPr lang="en-US" altLang="zh-CN" sz="1600" b="0" i="1" smtClean="0">
                                        <a:latin typeface="Cambria Math"/>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𝑧</m:t>
                                    </m:r>
                                  </m:e>
                                  <m:sub>
                                    <m:r>
                                      <a:rPr lang="en-US" altLang="zh-CN" sz="1600" b="0" i="1" smtClean="0">
                                        <a:latin typeface="Cambria Math" panose="02040503050406030204" pitchFamily="18" charset="0"/>
                                        <a:ea typeface="Cambria Math" panose="02040503050406030204" pitchFamily="18" charset="0"/>
                                      </a:rPr>
                                      <m:t>𝑖</m:t>
                                    </m:r>
                                  </m:sub>
                                </m:sSub>
                              </m:e>
                            </m:d>
                          </m:e>
                        </m:d>
                        <m:sSup>
                          <m:sSupPr>
                            <m:ctrlPr>
                              <a:rPr lang="en-US" altLang="zh-CN" sz="1600" b="0" i="1" smtClean="0">
                                <a:latin typeface="Cambria Math"/>
                                <a:ea typeface="Cambria Math" panose="02040503050406030204" pitchFamily="18" charset="0"/>
                              </a:rPr>
                            </m:ctrlPr>
                          </m:sSupPr>
                          <m:e>
                            <m:r>
                              <a:rPr lang="en-US" altLang="zh-CN" sz="1600" b="0" i="1" smtClean="0">
                                <a:latin typeface="Cambria Math" panose="02040503050406030204" pitchFamily="18" charset="0"/>
                                <a:ea typeface="Cambria Math" panose="02040503050406030204" pitchFamily="18" charset="0"/>
                              </a:rPr>
                              <m:t>𝑈</m:t>
                            </m:r>
                          </m:e>
                          <m:sup>
                            <m:r>
                              <a:rPr lang="en-US" altLang="zh-CN" sz="1600" b="0" i="1" smtClean="0">
                                <a:latin typeface="Cambria Math" panose="02040503050406030204" pitchFamily="18" charset="0"/>
                                <a:ea typeface="Cambria Math" panose="02040503050406030204" pitchFamily="18" charset="0"/>
                              </a:rPr>
                              <m:t>𝑇</m:t>
                            </m:r>
                          </m:sup>
                        </m:sSup>
                      </m:e>
                    </m:d>
                  </m:oMath>
                </a14:m>
                <a:r>
                  <a:rPr lang="zh-CN" altLang="en-US" sz="1600" dirty="0"/>
                  <a:t>，则</a:t>
                </a:r>
                <a:endParaRPr lang="en-US" altLang="zh-CN" sz="1600" dirty="0"/>
              </a:p>
            </p:txBody>
          </p:sp>
        </mc:Choice>
        <mc:Fallback>
          <p:sp>
            <p:nvSpPr>
              <p:cNvPr id="44" name="矩形 43"/>
              <p:cNvSpPr>
                <a:spLocks noRot="1" noChangeAspect="1" noMove="1" noResize="1" noEditPoints="1" noAdjustHandles="1" noChangeArrowheads="1" noChangeShapeType="1" noTextEdit="1"/>
              </p:cNvSpPr>
              <p:nvPr/>
            </p:nvSpPr>
            <p:spPr>
              <a:xfrm>
                <a:off x="715013" y="2468026"/>
                <a:ext cx="7621400" cy="523088"/>
              </a:xfrm>
              <a:prstGeom prst="rect">
                <a:avLst/>
              </a:prstGeom>
              <a:blipFill rotWithShape="1">
                <a:blip r:embed="rId3"/>
                <a:stretch>
                  <a:fillRect/>
                </a:stretch>
              </a:blipFill>
              <a:ln>
                <a:noFill/>
              </a:ln>
            </p:spPr>
            <p:txBody>
              <a:bodyPr/>
              <a:lstStyle/>
              <a:p>
                <a:r>
                  <a:rPr lang="zh-CN" altLang="en-US">
                    <a:noFill/>
                  </a:rPr>
                  <a:t> </a:t>
                </a:r>
                <a:endParaRPr lang="zh-CN" altLang="en-US">
                  <a:noFill/>
                </a:endParaRPr>
              </a:p>
            </p:txBody>
          </p:sp>
        </mc:Fallback>
      </mc:AlternateContent>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7" name="文本框 36"/>
          <p:cNvSpPr txBox="1"/>
          <p:nvPr/>
        </p:nvSpPr>
        <p:spPr>
          <a:xfrm>
            <a:off x="6857035" y="2020974"/>
            <a:ext cx="771365" cy="338554"/>
          </a:xfrm>
          <a:prstGeom prst="rect">
            <a:avLst/>
          </a:prstGeom>
          <a:noFill/>
        </p:spPr>
        <p:txBody>
          <a:bodyPr wrap="none" rtlCol="0">
            <a:spAutoFit/>
          </a:bodyPr>
          <a:lstStyle/>
          <a:p>
            <a:r>
              <a:rPr lang="en-US" altLang="zh-CN" sz="1600" dirty="0">
                <a:solidFill>
                  <a:schemeClr val="bg1"/>
                </a:solidFill>
              </a:rPr>
              <a:t>(8-21)</a:t>
            </a:r>
            <a:endParaRPr lang="zh-CN" altLang="en-US" sz="1600" dirty="0">
              <a:solidFill>
                <a:schemeClr val="bg1"/>
              </a:solidFill>
            </a:endParaRPr>
          </a:p>
        </p:txBody>
      </p:sp>
      <p:sp>
        <p:nvSpPr>
          <p:cNvPr id="22"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1" name="文本框 40"/>
          <p:cNvSpPr txBox="1"/>
          <p:nvPr/>
        </p:nvSpPr>
        <p:spPr>
          <a:xfrm>
            <a:off x="6857035" y="3265006"/>
            <a:ext cx="771365" cy="338554"/>
          </a:xfrm>
          <a:prstGeom prst="rect">
            <a:avLst/>
          </a:prstGeom>
          <a:noFill/>
        </p:spPr>
        <p:txBody>
          <a:bodyPr wrap="none" rtlCol="0">
            <a:spAutoFit/>
          </a:bodyPr>
          <a:lstStyle/>
          <a:p>
            <a:r>
              <a:rPr lang="en-US" altLang="zh-CN" sz="1600" dirty="0">
                <a:solidFill>
                  <a:schemeClr val="bg1"/>
                </a:solidFill>
              </a:rPr>
              <a:t>(8-22)</a:t>
            </a:r>
            <a:endParaRPr lang="zh-CN" altLang="en-US" sz="1600" dirty="0">
              <a:solidFill>
                <a:schemeClr val="bg1"/>
              </a:solidFill>
            </a:endParaRPr>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6"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3"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mc:AlternateContent xmlns:mc="http://schemas.openxmlformats.org/markup-compatibility/2006">
        <mc:Choice xmlns:a14="http://schemas.microsoft.com/office/drawing/2010/main" Requires="a14">
          <p:sp>
            <p:nvSpPr>
              <p:cNvPr id="56" name="矩形 55">
                <a:extLst>
                  <a:ext uri="{FF2B5EF4-FFF2-40B4-BE49-F238E27FC236}">
                    <ele attr="{64BEB4C6-2E42-49DA-B287-36047540071A}"/>
                  </a:ext>
                </a:extLst>
              </p:cNvPr>
              <p:cNvSpPr/>
              <p:nvPr/>
            </p:nvSpPr>
            <p:spPr>
              <a:xfrm>
                <a:off x="724406" y="3603560"/>
                <a:ext cx="7621400" cy="216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若</a:t>
                </a:r>
                <a14:m>
                  <m:oMath xmlns:m="http://schemas.openxmlformats.org/officeDocument/2006/math">
                    <m:r>
                      <a:rPr lang="zh-CN" altLang="en-US" sz="1600" i="1" smtClean="0">
                        <a:latin typeface="Cambria Math" panose="02040503050406030204" pitchFamily="18" charset="0"/>
                      </a:rPr>
                      <m:t>𝛾</m:t>
                    </m:r>
                    <m:r>
                      <a:rPr lang="en-US" altLang="zh-CN" sz="1600" i="1" smtClean="0">
                        <a:latin typeface="Cambria Math" panose="02040503050406030204" pitchFamily="18" charset="0"/>
                        <a:ea typeface="Cambria Math" panose="02040503050406030204" pitchFamily="18" charset="0"/>
                      </a:rPr>
                      <m:t>&gt;</m:t>
                    </m:r>
                    <m:r>
                      <a:rPr lang="en-US" altLang="zh-CN" sz="1600" b="0" i="1" smtClean="0">
                        <a:latin typeface="Cambria Math" panose="02040503050406030204" pitchFamily="18" charset="0"/>
                        <a:ea typeface="Cambria Math" panose="02040503050406030204" pitchFamily="18" charset="0"/>
                      </a:rPr>
                      <m:t>1</m:t>
                    </m:r>
                  </m:oMath>
                </a14:m>
                <a:r>
                  <a:rPr lang="zh-CN" altLang="en-US" sz="1600" dirty="0"/>
                  <a:t>，当</a:t>
                </a:r>
                <a14:m>
                  <m:oMath xmlns:m="http://schemas.openxmlformats.org/officeDocument/2006/math">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𝑘</m:t>
                    </m:r>
                    <m:r>
                      <a:rPr lang="en-US" altLang="zh-CN" sz="1600" b="0" i="1" smtClean="0">
                        <a:latin typeface="Cambria Math" panose="02040503050406030204" pitchFamily="18" charset="0"/>
                        <a:ea typeface="Cambria Math" panose="02040503050406030204" pitchFamily="18" charset="0"/>
                      </a:rPr>
                      <m:t>→∞</m:t>
                    </m:r>
                  </m:oMath>
                </a14:m>
                <a:r>
                  <a:rPr lang="zh-CN" altLang="en-US" sz="1600" dirty="0"/>
                  <a:t>时，</a:t>
                </a:r>
                <a14:m>
                  <m:oMath xmlns:m="http://schemas.openxmlformats.org/officeDocument/2006/math">
                    <m:sSup>
                      <m:sSupPr>
                        <m:ctrlPr>
                          <a:rPr lang="en-US" altLang="zh-CN" sz="1600" i="1" smtClean="0">
                            <a:latin typeface="Cambria Math"/>
                          </a:rPr>
                        </m:ctrlPr>
                      </m:sSupPr>
                      <m:e>
                        <m:r>
                          <a:rPr lang="zh-CN" altLang="en-US" sz="1600" i="1" smtClean="0">
                            <a:latin typeface="Cambria Math" panose="02040503050406030204" pitchFamily="18" charset="0"/>
                          </a:rPr>
                          <m:t>𝛾</m:t>
                        </m:r>
                      </m:e>
                      <m:sup>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𝑘</m:t>
                        </m:r>
                      </m:sup>
                    </m:sSup>
                    <m:r>
                      <a:rPr lang="en-US" altLang="zh-CN" sz="1600" i="1" smtClean="0">
                        <a:latin typeface="Cambria Math" panose="02040503050406030204" pitchFamily="18" charset="0"/>
                        <a:ea typeface="Cambria Math" panose="02040503050406030204" pitchFamily="18" charset="0"/>
                      </a:rPr>
                      <m:t>→∞</m:t>
                    </m:r>
                  </m:oMath>
                </a14:m>
                <a:r>
                  <a:rPr lang="zh-CN" altLang="en-US" sz="1600" dirty="0"/>
                  <a:t>，会造成系统不稳定，此时称为梯度爆炸问题（</a:t>
                </a:r>
                <a:r>
                  <a:rPr lang="en-US" altLang="zh-CN" sz="1600" dirty="0"/>
                  <a:t>Gradient Exploding Problem</a:t>
                </a:r>
                <a:r>
                  <a:rPr lang="zh-CN" altLang="en-US" sz="1600" dirty="0"/>
                  <a:t>）；相反，若</a:t>
                </a:r>
                <a14:m>
                  <m:oMath xmlns:m="http://schemas.openxmlformats.org/officeDocument/2006/math">
                    <m:r>
                      <a:rPr lang="zh-CN" altLang="en-US" sz="1600" i="1">
                        <a:latin typeface="Cambria Math" panose="02040503050406030204" pitchFamily="18" charset="0"/>
                      </a:rPr>
                      <m:t>𝛾</m:t>
                    </m:r>
                    <m:r>
                      <a:rPr lang="en-US" altLang="zh-CN" sz="1600" i="1" smtClean="0">
                        <a:latin typeface="Cambria Math" panose="02040503050406030204" pitchFamily="18" charset="0"/>
                        <a:ea typeface="Cambria Math" panose="02040503050406030204" pitchFamily="18" charset="0"/>
                      </a:rPr>
                      <m:t>&lt;</m:t>
                    </m:r>
                    <m:r>
                      <a:rPr lang="en-US" altLang="zh-CN" sz="1600" i="1">
                        <a:latin typeface="Cambria Math" panose="02040503050406030204" pitchFamily="18" charset="0"/>
                        <a:ea typeface="Cambria Math" panose="02040503050406030204" pitchFamily="18" charset="0"/>
                      </a:rPr>
                      <m:t>1</m:t>
                    </m:r>
                  </m:oMath>
                </a14:m>
                <a:r>
                  <a:rPr lang="zh-CN" altLang="en-US" sz="1600" dirty="0"/>
                  <a:t>，当</a:t>
                </a:r>
                <a14:m>
                  <m:oMath xmlns:m="http://schemas.openxmlformats.org/officeDocument/2006/math">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𝑘</m:t>
                    </m:r>
                    <m:r>
                      <a:rPr lang="en-US" altLang="zh-CN" sz="1600" i="1">
                        <a:latin typeface="Cambria Math" panose="02040503050406030204" pitchFamily="18" charset="0"/>
                        <a:ea typeface="Cambria Math" panose="02040503050406030204" pitchFamily="18" charset="0"/>
                      </a:rPr>
                      <m:t>→∞</m:t>
                    </m:r>
                  </m:oMath>
                </a14:m>
                <a:r>
                  <a:rPr lang="zh-CN" altLang="en-US" sz="1600" dirty="0"/>
                  <a:t>时，</a:t>
                </a:r>
                <a:r>
                  <a:rPr lang="en-US" altLang="zh-CN" sz="1600" dirty="0"/>
                  <a:t> </a:t>
                </a:r>
                <a14:m>
                  <m:oMath xmlns:m="http://schemas.openxmlformats.org/officeDocument/2006/math">
                    <m:sSup>
                      <m:sSupPr>
                        <m:ctrlPr>
                          <a:rPr lang="en-US" altLang="zh-CN" sz="1600" i="1">
                            <a:latin typeface="Cambria Math"/>
                          </a:rPr>
                        </m:ctrlPr>
                      </m:sSupPr>
                      <m:e>
                        <m:r>
                          <a:rPr lang="zh-CN" altLang="en-US" sz="1600" i="1">
                            <a:latin typeface="Cambria Math" panose="02040503050406030204" pitchFamily="18" charset="0"/>
                          </a:rPr>
                          <m:t>𝛾</m:t>
                        </m:r>
                      </m:e>
                      <m:sup>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𝑘</m:t>
                        </m:r>
                      </m:sup>
                    </m:sSup>
                    <m:r>
                      <a:rPr lang="en-US" altLang="zh-CN" sz="1600"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0</m:t>
                    </m:r>
                  </m:oMath>
                </a14:m>
                <a:r>
                  <a:rPr lang="zh-CN" altLang="en-US" sz="1600" dirty="0"/>
                  <a:t>，会出现和深度前馈神经网络类似的梯度消失问题</a:t>
                </a:r>
                <a:r>
                  <a:rPr lang="en-US" altLang="zh-CN" sz="1600" dirty="0"/>
                  <a:t>(Gradient Vanishing Problem)</a:t>
                </a:r>
                <a:r>
                  <a:rPr lang="zh-CN" altLang="en-US" sz="1600" dirty="0"/>
                  <a:t>。</a:t>
                </a:r>
                <a:endParaRPr lang="en-US" altLang="zh-CN" sz="1600" dirty="0"/>
              </a:p>
              <a:p>
                <a:pPr indent="457200"/>
                <a:r>
                  <a:rPr lang="zh-CN" altLang="en-US" sz="1600" dirty="0"/>
                  <a:t>值得注意的是，在循环神经网络中的梯度消失不是说</a:t>
                </a:r>
                <a14:m>
                  <m:oMath xmlns:m="http://schemas.openxmlformats.org/officeDocument/2006/math">
                    <m:f>
                      <m:fPr>
                        <m:ctrlPr>
                          <a:rPr lang="en-US" altLang="zh-CN" sz="1600" i="1" smtClean="0">
                            <a:latin typeface="Cambria Math"/>
                          </a:rPr>
                        </m:ctrlPr>
                      </m:fPr>
                      <m:num>
                        <m:r>
                          <a:rPr lang="zh-CN" altLang="en-US" sz="1600" i="1" smtClean="0">
                            <a:latin typeface="Cambria Math" panose="02040503050406030204" pitchFamily="18" charset="0"/>
                          </a:rPr>
                          <m:t>𝜕</m:t>
                        </m:r>
                        <m:sSub>
                          <m:sSubPr>
                            <m:ctrlPr>
                              <a:rPr lang="en-US" altLang="zh-CN" sz="1600" i="1" smtClean="0">
                                <a:latin typeface="Cambria Math"/>
                              </a:rPr>
                            </m:ctrlPr>
                          </m:sSubPr>
                          <m:e>
                            <m:r>
                              <a:rPr lang="en-US" altLang="zh-CN" sz="1600" b="0" i="1" smtClean="0">
                                <a:latin typeface="Cambria Math" panose="02040503050406030204" pitchFamily="18" charset="0"/>
                              </a:rPr>
                              <m:t>𝐿</m:t>
                            </m:r>
                          </m:e>
                          <m:sub>
                            <m:r>
                              <a:rPr lang="en-US" altLang="zh-CN" sz="1600" b="0" i="1" smtClean="0">
                                <a:latin typeface="Cambria Math" panose="02040503050406030204" pitchFamily="18" charset="0"/>
                              </a:rPr>
                              <m:t>𝑈</m:t>
                            </m:r>
                          </m:sub>
                        </m:sSub>
                      </m:num>
                      <m:den>
                        <m:r>
                          <a:rPr lang="zh-CN" altLang="en-US" sz="1600" i="1" smtClean="0">
                            <a:latin typeface="Cambria Math" panose="02040503050406030204" pitchFamily="18" charset="0"/>
                          </a:rPr>
                          <m:t>𝜕</m:t>
                        </m:r>
                        <m:r>
                          <a:rPr lang="en-US" altLang="zh-CN" sz="1600" b="0" i="1" smtClean="0">
                            <a:latin typeface="Cambria Math" panose="02040503050406030204" pitchFamily="18" charset="0"/>
                          </a:rPr>
                          <m:t>𝑈</m:t>
                        </m:r>
                      </m:den>
                    </m:f>
                  </m:oMath>
                </a14:m>
                <a:r>
                  <a:rPr lang="zh-CN" altLang="en-US" sz="1600" dirty="0"/>
                  <a:t>的梯度消失了，而是</a:t>
                </a:r>
                <a14:m>
                  <m:oMath xmlns:m="http://schemas.openxmlformats.org/officeDocument/2006/math">
                    <m:f>
                      <m:fPr>
                        <m:ctrlPr>
                          <a:rPr lang="en-US" altLang="zh-CN" sz="1600" i="1">
                            <a:latin typeface="Cambria Math"/>
                          </a:rPr>
                        </m:ctrlPr>
                      </m:fPr>
                      <m:num>
                        <m:r>
                          <a:rPr lang="zh-CN" altLang="en-US" sz="1600" i="1">
                            <a:latin typeface="Cambria Math" panose="02040503050406030204" pitchFamily="18" charset="0"/>
                          </a:rPr>
                          <m:t>𝜕</m:t>
                        </m:r>
                        <m:sSub>
                          <m:sSubPr>
                            <m:ctrlPr>
                              <a:rPr lang="en-US" altLang="zh-CN" sz="1600" i="1">
                                <a:latin typeface="Cambria Math"/>
                              </a:rPr>
                            </m:ctrlPr>
                          </m:sSubPr>
                          <m:e>
                            <m:r>
                              <a:rPr lang="en-US" altLang="zh-CN" sz="1600" i="1">
                                <a:latin typeface="Cambria Math" panose="02040503050406030204" pitchFamily="18" charset="0"/>
                              </a:rPr>
                              <m:t>𝐿</m:t>
                            </m:r>
                          </m:e>
                          <m:sub>
                            <m:r>
                              <a:rPr lang="en-US" altLang="zh-CN" sz="1600" b="0" i="1" smtClean="0">
                                <a:latin typeface="Cambria Math" panose="02040503050406030204" pitchFamily="18" charset="0"/>
                              </a:rPr>
                              <m:t>𝑡</m:t>
                            </m:r>
                          </m:sub>
                        </m:sSub>
                      </m:num>
                      <m:den>
                        <m:r>
                          <a:rPr lang="zh-CN" altLang="en-US" sz="1600" i="1">
                            <a:latin typeface="Cambria Math" panose="02040503050406030204" pitchFamily="18" charset="0"/>
                          </a:rPr>
                          <m:t>𝜕</m:t>
                        </m:r>
                        <m:sSub>
                          <m:sSubPr>
                            <m:ctrlPr>
                              <a:rPr lang="en-US" altLang="zh-CN" sz="1600" i="1" smtClean="0">
                                <a:latin typeface="Cambria Math"/>
                              </a:rPr>
                            </m:ctrlPr>
                          </m:sSubPr>
                          <m:e>
                            <m:r>
                              <a:rPr lang="en-US" altLang="zh-CN" sz="1600" b="0" i="1" smtClean="0">
                                <a:latin typeface="Cambria Math" panose="02040503050406030204" pitchFamily="18" charset="0"/>
                              </a:rPr>
                              <m:t>h</m:t>
                            </m:r>
                          </m:e>
                          <m:sub>
                            <m:r>
                              <a:rPr lang="en-US" altLang="zh-CN" sz="1600" b="0" i="1" smtClean="0">
                                <a:latin typeface="Cambria Math" panose="02040503050406030204" pitchFamily="18" charset="0"/>
                              </a:rPr>
                              <m:t>𝑘</m:t>
                            </m:r>
                          </m:sub>
                        </m:sSub>
                      </m:den>
                    </m:f>
                  </m:oMath>
                </a14:m>
                <a:r>
                  <a:rPr lang="zh-CN" altLang="en-US" sz="1600" dirty="0"/>
                  <a:t>的梯度消失了（当</a:t>
                </a:r>
                <a14:m>
                  <m:oMath xmlns:m="http://schemas.openxmlformats.org/officeDocument/2006/math">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𝑘</m:t>
                    </m:r>
                  </m:oMath>
                </a14:m>
                <a:r>
                  <a:rPr lang="zh-CN" altLang="en-US" sz="1600" dirty="0"/>
                  <a:t>比较大时）。也就是说，参数</a:t>
                </a:r>
                <a14:m>
                  <m:oMath xmlns:m="http://schemas.openxmlformats.org/officeDocument/2006/math">
                    <m:r>
                      <a:rPr lang="en-US" altLang="zh-CN" sz="1600" b="0" i="1" smtClean="0">
                        <a:latin typeface="Cambria Math" panose="02040503050406030204" pitchFamily="18" charset="0"/>
                      </a:rPr>
                      <m:t>𝑈</m:t>
                    </m:r>
                  </m:oMath>
                </a14:m>
                <a:r>
                  <a:rPr lang="zh-CN" altLang="en-US" sz="1600" dirty="0"/>
                  <a:t>的更新主要靠当前时刻</a:t>
                </a:r>
                <a14:m>
                  <m:oMath xmlns:m="http://schemas.openxmlformats.org/officeDocument/2006/math">
                    <m:r>
                      <a:rPr lang="en-US" altLang="zh-CN" sz="1600" b="0" i="1" smtClean="0">
                        <a:latin typeface="Cambria Math" panose="02040503050406030204" pitchFamily="18" charset="0"/>
                      </a:rPr>
                      <m:t>𝑘</m:t>
                    </m:r>
                  </m:oMath>
                </a14:m>
                <a:r>
                  <a:rPr lang="zh-CN" altLang="en-US" sz="1600" dirty="0"/>
                  <a:t>的几个相邻状态</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h</m:t>
                        </m:r>
                      </m:e>
                      <m:sub>
                        <m:r>
                          <a:rPr lang="en-US" altLang="zh-CN" sz="1600" b="0" i="1" smtClean="0">
                            <a:latin typeface="Cambria Math" panose="02040503050406030204" pitchFamily="18" charset="0"/>
                          </a:rPr>
                          <m:t>𝑘</m:t>
                        </m:r>
                      </m:sub>
                    </m:sSub>
                  </m:oMath>
                </a14:m>
                <a:r>
                  <a:rPr lang="zh-CN" altLang="en-US" sz="1600" dirty="0"/>
                  <a:t>来更新，长距离的状态对</a:t>
                </a:r>
                <a14:m>
                  <m:oMath xmlns:m="http://schemas.openxmlformats.org/officeDocument/2006/math">
                    <m:r>
                      <a:rPr lang="en-US" altLang="zh-CN" sz="1600" i="1">
                        <a:latin typeface="Cambria Math" panose="02040503050406030204" pitchFamily="18" charset="0"/>
                      </a:rPr>
                      <m:t>𝑈</m:t>
                    </m:r>
                  </m:oMath>
                </a14:m>
                <a:r>
                  <a:rPr lang="zh-CN" altLang="en-US" sz="1600" dirty="0"/>
                  <a:t>没有影响。</a:t>
                </a:r>
                <a:endParaRPr lang="en-US" altLang="zh-CN" sz="1600" dirty="0"/>
              </a:p>
            </p:txBody>
          </p:sp>
        </mc:Choice>
        <mc:Fallback>
          <p:sp>
            <p:nvSpPr>
              <p:cNvPr id="56" name="矩形 55"/>
              <p:cNvSpPr>
                <a:spLocks noRot="1" noChangeAspect="1" noMove="1" noResize="1" noEditPoints="1" noAdjustHandles="1" noChangeArrowheads="1" noChangeShapeType="1" noTextEdit="1"/>
              </p:cNvSpPr>
              <p:nvPr/>
            </p:nvSpPr>
            <p:spPr>
              <a:xfrm>
                <a:off x="724406" y="3603560"/>
                <a:ext cx="7621400" cy="2167000"/>
              </a:xfrm>
              <a:prstGeom prst="rect">
                <a:avLst/>
              </a:prstGeom>
              <a:blipFill rotWithShape="1">
                <a:blip r:embed="rId4"/>
                <a:stretch>
                  <a:fillRect l="-480" b="-1124"/>
                </a:stretch>
              </a:blipFill>
              <a:ln>
                <a:noFill/>
              </a:ln>
            </p:spPr>
            <p:txBody>
              <a:bodyPr/>
              <a:lstStyle/>
              <a:p>
                <a:r>
                  <a:rPr lang="zh-CN" altLang="en-US">
                    <a:noFill/>
                  </a:rPr>
                  <a:t> </a:t>
                </a:r>
                <a:endParaRPr lang="zh-CN" altLang="en-US">
                  <a:noFill/>
                </a:endParaRPr>
              </a:p>
            </p:txBody>
          </p:sp>
        </mc:Fallback>
      </mc:AlternateContent>
      <p:sp>
        <p:nvSpPr>
          <p:cNvPr id="57"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3"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5" name="对象 44"/>
          <p:cNvGraphicFramePr>
            <a:graphicFrameLocks noChangeAspect="1"/>
          </p:cNvGraphicFramePr>
          <p:nvPr/>
        </p:nvGraphicFramePr>
        <p:xfrm>
          <a:off x="2178156" y="1942251"/>
          <a:ext cx="3136000" cy="720000"/>
        </p:xfrm>
        <a:graphic>
          <a:graphicData uri="http://schemas.openxmlformats.org/presentationml/2006/ole">
            <mc:AlternateContent xmlns:mc="http://schemas.openxmlformats.org/markup-compatibility/2006">
              <mc:Choice xmlns:v="urn:schemas-microsoft-com:vml" Requires="v">
                <p:oleObj spid="_x0000_s18528" name="Equation" r:id="rId5" imgW="1866900" imgH="431800" progId="Equation.DSMT4">
                  <p:embed/>
                </p:oleObj>
              </mc:Choice>
              <mc:Fallback>
                <p:oleObj name="Equation" r:id="rId5" imgW="1866900" imgH="4318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8156" y="1942251"/>
                        <a:ext cx="3136000" cy="7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7" name="对象 46"/>
          <p:cNvGraphicFramePr>
            <a:graphicFrameLocks noChangeAspect="1"/>
          </p:cNvGraphicFramePr>
          <p:nvPr/>
        </p:nvGraphicFramePr>
        <p:xfrm>
          <a:off x="2178156" y="3200283"/>
          <a:ext cx="1456000" cy="468000"/>
        </p:xfrm>
        <a:graphic>
          <a:graphicData uri="http://schemas.openxmlformats.org/presentationml/2006/ole">
            <mc:AlternateContent xmlns:mc="http://schemas.openxmlformats.org/markup-compatibility/2006">
              <mc:Choice xmlns:v="urn:schemas-microsoft-com:vml" Requires="v">
                <p:oleObj spid="_x0000_s18529" name="Equation" r:id="rId7" imgW="787400" imgH="254000" progId="Equation.DSMT4">
                  <p:embed/>
                </p:oleObj>
              </mc:Choice>
              <mc:Fallback>
                <p:oleObj name="Equation" r:id="rId7" imgW="787400" imgH="2540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8156" y="3200283"/>
                        <a:ext cx="1456000" cy="46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78197"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3" y="1382945"/>
            <a:ext cx="7621400" cy="11706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为了避免梯度爆炸或消失问题，一种最直接的方式就是选取合适的参数，同时使用非饱和的激活函数，尽量使得                                   这种方式需要足够的人工调参经验，限制了模型的广泛应用。采用比较有效的方式改进模型或优化方法来缓解循环神经网络的梯度爆炸和梯度消失问题。</a:t>
            </a:r>
            <a:endParaRPr lang="zh-CN" altLang="en-US" sz="1600"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1</a:t>
            </a:r>
            <a:r>
              <a:rPr lang="zh-CN" altLang="zh-CN" sz="1600" b="1" dirty="0">
                <a:solidFill>
                  <a:srgbClr val="3D89BC"/>
                </a:solidFill>
              </a:rPr>
              <a:t>．</a:t>
            </a:r>
            <a:r>
              <a:rPr lang="zh-CN" altLang="en-US" sz="1600" b="1" dirty="0">
                <a:solidFill>
                  <a:srgbClr val="3D89BC"/>
                </a:solidFill>
              </a:rPr>
              <a:t>梯度爆炸与梯度消失</a:t>
            </a:r>
            <a:endParaRPr lang="zh-CN" altLang="zh-CN" sz="1600" b="1" dirty="0">
              <a:solidFill>
                <a:srgbClr val="3D89BC"/>
              </a:solidFill>
            </a:endParaRPr>
          </a:p>
        </p:txBody>
      </p:sp>
      <p:sp>
        <p:nvSpPr>
          <p:cNvPr id="20" name="矩形 19"/>
          <p:cNvSpPr/>
          <p:nvPr/>
        </p:nvSpPr>
        <p:spPr>
          <a:xfrm flipH="1">
            <a:off x="894503" y="2672571"/>
            <a:ext cx="2608551"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dirty="0"/>
              <a:t>梯度爆炸</a:t>
            </a:r>
            <a:endParaRPr lang="zh-CN" altLang="en-US" sz="1600" dirty="0"/>
          </a:p>
        </p:txBody>
      </p:sp>
      <p:sp>
        <p:nvSpPr>
          <p:cNvPr id="25" name="矩形 24"/>
          <p:cNvSpPr/>
          <p:nvPr/>
        </p:nvSpPr>
        <p:spPr>
          <a:xfrm>
            <a:off x="888932" y="3364894"/>
            <a:ext cx="2608551"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600" dirty="0">
                <a:solidFill>
                  <a:schemeClr val="tx1">
                    <a:lumMod val="75000"/>
                    <a:lumOff val="25000"/>
                  </a:schemeClr>
                </a:solidFill>
                <a:sym typeface="+mn-ea"/>
              </a:rPr>
              <a:t>一般而言，循环网络的梯度爆炸问题比较容易解决，主要通过权重衰减或梯度截断来避免。</a:t>
            </a:r>
            <a:endParaRPr lang="zh-CN" altLang="en-US" sz="1600" dirty="0">
              <a:solidFill>
                <a:schemeClr val="tx1">
                  <a:lumMod val="75000"/>
                  <a:lumOff val="25000"/>
                </a:schemeClr>
              </a:solidFill>
              <a:sym typeface="+mn-ea"/>
            </a:endParaRPr>
          </a:p>
        </p:txBody>
      </p:sp>
      <p:sp>
        <p:nvSpPr>
          <p:cNvPr id="34" name="矩形 33"/>
          <p:cNvSpPr/>
          <p:nvPr/>
        </p:nvSpPr>
        <p:spPr>
          <a:xfrm flipH="1">
            <a:off x="5563673" y="2650269"/>
            <a:ext cx="2541761" cy="5774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dirty="0"/>
              <a:t>梯度消失</a:t>
            </a:r>
            <a:endParaRPr lang="zh-CN" altLang="en-US" sz="1600" dirty="0"/>
          </a:p>
        </p:txBody>
      </p:sp>
      <p:sp>
        <p:nvSpPr>
          <p:cNvPr id="35" name="矩形 34"/>
          <p:cNvSpPr/>
          <p:nvPr/>
        </p:nvSpPr>
        <p:spPr>
          <a:xfrm>
            <a:off x="5569245" y="3342592"/>
            <a:ext cx="253061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600" dirty="0">
                <a:solidFill>
                  <a:schemeClr val="tx1">
                    <a:lumMod val="75000"/>
                    <a:lumOff val="25000"/>
                  </a:schemeClr>
                </a:solidFill>
                <a:sym typeface="+mn-ea"/>
              </a:rPr>
              <a:t>梯度消失是循环神经网络的主要问题。除了使用一些优化技巧外，更有效的方式就是改变模型。</a:t>
            </a:r>
            <a:endParaRPr lang="zh-CN" altLang="en-US" sz="1600" dirty="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mc:AlternateContent xmlns:mc="http://schemas.openxmlformats.org/markup-compatibility/2006">
        <mc:Choice xmlns:a14="http://schemas.microsoft.com/office/drawing/2010/main" Requires="a14">
          <p:sp>
            <p:nvSpPr>
              <p:cNvPr id="11" name="矩形 10">
                <a:extLst>
                  <a:ext uri="{FF2B5EF4-FFF2-40B4-BE49-F238E27FC236}">
                    <ele attr="{F63450C2-1A68-42B1-B425-AAE6D871C7E4}"/>
                  </a:ext>
                </a:extLst>
              </p:cNvPr>
              <p:cNvSpPr/>
              <p:nvPr/>
            </p:nvSpPr>
            <p:spPr>
              <a:xfrm>
                <a:off x="3726367" y="1654959"/>
                <a:ext cx="22695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solidFill>
                            <a:srgbClr val="FFFFFF"/>
                          </a:solidFill>
                          <a:latin typeface="Cambria Math" panose="02040503050406030204" pitchFamily="18" charset="0"/>
                        </a:rPr>
                        <m:t>𝑑𝑖𝑎𝑔</m:t>
                      </m:r>
                      <m:r>
                        <a:rPr lang="zh-CN" altLang="en-US" i="0">
                          <a:solidFill>
                            <a:srgbClr val="FFFFFF"/>
                          </a:solidFill>
                          <a:latin typeface="Cambria Math" panose="02040503050406030204" pitchFamily="18" charset="0"/>
                        </a:rPr>
                        <m:t>(</m:t>
                      </m:r>
                      <m:sSup>
                        <m:sSupPr>
                          <m:ctrlPr>
                            <a:rPr lang="zh-CN" altLang="en-US" i="1">
                              <a:solidFill>
                                <a:srgbClr val="FFFFFF"/>
                              </a:solidFill>
                              <a:latin typeface="Cambria Math"/>
                            </a:rPr>
                          </m:ctrlPr>
                        </m:sSupPr>
                        <m:e>
                          <m:r>
                            <a:rPr lang="zh-CN" altLang="en-US" i="1">
                              <a:solidFill>
                                <a:srgbClr val="FFFFFF"/>
                              </a:solidFill>
                              <a:latin typeface="Cambria Math" panose="02040503050406030204" pitchFamily="18" charset="0"/>
                            </a:rPr>
                            <m:t>𝑓</m:t>
                          </m:r>
                        </m:e>
                        <m:sup>
                          <m:r>
                            <a:rPr lang="zh-CN" altLang="en-US" i="0">
                              <a:solidFill>
                                <a:srgbClr val="FFFFFF"/>
                              </a:solidFill>
                              <a:latin typeface="Cambria Math" panose="02040503050406030204" pitchFamily="18" charset="0"/>
                            </a:rPr>
                            <m:t>′</m:t>
                          </m:r>
                        </m:sup>
                      </m:sSup>
                      <m:r>
                        <a:rPr lang="zh-CN" altLang="en-US" i="0">
                          <a:solidFill>
                            <a:srgbClr val="FFFFFF"/>
                          </a:solidFill>
                          <a:latin typeface="Cambria Math" panose="02040503050406030204" pitchFamily="18" charset="0"/>
                        </a:rPr>
                        <m:t>(</m:t>
                      </m:r>
                      <m:sSub>
                        <m:sSubPr>
                          <m:ctrlPr>
                            <a:rPr lang="zh-CN" altLang="en-US" i="1">
                              <a:solidFill>
                                <a:srgbClr val="FFFFFF"/>
                              </a:solidFill>
                              <a:latin typeface="Cambria Math"/>
                            </a:rPr>
                          </m:ctrlPr>
                        </m:sSubPr>
                        <m:e>
                          <m:r>
                            <a:rPr lang="zh-CN" altLang="en-US" i="1">
                              <a:solidFill>
                                <a:srgbClr val="FFFFFF"/>
                              </a:solidFill>
                              <a:latin typeface="Cambria Math" panose="02040503050406030204" pitchFamily="18" charset="0"/>
                            </a:rPr>
                            <m:t>𝑧</m:t>
                          </m:r>
                        </m:e>
                        <m:sub>
                          <m:r>
                            <a:rPr lang="zh-CN" altLang="en-US" i="1">
                              <a:solidFill>
                                <a:srgbClr val="FFFFFF"/>
                              </a:solidFill>
                              <a:latin typeface="Cambria Math" panose="02040503050406030204" pitchFamily="18" charset="0"/>
                            </a:rPr>
                            <m:t>𝑖</m:t>
                          </m:r>
                        </m:sub>
                      </m:sSub>
                      <m:r>
                        <a:rPr lang="zh-CN" altLang="en-US" i="0">
                          <a:solidFill>
                            <a:srgbClr val="FFFFFF"/>
                          </a:solidFill>
                          <a:latin typeface="Cambria Math" panose="02040503050406030204" pitchFamily="18" charset="0"/>
                        </a:rPr>
                        <m:t>))</m:t>
                      </m:r>
                      <m:sSup>
                        <m:sSupPr>
                          <m:ctrlPr>
                            <a:rPr lang="zh-CN" altLang="en-US" i="1">
                              <a:solidFill>
                                <a:srgbClr val="FFFFFF"/>
                              </a:solidFill>
                              <a:latin typeface="Cambria Math"/>
                            </a:rPr>
                          </m:ctrlPr>
                        </m:sSupPr>
                        <m:e>
                          <m:r>
                            <a:rPr lang="zh-CN" altLang="en-US" i="1">
                              <a:solidFill>
                                <a:srgbClr val="FFFFFF"/>
                              </a:solidFill>
                              <a:latin typeface="Cambria Math" panose="02040503050406030204" pitchFamily="18" charset="0"/>
                            </a:rPr>
                            <m:t>𝑈</m:t>
                          </m:r>
                        </m:e>
                        <m:sup>
                          <m:r>
                            <a:rPr lang="zh-CN" altLang="en-US" i="1">
                              <a:solidFill>
                                <a:srgbClr val="FFFFFF"/>
                              </a:solidFill>
                              <a:latin typeface="Cambria Math" panose="02040503050406030204" pitchFamily="18" charset="0"/>
                            </a:rPr>
                            <m:t>𝑇</m:t>
                          </m:r>
                        </m:sup>
                      </m:sSup>
                      <m:r>
                        <a:rPr lang="zh-CN" altLang="en-US" i="0">
                          <a:solidFill>
                            <a:srgbClr val="FFFFFF"/>
                          </a:solidFill>
                          <a:latin typeface="Cambria Math" panose="02040503050406030204" pitchFamily="18" charset="0"/>
                        </a:rPr>
                        <m:t>≈1,</m:t>
                      </m:r>
                    </m:oMath>
                  </m:oMathPara>
                </a14:m>
                <a:endParaRPr lang="zh-CN" altLang="en-US" dirty="0">
                  <a:solidFill>
                    <a:srgbClr val="FFFFFF"/>
                  </a:solidFill>
                </a:endParaRPr>
              </a:p>
            </p:txBody>
          </p:sp>
        </mc:Choice>
        <mc:Fallback>
          <p:sp>
            <p:nvSpPr>
              <p:cNvPr id="11" name="矩形 10"/>
              <p:cNvSpPr>
                <a:spLocks noRot="1" noChangeAspect="1" noMove="1" noResize="1" noEditPoints="1" noAdjustHandles="1" noChangeArrowheads="1" noChangeShapeType="1" noTextEdit="1"/>
              </p:cNvSpPr>
              <p:nvPr/>
            </p:nvSpPr>
            <p:spPr>
              <a:xfrm>
                <a:off x="3726367" y="1654959"/>
                <a:ext cx="2269596" cy="369332"/>
              </a:xfrm>
              <a:prstGeom prst="rect">
                <a:avLst/>
              </a:prstGeom>
              <a:blipFill rotWithShape="1">
                <a:blip r:embed="rId3"/>
                <a:stretch>
                  <a:fillRect b="-14754"/>
                </a:stretch>
              </a:blipFill>
            </p:spPr>
            <p:txBody>
              <a:bodyPr/>
              <a:lstStyle/>
              <a:p>
                <a:r>
                  <a:rPr lang="zh-CN" altLang="en-US">
                    <a:noFill/>
                  </a:rPr>
                  <a:t> </a:t>
                </a:r>
                <a:endParaRPr lang="zh-CN" altLang="en-US">
                  <a:noFill/>
                </a:endParaRPr>
              </a:p>
            </p:txBody>
          </p:sp>
        </mc:Fallback>
      </mc:AlternateContent>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p:sp>
        <p:nvSpPr>
          <p:cNvPr id="37" name="矩形 36"/>
          <p:cNvSpPr/>
          <p:nvPr/>
        </p:nvSpPr>
        <p:spPr>
          <a:xfrm>
            <a:off x="656525" y="1437886"/>
            <a:ext cx="7621400" cy="25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Long Short-Term Memory Neural Network</a:t>
            </a:r>
            <a:r>
              <a:rPr lang="zh-CN" altLang="en-US" sz="1600" dirty="0"/>
              <a:t>一般就叫做</a:t>
            </a:r>
            <a:r>
              <a:rPr lang="en-US" altLang="zh-CN" sz="1600" dirty="0"/>
              <a:t>LSTM</a:t>
            </a:r>
            <a:r>
              <a:rPr lang="zh-CN" altLang="en-US" sz="1600" dirty="0"/>
              <a:t>，是一种</a:t>
            </a:r>
            <a:r>
              <a:rPr lang="en-US" altLang="zh-CN" sz="1600" dirty="0"/>
              <a:t>RNN</a:t>
            </a:r>
            <a:r>
              <a:rPr lang="zh-CN" altLang="en-US" sz="1600" dirty="0"/>
              <a:t>特殊的类型，可以学习长期依赖信息。</a:t>
            </a:r>
            <a:r>
              <a:rPr lang="en-US" altLang="zh-CN" sz="1600" dirty="0"/>
              <a:t>LSTM </a:t>
            </a:r>
            <a:r>
              <a:rPr lang="zh-CN" altLang="en-US" sz="1600" dirty="0"/>
              <a:t>由</a:t>
            </a:r>
            <a:r>
              <a:rPr lang="en-US" altLang="zh-CN" sz="1600" dirty="0"/>
              <a:t>Hochreiter &amp; Schmidhuber (1997)</a:t>
            </a:r>
            <a:r>
              <a:rPr lang="zh-CN" altLang="en-US" sz="1600" dirty="0"/>
              <a:t>提出，并在近期被</a:t>
            </a:r>
            <a:r>
              <a:rPr lang="en-US" altLang="zh-CN" sz="1600" dirty="0"/>
              <a:t>Alex Graves</a:t>
            </a:r>
            <a:r>
              <a:rPr lang="zh-CN" altLang="en-US" sz="1600" dirty="0"/>
              <a:t>进行了改良和推广。在很多问题，</a:t>
            </a:r>
            <a:r>
              <a:rPr lang="en-US" altLang="zh-CN" sz="1600" dirty="0"/>
              <a:t>LSTM </a:t>
            </a:r>
            <a:r>
              <a:rPr lang="zh-CN" altLang="en-US" sz="1600" dirty="0"/>
              <a:t>都取得相当巨大的成功，并得到了广泛的使用。</a:t>
            </a:r>
            <a:r>
              <a:rPr lang="en-US" altLang="zh-CN" sz="1600" dirty="0"/>
              <a:t>LSTM </a:t>
            </a:r>
            <a:r>
              <a:rPr lang="zh-CN" altLang="en-US" sz="1600" dirty="0"/>
              <a:t>通过刻意的设计来避免长期依赖问题。记住长期的信息在实践中是 </a:t>
            </a:r>
            <a:r>
              <a:rPr lang="en-US" altLang="zh-CN" sz="1600" dirty="0"/>
              <a:t>LSTM </a:t>
            </a:r>
            <a:r>
              <a:rPr lang="zh-CN" altLang="en-US" sz="1600" dirty="0"/>
              <a:t>的默认行为，而非需要付出很大代价才能获得的能力，所有</a:t>
            </a:r>
            <a:r>
              <a:rPr lang="en-US" altLang="zh-CN" sz="1600" dirty="0"/>
              <a:t>RNN</a:t>
            </a:r>
            <a:r>
              <a:rPr lang="zh-CN" altLang="en-US" sz="1600" dirty="0"/>
              <a:t>都具有一种重复神经网络模块的链式的形式。</a:t>
            </a:r>
            <a:r>
              <a:rPr lang="en-US" altLang="zh-CN" sz="1600" dirty="0"/>
              <a:t>LSTM</a:t>
            </a:r>
            <a:r>
              <a:rPr lang="zh-CN" altLang="en-US" sz="1600" dirty="0"/>
              <a:t>能避免</a:t>
            </a:r>
            <a:r>
              <a:rPr lang="en-US" altLang="zh-CN" sz="1600" dirty="0"/>
              <a:t>RNN</a:t>
            </a:r>
            <a:r>
              <a:rPr lang="zh-CN" altLang="en-US" sz="1600" dirty="0"/>
              <a:t>的梯度消失问题，其使用“累加”的形式计算状态，这种累加形式导致导数也是累加形式，因此避免了梯度消失。</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p:sp>
        <p:nvSpPr>
          <p:cNvPr id="37" name="矩形 36"/>
          <p:cNvSpPr/>
          <p:nvPr/>
        </p:nvSpPr>
        <p:spPr>
          <a:xfrm>
            <a:off x="656525" y="1739784"/>
            <a:ext cx="7621400" cy="9684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所有循环神经网络都有一个重复结构的模型形式，在标准的</a:t>
            </a:r>
            <a:r>
              <a:rPr lang="en-US" altLang="zh-CN" sz="1600" dirty="0"/>
              <a:t>RNN</a:t>
            </a:r>
            <a:r>
              <a:rPr lang="zh-CN" altLang="en-US" sz="1600" dirty="0"/>
              <a:t>中，重复的结构是一个简单的循环体，如图所示的</a:t>
            </a:r>
            <a:r>
              <a:rPr lang="en-US" altLang="zh-CN" sz="1600" dirty="0"/>
              <a:t>A</a:t>
            </a:r>
            <a:r>
              <a:rPr lang="zh-CN" altLang="en-US" sz="1600" dirty="0"/>
              <a:t>循环体。</a:t>
            </a:r>
            <a:endParaRPr lang="en-US"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866075" y="1401230"/>
            <a:ext cx="1898541"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1</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的结构</a:t>
            </a:r>
            <a:endParaRPr lang="zh-CN" altLang="en-US" sz="1600" b="1" dirty="0">
              <a:solidFill>
                <a:srgbClr val="3D89BC"/>
              </a:solidFill>
            </a:endParaRPr>
          </a:p>
        </p:txBody>
      </p:sp>
      <p:sp>
        <p:nvSpPr>
          <p:cNvPr id="63" name="圆角矩形 2"/>
          <p:cNvSpPr/>
          <p:nvPr/>
        </p:nvSpPr>
        <p:spPr>
          <a:xfrm>
            <a:off x="3746302" y="3602961"/>
            <a:ext cx="1584176" cy="1296144"/>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64" name="肘形连接符 7"/>
          <p:cNvCxnSpPr/>
          <p:nvPr/>
        </p:nvCxnSpPr>
        <p:spPr>
          <a:xfrm>
            <a:off x="3746302" y="3980586"/>
            <a:ext cx="792088" cy="630487"/>
          </a:xfrm>
          <a:prstGeom prst="bentConnector3">
            <a:avLst>
              <a:gd name="adj1" fmla="val 50000"/>
            </a:avLst>
          </a:prstGeom>
          <a:noFill/>
          <a:ln w="25400" cap="flat" cmpd="sng" algn="ctr">
            <a:solidFill>
              <a:sysClr val="windowText" lastClr="000000"/>
            </a:solidFill>
            <a:prstDash val="solid"/>
            <a:tailEnd type="none"/>
          </a:ln>
          <a:effectLst/>
        </p:spPr>
      </p:cxnSp>
      <p:cxnSp>
        <p:nvCxnSpPr>
          <p:cNvPr id="65" name="直接箭头连接符 64"/>
          <p:cNvCxnSpPr/>
          <p:nvPr/>
        </p:nvCxnSpPr>
        <p:spPr>
          <a:xfrm flipV="1">
            <a:off x="4538390" y="4395049"/>
            <a:ext cx="0" cy="221849"/>
          </a:xfrm>
          <a:prstGeom prst="straightConnector1">
            <a:avLst/>
          </a:prstGeom>
          <a:noFill/>
          <a:ln w="25400" cap="flat" cmpd="sng" algn="ctr">
            <a:solidFill>
              <a:sysClr val="windowText" lastClr="000000"/>
            </a:solidFill>
            <a:prstDash val="solid"/>
            <a:tailEnd type="arrow"/>
          </a:ln>
          <a:effectLst/>
        </p:spPr>
      </p:cxnSp>
      <p:sp>
        <p:nvSpPr>
          <p:cNvPr id="66" name="矩形 65"/>
          <p:cNvSpPr/>
          <p:nvPr/>
        </p:nvSpPr>
        <p:spPr>
          <a:xfrm>
            <a:off x="4322366" y="4101192"/>
            <a:ext cx="432048" cy="288032"/>
          </a:xfrm>
          <a:prstGeom prst="rect">
            <a:avLst/>
          </a:prstGeom>
          <a:solidFill>
            <a:srgbClr val="FFFF00"/>
          </a:solidFill>
          <a:ln w="25400" cap="flat" cmpd="sng" algn="ctr">
            <a:solidFill>
              <a:srgbClr val="4F81BD">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tanh</a:t>
            </a:r>
            <a:endParaRPr kumimoji="0" lang="zh-CN" altLang="en-US" sz="2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67" name="肘形连接符 19"/>
          <p:cNvCxnSpPr>
            <a:stCxn id="66" idx="0"/>
          </p:cNvCxnSpPr>
          <p:nvPr/>
        </p:nvCxnSpPr>
        <p:spPr>
          <a:xfrm rot="5400000" flipH="1" flipV="1">
            <a:off x="5018147" y="3500829"/>
            <a:ext cx="120606" cy="1080120"/>
          </a:xfrm>
          <a:prstGeom prst="bentConnector2">
            <a:avLst/>
          </a:prstGeom>
          <a:noFill/>
          <a:ln w="25400" cap="flat" cmpd="sng" algn="ctr">
            <a:solidFill>
              <a:sysClr val="windowText" lastClr="000000"/>
            </a:solidFill>
            <a:prstDash val="solid"/>
            <a:tailEnd type="triangle" w="med" len="lg"/>
          </a:ln>
          <a:effectLst/>
        </p:spPr>
      </p:cxnSp>
      <p:cxnSp>
        <p:nvCxnSpPr>
          <p:cNvPr id="68" name="直接箭头连接符 67"/>
          <p:cNvCxnSpPr/>
          <p:nvPr/>
        </p:nvCxnSpPr>
        <p:spPr>
          <a:xfrm flipV="1">
            <a:off x="5186462" y="3314929"/>
            <a:ext cx="0" cy="665657"/>
          </a:xfrm>
          <a:prstGeom prst="straightConnector1">
            <a:avLst/>
          </a:prstGeom>
          <a:noFill/>
          <a:ln w="25400" cap="flat" cmpd="sng" algn="ctr">
            <a:solidFill>
              <a:sysClr val="windowText" lastClr="000000"/>
            </a:solidFill>
            <a:prstDash val="solid"/>
            <a:tailEnd type="triangle" w="med" len="lg"/>
          </a:ln>
          <a:effectLst/>
        </p:spPr>
      </p:cxnSp>
      <p:cxnSp>
        <p:nvCxnSpPr>
          <p:cNvPr id="69" name="肘形连接符 35"/>
          <p:cNvCxnSpPr/>
          <p:nvPr/>
        </p:nvCxnSpPr>
        <p:spPr>
          <a:xfrm rot="5400000">
            <a:off x="3737092" y="4770161"/>
            <a:ext cx="630487" cy="180020"/>
          </a:xfrm>
          <a:prstGeom prst="bentConnector3">
            <a:avLst>
              <a:gd name="adj1" fmla="val 10720"/>
            </a:avLst>
          </a:prstGeom>
          <a:noFill/>
          <a:ln w="25400" cap="flat" cmpd="sng" algn="ctr">
            <a:solidFill>
              <a:sysClr val="windowText" lastClr="000000"/>
            </a:solidFill>
            <a:prstDash val="solid"/>
            <a:tailEnd type="none" w="med" len="lg"/>
          </a:ln>
          <a:effectLst/>
        </p:spPr>
      </p:cxnSp>
      <p:sp>
        <p:nvSpPr>
          <p:cNvPr id="70" name="流程图: 联系 62"/>
          <p:cNvSpPr/>
          <p:nvPr/>
        </p:nvSpPr>
        <p:spPr>
          <a:xfrm>
            <a:off x="4934434" y="2954889"/>
            <a:ext cx="396044" cy="360040"/>
          </a:xfrm>
          <a:prstGeom prst="flowChartConnector">
            <a:avLst/>
          </a:prstGeom>
          <a:solidFill>
            <a:srgbClr val="8064A2">
              <a:lumMod val="60000"/>
              <a:lumOff val="40000"/>
            </a:srgbClr>
          </a:solidFill>
          <a:ln w="25400" cap="flat" cmpd="sng" algn="ctr">
            <a:solidFill>
              <a:srgbClr val="4F81BD">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a:t>
            </a:r>
            <a:r>
              <a:rPr kumimoji="0" lang="en-US" altLang="zh-CN" sz="20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endParaRPr kumimoji="0" lang="zh-CN" altLang="en-US" sz="2400" b="0" i="1"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1" name="流程图: 联系 63"/>
          <p:cNvSpPr/>
          <p:nvPr/>
        </p:nvSpPr>
        <p:spPr>
          <a:xfrm>
            <a:off x="3745794" y="5175415"/>
            <a:ext cx="387043" cy="381870"/>
          </a:xfrm>
          <a:prstGeom prst="flowChartConnector">
            <a:avLst/>
          </a:prstGeom>
          <a:solidFill>
            <a:srgbClr val="1F497D">
              <a:lumMod val="60000"/>
              <a:lumOff val="40000"/>
            </a:srgb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x</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endParaRPr kumimoji="0" lang="zh-CN" altLang="en-US" sz="1800" b="0" i="1"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2" name="圆角矩形 65"/>
          <p:cNvSpPr/>
          <p:nvPr/>
        </p:nvSpPr>
        <p:spPr>
          <a:xfrm>
            <a:off x="5619018" y="3602961"/>
            <a:ext cx="1584176" cy="1296144"/>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73" name="肘形连接符 66"/>
          <p:cNvCxnSpPr/>
          <p:nvPr/>
        </p:nvCxnSpPr>
        <p:spPr>
          <a:xfrm>
            <a:off x="5619018" y="3980586"/>
            <a:ext cx="792088" cy="576064"/>
          </a:xfrm>
          <a:prstGeom prst="bentConnector3">
            <a:avLst/>
          </a:prstGeom>
          <a:noFill/>
          <a:ln w="25400" cap="flat" cmpd="sng" algn="ctr">
            <a:solidFill>
              <a:sysClr val="windowText" lastClr="000000">
                <a:alpha val="5000"/>
              </a:sysClr>
            </a:solidFill>
            <a:prstDash val="solid"/>
            <a:tailEnd type="none"/>
          </a:ln>
          <a:effectLst/>
        </p:spPr>
      </p:cxnSp>
      <p:cxnSp>
        <p:nvCxnSpPr>
          <p:cNvPr id="74" name="直接箭头连接符 73"/>
          <p:cNvCxnSpPr>
            <a:endCxn id="75" idx="2"/>
          </p:cNvCxnSpPr>
          <p:nvPr/>
        </p:nvCxnSpPr>
        <p:spPr>
          <a:xfrm flipV="1">
            <a:off x="6411106" y="4389224"/>
            <a:ext cx="0" cy="167427"/>
          </a:xfrm>
          <a:prstGeom prst="straightConnector1">
            <a:avLst/>
          </a:prstGeom>
          <a:noFill/>
          <a:ln w="25400" cap="flat" cmpd="sng" algn="ctr">
            <a:solidFill>
              <a:sysClr val="windowText" lastClr="000000">
                <a:alpha val="0"/>
              </a:sysClr>
            </a:solidFill>
            <a:prstDash val="solid"/>
            <a:tailEnd type="arrow"/>
          </a:ln>
          <a:effectLst/>
        </p:spPr>
      </p:cxnSp>
      <p:sp>
        <p:nvSpPr>
          <p:cNvPr id="75" name="矩形 74"/>
          <p:cNvSpPr/>
          <p:nvPr/>
        </p:nvSpPr>
        <p:spPr>
          <a:xfrm>
            <a:off x="6195082" y="4101192"/>
            <a:ext cx="432048" cy="288032"/>
          </a:xfrm>
          <a:prstGeom prst="rect">
            <a:avLst/>
          </a:prstGeom>
          <a:solidFill>
            <a:srgbClr val="FFFF00">
              <a:alpha val="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a:t>
            </a:r>
            <a:endParaRPr kumimoji="0" lang="zh-CN" altLang="en-US" sz="6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76" name="肘形连接符 71"/>
          <p:cNvCxnSpPr>
            <a:stCxn id="75" idx="0"/>
          </p:cNvCxnSpPr>
          <p:nvPr/>
        </p:nvCxnSpPr>
        <p:spPr>
          <a:xfrm rot="5400000" flipH="1" flipV="1">
            <a:off x="6746847" y="3644845"/>
            <a:ext cx="120606" cy="792088"/>
          </a:xfrm>
          <a:prstGeom prst="bentConnector2">
            <a:avLst/>
          </a:prstGeom>
          <a:noFill/>
          <a:ln w="25400" cap="flat" cmpd="sng" algn="ctr">
            <a:solidFill>
              <a:sysClr val="windowText" lastClr="000000">
                <a:alpha val="5000"/>
              </a:sysClr>
            </a:solidFill>
            <a:prstDash val="solid"/>
            <a:tailEnd type="none" w="med" len="lg"/>
          </a:ln>
          <a:effectLst/>
        </p:spPr>
      </p:cxnSp>
      <p:cxnSp>
        <p:nvCxnSpPr>
          <p:cNvPr id="77" name="直接箭头连接符 76"/>
          <p:cNvCxnSpPr/>
          <p:nvPr/>
        </p:nvCxnSpPr>
        <p:spPr>
          <a:xfrm flipV="1">
            <a:off x="7059178" y="3314931"/>
            <a:ext cx="0" cy="288030"/>
          </a:xfrm>
          <a:prstGeom prst="straightConnector1">
            <a:avLst/>
          </a:prstGeom>
          <a:noFill/>
          <a:ln w="25400" cap="flat" cmpd="sng" algn="ctr">
            <a:solidFill>
              <a:sysClr val="windowText" lastClr="000000"/>
            </a:solidFill>
            <a:prstDash val="solid"/>
            <a:tailEnd type="triangle" w="med" len="lg"/>
          </a:ln>
          <a:effectLst/>
        </p:spPr>
      </p:cxnSp>
      <p:cxnSp>
        <p:nvCxnSpPr>
          <p:cNvPr id="78" name="肘形连接符 81"/>
          <p:cNvCxnSpPr/>
          <p:nvPr/>
        </p:nvCxnSpPr>
        <p:spPr>
          <a:xfrm rot="5400000">
            <a:off x="5736458" y="4620501"/>
            <a:ext cx="354179" cy="203032"/>
          </a:xfrm>
          <a:prstGeom prst="bentConnector3">
            <a:avLst>
              <a:gd name="adj1" fmla="val 3607"/>
            </a:avLst>
          </a:prstGeom>
          <a:noFill/>
          <a:ln w="25400" cap="flat" cmpd="sng" algn="ctr">
            <a:solidFill>
              <a:sysClr val="windowText" lastClr="000000">
                <a:alpha val="5000"/>
              </a:sysClr>
            </a:solidFill>
            <a:prstDash val="solid"/>
            <a:tailEnd type="none" w="med" len="lg"/>
          </a:ln>
          <a:effectLst/>
        </p:spPr>
      </p:cxnSp>
      <p:sp>
        <p:nvSpPr>
          <p:cNvPr id="79" name="流程图: 联系 82"/>
          <p:cNvSpPr/>
          <p:nvPr/>
        </p:nvSpPr>
        <p:spPr>
          <a:xfrm>
            <a:off x="6807150" y="2954889"/>
            <a:ext cx="396044" cy="360040"/>
          </a:xfrm>
          <a:prstGeom prst="flowChartConnector">
            <a:avLst/>
          </a:prstGeom>
          <a:solidFill>
            <a:srgbClr val="8064A2">
              <a:lumMod val="60000"/>
              <a:lumOff val="40000"/>
            </a:srgbClr>
          </a:solidFill>
          <a:ln w="25400" cap="flat" cmpd="sng" algn="ctr">
            <a:solidFill>
              <a:srgbClr val="4F81BD">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r>
              <a:rPr kumimoji="0" lang="en-US" altLang="zh-CN" sz="16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0" name="流程图: 联系 83"/>
          <p:cNvSpPr/>
          <p:nvPr/>
        </p:nvSpPr>
        <p:spPr>
          <a:xfrm>
            <a:off x="5618510" y="5175415"/>
            <a:ext cx="387043" cy="381870"/>
          </a:xfrm>
          <a:prstGeom prst="flowChartConnector">
            <a:avLst/>
          </a:prstGeom>
          <a:solidFill>
            <a:srgbClr val="1F497D">
              <a:lumMod val="60000"/>
              <a:lumOff val="40000"/>
            </a:srgb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x</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r>
              <a:rPr kumimoji="0" lang="en-US" altLang="zh-CN" sz="16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81" name="直接连接符 80"/>
          <p:cNvCxnSpPr/>
          <p:nvPr/>
        </p:nvCxnSpPr>
        <p:spPr>
          <a:xfrm>
            <a:off x="7059178" y="3602961"/>
            <a:ext cx="0" cy="377625"/>
          </a:xfrm>
          <a:prstGeom prst="line">
            <a:avLst/>
          </a:prstGeom>
          <a:noFill/>
          <a:ln w="25400" cap="flat" cmpd="sng" algn="ctr">
            <a:solidFill>
              <a:sysClr val="windowText" lastClr="000000">
                <a:alpha val="5000"/>
              </a:sysClr>
            </a:solidFill>
            <a:prstDash val="solid"/>
            <a:tailEnd type="none" w="med" len="lg"/>
          </a:ln>
          <a:effectLst/>
        </p:spPr>
      </p:cxnSp>
      <p:cxnSp>
        <p:nvCxnSpPr>
          <p:cNvPr id="82" name="直接箭头连接符 81"/>
          <p:cNvCxnSpPr/>
          <p:nvPr/>
        </p:nvCxnSpPr>
        <p:spPr>
          <a:xfrm flipV="1">
            <a:off x="7203194" y="3980586"/>
            <a:ext cx="288032" cy="1"/>
          </a:xfrm>
          <a:prstGeom prst="straightConnector1">
            <a:avLst/>
          </a:prstGeom>
          <a:noFill/>
          <a:ln w="25400" cap="flat" cmpd="sng" algn="ctr">
            <a:solidFill>
              <a:sysClr val="windowText" lastClr="000000"/>
            </a:solidFill>
            <a:prstDash val="solid"/>
            <a:tailEnd type="triangle" w="med" len="lg"/>
          </a:ln>
          <a:effectLst/>
        </p:spPr>
      </p:cxnSp>
      <p:cxnSp>
        <p:nvCxnSpPr>
          <p:cNvPr id="83" name="直接连接符 82"/>
          <p:cNvCxnSpPr>
            <a:endCxn id="80" idx="0"/>
          </p:cNvCxnSpPr>
          <p:nvPr/>
        </p:nvCxnSpPr>
        <p:spPr>
          <a:xfrm>
            <a:off x="5812031" y="4899105"/>
            <a:ext cx="1" cy="276310"/>
          </a:xfrm>
          <a:prstGeom prst="line">
            <a:avLst/>
          </a:prstGeom>
          <a:noFill/>
          <a:ln w="25400" cap="flat" cmpd="sng" algn="ctr">
            <a:solidFill>
              <a:sysClr val="windowText" lastClr="000000"/>
            </a:solidFill>
            <a:prstDash val="solid"/>
            <a:tailEnd type="none" w="med" len="lg"/>
          </a:ln>
          <a:effectLst/>
        </p:spPr>
      </p:cxnSp>
      <p:sp>
        <p:nvSpPr>
          <p:cNvPr id="84" name="圆角矩形 107"/>
          <p:cNvSpPr/>
          <p:nvPr/>
        </p:nvSpPr>
        <p:spPr>
          <a:xfrm>
            <a:off x="1874094" y="3602961"/>
            <a:ext cx="1584176" cy="1296144"/>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85" name="肘形连接符 108"/>
          <p:cNvCxnSpPr/>
          <p:nvPr/>
        </p:nvCxnSpPr>
        <p:spPr>
          <a:xfrm>
            <a:off x="1874094" y="3980586"/>
            <a:ext cx="792088" cy="576064"/>
          </a:xfrm>
          <a:prstGeom prst="bentConnector3">
            <a:avLst/>
          </a:prstGeom>
          <a:noFill/>
          <a:ln w="25400" cap="flat" cmpd="sng" algn="ctr">
            <a:solidFill>
              <a:sysClr val="windowText" lastClr="000000">
                <a:alpha val="5000"/>
              </a:sysClr>
            </a:solidFill>
            <a:prstDash val="solid"/>
            <a:tailEnd type="none"/>
          </a:ln>
          <a:effectLst/>
        </p:spPr>
      </p:cxnSp>
      <p:cxnSp>
        <p:nvCxnSpPr>
          <p:cNvPr id="86" name="直接箭头连接符 85"/>
          <p:cNvCxnSpPr>
            <a:endCxn id="87" idx="2"/>
          </p:cNvCxnSpPr>
          <p:nvPr/>
        </p:nvCxnSpPr>
        <p:spPr>
          <a:xfrm flipV="1">
            <a:off x="2666182" y="4389224"/>
            <a:ext cx="0" cy="167427"/>
          </a:xfrm>
          <a:prstGeom prst="straightConnector1">
            <a:avLst/>
          </a:prstGeom>
          <a:noFill/>
          <a:ln w="25400" cap="flat" cmpd="sng" algn="ctr">
            <a:solidFill>
              <a:sysClr val="windowText" lastClr="000000">
                <a:alpha val="0"/>
              </a:sysClr>
            </a:solidFill>
            <a:prstDash val="solid"/>
            <a:tailEnd type="arrow"/>
          </a:ln>
          <a:effectLst/>
        </p:spPr>
      </p:cxnSp>
      <p:sp>
        <p:nvSpPr>
          <p:cNvPr id="87" name="矩形 86"/>
          <p:cNvSpPr/>
          <p:nvPr/>
        </p:nvSpPr>
        <p:spPr>
          <a:xfrm>
            <a:off x="2450158" y="4101192"/>
            <a:ext cx="432048" cy="288032"/>
          </a:xfrm>
          <a:prstGeom prst="rect">
            <a:avLst/>
          </a:prstGeom>
          <a:solidFill>
            <a:srgbClr val="FFFF00">
              <a:alpha val="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a:t>
            </a:r>
            <a:endParaRPr kumimoji="0" lang="zh-CN" altLang="en-US" sz="6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88" name="肘形连接符 111"/>
          <p:cNvCxnSpPr>
            <a:stCxn id="87" idx="0"/>
          </p:cNvCxnSpPr>
          <p:nvPr/>
        </p:nvCxnSpPr>
        <p:spPr>
          <a:xfrm rot="5400000" flipH="1" flipV="1">
            <a:off x="3001923" y="3644845"/>
            <a:ext cx="120606" cy="792088"/>
          </a:xfrm>
          <a:prstGeom prst="bentConnector2">
            <a:avLst/>
          </a:prstGeom>
          <a:noFill/>
          <a:ln w="25400" cap="flat" cmpd="sng" algn="ctr">
            <a:solidFill>
              <a:sysClr val="windowText" lastClr="000000">
                <a:alpha val="5000"/>
              </a:sysClr>
            </a:solidFill>
            <a:prstDash val="solid"/>
            <a:tailEnd type="none" w="med" len="lg"/>
          </a:ln>
          <a:effectLst/>
        </p:spPr>
      </p:cxnSp>
      <p:cxnSp>
        <p:nvCxnSpPr>
          <p:cNvPr id="89" name="直接箭头连接符 88"/>
          <p:cNvCxnSpPr/>
          <p:nvPr/>
        </p:nvCxnSpPr>
        <p:spPr>
          <a:xfrm flipV="1">
            <a:off x="3314254" y="3314931"/>
            <a:ext cx="0" cy="288030"/>
          </a:xfrm>
          <a:prstGeom prst="straightConnector1">
            <a:avLst/>
          </a:prstGeom>
          <a:noFill/>
          <a:ln w="25400" cap="flat" cmpd="sng" algn="ctr">
            <a:solidFill>
              <a:sysClr val="windowText" lastClr="000000"/>
            </a:solidFill>
            <a:prstDash val="solid"/>
            <a:tailEnd type="triangle" w="med" len="lg"/>
          </a:ln>
          <a:effectLst/>
        </p:spPr>
      </p:cxnSp>
      <p:cxnSp>
        <p:nvCxnSpPr>
          <p:cNvPr id="90" name="肘形连接符 113"/>
          <p:cNvCxnSpPr/>
          <p:nvPr/>
        </p:nvCxnSpPr>
        <p:spPr>
          <a:xfrm rot="5400000">
            <a:off x="1991534" y="4620501"/>
            <a:ext cx="354179" cy="203032"/>
          </a:xfrm>
          <a:prstGeom prst="bentConnector3">
            <a:avLst>
              <a:gd name="adj1" fmla="val 3607"/>
            </a:avLst>
          </a:prstGeom>
          <a:noFill/>
          <a:ln w="25400" cap="flat" cmpd="sng" algn="ctr">
            <a:solidFill>
              <a:sysClr val="windowText" lastClr="000000">
                <a:alpha val="5000"/>
              </a:sysClr>
            </a:solidFill>
            <a:prstDash val="solid"/>
            <a:tailEnd type="none" w="med" len="lg"/>
          </a:ln>
          <a:effectLst/>
        </p:spPr>
      </p:cxnSp>
      <p:sp>
        <p:nvSpPr>
          <p:cNvPr id="91" name="流程图: 联系 114"/>
          <p:cNvSpPr/>
          <p:nvPr/>
        </p:nvSpPr>
        <p:spPr>
          <a:xfrm>
            <a:off x="3062226" y="2954889"/>
            <a:ext cx="396044" cy="360040"/>
          </a:xfrm>
          <a:prstGeom prst="flowChartConnector">
            <a:avLst/>
          </a:prstGeom>
          <a:solidFill>
            <a:srgbClr val="8064A2">
              <a:lumMod val="60000"/>
              <a:lumOff val="40000"/>
            </a:srgbClr>
          </a:solidFill>
          <a:ln w="25400" cap="flat" cmpd="sng" algn="ctr">
            <a:solidFill>
              <a:srgbClr val="4F81BD">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r>
              <a:rPr kumimoji="0" lang="en-US" altLang="zh-CN" sz="16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92" name="流程图: 联系 115"/>
          <p:cNvSpPr/>
          <p:nvPr/>
        </p:nvSpPr>
        <p:spPr>
          <a:xfrm>
            <a:off x="1873586" y="5175415"/>
            <a:ext cx="387043" cy="381870"/>
          </a:xfrm>
          <a:prstGeom prst="flowChartConnector">
            <a:avLst/>
          </a:prstGeom>
          <a:solidFill>
            <a:srgbClr val="1F497D">
              <a:lumMod val="60000"/>
              <a:lumOff val="40000"/>
            </a:srgb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x</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r>
              <a:rPr kumimoji="0" lang="en-US" altLang="zh-CN" sz="16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93" name="直接连接符 92"/>
          <p:cNvCxnSpPr/>
          <p:nvPr/>
        </p:nvCxnSpPr>
        <p:spPr>
          <a:xfrm>
            <a:off x="3314254" y="3602961"/>
            <a:ext cx="0" cy="377625"/>
          </a:xfrm>
          <a:prstGeom prst="line">
            <a:avLst/>
          </a:prstGeom>
          <a:noFill/>
          <a:ln w="25400" cap="flat" cmpd="sng" algn="ctr">
            <a:solidFill>
              <a:sysClr val="windowText" lastClr="000000">
                <a:alpha val="5000"/>
              </a:sysClr>
            </a:solidFill>
            <a:prstDash val="solid"/>
            <a:tailEnd type="none" w="med" len="lg"/>
          </a:ln>
          <a:effectLst/>
        </p:spPr>
      </p:cxnSp>
      <p:cxnSp>
        <p:nvCxnSpPr>
          <p:cNvPr id="94" name="直接箭头连接符 93"/>
          <p:cNvCxnSpPr/>
          <p:nvPr/>
        </p:nvCxnSpPr>
        <p:spPr>
          <a:xfrm flipV="1">
            <a:off x="3458270" y="3980586"/>
            <a:ext cx="288032" cy="1"/>
          </a:xfrm>
          <a:prstGeom prst="straightConnector1">
            <a:avLst/>
          </a:prstGeom>
          <a:noFill/>
          <a:ln w="25400" cap="flat" cmpd="sng" algn="ctr">
            <a:solidFill>
              <a:sysClr val="windowText" lastClr="000000"/>
            </a:solidFill>
            <a:prstDash val="solid"/>
            <a:tailEnd type="triangle" w="med" len="lg"/>
          </a:ln>
          <a:effectLst/>
        </p:spPr>
      </p:cxnSp>
      <p:cxnSp>
        <p:nvCxnSpPr>
          <p:cNvPr id="95" name="直接连接符 94"/>
          <p:cNvCxnSpPr>
            <a:endCxn id="92" idx="0"/>
          </p:cNvCxnSpPr>
          <p:nvPr/>
        </p:nvCxnSpPr>
        <p:spPr>
          <a:xfrm>
            <a:off x="2067107" y="4899105"/>
            <a:ext cx="1" cy="276310"/>
          </a:xfrm>
          <a:prstGeom prst="line">
            <a:avLst/>
          </a:prstGeom>
          <a:noFill/>
          <a:ln w="25400" cap="flat" cmpd="sng" algn="ctr">
            <a:solidFill>
              <a:sysClr val="windowText" lastClr="000000"/>
            </a:solidFill>
            <a:prstDash val="solid"/>
            <a:tailEnd type="none" w="med" len="lg"/>
          </a:ln>
          <a:effectLst/>
        </p:spPr>
      </p:cxnSp>
      <p:sp>
        <p:nvSpPr>
          <p:cNvPr id="13" name="矩形 12"/>
          <p:cNvSpPr/>
          <p:nvPr/>
        </p:nvSpPr>
        <p:spPr>
          <a:xfrm>
            <a:off x="656590" y="5581015"/>
            <a:ext cx="7620635" cy="337185"/>
          </a:xfrm>
          <a:prstGeom prst="rect">
            <a:avLst/>
          </a:prstGeom>
        </p:spPr>
        <p:txBody>
          <a:bodyPr wrap="square">
            <a:spAutoFit/>
          </a:bodyPr>
          <a:lstStyle/>
          <a:p>
            <a:pPr algn="ctr">
              <a:lnSpc>
                <a:spcPct val="100000"/>
              </a:lnSpc>
              <a:spcAft>
                <a:spcPts val="0"/>
              </a:spcAft>
            </a:pPr>
            <a:r>
              <a:rPr lang="zh-CN" altLang="zh-CN" sz="1600" dirty="0">
                <a:solidFill>
                  <a:schemeClr val="tx1">
                    <a:lumMod val="75000"/>
                    <a:lumOff val="25000"/>
                  </a:schemeClr>
                </a:solidFill>
              </a:rPr>
              <a:t>循环神经网络重复结构图</a:t>
            </a:r>
            <a:endParaRPr lang="zh-CN"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72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80" y="1169836"/>
              <a:ext cx="1780836" cy="521970"/>
            </a:xfrm>
            <a:prstGeom prst="rect">
              <a:avLst/>
            </a:prstGeom>
            <a:noFill/>
          </p:spPr>
          <p:txBody>
            <a:bodyPr wrap="none" rtlCol="0">
              <a:spAutoFit/>
            </a:bodyPr>
            <a:lstStyle/>
            <a:p>
              <a:pPr algn="ctr"/>
              <a:r>
                <a:rPr lang="zh-CN" altLang="en-US" sz="2800" dirty="0">
                  <a:solidFill>
                    <a:schemeClr val="accent4"/>
                  </a:solidFill>
                </a:rPr>
                <a:t>第八</a:t>
              </a:r>
              <a:r>
                <a:rPr lang="zh-CN" altLang="en-US" sz="2800" dirty="0" smtClean="0">
                  <a:solidFill>
                    <a:schemeClr val="accent4"/>
                  </a:solidFill>
                </a:rPr>
                <a:t>章　</a:t>
              </a:r>
              <a:r>
                <a:rPr lang="zh-CN" altLang="zh-CN" sz="2800" dirty="0" smtClean="0">
                  <a:solidFill>
                    <a:schemeClr val="accent4"/>
                  </a:solidFill>
                </a:rPr>
                <a:t>循环神经网络</a:t>
              </a:r>
              <a:endParaRPr lang="zh-CN" altLang="en-US" sz="2800" dirty="0">
                <a:solidFill>
                  <a:schemeClr val="accent4"/>
                </a:solidFill>
              </a:endParaRPr>
            </a:p>
          </p:txBody>
        </p:sp>
      </p:grpSp>
      <p:grpSp>
        <p:nvGrpSpPr>
          <p:cNvPr id="67" name="组合 66"/>
          <p:cNvGrpSpPr/>
          <p:nvPr/>
        </p:nvGrpSpPr>
        <p:grpSpPr>
          <a:xfrm>
            <a:off x="1754534" y="18684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188460" cy="403514"/>
            </a:xfrm>
            <a:prstGeom prst="rect">
              <a:avLst/>
            </a:prstGeom>
          </p:spPr>
          <p:txBody>
            <a:bodyPr wrap="none">
              <a:spAutoFit/>
            </a:bodyPr>
            <a:lstStyle/>
            <a:p>
              <a:pPr algn="l"/>
              <a:r>
                <a:rPr lang="en-US" altLang="zh-CN" sz="2100" spc="225" dirty="0">
                  <a:solidFill>
                    <a:schemeClr val="bg1"/>
                  </a:solidFill>
                  <a:latin typeface="微软雅黑" panose="020B0503020204020204" pitchFamily="34" charset="-122"/>
                  <a:ea typeface="微软雅黑" panose="020B0503020204020204" pitchFamily="34" charset="-122"/>
                  <a:sym typeface="+mn-ea"/>
                </a:rPr>
                <a:t>8.1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循环神经网络的工作原理</a:t>
              </a:r>
              <a:endParaRPr lang="zh-CN" altLang="en-US" sz="2100" spc="225" dirty="0" smtClean="0">
                <a:solidFill>
                  <a:schemeClr val="bg1"/>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60249" y="24732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597910"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8.2　改进的循环神经网络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078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8.3　深层循环神经网络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36828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8.4　双向循环神经网络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753200" y="42876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877077"/>
              <a:ext cx="3597910" cy="414020"/>
            </a:xfrm>
            <a:prstGeom prst="rect">
              <a:avLst/>
            </a:prstGeom>
          </p:spPr>
          <p:txBody>
            <a:bodyPr wrap="none">
              <a:spAutoFit/>
            </a:bodyPr>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8.5　循环神经网络的应用</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753200" y="48924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773430" cy="414020"/>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p:sp>
        <p:nvSpPr>
          <p:cNvPr id="37" name="矩形 36"/>
          <p:cNvSpPr/>
          <p:nvPr/>
        </p:nvSpPr>
        <p:spPr>
          <a:xfrm>
            <a:off x="656525" y="1739784"/>
            <a:ext cx="7621400" cy="9684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LSTM</a:t>
            </a:r>
            <a:r>
              <a:rPr lang="zh-CN" altLang="en-US" sz="1600" dirty="0"/>
              <a:t>的循环体是一个拥有四个相互关联的全连接前馈神经网络的复制结构，如图所示。</a:t>
            </a:r>
            <a:endParaRPr lang="en-US"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866075" y="1401230"/>
            <a:ext cx="1898541"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1</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的结构</a:t>
            </a:r>
            <a:endParaRPr lang="zh-CN" altLang="en-US" sz="1600" b="1" dirty="0">
              <a:solidFill>
                <a:srgbClr val="3D89BC"/>
              </a:solidFill>
            </a:endParaRPr>
          </a:p>
        </p:txBody>
      </p:sp>
      <p:sp>
        <p:nvSpPr>
          <p:cNvPr id="272" name="圆角矩形 1"/>
          <p:cNvSpPr/>
          <p:nvPr/>
        </p:nvSpPr>
        <p:spPr>
          <a:xfrm>
            <a:off x="3414077" y="3481718"/>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73" name="直接箭头连接符 272"/>
          <p:cNvCxnSpPr/>
          <p:nvPr/>
        </p:nvCxnSpPr>
        <p:spPr>
          <a:xfrm>
            <a:off x="3414077" y="3769751"/>
            <a:ext cx="2304256" cy="0"/>
          </a:xfrm>
          <a:prstGeom prst="straightConnector1">
            <a:avLst/>
          </a:prstGeom>
          <a:noFill/>
          <a:ln w="25400" cap="flat" cmpd="sng" algn="ctr">
            <a:solidFill>
              <a:sysClr val="windowText" lastClr="000000"/>
            </a:solidFill>
            <a:prstDash val="solid"/>
            <a:tailEnd type="none"/>
          </a:ln>
          <a:effectLst/>
        </p:spPr>
      </p:cxnSp>
      <p:cxnSp>
        <p:nvCxnSpPr>
          <p:cNvPr id="274" name="直接箭头连接符 273"/>
          <p:cNvCxnSpPr/>
          <p:nvPr/>
        </p:nvCxnSpPr>
        <p:spPr>
          <a:xfrm>
            <a:off x="3414077" y="4777862"/>
            <a:ext cx="1334244" cy="0"/>
          </a:xfrm>
          <a:prstGeom prst="straightConnector1">
            <a:avLst/>
          </a:prstGeom>
          <a:noFill/>
          <a:ln w="25400" cap="flat" cmpd="sng" algn="ctr">
            <a:solidFill>
              <a:sysClr val="windowText" lastClr="000000"/>
            </a:solidFill>
            <a:prstDash val="solid"/>
            <a:tailEnd type="none"/>
          </a:ln>
          <a:effectLst/>
        </p:spPr>
      </p:cxnSp>
      <p:sp>
        <p:nvSpPr>
          <p:cNvPr id="275" name="流程图: 过程 274"/>
          <p:cNvSpPr/>
          <p:nvPr/>
        </p:nvSpPr>
        <p:spPr>
          <a:xfrm>
            <a:off x="3630101" y="4417822"/>
            <a:ext cx="216024"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76" name="直接箭头连接符 275"/>
          <p:cNvCxnSpPr>
            <a:endCxn id="275" idx="2"/>
          </p:cNvCxnSpPr>
          <p:nvPr/>
        </p:nvCxnSpPr>
        <p:spPr>
          <a:xfrm flipV="1">
            <a:off x="3738113" y="4561838"/>
            <a:ext cx="0" cy="216024"/>
          </a:xfrm>
          <a:prstGeom prst="straightConnector1">
            <a:avLst/>
          </a:prstGeom>
          <a:noFill/>
          <a:ln w="25400" cap="flat" cmpd="sng" algn="ctr">
            <a:solidFill>
              <a:sysClr val="windowText" lastClr="000000"/>
            </a:solidFill>
            <a:prstDash val="solid"/>
            <a:tailEnd type="none"/>
          </a:ln>
          <a:effectLst/>
        </p:spPr>
      </p:cxnSp>
      <p:cxnSp>
        <p:nvCxnSpPr>
          <p:cNvPr id="277" name="直接箭头连接符 276"/>
          <p:cNvCxnSpPr>
            <a:endCxn id="278" idx="4"/>
          </p:cNvCxnSpPr>
          <p:nvPr/>
        </p:nvCxnSpPr>
        <p:spPr>
          <a:xfrm flipV="1">
            <a:off x="3738113" y="3841758"/>
            <a:ext cx="0" cy="576064"/>
          </a:xfrm>
          <a:prstGeom prst="straightConnector1">
            <a:avLst/>
          </a:prstGeom>
          <a:noFill/>
          <a:ln w="25400" cap="flat" cmpd="sng" algn="ctr">
            <a:solidFill>
              <a:sysClr val="windowText" lastClr="000000"/>
            </a:solidFill>
            <a:prstDash val="solid"/>
            <a:tailEnd type="triangle" w="med" len="lg"/>
          </a:ln>
          <a:effectLst/>
        </p:spPr>
      </p:cxnSp>
      <p:sp>
        <p:nvSpPr>
          <p:cNvPr id="278" name="流程图: 联系 12"/>
          <p:cNvSpPr/>
          <p:nvPr/>
        </p:nvSpPr>
        <p:spPr>
          <a:xfrm>
            <a:off x="3666105" y="3697742"/>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79" name="流程图: 过程 278"/>
          <p:cNvSpPr/>
          <p:nvPr/>
        </p:nvSpPr>
        <p:spPr>
          <a:xfrm>
            <a:off x="4246423" y="4417822"/>
            <a:ext cx="288032"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280" name="直接箭头连接符 279"/>
          <p:cNvCxnSpPr>
            <a:endCxn id="279" idx="2"/>
          </p:cNvCxnSpPr>
          <p:nvPr/>
        </p:nvCxnSpPr>
        <p:spPr>
          <a:xfrm flipV="1">
            <a:off x="4390439" y="4561838"/>
            <a:ext cx="0" cy="216024"/>
          </a:xfrm>
          <a:prstGeom prst="straightConnector1">
            <a:avLst/>
          </a:prstGeom>
          <a:noFill/>
          <a:ln w="25400" cap="flat" cmpd="sng" algn="ctr">
            <a:solidFill>
              <a:sysClr val="windowText" lastClr="000000"/>
            </a:solidFill>
            <a:prstDash val="solid"/>
            <a:tailEnd type="none"/>
          </a:ln>
          <a:effectLst/>
        </p:spPr>
      </p:cxnSp>
      <p:cxnSp>
        <p:nvCxnSpPr>
          <p:cNvPr id="281" name="直接箭头连接符 280"/>
          <p:cNvCxnSpPr>
            <a:endCxn id="282" idx="4"/>
          </p:cNvCxnSpPr>
          <p:nvPr/>
        </p:nvCxnSpPr>
        <p:spPr>
          <a:xfrm flipV="1">
            <a:off x="4386185" y="3841758"/>
            <a:ext cx="0" cy="576064"/>
          </a:xfrm>
          <a:prstGeom prst="straightConnector1">
            <a:avLst/>
          </a:prstGeom>
          <a:noFill/>
          <a:ln w="25400" cap="flat" cmpd="sng" algn="ctr">
            <a:solidFill>
              <a:sysClr val="windowText" lastClr="000000"/>
            </a:solidFill>
            <a:prstDash val="solid"/>
            <a:tailEnd type="triangle" w="med" len="lg"/>
          </a:ln>
          <a:effectLst/>
        </p:spPr>
      </p:cxnSp>
      <p:sp>
        <p:nvSpPr>
          <p:cNvPr id="282" name="流程图: 联系 57"/>
          <p:cNvSpPr/>
          <p:nvPr/>
        </p:nvSpPr>
        <p:spPr>
          <a:xfrm>
            <a:off x="4314177" y="3697742"/>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83" name="流程图: 过程 282"/>
          <p:cNvSpPr/>
          <p:nvPr/>
        </p:nvSpPr>
        <p:spPr>
          <a:xfrm>
            <a:off x="3918133" y="4417822"/>
            <a:ext cx="216024"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84" name="直接箭头连接符 283"/>
          <p:cNvCxnSpPr/>
          <p:nvPr/>
        </p:nvCxnSpPr>
        <p:spPr>
          <a:xfrm flipV="1">
            <a:off x="4021891" y="4561838"/>
            <a:ext cx="0" cy="216024"/>
          </a:xfrm>
          <a:prstGeom prst="straightConnector1">
            <a:avLst/>
          </a:prstGeom>
          <a:noFill/>
          <a:ln w="25400" cap="flat" cmpd="sng" algn="ctr">
            <a:solidFill>
              <a:sysClr val="windowText" lastClr="000000"/>
            </a:solidFill>
            <a:prstDash val="solid"/>
            <a:tailEnd type="none"/>
          </a:ln>
          <a:effectLst/>
        </p:spPr>
      </p:cxnSp>
      <p:cxnSp>
        <p:nvCxnSpPr>
          <p:cNvPr id="285" name="肘形连接符 23"/>
          <p:cNvCxnSpPr>
            <a:stCxn id="283" idx="0"/>
          </p:cNvCxnSpPr>
          <p:nvPr/>
        </p:nvCxnSpPr>
        <p:spPr>
          <a:xfrm rot="5400000" flipH="1" flipV="1">
            <a:off x="4074880" y="4180621"/>
            <a:ext cx="188466" cy="285936"/>
          </a:xfrm>
          <a:prstGeom prst="bentConnector2">
            <a:avLst/>
          </a:prstGeom>
          <a:noFill/>
          <a:ln w="25400" cap="flat" cmpd="sng" algn="ctr">
            <a:solidFill>
              <a:sysClr val="windowText" lastClr="000000"/>
            </a:solidFill>
            <a:prstDash val="solid"/>
            <a:bevel/>
            <a:tailEnd type="triangle" w="med" len="lg"/>
          </a:ln>
          <a:effectLst/>
        </p:spPr>
      </p:cxnSp>
      <p:sp>
        <p:nvSpPr>
          <p:cNvPr id="286" name="流程图: 过程 285"/>
          <p:cNvSpPr/>
          <p:nvPr/>
        </p:nvSpPr>
        <p:spPr>
          <a:xfrm>
            <a:off x="4638213" y="4417822"/>
            <a:ext cx="216024"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87" name="直接箭头连接符 286"/>
          <p:cNvCxnSpPr/>
          <p:nvPr/>
        </p:nvCxnSpPr>
        <p:spPr>
          <a:xfrm flipV="1">
            <a:off x="4748321" y="4561838"/>
            <a:ext cx="0" cy="216024"/>
          </a:xfrm>
          <a:prstGeom prst="straightConnector1">
            <a:avLst/>
          </a:prstGeom>
          <a:noFill/>
          <a:ln w="25400" cap="flat" cmpd="sng" algn="ctr">
            <a:solidFill>
              <a:sysClr val="windowText" lastClr="000000"/>
            </a:solidFill>
            <a:prstDash val="solid"/>
            <a:tailEnd type="none"/>
          </a:ln>
          <a:effectLst/>
        </p:spPr>
      </p:cxnSp>
      <p:cxnSp>
        <p:nvCxnSpPr>
          <p:cNvPr id="288" name="肘形连接符 75"/>
          <p:cNvCxnSpPr/>
          <p:nvPr/>
        </p:nvCxnSpPr>
        <p:spPr>
          <a:xfrm rot="5400000" flipH="1" flipV="1">
            <a:off x="4794960" y="4183796"/>
            <a:ext cx="188466" cy="285936"/>
          </a:xfrm>
          <a:prstGeom prst="bentConnector2">
            <a:avLst/>
          </a:prstGeom>
          <a:noFill/>
          <a:ln w="25400" cap="flat" cmpd="sng" algn="ctr">
            <a:solidFill>
              <a:sysClr val="windowText" lastClr="000000"/>
            </a:solidFill>
            <a:prstDash val="solid"/>
            <a:bevel/>
            <a:tailEnd type="triangle" w="med" len="lg"/>
          </a:ln>
          <a:effectLst/>
        </p:spPr>
      </p:cxnSp>
      <p:sp>
        <p:nvSpPr>
          <p:cNvPr id="289" name="流程图: 联系 80"/>
          <p:cNvSpPr/>
          <p:nvPr/>
        </p:nvSpPr>
        <p:spPr>
          <a:xfrm>
            <a:off x="4314177" y="4157348"/>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90" name="流程图: 联系 84"/>
          <p:cNvSpPr/>
          <p:nvPr/>
        </p:nvSpPr>
        <p:spPr>
          <a:xfrm>
            <a:off x="5030003" y="4149732"/>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91" name="椭圆 290"/>
          <p:cNvSpPr/>
          <p:nvPr/>
        </p:nvSpPr>
        <p:spPr>
          <a:xfrm>
            <a:off x="4920019" y="3913766"/>
            <a:ext cx="360040" cy="144016"/>
          </a:xfrm>
          <a:prstGeom prst="ellipse">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292" name="直接箭头连接符 291"/>
          <p:cNvCxnSpPr>
            <a:stCxn id="290" idx="0"/>
          </p:cNvCxnSpPr>
          <p:nvPr/>
        </p:nvCxnSpPr>
        <p:spPr>
          <a:xfrm flipV="1">
            <a:off x="5102011" y="4051432"/>
            <a:ext cx="0" cy="98300"/>
          </a:xfrm>
          <a:prstGeom prst="straightConnector1">
            <a:avLst/>
          </a:prstGeom>
          <a:noFill/>
          <a:ln w="25400" cap="flat" cmpd="sng" algn="ctr">
            <a:solidFill>
              <a:sysClr val="windowText" lastClr="000000"/>
            </a:solidFill>
            <a:prstDash val="solid"/>
            <a:tailEnd type="none"/>
          </a:ln>
          <a:effectLst/>
        </p:spPr>
      </p:cxnSp>
      <p:cxnSp>
        <p:nvCxnSpPr>
          <p:cNvPr id="293" name="直接箭头连接符 292"/>
          <p:cNvCxnSpPr>
            <a:stCxn id="291" idx="0"/>
          </p:cNvCxnSpPr>
          <p:nvPr/>
        </p:nvCxnSpPr>
        <p:spPr>
          <a:xfrm flipV="1">
            <a:off x="5100039" y="3769751"/>
            <a:ext cx="0" cy="144015"/>
          </a:xfrm>
          <a:prstGeom prst="straightConnector1">
            <a:avLst/>
          </a:prstGeom>
          <a:noFill/>
          <a:ln w="25400" cap="flat" cmpd="sng" algn="ctr">
            <a:solidFill>
              <a:sysClr val="windowText" lastClr="000000"/>
            </a:solidFill>
            <a:prstDash val="solid"/>
            <a:tailEnd type="none"/>
          </a:ln>
          <a:effectLst/>
        </p:spPr>
      </p:cxnSp>
      <p:cxnSp>
        <p:nvCxnSpPr>
          <p:cNvPr id="294" name="肘形连接符 43"/>
          <p:cNvCxnSpPr>
            <a:stCxn id="290" idx="4"/>
          </p:cNvCxnSpPr>
          <p:nvPr/>
        </p:nvCxnSpPr>
        <p:spPr>
          <a:xfrm rot="16200000" flipH="1">
            <a:off x="5168115" y="4227644"/>
            <a:ext cx="484114" cy="616322"/>
          </a:xfrm>
          <a:prstGeom prst="bentConnector2">
            <a:avLst/>
          </a:prstGeom>
          <a:noFill/>
          <a:ln w="25400" cap="flat" cmpd="sng" algn="ctr">
            <a:solidFill>
              <a:sysClr val="windowText" lastClr="000000"/>
            </a:solidFill>
            <a:prstDash val="solid"/>
            <a:tailEnd type="none"/>
          </a:ln>
          <a:effectLst/>
        </p:spPr>
      </p:cxnSp>
      <p:cxnSp>
        <p:nvCxnSpPr>
          <p:cNvPr id="295" name="直接箭头连接符 294"/>
          <p:cNvCxnSpPr/>
          <p:nvPr/>
        </p:nvCxnSpPr>
        <p:spPr>
          <a:xfrm flipV="1">
            <a:off x="5430301" y="3265694"/>
            <a:ext cx="0" cy="1512168"/>
          </a:xfrm>
          <a:prstGeom prst="straightConnector1">
            <a:avLst/>
          </a:prstGeom>
          <a:noFill/>
          <a:ln w="25400" cap="flat" cmpd="sng" algn="ctr">
            <a:solidFill>
              <a:sysClr val="windowText" lastClr="000000"/>
            </a:solidFill>
            <a:prstDash val="solid"/>
            <a:tailEnd type="triangle" w="med" len="lg"/>
          </a:ln>
          <a:effectLst/>
        </p:spPr>
      </p:cxnSp>
      <p:sp>
        <p:nvSpPr>
          <p:cNvPr id="296" name="流程图: 联系 97"/>
          <p:cNvSpPr/>
          <p:nvPr/>
        </p:nvSpPr>
        <p:spPr>
          <a:xfrm>
            <a:off x="5232279" y="2888911"/>
            <a:ext cx="396044" cy="360040"/>
          </a:xfrm>
          <a:prstGeom prst="flowChartConnector">
            <a:avLst/>
          </a:prstGeom>
          <a:solidFill>
            <a:srgbClr val="8064A2">
              <a:lumMod val="60000"/>
              <a:lumOff val="40000"/>
            </a:srgbClr>
          </a:solidFill>
          <a:ln w="25400" cap="flat" cmpd="sng" algn="ctr">
            <a:solidFill>
              <a:srgbClr val="4F81BD">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endParaRPr kumimoji="0" lang="zh-CN" altLang="en-US" sz="1800" b="0" i="1"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297" name="直接箭头连接符 296"/>
          <p:cNvCxnSpPr/>
          <p:nvPr/>
        </p:nvCxnSpPr>
        <p:spPr>
          <a:xfrm>
            <a:off x="5718333" y="4777862"/>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298" name="直接箭头连接符 297"/>
          <p:cNvCxnSpPr/>
          <p:nvPr/>
        </p:nvCxnSpPr>
        <p:spPr>
          <a:xfrm>
            <a:off x="5723653" y="3769750"/>
            <a:ext cx="360040" cy="0"/>
          </a:xfrm>
          <a:prstGeom prst="straightConnector1">
            <a:avLst/>
          </a:prstGeom>
          <a:noFill/>
          <a:ln w="25400" cap="flat" cmpd="sng" algn="ctr">
            <a:solidFill>
              <a:sysClr val="windowText" lastClr="000000"/>
            </a:solidFill>
            <a:prstDash val="solid"/>
            <a:tailEnd type="triangle" w="med" len="lg"/>
          </a:ln>
          <a:effectLst/>
        </p:spPr>
      </p:cxnSp>
      <p:sp>
        <p:nvSpPr>
          <p:cNvPr id="299" name="流程图: 联系 104"/>
          <p:cNvSpPr/>
          <p:nvPr/>
        </p:nvSpPr>
        <p:spPr>
          <a:xfrm>
            <a:off x="3436579" y="5209910"/>
            <a:ext cx="387043" cy="381870"/>
          </a:xfrm>
          <a:prstGeom prst="flowChartConnector">
            <a:avLst/>
          </a:prstGeom>
          <a:solidFill>
            <a:srgbClr val="1F497D">
              <a:lumMod val="60000"/>
              <a:lumOff val="40000"/>
            </a:srgb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x</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endParaRPr kumimoji="0" lang="zh-CN" altLang="en-US" sz="1600" b="0" i="1"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300" name="直接箭头连接符 299"/>
          <p:cNvCxnSpPr/>
          <p:nvPr/>
        </p:nvCxnSpPr>
        <p:spPr>
          <a:xfrm flipV="1">
            <a:off x="3630101" y="4777862"/>
            <a:ext cx="0" cy="432048"/>
          </a:xfrm>
          <a:prstGeom prst="straightConnector1">
            <a:avLst/>
          </a:prstGeom>
          <a:noFill/>
          <a:ln w="25400" cap="flat" cmpd="sng" algn="ctr">
            <a:solidFill>
              <a:sysClr val="windowText" lastClr="000000"/>
            </a:solidFill>
            <a:prstDash val="solid"/>
            <a:tailEnd type="none"/>
          </a:ln>
          <a:effectLst/>
        </p:spPr>
      </p:cxnSp>
      <p:sp>
        <p:nvSpPr>
          <p:cNvPr id="301" name="圆角矩形 150"/>
          <p:cNvSpPr/>
          <p:nvPr/>
        </p:nvSpPr>
        <p:spPr>
          <a:xfrm>
            <a:off x="744461" y="3483221"/>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302" name="直接箭头连接符 301"/>
          <p:cNvCxnSpPr/>
          <p:nvPr/>
        </p:nvCxnSpPr>
        <p:spPr>
          <a:xfrm>
            <a:off x="744461" y="3771254"/>
            <a:ext cx="2304256" cy="0"/>
          </a:xfrm>
          <a:prstGeom prst="straightConnector1">
            <a:avLst/>
          </a:prstGeom>
          <a:noFill/>
          <a:ln w="25400" cap="flat" cmpd="sng" algn="ctr">
            <a:solidFill>
              <a:sysClr val="windowText" lastClr="000000">
                <a:alpha val="5000"/>
              </a:sysClr>
            </a:solidFill>
            <a:prstDash val="solid"/>
            <a:tailEnd type="none"/>
          </a:ln>
          <a:effectLst/>
        </p:spPr>
      </p:cxnSp>
      <p:cxnSp>
        <p:nvCxnSpPr>
          <p:cNvPr id="303" name="直接箭头连接符 302"/>
          <p:cNvCxnSpPr/>
          <p:nvPr/>
        </p:nvCxnSpPr>
        <p:spPr>
          <a:xfrm>
            <a:off x="744461" y="4779365"/>
            <a:ext cx="1334244" cy="0"/>
          </a:xfrm>
          <a:prstGeom prst="straightConnector1">
            <a:avLst/>
          </a:prstGeom>
          <a:noFill/>
          <a:ln w="25400" cap="flat" cmpd="sng" algn="ctr">
            <a:solidFill>
              <a:sysClr val="windowText" lastClr="000000">
                <a:alpha val="5000"/>
              </a:sysClr>
            </a:solidFill>
            <a:prstDash val="solid"/>
            <a:tailEnd type="none"/>
          </a:ln>
          <a:effectLst/>
        </p:spPr>
      </p:cxnSp>
      <p:sp>
        <p:nvSpPr>
          <p:cNvPr id="304" name="流程图: 过程 303"/>
          <p:cNvSpPr/>
          <p:nvPr/>
        </p:nvSpPr>
        <p:spPr>
          <a:xfrm>
            <a:off x="960485" y="4419325"/>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05" name="直接箭头连接符 304"/>
          <p:cNvCxnSpPr>
            <a:endCxn id="304" idx="2"/>
          </p:cNvCxnSpPr>
          <p:nvPr/>
        </p:nvCxnSpPr>
        <p:spPr>
          <a:xfrm flipV="1">
            <a:off x="1068497" y="4563341"/>
            <a:ext cx="0" cy="216024"/>
          </a:xfrm>
          <a:prstGeom prst="straightConnector1">
            <a:avLst/>
          </a:prstGeom>
          <a:noFill/>
          <a:ln w="25400" cap="flat" cmpd="sng" algn="ctr">
            <a:solidFill>
              <a:sysClr val="windowText" lastClr="000000">
                <a:alpha val="5000"/>
              </a:sysClr>
            </a:solidFill>
            <a:prstDash val="solid"/>
            <a:tailEnd type="none"/>
          </a:ln>
          <a:effectLst/>
        </p:spPr>
      </p:cxnSp>
      <p:sp>
        <p:nvSpPr>
          <p:cNvPr id="306" name="流程图: 过程 305"/>
          <p:cNvSpPr/>
          <p:nvPr/>
        </p:nvSpPr>
        <p:spPr>
          <a:xfrm>
            <a:off x="1576807" y="4419325"/>
            <a:ext cx="288032"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307" name="直接箭头连接符 306"/>
          <p:cNvCxnSpPr>
            <a:endCxn id="308" idx="4"/>
          </p:cNvCxnSpPr>
          <p:nvPr/>
        </p:nvCxnSpPr>
        <p:spPr>
          <a:xfrm flipV="1">
            <a:off x="1068497" y="3843261"/>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308" name="流程图: 联系 156"/>
          <p:cNvSpPr/>
          <p:nvPr/>
        </p:nvSpPr>
        <p:spPr>
          <a:xfrm>
            <a:off x="996489" y="3699245"/>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309" name="直接箭头连接符 308"/>
          <p:cNvCxnSpPr>
            <a:endCxn id="306" idx="2"/>
          </p:cNvCxnSpPr>
          <p:nvPr/>
        </p:nvCxnSpPr>
        <p:spPr>
          <a:xfrm flipV="1">
            <a:off x="1720823" y="4563341"/>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310" name="直接箭头连接符 309"/>
          <p:cNvCxnSpPr>
            <a:endCxn id="311" idx="4"/>
          </p:cNvCxnSpPr>
          <p:nvPr/>
        </p:nvCxnSpPr>
        <p:spPr>
          <a:xfrm flipV="1">
            <a:off x="1716569" y="3843261"/>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311" name="流程图: 联系 160"/>
          <p:cNvSpPr/>
          <p:nvPr/>
        </p:nvSpPr>
        <p:spPr>
          <a:xfrm>
            <a:off x="1644561" y="3699245"/>
            <a:ext cx="144016" cy="144016"/>
          </a:xfrm>
          <a:prstGeom prst="flowChartConnector">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312" name="流程图: 过程 311"/>
          <p:cNvSpPr/>
          <p:nvPr/>
        </p:nvSpPr>
        <p:spPr>
          <a:xfrm>
            <a:off x="1248517" y="4419325"/>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13" name="直接箭头连接符 312"/>
          <p:cNvCxnSpPr/>
          <p:nvPr/>
        </p:nvCxnSpPr>
        <p:spPr>
          <a:xfrm flipV="1">
            <a:off x="1352275" y="4563341"/>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314" name="肘形连接符 163"/>
          <p:cNvCxnSpPr>
            <a:stCxn id="312" idx="0"/>
          </p:cNvCxnSpPr>
          <p:nvPr/>
        </p:nvCxnSpPr>
        <p:spPr>
          <a:xfrm rot="5400000" flipH="1" flipV="1">
            <a:off x="1405264" y="4182124"/>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315" name="流程图: 过程 314"/>
          <p:cNvSpPr/>
          <p:nvPr/>
        </p:nvSpPr>
        <p:spPr>
          <a:xfrm>
            <a:off x="1968597" y="4419325"/>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16" name="直接箭头连接符 315"/>
          <p:cNvCxnSpPr/>
          <p:nvPr/>
        </p:nvCxnSpPr>
        <p:spPr>
          <a:xfrm flipV="1">
            <a:off x="2078705" y="4563341"/>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317" name="肘形连接符 166"/>
          <p:cNvCxnSpPr/>
          <p:nvPr/>
        </p:nvCxnSpPr>
        <p:spPr>
          <a:xfrm rot="5400000" flipH="1" flipV="1">
            <a:off x="2125344" y="4185299"/>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318" name="流程图: 联系 167"/>
          <p:cNvSpPr/>
          <p:nvPr/>
        </p:nvSpPr>
        <p:spPr>
          <a:xfrm>
            <a:off x="1644561" y="4158851"/>
            <a:ext cx="144016" cy="144016"/>
          </a:xfrm>
          <a:prstGeom prst="flowChartConnector">
            <a:avLst/>
          </a:prstGeom>
          <a:solidFill>
            <a:srgbClr val="F79646">
              <a:lumMod val="40000"/>
              <a:lumOff val="60000"/>
            </a:srgbClr>
          </a:solidFill>
          <a:ln w="12700" cap="flat" cmpd="sng" algn="ctr">
            <a:solidFill>
              <a:srgbClr val="4F81BD">
                <a:alpha val="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319" name="流程图: 联系 168"/>
          <p:cNvSpPr/>
          <p:nvPr/>
        </p:nvSpPr>
        <p:spPr>
          <a:xfrm>
            <a:off x="2360387" y="4151235"/>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320" name="椭圆 319"/>
          <p:cNvSpPr/>
          <p:nvPr/>
        </p:nvSpPr>
        <p:spPr>
          <a:xfrm>
            <a:off x="2250403" y="3915269"/>
            <a:ext cx="360040" cy="144016"/>
          </a:xfrm>
          <a:prstGeom prst="ellipse">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321" name="直接箭头连接符 320"/>
          <p:cNvCxnSpPr>
            <a:stCxn id="319" idx="0"/>
          </p:cNvCxnSpPr>
          <p:nvPr/>
        </p:nvCxnSpPr>
        <p:spPr>
          <a:xfrm flipV="1">
            <a:off x="2432395" y="4052935"/>
            <a:ext cx="0" cy="98300"/>
          </a:xfrm>
          <a:prstGeom prst="straightConnector1">
            <a:avLst/>
          </a:prstGeom>
          <a:noFill/>
          <a:ln w="25400" cap="flat" cmpd="sng" algn="ctr">
            <a:solidFill>
              <a:sysClr val="windowText" lastClr="000000">
                <a:alpha val="5000"/>
              </a:sysClr>
            </a:solidFill>
            <a:prstDash val="solid"/>
            <a:tailEnd type="none"/>
          </a:ln>
          <a:effectLst/>
        </p:spPr>
      </p:cxnSp>
      <p:cxnSp>
        <p:nvCxnSpPr>
          <p:cNvPr id="322" name="直接箭头连接符 321"/>
          <p:cNvCxnSpPr>
            <a:stCxn id="320" idx="0"/>
          </p:cNvCxnSpPr>
          <p:nvPr/>
        </p:nvCxnSpPr>
        <p:spPr>
          <a:xfrm flipV="1">
            <a:off x="2430423" y="3771254"/>
            <a:ext cx="0" cy="144015"/>
          </a:xfrm>
          <a:prstGeom prst="straightConnector1">
            <a:avLst/>
          </a:prstGeom>
          <a:noFill/>
          <a:ln w="25400" cap="flat" cmpd="sng" algn="ctr">
            <a:solidFill>
              <a:sysClr val="windowText" lastClr="000000">
                <a:alpha val="5000"/>
              </a:sysClr>
            </a:solidFill>
            <a:prstDash val="solid"/>
            <a:tailEnd type="none"/>
          </a:ln>
          <a:effectLst/>
        </p:spPr>
      </p:cxnSp>
      <p:cxnSp>
        <p:nvCxnSpPr>
          <p:cNvPr id="323" name="肘形连接符 172"/>
          <p:cNvCxnSpPr>
            <a:stCxn id="319" idx="4"/>
          </p:cNvCxnSpPr>
          <p:nvPr/>
        </p:nvCxnSpPr>
        <p:spPr>
          <a:xfrm rot="16200000" flipH="1">
            <a:off x="2498499" y="4229147"/>
            <a:ext cx="484114" cy="616322"/>
          </a:xfrm>
          <a:prstGeom prst="bentConnector2">
            <a:avLst/>
          </a:prstGeom>
          <a:noFill/>
          <a:ln w="25400" cap="flat" cmpd="sng" algn="ctr">
            <a:solidFill>
              <a:sysClr val="windowText" lastClr="000000">
                <a:alpha val="5000"/>
              </a:sysClr>
            </a:solidFill>
            <a:prstDash val="solid"/>
            <a:tailEnd type="none"/>
          </a:ln>
          <a:effectLst/>
        </p:spPr>
      </p:cxnSp>
      <p:cxnSp>
        <p:nvCxnSpPr>
          <p:cNvPr id="324" name="直接箭头连接符 323"/>
          <p:cNvCxnSpPr/>
          <p:nvPr/>
        </p:nvCxnSpPr>
        <p:spPr>
          <a:xfrm flipV="1">
            <a:off x="2760685" y="3483221"/>
            <a:ext cx="0" cy="1296144"/>
          </a:xfrm>
          <a:prstGeom prst="straightConnector1">
            <a:avLst/>
          </a:prstGeom>
          <a:noFill/>
          <a:ln w="25400" cap="flat" cmpd="sng" algn="ctr">
            <a:solidFill>
              <a:sysClr val="windowText" lastClr="000000">
                <a:alpha val="5000"/>
              </a:sysClr>
            </a:solidFill>
            <a:prstDash val="solid"/>
            <a:tailEnd type="none" w="med" len="lg"/>
          </a:ln>
          <a:effectLst/>
        </p:spPr>
      </p:cxnSp>
      <p:sp>
        <p:nvSpPr>
          <p:cNvPr id="325" name="流程图: 联系 174"/>
          <p:cNvSpPr/>
          <p:nvPr/>
        </p:nvSpPr>
        <p:spPr>
          <a:xfrm>
            <a:off x="2562663" y="2890414"/>
            <a:ext cx="396044" cy="360040"/>
          </a:xfrm>
          <a:prstGeom prst="flowChartConnector">
            <a:avLst/>
          </a:prstGeom>
          <a:solidFill>
            <a:srgbClr val="8064A2">
              <a:lumMod val="60000"/>
              <a:lumOff val="40000"/>
            </a:srgbClr>
          </a:solidFill>
          <a:ln w="25400" cap="flat" cmpd="sng" algn="ctr">
            <a:solidFill>
              <a:srgbClr val="4F81BD">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r>
              <a:rPr kumimoji="0" lang="en-US" altLang="zh-CN" sz="16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326" name="直接箭头连接符 325"/>
          <p:cNvCxnSpPr/>
          <p:nvPr/>
        </p:nvCxnSpPr>
        <p:spPr>
          <a:xfrm>
            <a:off x="3048717" y="4779365"/>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327" name="直接箭头连接符 326"/>
          <p:cNvCxnSpPr/>
          <p:nvPr/>
        </p:nvCxnSpPr>
        <p:spPr>
          <a:xfrm>
            <a:off x="3054037" y="3771253"/>
            <a:ext cx="360040" cy="0"/>
          </a:xfrm>
          <a:prstGeom prst="straightConnector1">
            <a:avLst/>
          </a:prstGeom>
          <a:noFill/>
          <a:ln w="25400" cap="flat" cmpd="sng" algn="ctr">
            <a:solidFill>
              <a:sysClr val="windowText" lastClr="000000"/>
            </a:solidFill>
            <a:prstDash val="solid"/>
            <a:tailEnd type="triangle" w="med" len="lg"/>
          </a:ln>
          <a:effectLst/>
        </p:spPr>
      </p:cxnSp>
      <p:sp>
        <p:nvSpPr>
          <p:cNvPr id="328" name="流程图: 联系 177"/>
          <p:cNvSpPr/>
          <p:nvPr/>
        </p:nvSpPr>
        <p:spPr>
          <a:xfrm>
            <a:off x="766963" y="5211413"/>
            <a:ext cx="387043" cy="381870"/>
          </a:xfrm>
          <a:prstGeom prst="flowChartConnector">
            <a:avLst/>
          </a:prstGeom>
          <a:solidFill>
            <a:srgbClr val="1F497D">
              <a:lumMod val="60000"/>
              <a:lumOff val="40000"/>
            </a:srgb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x</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r>
              <a:rPr kumimoji="0" lang="en-US" altLang="zh-CN" sz="16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329" name="直接箭头连接符 328"/>
          <p:cNvCxnSpPr/>
          <p:nvPr/>
        </p:nvCxnSpPr>
        <p:spPr>
          <a:xfrm flipH="1" flipV="1">
            <a:off x="960484" y="5067397"/>
            <a:ext cx="1" cy="144016"/>
          </a:xfrm>
          <a:prstGeom prst="straightConnector1">
            <a:avLst/>
          </a:prstGeom>
          <a:noFill/>
          <a:ln w="25400" cap="flat" cmpd="sng" algn="ctr">
            <a:solidFill>
              <a:sysClr val="windowText" lastClr="000000"/>
            </a:solidFill>
            <a:prstDash val="solid"/>
            <a:tailEnd type="none"/>
          </a:ln>
          <a:effectLst/>
        </p:spPr>
      </p:cxnSp>
      <p:cxnSp>
        <p:nvCxnSpPr>
          <p:cNvPr id="330" name="直接箭头连接符 329"/>
          <p:cNvCxnSpPr>
            <a:endCxn id="325" idx="4"/>
          </p:cNvCxnSpPr>
          <p:nvPr/>
        </p:nvCxnSpPr>
        <p:spPr>
          <a:xfrm flipV="1">
            <a:off x="2760685" y="3250454"/>
            <a:ext cx="0" cy="232768"/>
          </a:xfrm>
          <a:prstGeom prst="straightConnector1">
            <a:avLst/>
          </a:prstGeom>
          <a:noFill/>
          <a:ln w="25400" cap="flat" cmpd="sng" algn="ctr">
            <a:solidFill>
              <a:sysClr val="windowText" lastClr="000000"/>
            </a:solidFill>
            <a:prstDash val="solid"/>
            <a:tailEnd type="triangle" w="med" len="lg"/>
          </a:ln>
          <a:effectLst/>
        </p:spPr>
      </p:cxnSp>
      <p:cxnSp>
        <p:nvCxnSpPr>
          <p:cNvPr id="331" name="直接箭头连接符 330"/>
          <p:cNvCxnSpPr/>
          <p:nvPr/>
        </p:nvCxnSpPr>
        <p:spPr>
          <a:xfrm flipH="1" flipV="1">
            <a:off x="960483" y="4779365"/>
            <a:ext cx="2" cy="286529"/>
          </a:xfrm>
          <a:prstGeom prst="straightConnector1">
            <a:avLst/>
          </a:prstGeom>
          <a:noFill/>
          <a:ln w="25400" cap="flat" cmpd="sng" algn="ctr">
            <a:solidFill>
              <a:sysClr val="windowText" lastClr="000000">
                <a:alpha val="5000"/>
              </a:sysClr>
            </a:solidFill>
            <a:prstDash val="solid"/>
            <a:tailEnd type="none"/>
          </a:ln>
          <a:effectLst/>
        </p:spPr>
      </p:cxnSp>
      <p:sp>
        <p:nvSpPr>
          <p:cNvPr id="332" name="圆角矩形 212"/>
          <p:cNvSpPr/>
          <p:nvPr/>
        </p:nvSpPr>
        <p:spPr>
          <a:xfrm>
            <a:off x="6078373" y="3484172"/>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333" name="直接箭头连接符 332"/>
          <p:cNvCxnSpPr/>
          <p:nvPr/>
        </p:nvCxnSpPr>
        <p:spPr>
          <a:xfrm>
            <a:off x="6078373" y="3772205"/>
            <a:ext cx="2304256" cy="0"/>
          </a:xfrm>
          <a:prstGeom prst="straightConnector1">
            <a:avLst/>
          </a:prstGeom>
          <a:noFill/>
          <a:ln w="25400" cap="flat" cmpd="sng" algn="ctr">
            <a:solidFill>
              <a:sysClr val="windowText" lastClr="000000">
                <a:alpha val="5000"/>
              </a:sysClr>
            </a:solidFill>
            <a:prstDash val="solid"/>
            <a:tailEnd type="none"/>
          </a:ln>
          <a:effectLst/>
        </p:spPr>
      </p:cxnSp>
      <p:cxnSp>
        <p:nvCxnSpPr>
          <p:cNvPr id="334" name="直接箭头连接符 333"/>
          <p:cNvCxnSpPr/>
          <p:nvPr/>
        </p:nvCxnSpPr>
        <p:spPr>
          <a:xfrm>
            <a:off x="6078373" y="4780316"/>
            <a:ext cx="1334244" cy="0"/>
          </a:xfrm>
          <a:prstGeom prst="straightConnector1">
            <a:avLst/>
          </a:prstGeom>
          <a:noFill/>
          <a:ln w="25400" cap="flat" cmpd="sng" algn="ctr">
            <a:solidFill>
              <a:sysClr val="windowText" lastClr="000000">
                <a:alpha val="5000"/>
              </a:sysClr>
            </a:solidFill>
            <a:prstDash val="solid"/>
            <a:tailEnd type="none"/>
          </a:ln>
          <a:effectLst/>
        </p:spPr>
      </p:cxnSp>
      <p:sp>
        <p:nvSpPr>
          <p:cNvPr id="335" name="流程图: 过程 334"/>
          <p:cNvSpPr/>
          <p:nvPr/>
        </p:nvSpPr>
        <p:spPr>
          <a:xfrm>
            <a:off x="6294397" y="4420276"/>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36" name="直接箭头连接符 335"/>
          <p:cNvCxnSpPr>
            <a:endCxn id="335" idx="2"/>
          </p:cNvCxnSpPr>
          <p:nvPr/>
        </p:nvCxnSpPr>
        <p:spPr>
          <a:xfrm flipV="1">
            <a:off x="6402409" y="4564292"/>
            <a:ext cx="0" cy="216024"/>
          </a:xfrm>
          <a:prstGeom prst="straightConnector1">
            <a:avLst/>
          </a:prstGeom>
          <a:noFill/>
          <a:ln w="25400" cap="flat" cmpd="sng" algn="ctr">
            <a:solidFill>
              <a:sysClr val="windowText" lastClr="000000">
                <a:alpha val="5000"/>
              </a:sysClr>
            </a:solidFill>
            <a:prstDash val="solid"/>
            <a:tailEnd type="none"/>
          </a:ln>
          <a:effectLst/>
        </p:spPr>
      </p:cxnSp>
      <p:sp>
        <p:nvSpPr>
          <p:cNvPr id="337" name="流程图: 过程 336"/>
          <p:cNvSpPr/>
          <p:nvPr/>
        </p:nvSpPr>
        <p:spPr>
          <a:xfrm>
            <a:off x="6910719" y="4420276"/>
            <a:ext cx="288032"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338" name="直接箭头连接符 337"/>
          <p:cNvCxnSpPr>
            <a:endCxn id="339" idx="4"/>
          </p:cNvCxnSpPr>
          <p:nvPr/>
        </p:nvCxnSpPr>
        <p:spPr>
          <a:xfrm flipV="1">
            <a:off x="6402409" y="3844212"/>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339" name="流程图: 联系 219"/>
          <p:cNvSpPr/>
          <p:nvPr/>
        </p:nvSpPr>
        <p:spPr>
          <a:xfrm>
            <a:off x="6330401" y="3700196"/>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340" name="直接箭头连接符 339"/>
          <p:cNvCxnSpPr>
            <a:endCxn id="337" idx="2"/>
          </p:cNvCxnSpPr>
          <p:nvPr/>
        </p:nvCxnSpPr>
        <p:spPr>
          <a:xfrm flipV="1">
            <a:off x="7054735" y="4564292"/>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341" name="直接箭头连接符 340"/>
          <p:cNvCxnSpPr>
            <a:endCxn id="342" idx="4"/>
          </p:cNvCxnSpPr>
          <p:nvPr/>
        </p:nvCxnSpPr>
        <p:spPr>
          <a:xfrm flipV="1">
            <a:off x="7050481" y="3844212"/>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342" name="流程图: 联系 222"/>
          <p:cNvSpPr/>
          <p:nvPr/>
        </p:nvSpPr>
        <p:spPr>
          <a:xfrm>
            <a:off x="6978473" y="3700196"/>
            <a:ext cx="144016" cy="144016"/>
          </a:xfrm>
          <a:prstGeom prst="flowChartConnector">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343" name="流程图: 过程 342"/>
          <p:cNvSpPr/>
          <p:nvPr/>
        </p:nvSpPr>
        <p:spPr>
          <a:xfrm>
            <a:off x="6582429" y="4420276"/>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44" name="直接箭头连接符 343"/>
          <p:cNvCxnSpPr/>
          <p:nvPr/>
        </p:nvCxnSpPr>
        <p:spPr>
          <a:xfrm flipV="1">
            <a:off x="6686187" y="4564292"/>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345" name="肘形连接符 225"/>
          <p:cNvCxnSpPr>
            <a:stCxn id="343" idx="0"/>
          </p:cNvCxnSpPr>
          <p:nvPr/>
        </p:nvCxnSpPr>
        <p:spPr>
          <a:xfrm rot="5400000" flipH="1" flipV="1">
            <a:off x="6739176" y="4183075"/>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346" name="流程图: 过程 345"/>
          <p:cNvSpPr/>
          <p:nvPr/>
        </p:nvSpPr>
        <p:spPr>
          <a:xfrm>
            <a:off x="7302509" y="4420276"/>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47" name="直接箭头连接符 346"/>
          <p:cNvCxnSpPr/>
          <p:nvPr/>
        </p:nvCxnSpPr>
        <p:spPr>
          <a:xfrm flipV="1">
            <a:off x="7412617" y="4564292"/>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348" name="肘形连接符 228"/>
          <p:cNvCxnSpPr/>
          <p:nvPr/>
        </p:nvCxnSpPr>
        <p:spPr>
          <a:xfrm rot="5400000" flipH="1" flipV="1">
            <a:off x="7459256" y="4186250"/>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349" name="流程图: 联系 229"/>
          <p:cNvSpPr/>
          <p:nvPr/>
        </p:nvSpPr>
        <p:spPr>
          <a:xfrm>
            <a:off x="6978473" y="4159802"/>
            <a:ext cx="144016" cy="144016"/>
          </a:xfrm>
          <a:prstGeom prst="flowChartConnector">
            <a:avLst/>
          </a:prstGeom>
          <a:solidFill>
            <a:srgbClr val="F79646">
              <a:lumMod val="40000"/>
              <a:lumOff val="60000"/>
            </a:srgbClr>
          </a:solidFill>
          <a:ln w="12700" cap="flat" cmpd="sng" algn="ctr">
            <a:solidFill>
              <a:srgbClr val="4F81BD">
                <a:alpha val="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350" name="流程图: 联系 230"/>
          <p:cNvSpPr/>
          <p:nvPr/>
        </p:nvSpPr>
        <p:spPr>
          <a:xfrm>
            <a:off x="7694299" y="4152186"/>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351" name="椭圆 350"/>
          <p:cNvSpPr/>
          <p:nvPr/>
        </p:nvSpPr>
        <p:spPr>
          <a:xfrm>
            <a:off x="7584315" y="3916220"/>
            <a:ext cx="360040" cy="144016"/>
          </a:xfrm>
          <a:prstGeom prst="ellipse">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352" name="直接箭头连接符 351"/>
          <p:cNvCxnSpPr>
            <a:stCxn id="350" idx="0"/>
          </p:cNvCxnSpPr>
          <p:nvPr/>
        </p:nvCxnSpPr>
        <p:spPr>
          <a:xfrm flipV="1">
            <a:off x="7766307" y="4053886"/>
            <a:ext cx="0" cy="98300"/>
          </a:xfrm>
          <a:prstGeom prst="straightConnector1">
            <a:avLst/>
          </a:prstGeom>
          <a:noFill/>
          <a:ln w="25400" cap="flat" cmpd="sng" algn="ctr">
            <a:solidFill>
              <a:sysClr val="windowText" lastClr="000000">
                <a:alpha val="5000"/>
              </a:sysClr>
            </a:solidFill>
            <a:prstDash val="solid"/>
            <a:tailEnd type="none"/>
          </a:ln>
          <a:effectLst/>
        </p:spPr>
      </p:cxnSp>
      <p:cxnSp>
        <p:nvCxnSpPr>
          <p:cNvPr id="353" name="直接箭头连接符 352"/>
          <p:cNvCxnSpPr>
            <a:stCxn id="351" idx="0"/>
          </p:cNvCxnSpPr>
          <p:nvPr/>
        </p:nvCxnSpPr>
        <p:spPr>
          <a:xfrm flipV="1">
            <a:off x="7764335" y="3772205"/>
            <a:ext cx="0" cy="144015"/>
          </a:xfrm>
          <a:prstGeom prst="straightConnector1">
            <a:avLst/>
          </a:prstGeom>
          <a:noFill/>
          <a:ln w="25400" cap="flat" cmpd="sng" algn="ctr">
            <a:solidFill>
              <a:sysClr val="windowText" lastClr="000000">
                <a:alpha val="5000"/>
              </a:sysClr>
            </a:solidFill>
            <a:prstDash val="solid"/>
            <a:tailEnd type="none"/>
          </a:ln>
          <a:effectLst/>
        </p:spPr>
      </p:cxnSp>
      <p:cxnSp>
        <p:nvCxnSpPr>
          <p:cNvPr id="354" name="肘形连接符 234"/>
          <p:cNvCxnSpPr>
            <a:stCxn id="350" idx="4"/>
          </p:cNvCxnSpPr>
          <p:nvPr/>
        </p:nvCxnSpPr>
        <p:spPr>
          <a:xfrm rot="16200000" flipH="1">
            <a:off x="7832411" y="4230098"/>
            <a:ext cx="484114" cy="616322"/>
          </a:xfrm>
          <a:prstGeom prst="bentConnector2">
            <a:avLst/>
          </a:prstGeom>
          <a:noFill/>
          <a:ln w="25400" cap="flat" cmpd="sng" algn="ctr">
            <a:solidFill>
              <a:sysClr val="windowText" lastClr="000000">
                <a:alpha val="5000"/>
              </a:sysClr>
            </a:solidFill>
            <a:prstDash val="solid"/>
            <a:tailEnd type="none"/>
          </a:ln>
          <a:effectLst/>
        </p:spPr>
      </p:cxnSp>
      <p:cxnSp>
        <p:nvCxnSpPr>
          <p:cNvPr id="355" name="直接箭头连接符 354"/>
          <p:cNvCxnSpPr/>
          <p:nvPr/>
        </p:nvCxnSpPr>
        <p:spPr>
          <a:xfrm flipV="1">
            <a:off x="8094597" y="3484172"/>
            <a:ext cx="0" cy="1296144"/>
          </a:xfrm>
          <a:prstGeom prst="straightConnector1">
            <a:avLst/>
          </a:prstGeom>
          <a:noFill/>
          <a:ln w="25400" cap="flat" cmpd="sng" algn="ctr">
            <a:solidFill>
              <a:sysClr val="windowText" lastClr="000000">
                <a:alpha val="5000"/>
              </a:sysClr>
            </a:solidFill>
            <a:prstDash val="solid"/>
            <a:tailEnd type="none" w="med" len="lg"/>
          </a:ln>
          <a:effectLst/>
        </p:spPr>
      </p:cxnSp>
      <p:sp>
        <p:nvSpPr>
          <p:cNvPr id="356" name="流程图: 联系 236"/>
          <p:cNvSpPr/>
          <p:nvPr/>
        </p:nvSpPr>
        <p:spPr>
          <a:xfrm>
            <a:off x="7896575" y="2891365"/>
            <a:ext cx="396044" cy="360040"/>
          </a:xfrm>
          <a:prstGeom prst="flowChartConnector">
            <a:avLst/>
          </a:prstGeom>
          <a:solidFill>
            <a:srgbClr val="8064A2">
              <a:lumMod val="60000"/>
              <a:lumOff val="40000"/>
            </a:srgbClr>
          </a:solidFill>
          <a:ln w="25400" cap="flat" cmpd="sng" algn="ctr">
            <a:solidFill>
              <a:srgbClr val="4F81BD">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a:t>
            </a:r>
            <a:r>
              <a:rPr kumimoji="0" lang="en-US" altLang="zh-CN" sz="14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r>
              <a:rPr kumimoji="0" lang="en-US" altLang="zh-CN" sz="1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357" name="直接箭头连接符 356"/>
          <p:cNvCxnSpPr/>
          <p:nvPr/>
        </p:nvCxnSpPr>
        <p:spPr>
          <a:xfrm>
            <a:off x="8382629" y="4780316"/>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358" name="直接箭头连接符 357"/>
          <p:cNvCxnSpPr/>
          <p:nvPr/>
        </p:nvCxnSpPr>
        <p:spPr>
          <a:xfrm>
            <a:off x="8387949" y="3772204"/>
            <a:ext cx="360040" cy="0"/>
          </a:xfrm>
          <a:prstGeom prst="straightConnector1">
            <a:avLst/>
          </a:prstGeom>
          <a:noFill/>
          <a:ln w="25400" cap="flat" cmpd="sng" algn="ctr">
            <a:solidFill>
              <a:sysClr val="windowText" lastClr="000000"/>
            </a:solidFill>
            <a:prstDash val="solid"/>
            <a:tailEnd type="triangle" w="med" len="lg"/>
          </a:ln>
          <a:effectLst/>
        </p:spPr>
      </p:cxnSp>
      <p:sp>
        <p:nvSpPr>
          <p:cNvPr id="359" name="流程图: 联系 239"/>
          <p:cNvSpPr/>
          <p:nvPr/>
        </p:nvSpPr>
        <p:spPr>
          <a:xfrm>
            <a:off x="6100875" y="5212364"/>
            <a:ext cx="387043" cy="381870"/>
          </a:xfrm>
          <a:prstGeom prst="flowChartConnector">
            <a:avLst/>
          </a:prstGeom>
          <a:solidFill>
            <a:srgbClr val="1F497D">
              <a:lumMod val="60000"/>
              <a:lumOff val="40000"/>
            </a:srgbClr>
          </a:solidFill>
          <a:ln w="25400" cap="flat" cmpd="sng" algn="ctr">
            <a:solidFill>
              <a:srgbClr val="4F81BD">
                <a:shade val="50000"/>
              </a:srgb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x</a:t>
            </a:r>
            <a:r>
              <a:rPr kumimoji="0" lang="en-US" altLang="zh-CN" sz="1600" b="0" i="1"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t</a:t>
            </a:r>
            <a:r>
              <a:rPr kumimoji="0" lang="en-US" altLang="zh-CN" sz="16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360" name="直接箭头连接符 359"/>
          <p:cNvCxnSpPr/>
          <p:nvPr/>
        </p:nvCxnSpPr>
        <p:spPr>
          <a:xfrm flipH="1" flipV="1">
            <a:off x="6294396" y="5068348"/>
            <a:ext cx="1" cy="144016"/>
          </a:xfrm>
          <a:prstGeom prst="straightConnector1">
            <a:avLst/>
          </a:prstGeom>
          <a:noFill/>
          <a:ln w="25400" cap="flat" cmpd="sng" algn="ctr">
            <a:solidFill>
              <a:sysClr val="windowText" lastClr="000000"/>
            </a:solidFill>
            <a:prstDash val="solid"/>
            <a:tailEnd type="none"/>
          </a:ln>
          <a:effectLst/>
        </p:spPr>
      </p:cxnSp>
      <p:cxnSp>
        <p:nvCxnSpPr>
          <p:cNvPr id="361" name="直接箭头连接符 360"/>
          <p:cNvCxnSpPr>
            <a:endCxn id="356" idx="4"/>
          </p:cNvCxnSpPr>
          <p:nvPr/>
        </p:nvCxnSpPr>
        <p:spPr>
          <a:xfrm flipV="1">
            <a:off x="8094597" y="3251405"/>
            <a:ext cx="0" cy="232768"/>
          </a:xfrm>
          <a:prstGeom prst="straightConnector1">
            <a:avLst/>
          </a:prstGeom>
          <a:noFill/>
          <a:ln w="25400" cap="flat" cmpd="sng" algn="ctr">
            <a:solidFill>
              <a:sysClr val="windowText" lastClr="000000"/>
            </a:solidFill>
            <a:prstDash val="solid"/>
            <a:tailEnd type="triangle" w="med" len="lg"/>
          </a:ln>
          <a:effectLst/>
        </p:spPr>
      </p:cxnSp>
      <p:cxnSp>
        <p:nvCxnSpPr>
          <p:cNvPr id="362" name="直接箭头连接符 361"/>
          <p:cNvCxnSpPr/>
          <p:nvPr/>
        </p:nvCxnSpPr>
        <p:spPr>
          <a:xfrm flipH="1" flipV="1">
            <a:off x="6294395" y="4780316"/>
            <a:ext cx="2" cy="286529"/>
          </a:xfrm>
          <a:prstGeom prst="straightConnector1">
            <a:avLst/>
          </a:prstGeom>
          <a:noFill/>
          <a:ln w="25400" cap="flat" cmpd="sng" algn="ctr">
            <a:solidFill>
              <a:sysClr val="windowText" lastClr="000000">
                <a:alpha val="5000"/>
              </a:sysClr>
            </a:solidFill>
            <a:prstDash val="solid"/>
            <a:tailEnd type="none"/>
          </a:ln>
          <a:effectLst/>
        </p:spPr>
      </p:cxnSp>
      <p:sp>
        <p:nvSpPr>
          <p:cNvPr id="363" name="流程图: 联系 243"/>
          <p:cNvSpPr/>
          <p:nvPr/>
        </p:nvSpPr>
        <p:spPr>
          <a:xfrm>
            <a:off x="1518547" y="4060236"/>
            <a:ext cx="396044" cy="360040"/>
          </a:xfrm>
          <a:prstGeom prst="flowChartConnector">
            <a:avLst/>
          </a:prstGeom>
          <a:no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64" name="流程图: 联系 244"/>
          <p:cNvSpPr/>
          <p:nvPr/>
        </p:nvSpPr>
        <p:spPr>
          <a:xfrm>
            <a:off x="6852459" y="4103036"/>
            <a:ext cx="396044" cy="360040"/>
          </a:xfrm>
          <a:prstGeom prst="flowChartConnector">
            <a:avLst/>
          </a:prstGeom>
          <a:no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6" name="文本框 15"/>
          <p:cNvSpPr txBox="1"/>
          <p:nvPr/>
        </p:nvSpPr>
        <p:spPr>
          <a:xfrm>
            <a:off x="656590" y="5646420"/>
            <a:ext cx="7637145" cy="368300"/>
          </a:xfrm>
          <a:prstGeom prst="rect">
            <a:avLst/>
          </a:prstGeom>
          <a:noFill/>
        </p:spPr>
        <p:txBody>
          <a:bodyPr wrap="square" rtlCol="0">
            <a:spAutoFit/>
          </a:bodyPr>
          <a:lstStyle/>
          <a:p>
            <a:pPr algn="ctr"/>
            <a:r>
              <a:rPr lang="zh-CN" altLang="en-US" dirty="0"/>
              <a: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LSTM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结构图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p:sp>
        <p:nvSpPr>
          <p:cNvPr id="37" name="矩形 36"/>
          <p:cNvSpPr/>
          <p:nvPr/>
        </p:nvSpPr>
        <p:spPr>
          <a:xfrm>
            <a:off x="656525" y="1739783"/>
            <a:ext cx="7621400" cy="17519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LSTM</a:t>
            </a:r>
            <a:r>
              <a:rPr lang="zh-CN" altLang="en-US" sz="1600" dirty="0"/>
              <a:t>结构图中具体的符号语义如图所示。其中英文对应的意思是：</a:t>
            </a:r>
            <a:r>
              <a:rPr lang="en-US" altLang="zh-CN" sz="1600" dirty="0"/>
              <a:t>Neural Network Layer: </a:t>
            </a:r>
            <a:r>
              <a:rPr lang="zh-CN" altLang="en-US" sz="1600" dirty="0"/>
              <a:t>该图表示一个神经网络层；</a:t>
            </a:r>
            <a:r>
              <a:rPr lang="en-US" altLang="zh-CN" sz="1600" dirty="0"/>
              <a:t>Pointwise Operation: </a:t>
            </a:r>
            <a:r>
              <a:rPr lang="zh-CN" altLang="en-US" sz="1600" dirty="0"/>
              <a:t>该图表示一种操作；</a:t>
            </a:r>
            <a:r>
              <a:rPr lang="en-US" altLang="zh-CN" sz="1600" dirty="0"/>
              <a:t>Vector Transfer:</a:t>
            </a:r>
            <a:r>
              <a:rPr lang="zh-CN" altLang="en-US" sz="1600" dirty="0"/>
              <a:t> 每一条线表示一个向量，从一个节点输出到另一个节点；</a:t>
            </a:r>
            <a:r>
              <a:rPr lang="en-US" altLang="zh-CN" sz="1600" dirty="0"/>
              <a:t>Concatenate: </a:t>
            </a:r>
            <a:r>
              <a:rPr lang="zh-CN" altLang="en-US" sz="1600" dirty="0"/>
              <a:t>该图表示两个向量的合并，即由两个向量合并为一个向量；</a:t>
            </a:r>
            <a:r>
              <a:rPr lang="en-US" altLang="zh-CN" sz="1600" dirty="0"/>
              <a:t>Copy: </a:t>
            </a:r>
            <a:r>
              <a:rPr lang="zh-CN" altLang="en-US" sz="1600" dirty="0"/>
              <a:t>该图表示一个向量复制了两个向量，其中两个向量值相同。</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866075" y="1401230"/>
            <a:ext cx="1898541"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1</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的结构</a:t>
            </a:r>
            <a:endParaRPr lang="zh-CN" altLang="en-US" sz="1600" b="1" dirty="0">
              <a:solidFill>
                <a:srgbClr val="3D89BC"/>
              </a:solidFill>
            </a:endParaRPr>
          </a:p>
        </p:txBody>
      </p:sp>
      <p:sp>
        <p:nvSpPr>
          <p:cNvPr id="125" name="流程图: 过程 124"/>
          <p:cNvSpPr/>
          <p:nvPr/>
        </p:nvSpPr>
        <p:spPr>
          <a:xfrm>
            <a:off x="1442889" y="4096574"/>
            <a:ext cx="1152128" cy="504056"/>
          </a:xfrm>
          <a:prstGeom prst="flowChartProcess">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流程图: 联系 3"/>
          <p:cNvSpPr/>
          <p:nvPr/>
        </p:nvSpPr>
        <p:spPr>
          <a:xfrm>
            <a:off x="3387105" y="4096574"/>
            <a:ext cx="504056" cy="504056"/>
          </a:xfrm>
          <a:prstGeom prst="flowChartConnector">
            <a:avLst/>
          </a:prstGeom>
          <a:solidFill>
            <a:srgbClr val="C0504D">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27" name="直接箭头连接符 126"/>
          <p:cNvCxnSpPr/>
          <p:nvPr/>
        </p:nvCxnSpPr>
        <p:spPr>
          <a:xfrm>
            <a:off x="4467225" y="4348602"/>
            <a:ext cx="792088" cy="0"/>
          </a:xfrm>
          <a:prstGeom prst="straightConnector1">
            <a:avLst/>
          </a:prstGeom>
          <a:noFill/>
          <a:ln w="25400" cap="flat" cmpd="sng" algn="ctr">
            <a:solidFill>
              <a:sysClr val="windowText" lastClr="000000"/>
            </a:solidFill>
            <a:prstDash val="solid"/>
            <a:tailEnd type="triangle" w="med" len="lg"/>
          </a:ln>
          <a:effectLst/>
        </p:spPr>
      </p:cxnSp>
      <p:sp>
        <p:nvSpPr>
          <p:cNvPr id="128" name="任意多边形 24"/>
          <p:cNvSpPr/>
          <p:nvPr/>
        </p:nvSpPr>
        <p:spPr>
          <a:xfrm>
            <a:off x="7058372" y="4222220"/>
            <a:ext cx="860425" cy="115101"/>
          </a:xfrm>
          <a:custGeom>
            <a:avLst/>
            <a:gdLst>
              <a:gd name="connsiteX0" fmla="*/ 0 w 860425"/>
              <a:gd name="connsiteY0" fmla="*/ 0 h 115101"/>
              <a:gd name="connsiteX1" fmla="*/ 406400 w 860425"/>
              <a:gd name="connsiteY1" fmla="*/ 101600 h 115101"/>
              <a:gd name="connsiteX2" fmla="*/ 860425 w 860425"/>
              <a:gd name="connsiteY2" fmla="*/ 111125 h 115101"/>
            </a:gdLst>
            <a:ahLst/>
            <a:cxnLst>
              <a:cxn ang="0">
                <a:pos x="connsiteX0" y="connsiteY0"/>
              </a:cxn>
              <a:cxn ang="0">
                <a:pos x="connsiteX1" y="connsiteY1"/>
              </a:cxn>
              <a:cxn ang="0">
                <a:pos x="connsiteX2" y="connsiteY2"/>
              </a:cxn>
            </a:cxnLst>
            <a:rect l="l" t="t" r="r" b="b"/>
            <a:pathLst>
              <a:path w="860425" h="115101">
                <a:moveTo>
                  <a:pt x="0" y="0"/>
                </a:moveTo>
                <a:cubicBezTo>
                  <a:pt x="131498" y="41539"/>
                  <a:pt x="262996" y="83079"/>
                  <a:pt x="406400" y="101600"/>
                </a:cubicBezTo>
                <a:cubicBezTo>
                  <a:pt x="549804" y="120121"/>
                  <a:pt x="705114" y="115623"/>
                  <a:pt x="860425" y="111125"/>
                </a:cubicBezTo>
              </a:path>
            </a:pathLst>
          </a:custGeom>
          <a:noFill/>
          <a:ln w="25400" cap="flat" cmpd="sng" algn="ctr">
            <a:solidFill>
              <a:sysClr val="windowText" lastClr="000000"/>
            </a:solidFill>
            <a:prstDash val="solid"/>
            <a:headEnd type="triangle" w="med" len="lg"/>
            <a:tailEnd type="none" w="med" len="lg"/>
          </a:ln>
          <a:effectLst/>
          <a:scene3d>
            <a:camera prst="orthographicFront">
              <a:rot lat="0" lon="1080000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9" name="任意多边形 113"/>
          <p:cNvSpPr/>
          <p:nvPr/>
        </p:nvSpPr>
        <p:spPr>
          <a:xfrm>
            <a:off x="7063184" y="4456954"/>
            <a:ext cx="860425" cy="115101"/>
          </a:xfrm>
          <a:custGeom>
            <a:avLst/>
            <a:gdLst>
              <a:gd name="connsiteX0" fmla="*/ 0 w 860425"/>
              <a:gd name="connsiteY0" fmla="*/ 0 h 115101"/>
              <a:gd name="connsiteX1" fmla="*/ 406400 w 860425"/>
              <a:gd name="connsiteY1" fmla="*/ 101600 h 115101"/>
              <a:gd name="connsiteX2" fmla="*/ 860425 w 860425"/>
              <a:gd name="connsiteY2" fmla="*/ 111125 h 115101"/>
            </a:gdLst>
            <a:ahLst/>
            <a:cxnLst>
              <a:cxn ang="0">
                <a:pos x="connsiteX0" y="connsiteY0"/>
              </a:cxn>
              <a:cxn ang="0">
                <a:pos x="connsiteX1" y="connsiteY1"/>
              </a:cxn>
              <a:cxn ang="0">
                <a:pos x="connsiteX2" y="connsiteY2"/>
              </a:cxn>
            </a:cxnLst>
            <a:rect l="l" t="t" r="r" b="b"/>
            <a:pathLst>
              <a:path w="860425" h="115101">
                <a:moveTo>
                  <a:pt x="0" y="0"/>
                </a:moveTo>
                <a:cubicBezTo>
                  <a:pt x="131498" y="41539"/>
                  <a:pt x="262996" y="83079"/>
                  <a:pt x="406400" y="101600"/>
                </a:cubicBezTo>
                <a:cubicBezTo>
                  <a:pt x="549804" y="120121"/>
                  <a:pt x="705114" y="115623"/>
                  <a:pt x="860425" y="111125"/>
                </a:cubicBezTo>
              </a:path>
            </a:pathLst>
          </a:custGeom>
          <a:noFill/>
          <a:ln w="25400" cap="flat" cmpd="sng" algn="ctr">
            <a:solidFill>
              <a:sysClr val="windowText" lastClr="000000"/>
            </a:solidFill>
            <a:prstDash val="solid"/>
            <a:headEnd type="triangle" w="med" len="lg"/>
            <a:tailEnd type="none" w="med" len="lg"/>
          </a:ln>
          <a:effectLst/>
          <a:scene3d>
            <a:camera prst="orthographicFront">
              <a:rot lat="10800000" lon="1080000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0" name="任意多边形 114"/>
          <p:cNvSpPr/>
          <p:nvPr/>
        </p:nvSpPr>
        <p:spPr>
          <a:xfrm>
            <a:off x="5623024" y="4223482"/>
            <a:ext cx="860425" cy="115101"/>
          </a:xfrm>
          <a:custGeom>
            <a:avLst/>
            <a:gdLst>
              <a:gd name="connsiteX0" fmla="*/ 0 w 860425"/>
              <a:gd name="connsiteY0" fmla="*/ 0 h 115101"/>
              <a:gd name="connsiteX1" fmla="*/ 406400 w 860425"/>
              <a:gd name="connsiteY1" fmla="*/ 101600 h 115101"/>
              <a:gd name="connsiteX2" fmla="*/ 860425 w 860425"/>
              <a:gd name="connsiteY2" fmla="*/ 111125 h 115101"/>
            </a:gdLst>
            <a:ahLst/>
            <a:cxnLst>
              <a:cxn ang="0">
                <a:pos x="connsiteX0" y="connsiteY0"/>
              </a:cxn>
              <a:cxn ang="0">
                <a:pos x="connsiteX1" y="connsiteY1"/>
              </a:cxn>
              <a:cxn ang="0">
                <a:pos x="connsiteX2" y="connsiteY2"/>
              </a:cxn>
            </a:cxnLst>
            <a:rect l="l" t="t" r="r" b="b"/>
            <a:pathLst>
              <a:path w="860425" h="115101">
                <a:moveTo>
                  <a:pt x="0" y="0"/>
                </a:moveTo>
                <a:cubicBezTo>
                  <a:pt x="131498" y="41539"/>
                  <a:pt x="262996" y="83079"/>
                  <a:pt x="406400" y="101600"/>
                </a:cubicBezTo>
                <a:cubicBezTo>
                  <a:pt x="549804" y="120121"/>
                  <a:pt x="705114" y="115623"/>
                  <a:pt x="860425" y="111125"/>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1" name="任意多边形 115"/>
          <p:cNvSpPr/>
          <p:nvPr/>
        </p:nvSpPr>
        <p:spPr>
          <a:xfrm>
            <a:off x="5619849" y="4231405"/>
            <a:ext cx="860425" cy="115101"/>
          </a:xfrm>
          <a:custGeom>
            <a:avLst/>
            <a:gdLst>
              <a:gd name="connsiteX0" fmla="*/ 0 w 860425"/>
              <a:gd name="connsiteY0" fmla="*/ 0 h 115101"/>
              <a:gd name="connsiteX1" fmla="*/ 406400 w 860425"/>
              <a:gd name="connsiteY1" fmla="*/ 101600 h 115101"/>
              <a:gd name="connsiteX2" fmla="*/ 860425 w 860425"/>
              <a:gd name="connsiteY2" fmla="*/ 111125 h 115101"/>
            </a:gdLst>
            <a:ahLst/>
            <a:cxnLst>
              <a:cxn ang="0">
                <a:pos x="connsiteX0" y="connsiteY0"/>
              </a:cxn>
              <a:cxn ang="0">
                <a:pos x="connsiteX1" y="connsiteY1"/>
              </a:cxn>
              <a:cxn ang="0">
                <a:pos x="connsiteX2" y="connsiteY2"/>
              </a:cxn>
            </a:cxnLst>
            <a:rect l="l" t="t" r="r" b="b"/>
            <a:pathLst>
              <a:path w="860425" h="115101">
                <a:moveTo>
                  <a:pt x="0" y="0"/>
                </a:moveTo>
                <a:cubicBezTo>
                  <a:pt x="131498" y="41539"/>
                  <a:pt x="262996" y="83079"/>
                  <a:pt x="406400" y="101600"/>
                </a:cubicBezTo>
                <a:cubicBezTo>
                  <a:pt x="549804" y="120121"/>
                  <a:pt x="705114" y="115623"/>
                  <a:pt x="860425" y="111125"/>
                </a:cubicBezTo>
              </a:path>
            </a:pathLst>
          </a:custGeom>
          <a:noFill/>
          <a:ln w="25400" cap="flat" cmpd="sng" algn="ctr">
            <a:solidFill>
              <a:sysClr val="windowText" lastClr="000000"/>
            </a:solidFill>
            <a:prstDash val="solid"/>
            <a:tailEnd type="triangle" w="med" len="lg"/>
          </a:ln>
          <a:effectLst/>
          <a:scene3d>
            <a:camera prst="orthographicFront">
              <a:rot lat="10800000" lon="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2" name="TextBox 25"/>
          <p:cNvSpPr txBox="1"/>
          <p:nvPr/>
        </p:nvSpPr>
        <p:spPr>
          <a:xfrm>
            <a:off x="1154857" y="4816654"/>
            <a:ext cx="1728192" cy="646331"/>
          </a:xfrm>
          <a:prstGeom prst="rect">
            <a:avLst/>
          </a:prstGeom>
          <a:noFill/>
        </p:spPr>
        <p:txBody>
          <a:bodyPr wrap="square" rtlCol="0">
            <a:spAutoFit/>
          </a:bodyPr>
          <a:lstStyle/>
          <a:p>
            <a:pPr algn="ctr"/>
            <a:r>
              <a:rPr lang="en-US" altLang="zh-CN" dirty="0">
                <a:solidFill>
                  <a:prstClr val="black"/>
                </a:solidFill>
                <a:latin typeface="Calibri" panose="020F0502020204030204"/>
                <a:ea typeface="宋体" panose="02010600030101010101" pitchFamily="2" charset="-122"/>
              </a:rPr>
              <a:t>Neural Network</a:t>
            </a:r>
            <a:endParaRPr lang="en-US" altLang="zh-CN" dirty="0">
              <a:solidFill>
                <a:prstClr val="black"/>
              </a:solidFill>
              <a:latin typeface="Calibri" panose="020F0502020204030204"/>
              <a:ea typeface="宋体" panose="02010600030101010101" pitchFamily="2" charset="-122"/>
            </a:endParaRPr>
          </a:p>
          <a:p>
            <a:pPr algn="ctr"/>
            <a:r>
              <a:rPr lang="en-US" altLang="zh-CN" dirty="0">
                <a:solidFill>
                  <a:prstClr val="black"/>
                </a:solidFill>
                <a:latin typeface="Calibri" panose="020F0502020204030204"/>
                <a:ea typeface="宋体" panose="02010600030101010101" pitchFamily="2" charset="-122"/>
              </a:rPr>
              <a:t>Layer</a:t>
            </a:r>
            <a:endParaRPr lang="zh-CN" altLang="en-US" dirty="0">
              <a:solidFill>
                <a:prstClr val="black"/>
              </a:solidFill>
              <a:latin typeface="Calibri" panose="020F0502020204030204"/>
              <a:ea typeface="宋体" panose="02010600030101010101" pitchFamily="2" charset="-122"/>
            </a:endParaRPr>
          </a:p>
        </p:txBody>
      </p:sp>
      <p:sp>
        <p:nvSpPr>
          <p:cNvPr id="133" name="TextBox 118"/>
          <p:cNvSpPr txBox="1"/>
          <p:nvPr/>
        </p:nvSpPr>
        <p:spPr>
          <a:xfrm>
            <a:off x="2739033" y="4816654"/>
            <a:ext cx="1728192" cy="646331"/>
          </a:xfrm>
          <a:prstGeom prst="rect">
            <a:avLst/>
          </a:prstGeom>
          <a:noFill/>
        </p:spPr>
        <p:txBody>
          <a:bodyPr wrap="square" rtlCol="0">
            <a:spAutoFit/>
          </a:bodyPr>
          <a:lstStyle/>
          <a:p>
            <a:pPr algn="ctr"/>
            <a:r>
              <a:rPr lang="en-US" altLang="zh-CN" dirty="0">
                <a:solidFill>
                  <a:prstClr val="black"/>
                </a:solidFill>
                <a:latin typeface="Calibri" panose="020F0502020204030204"/>
                <a:ea typeface="宋体" panose="02010600030101010101" pitchFamily="2" charset="-122"/>
              </a:rPr>
              <a:t>Pointwise Operation</a:t>
            </a:r>
            <a:endParaRPr lang="zh-CN" altLang="en-US" dirty="0">
              <a:solidFill>
                <a:prstClr val="black"/>
              </a:solidFill>
              <a:latin typeface="Calibri" panose="020F0502020204030204"/>
              <a:ea typeface="宋体" panose="02010600030101010101" pitchFamily="2" charset="-122"/>
            </a:endParaRPr>
          </a:p>
        </p:txBody>
      </p:sp>
      <p:sp>
        <p:nvSpPr>
          <p:cNvPr id="134" name="TextBox 119"/>
          <p:cNvSpPr txBox="1"/>
          <p:nvPr/>
        </p:nvSpPr>
        <p:spPr>
          <a:xfrm>
            <a:off x="4251201" y="4816654"/>
            <a:ext cx="1371823" cy="646331"/>
          </a:xfrm>
          <a:prstGeom prst="rect">
            <a:avLst/>
          </a:prstGeom>
          <a:noFill/>
        </p:spPr>
        <p:txBody>
          <a:bodyPr wrap="square" rtlCol="0">
            <a:spAutoFit/>
          </a:bodyPr>
          <a:lstStyle/>
          <a:p>
            <a:pPr algn="ctr"/>
            <a:r>
              <a:rPr lang="en-US" altLang="zh-CN" dirty="0">
                <a:solidFill>
                  <a:prstClr val="black"/>
                </a:solidFill>
                <a:latin typeface="Calibri" panose="020F0502020204030204"/>
                <a:ea typeface="宋体" panose="02010600030101010101" pitchFamily="2" charset="-122"/>
              </a:rPr>
              <a:t>Vector Transfer</a:t>
            </a:r>
            <a:endParaRPr lang="zh-CN" altLang="en-US" dirty="0">
              <a:solidFill>
                <a:prstClr val="black"/>
              </a:solidFill>
              <a:latin typeface="Calibri" panose="020F0502020204030204"/>
              <a:ea typeface="宋体" panose="02010600030101010101" pitchFamily="2" charset="-122"/>
            </a:endParaRPr>
          </a:p>
        </p:txBody>
      </p:sp>
      <p:sp>
        <p:nvSpPr>
          <p:cNvPr id="135" name="TextBox 120"/>
          <p:cNvSpPr txBox="1"/>
          <p:nvPr/>
        </p:nvSpPr>
        <p:spPr>
          <a:xfrm>
            <a:off x="5399658" y="4951378"/>
            <a:ext cx="1371823" cy="369332"/>
          </a:xfrm>
          <a:prstGeom prst="rect">
            <a:avLst/>
          </a:prstGeom>
          <a:noFill/>
        </p:spPr>
        <p:txBody>
          <a:bodyPr wrap="square" rtlCol="0">
            <a:spAutoFit/>
          </a:bodyPr>
          <a:lstStyle/>
          <a:p>
            <a:pPr algn="ctr"/>
            <a:r>
              <a:rPr lang="en-US" altLang="zh-CN" dirty="0">
                <a:solidFill>
                  <a:prstClr val="black"/>
                </a:solidFill>
                <a:latin typeface="Calibri" panose="020F0502020204030204"/>
                <a:ea typeface="宋体" panose="02010600030101010101" pitchFamily="2" charset="-122"/>
              </a:rPr>
              <a:t>Concatenate</a:t>
            </a:r>
            <a:endParaRPr lang="zh-CN" altLang="en-US" dirty="0">
              <a:solidFill>
                <a:prstClr val="black"/>
              </a:solidFill>
              <a:latin typeface="Calibri" panose="020F0502020204030204"/>
              <a:ea typeface="宋体" panose="02010600030101010101" pitchFamily="2" charset="-122"/>
            </a:endParaRPr>
          </a:p>
        </p:txBody>
      </p:sp>
      <p:sp>
        <p:nvSpPr>
          <p:cNvPr id="136" name="TextBox 121"/>
          <p:cNvSpPr txBox="1"/>
          <p:nvPr/>
        </p:nvSpPr>
        <p:spPr>
          <a:xfrm>
            <a:off x="6695802" y="4951378"/>
            <a:ext cx="1371823" cy="369332"/>
          </a:xfrm>
          <a:prstGeom prst="rect">
            <a:avLst/>
          </a:prstGeom>
          <a:noFill/>
        </p:spPr>
        <p:txBody>
          <a:bodyPr wrap="square" rtlCol="0">
            <a:spAutoFit/>
          </a:bodyPr>
          <a:lstStyle/>
          <a:p>
            <a:pPr algn="ctr"/>
            <a:r>
              <a:rPr lang="en-US" altLang="zh-CN" dirty="0">
                <a:solidFill>
                  <a:prstClr val="black"/>
                </a:solidFill>
                <a:latin typeface="Calibri" panose="020F0502020204030204"/>
                <a:ea typeface="宋体" panose="02010600030101010101" pitchFamily="2" charset="-122"/>
              </a:rPr>
              <a:t>Copy</a:t>
            </a:r>
            <a:endParaRPr lang="zh-CN" altLang="en-US" dirty="0">
              <a:solidFill>
                <a:prstClr val="black"/>
              </a:solidFill>
              <a:latin typeface="Calibri" panose="020F0502020204030204"/>
              <a:ea typeface="宋体" panose="02010600030101010101" pitchFamily="2" charset="-122"/>
            </a:endParaRPr>
          </a:p>
        </p:txBody>
      </p:sp>
      <p:sp>
        <p:nvSpPr>
          <p:cNvPr id="11" name="矩形 10"/>
          <p:cNvSpPr/>
          <p:nvPr/>
        </p:nvSpPr>
        <p:spPr>
          <a:xfrm>
            <a:off x="656590" y="5695950"/>
            <a:ext cx="7620635" cy="337185"/>
          </a:xfrm>
          <a:prstGeom prst="rect">
            <a:avLst/>
          </a:prstGeom>
        </p:spPr>
        <p:txBody>
          <a:bodyPr wrap="square">
            <a:spAutoFit/>
          </a:bodyPr>
          <a:lstStyle/>
          <a:p>
            <a:pPr algn="ct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LSTM</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符号语义图</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p:sp>
        <p:nvSpPr>
          <p:cNvPr id="37" name="矩形 36"/>
          <p:cNvSpPr/>
          <p:nvPr/>
        </p:nvSpPr>
        <p:spPr>
          <a:xfrm>
            <a:off x="720920" y="1739783"/>
            <a:ext cx="7621400" cy="21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1</a:t>
            </a:r>
            <a:r>
              <a:rPr lang="zh-CN" altLang="en-US" sz="1600" dirty="0"/>
              <a:t>）核心设计</a:t>
            </a:r>
            <a:endParaRPr lang="zh-CN" altLang="en-US" sz="1600" dirty="0"/>
          </a:p>
          <a:p>
            <a:pPr indent="-457200" fontAlgn="auto"/>
            <a:r>
              <a:rPr lang="en-US" altLang="zh-CN" sz="1600" dirty="0"/>
              <a:t>      LSTM</a:t>
            </a:r>
            <a:r>
              <a:rPr lang="zh-CN" altLang="en-US" sz="1600" dirty="0"/>
              <a:t>设计的关键是神经元的状态，即为图所示顶部的水平线。神经元的状态类似传送带一样，按照传送方向从左端被传送到右端，在传送过程中基本不会改变，只是进行一些简单的线性运算：加或减操作。神经元间通过线性操作能够小心地管理神经元的状态信息，将这种管理方式称为门操作</a:t>
            </a:r>
            <a:r>
              <a:rPr lang="en-US" altLang="zh-CN" sz="1600" dirty="0"/>
              <a:t>(gate)</a:t>
            </a:r>
            <a:r>
              <a:rPr lang="zh-CN" altLang="en-US" sz="1600" dirty="0"/>
              <a:t>。门操作能够随意地控制神经元状态信息的流动，如图所示，它由一个</a:t>
            </a:r>
            <a:r>
              <a:rPr lang="en-US" altLang="zh-CN" sz="1600" dirty="0"/>
              <a:t>sigmoid</a:t>
            </a:r>
            <a:r>
              <a:rPr lang="zh-CN" altLang="en-US" sz="1600" dirty="0"/>
              <a:t>激活函数的神经网络层和一个点乘运算组成。</a:t>
            </a:r>
            <a:r>
              <a:rPr lang="en-US" altLang="zh-CN" sz="1600" dirty="0"/>
              <a:t>LSTM</a:t>
            </a:r>
            <a:r>
              <a:rPr lang="zh-CN" altLang="en-US" sz="1600" dirty="0"/>
              <a:t>有三个门来管理和控制神经元的状态信息。</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930470" y="1401230"/>
            <a:ext cx="2134702"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2</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结构分析</a:t>
            </a:r>
            <a:endParaRPr lang="zh-CN" altLang="en-US" sz="1600" b="1" dirty="0">
              <a:solidFill>
                <a:srgbClr val="3D89BC"/>
              </a:solidFill>
            </a:endParaRPr>
          </a:p>
        </p:txBody>
      </p:sp>
      <p:sp>
        <p:nvSpPr>
          <p:cNvPr id="74" name="圆角矩形 3"/>
          <p:cNvSpPr/>
          <p:nvPr/>
        </p:nvSpPr>
        <p:spPr>
          <a:xfrm>
            <a:off x="1978597" y="3976711"/>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75" name="直接箭头连接符 74"/>
          <p:cNvCxnSpPr/>
          <p:nvPr/>
        </p:nvCxnSpPr>
        <p:spPr>
          <a:xfrm>
            <a:off x="1690565" y="4264743"/>
            <a:ext cx="2592288" cy="1"/>
          </a:xfrm>
          <a:prstGeom prst="straightConnector1">
            <a:avLst/>
          </a:prstGeom>
          <a:noFill/>
          <a:ln w="25400" cap="flat" cmpd="sng" algn="ctr">
            <a:solidFill>
              <a:sysClr val="windowText" lastClr="000000"/>
            </a:solidFill>
            <a:prstDash val="solid"/>
            <a:tailEnd type="none"/>
          </a:ln>
          <a:effectLst/>
        </p:spPr>
      </p:cxnSp>
      <p:cxnSp>
        <p:nvCxnSpPr>
          <p:cNvPr id="76" name="直接箭头连接符 75"/>
          <p:cNvCxnSpPr/>
          <p:nvPr/>
        </p:nvCxnSpPr>
        <p:spPr>
          <a:xfrm>
            <a:off x="1978597" y="5272855"/>
            <a:ext cx="1334244" cy="0"/>
          </a:xfrm>
          <a:prstGeom prst="straightConnector1">
            <a:avLst/>
          </a:prstGeom>
          <a:noFill/>
          <a:ln w="25400" cap="flat" cmpd="sng" algn="ctr">
            <a:solidFill>
              <a:sysClr val="windowText" lastClr="000000">
                <a:alpha val="5000"/>
              </a:sysClr>
            </a:solidFill>
            <a:prstDash val="solid"/>
            <a:tailEnd type="none"/>
          </a:ln>
          <a:effectLst/>
        </p:spPr>
      </p:cxnSp>
      <p:sp>
        <p:nvSpPr>
          <p:cNvPr id="77" name="流程图: 过程 76"/>
          <p:cNvSpPr/>
          <p:nvPr/>
        </p:nvSpPr>
        <p:spPr>
          <a:xfrm>
            <a:off x="2194621" y="4912815"/>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8" name="直接箭头连接符 77"/>
          <p:cNvCxnSpPr>
            <a:endCxn id="77" idx="2"/>
          </p:cNvCxnSpPr>
          <p:nvPr/>
        </p:nvCxnSpPr>
        <p:spPr>
          <a:xfrm flipV="1">
            <a:off x="2302633" y="5056831"/>
            <a:ext cx="0" cy="216024"/>
          </a:xfrm>
          <a:prstGeom prst="straightConnector1">
            <a:avLst/>
          </a:prstGeom>
          <a:noFill/>
          <a:ln w="25400" cap="flat" cmpd="sng" algn="ctr">
            <a:solidFill>
              <a:sysClr val="windowText" lastClr="000000">
                <a:alpha val="5000"/>
              </a:sysClr>
            </a:solidFill>
            <a:prstDash val="solid"/>
            <a:tailEnd type="none"/>
          </a:ln>
          <a:effectLst/>
        </p:spPr>
      </p:cxnSp>
      <p:sp>
        <p:nvSpPr>
          <p:cNvPr id="79" name="流程图: 过程 78"/>
          <p:cNvSpPr/>
          <p:nvPr/>
        </p:nvSpPr>
        <p:spPr>
          <a:xfrm>
            <a:off x="2810943" y="4912815"/>
            <a:ext cx="288032"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80" name="直接箭头连接符 79"/>
          <p:cNvCxnSpPr>
            <a:endCxn id="81" idx="4"/>
          </p:cNvCxnSpPr>
          <p:nvPr/>
        </p:nvCxnSpPr>
        <p:spPr>
          <a:xfrm flipV="1">
            <a:off x="2302633" y="4336751"/>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81" name="流程图: 联系 10"/>
          <p:cNvSpPr/>
          <p:nvPr/>
        </p:nvSpPr>
        <p:spPr>
          <a:xfrm>
            <a:off x="2230625" y="4192735"/>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82" name="直接箭头连接符 81"/>
          <p:cNvCxnSpPr>
            <a:endCxn id="79" idx="2"/>
          </p:cNvCxnSpPr>
          <p:nvPr/>
        </p:nvCxnSpPr>
        <p:spPr>
          <a:xfrm flipV="1">
            <a:off x="2954959" y="5056831"/>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83" name="直接箭头连接符 82"/>
          <p:cNvCxnSpPr>
            <a:endCxn id="84" idx="4"/>
          </p:cNvCxnSpPr>
          <p:nvPr/>
        </p:nvCxnSpPr>
        <p:spPr>
          <a:xfrm flipV="1">
            <a:off x="2950705" y="4336751"/>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84" name="流程图: 联系 13"/>
          <p:cNvSpPr/>
          <p:nvPr/>
        </p:nvSpPr>
        <p:spPr>
          <a:xfrm>
            <a:off x="2878697" y="4192735"/>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5" name="流程图: 过程 84"/>
          <p:cNvSpPr/>
          <p:nvPr/>
        </p:nvSpPr>
        <p:spPr>
          <a:xfrm>
            <a:off x="2482653" y="4912815"/>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86" name="直接箭头连接符 85"/>
          <p:cNvCxnSpPr/>
          <p:nvPr/>
        </p:nvCxnSpPr>
        <p:spPr>
          <a:xfrm flipV="1">
            <a:off x="2586411" y="5056831"/>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87" name="肘形连接符 16"/>
          <p:cNvCxnSpPr>
            <a:stCxn id="85" idx="0"/>
          </p:cNvCxnSpPr>
          <p:nvPr/>
        </p:nvCxnSpPr>
        <p:spPr>
          <a:xfrm rot="5400000" flipH="1" flipV="1">
            <a:off x="2639400" y="4675614"/>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88" name="流程图: 过程 87"/>
          <p:cNvSpPr/>
          <p:nvPr/>
        </p:nvSpPr>
        <p:spPr>
          <a:xfrm>
            <a:off x="3202733" y="4912815"/>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89" name="直接箭头连接符 88"/>
          <p:cNvCxnSpPr/>
          <p:nvPr/>
        </p:nvCxnSpPr>
        <p:spPr>
          <a:xfrm flipV="1">
            <a:off x="3312841" y="5056831"/>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90" name="肘形连接符 19"/>
          <p:cNvCxnSpPr/>
          <p:nvPr/>
        </p:nvCxnSpPr>
        <p:spPr>
          <a:xfrm rot="5400000" flipH="1" flipV="1">
            <a:off x="3359480" y="4678789"/>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91" name="流程图: 联系 20"/>
          <p:cNvSpPr/>
          <p:nvPr/>
        </p:nvSpPr>
        <p:spPr>
          <a:xfrm>
            <a:off x="2878697" y="4652341"/>
            <a:ext cx="144016" cy="144016"/>
          </a:xfrm>
          <a:prstGeom prst="flowChartConnector">
            <a:avLst/>
          </a:prstGeom>
          <a:solidFill>
            <a:srgbClr val="F79646">
              <a:lumMod val="40000"/>
              <a:lumOff val="60000"/>
            </a:srgbClr>
          </a:solidFill>
          <a:ln w="12700" cap="flat" cmpd="sng" algn="ctr">
            <a:solidFill>
              <a:srgbClr val="4F81BD">
                <a:alpha val="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92" name="流程图: 联系 21"/>
          <p:cNvSpPr/>
          <p:nvPr/>
        </p:nvSpPr>
        <p:spPr>
          <a:xfrm>
            <a:off x="3594523" y="4644725"/>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3484539" y="4408759"/>
            <a:ext cx="360040" cy="144016"/>
          </a:xfrm>
          <a:prstGeom prst="ellipse">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94" name="直接箭头连接符 93"/>
          <p:cNvCxnSpPr>
            <a:stCxn id="92" idx="0"/>
          </p:cNvCxnSpPr>
          <p:nvPr/>
        </p:nvCxnSpPr>
        <p:spPr>
          <a:xfrm flipV="1">
            <a:off x="3666531" y="4546425"/>
            <a:ext cx="0" cy="98300"/>
          </a:xfrm>
          <a:prstGeom prst="straightConnector1">
            <a:avLst/>
          </a:prstGeom>
          <a:noFill/>
          <a:ln w="25400" cap="flat" cmpd="sng" algn="ctr">
            <a:solidFill>
              <a:sysClr val="windowText" lastClr="000000">
                <a:alpha val="5000"/>
              </a:sysClr>
            </a:solidFill>
            <a:prstDash val="solid"/>
            <a:tailEnd type="none"/>
          </a:ln>
          <a:effectLst/>
        </p:spPr>
      </p:cxnSp>
      <p:cxnSp>
        <p:nvCxnSpPr>
          <p:cNvPr id="95" name="直接箭头连接符 94"/>
          <p:cNvCxnSpPr>
            <a:stCxn id="93" idx="0"/>
          </p:cNvCxnSpPr>
          <p:nvPr/>
        </p:nvCxnSpPr>
        <p:spPr>
          <a:xfrm flipV="1">
            <a:off x="3664559" y="4264744"/>
            <a:ext cx="0" cy="144015"/>
          </a:xfrm>
          <a:prstGeom prst="straightConnector1">
            <a:avLst/>
          </a:prstGeom>
          <a:noFill/>
          <a:ln w="25400" cap="flat" cmpd="sng" algn="ctr">
            <a:solidFill>
              <a:sysClr val="windowText" lastClr="000000">
                <a:alpha val="5000"/>
              </a:sysClr>
            </a:solidFill>
            <a:prstDash val="solid"/>
            <a:tailEnd type="none"/>
          </a:ln>
          <a:effectLst/>
        </p:spPr>
      </p:cxnSp>
      <p:cxnSp>
        <p:nvCxnSpPr>
          <p:cNvPr id="96" name="肘形连接符 25"/>
          <p:cNvCxnSpPr>
            <a:stCxn id="92" idx="4"/>
          </p:cNvCxnSpPr>
          <p:nvPr/>
        </p:nvCxnSpPr>
        <p:spPr>
          <a:xfrm rot="16200000" flipH="1">
            <a:off x="3732635" y="4722637"/>
            <a:ext cx="484114" cy="616322"/>
          </a:xfrm>
          <a:prstGeom prst="bentConnector2">
            <a:avLst/>
          </a:prstGeom>
          <a:noFill/>
          <a:ln w="25400" cap="flat" cmpd="sng" algn="ctr">
            <a:solidFill>
              <a:sysClr val="windowText" lastClr="000000">
                <a:alpha val="5000"/>
              </a:sysClr>
            </a:solidFill>
            <a:prstDash val="solid"/>
            <a:tailEnd type="none"/>
          </a:ln>
          <a:effectLst/>
        </p:spPr>
      </p:cxnSp>
      <p:cxnSp>
        <p:nvCxnSpPr>
          <p:cNvPr id="97" name="直接箭头连接符 96"/>
          <p:cNvCxnSpPr/>
          <p:nvPr/>
        </p:nvCxnSpPr>
        <p:spPr>
          <a:xfrm flipV="1">
            <a:off x="3994821" y="3976711"/>
            <a:ext cx="0" cy="1296144"/>
          </a:xfrm>
          <a:prstGeom prst="straightConnector1">
            <a:avLst/>
          </a:prstGeom>
          <a:noFill/>
          <a:ln w="25400" cap="flat" cmpd="sng" algn="ctr">
            <a:solidFill>
              <a:sysClr val="windowText" lastClr="000000">
                <a:alpha val="5000"/>
              </a:sysClr>
            </a:solidFill>
            <a:prstDash val="solid"/>
            <a:tailEnd type="none" w="med" len="lg"/>
          </a:ln>
          <a:effectLst/>
        </p:spPr>
      </p:cxnSp>
      <p:cxnSp>
        <p:nvCxnSpPr>
          <p:cNvPr id="98" name="直接箭头连接符 97"/>
          <p:cNvCxnSpPr/>
          <p:nvPr/>
        </p:nvCxnSpPr>
        <p:spPr>
          <a:xfrm>
            <a:off x="4282853" y="5272855"/>
            <a:ext cx="360040" cy="0"/>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99" name="直接箭头连接符 98"/>
          <p:cNvCxnSpPr/>
          <p:nvPr/>
        </p:nvCxnSpPr>
        <p:spPr>
          <a:xfrm>
            <a:off x="4288173" y="4264743"/>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100" name="直接箭头连接符 99"/>
          <p:cNvCxnSpPr/>
          <p:nvPr/>
        </p:nvCxnSpPr>
        <p:spPr>
          <a:xfrm flipH="1" flipV="1">
            <a:off x="2194620" y="5560887"/>
            <a:ext cx="1" cy="144016"/>
          </a:xfrm>
          <a:prstGeom prst="straightConnector1">
            <a:avLst/>
          </a:prstGeom>
          <a:noFill/>
          <a:ln w="25400" cap="flat" cmpd="sng" algn="ctr">
            <a:solidFill>
              <a:sysClr val="windowText" lastClr="000000">
                <a:alpha val="5000"/>
              </a:sysClr>
            </a:solidFill>
            <a:prstDash val="solid"/>
            <a:tailEnd type="none"/>
          </a:ln>
          <a:effectLst/>
        </p:spPr>
      </p:cxnSp>
      <p:cxnSp>
        <p:nvCxnSpPr>
          <p:cNvPr id="101" name="直接箭头连接符 100"/>
          <p:cNvCxnSpPr/>
          <p:nvPr/>
        </p:nvCxnSpPr>
        <p:spPr>
          <a:xfrm flipV="1">
            <a:off x="3994821" y="3743944"/>
            <a:ext cx="0" cy="232768"/>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102" name="直接箭头连接符 101"/>
          <p:cNvCxnSpPr/>
          <p:nvPr/>
        </p:nvCxnSpPr>
        <p:spPr>
          <a:xfrm flipH="1" flipV="1">
            <a:off x="2194619" y="5272855"/>
            <a:ext cx="2" cy="286529"/>
          </a:xfrm>
          <a:prstGeom prst="straightConnector1">
            <a:avLst/>
          </a:prstGeom>
          <a:noFill/>
          <a:ln w="25400" cap="flat" cmpd="sng" algn="ctr">
            <a:solidFill>
              <a:sysClr val="windowText" lastClr="000000">
                <a:alpha val="5000"/>
              </a:sysClr>
            </a:solidFill>
            <a:prstDash val="solid"/>
            <a:tailEnd type="none"/>
          </a:ln>
          <a:effectLst/>
        </p:spPr>
      </p:cxnSp>
      <p:cxnSp>
        <p:nvCxnSpPr>
          <p:cNvPr id="103" name="直接箭头连接符 102"/>
          <p:cNvCxnSpPr/>
          <p:nvPr/>
        </p:nvCxnSpPr>
        <p:spPr>
          <a:xfrm>
            <a:off x="1690565" y="5272855"/>
            <a:ext cx="288032" cy="0"/>
          </a:xfrm>
          <a:prstGeom prst="straightConnector1">
            <a:avLst/>
          </a:prstGeom>
          <a:noFill/>
          <a:ln w="25400" cap="flat" cmpd="sng" algn="ctr">
            <a:solidFill>
              <a:sysClr val="windowText" lastClr="000000">
                <a:alpha val="5000"/>
              </a:sysClr>
            </a:solidFill>
            <a:prstDash val="solid"/>
            <a:tailEnd type="none"/>
          </a:ln>
          <a:effectLst/>
        </p:spPr>
      </p:cxnSp>
      <p:sp>
        <p:nvSpPr>
          <p:cNvPr id="104" name="TextBox 39"/>
          <p:cNvSpPr txBox="1"/>
          <p:nvPr/>
        </p:nvSpPr>
        <p:spPr>
          <a:xfrm>
            <a:off x="1474541" y="3923735"/>
            <a:ext cx="576064"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C</a:t>
            </a:r>
            <a:r>
              <a:rPr lang="en-US" altLang="zh-CN" sz="1600" i="1" baseline="-25000" dirty="0">
                <a:solidFill>
                  <a:prstClr val="black"/>
                </a:solidFill>
                <a:latin typeface="Calibri" panose="020F0502020204030204"/>
                <a:ea typeface="宋体" panose="02010600030101010101" pitchFamily="2" charset="-122"/>
              </a:rPr>
              <a:t>t</a:t>
            </a:r>
            <a:r>
              <a:rPr lang="en-US" altLang="zh-CN" sz="1600" baseline="-25000" dirty="0">
                <a:solidFill>
                  <a:prstClr val="black"/>
                </a:solidFill>
                <a:latin typeface="Calibri" panose="020F0502020204030204"/>
                <a:ea typeface="宋体" panose="02010600030101010101" pitchFamily="2" charset="-122"/>
              </a:rPr>
              <a:t>-1</a:t>
            </a:r>
            <a:endParaRPr lang="zh-CN" altLang="en-US" sz="1600" dirty="0">
              <a:solidFill>
                <a:prstClr val="black"/>
              </a:solidFill>
              <a:latin typeface="Calibri" panose="020F0502020204030204"/>
              <a:ea typeface="宋体" panose="02010600030101010101" pitchFamily="2" charset="-122"/>
            </a:endParaRPr>
          </a:p>
        </p:txBody>
      </p:sp>
      <p:sp>
        <p:nvSpPr>
          <p:cNvPr id="105" name="TextBox 40"/>
          <p:cNvSpPr txBox="1"/>
          <p:nvPr/>
        </p:nvSpPr>
        <p:spPr>
          <a:xfrm>
            <a:off x="4354861" y="3923735"/>
            <a:ext cx="576064"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C</a:t>
            </a:r>
            <a:r>
              <a:rPr lang="en-US" altLang="zh-CN" sz="1600" i="1" baseline="-25000" dirty="0">
                <a:solidFill>
                  <a:prstClr val="black"/>
                </a:solidFill>
                <a:latin typeface="Calibri" panose="020F0502020204030204"/>
                <a:ea typeface="宋体" panose="02010600030101010101" pitchFamily="2" charset="-122"/>
              </a:rPr>
              <a:t>t</a:t>
            </a:r>
            <a:endParaRPr lang="zh-CN" altLang="en-US" sz="1600" i="1" dirty="0">
              <a:solidFill>
                <a:prstClr val="black"/>
              </a:solidFill>
              <a:latin typeface="Calibri" panose="020F0502020204030204"/>
              <a:ea typeface="宋体" panose="02010600030101010101" pitchFamily="2" charset="-122"/>
            </a:endParaRPr>
          </a:p>
        </p:txBody>
      </p:sp>
      <p:sp>
        <p:nvSpPr>
          <p:cNvPr id="106" name="TextBox 41"/>
          <p:cNvSpPr txBox="1"/>
          <p:nvPr/>
        </p:nvSpPr>
        <p:spPr>
          <a:xfrm>
            <a:off x="3634781" y="3563695"/>
            <a:ext cx="576064"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h</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107" name="TextBox 42"/>
          <p:cNvSpPr txBox="1"/>
          <p:nvPr/>
        </p:nvSpPr>
        <p:spPr>
          <a:xfrm>
            <a:off x="1582553" y="4934301"/>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h</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108" name="TextBox 43"/>
          <p:cNvSpPr txBox="1"/>
          <p:nvPr/>
        </p:nvSpPr>
        <p:spPr>
          <a:xfrm>
            <a:off x="2050605" y="5632895"/>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x</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109" name="TextBox 44"/>
          <p:cNvSpPr txBox="1"/>
          <p:nvPr/>
        </p:nvSpPr>
        <p:spPr>
          <a:xfrm>
            <a:off x="2041539" y="4478313"/>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f</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110" name="TextBox 45"/>
          <p:cNvSpPr txBox="1"/>
          <p:nvPr/>
        </p:nvSpPr>
        <p:spPr>
          <a:xfrm>
            <a:off x="2338637" y="4498853"/>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i</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111" name="TextBox 47"/>
          <p:cNvSpPr txBox="1"/>
          <p:nvPr/>
        </p:nvSpPr>
        <p:spPr>
          <a:xfrm>
            <a:off x="3039667" y="4478313"/>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o</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graphicFrame>
        <p:nvGraphicFramePr>
          <p:cNvPr id="112" name="Object 2"/>
          <p:cNvGraphicFramePr>
            <a:graphicFrameLocks noChangeAspect="1"/>
          </p:cNvGraphicFramePr>
          <p:nvPr/>
        </p:nvGraphicFramePr>
        <p:xfrm>
          <a:off x="2770040" y="4731420"/>
          <a:ext cx="131763" cy="179388"/>
        </p:xfrm>
        <a:graphic>
          <a:graphicData uri="http://schemas.openxmlformats.org/presentationml/2006/ole">
            <mc:AlternateContent xmlns:mc="http://schemas.openxmlformats.org/markup-compatibility/2006">
              <mc:Choice xmlns:v="urn:schemas-microsoft-com:vml" Requires="v">
                <p:oleObj spid="_x0000_s2176" name="Equation" r:id="rId3" imgW="139700" imgH="190500" progId="Equation.DSMT4">
                  <p:embed/>
                </p:oleObj>
              </mc:Choice>
              <mc:Fallback>
                <p:oleObj name="Equation" r:id="rId3" imgW="139700" imgH="1905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040" y="4731420"/>
                        <a:ext cx="131763" cy="179388"/>
                      </a:xfrm>
                      <a:prstGeom prst="rect">
                        <a:avLst/>
                      </a:prstGeom>
                      <a:noFill/>
                    </p:spPr>
                  </p:pic>
                </p:oleObj>
              </mc:Fallback>
            </mc:AlternateContent>
          </a:graphicData>
        </a:graphic>
      </p:graphicFrame>
      <p:sp>
        <p:nvSpPr>
          <p:cNvPr id="122" name="流程图: 过程 121"/>
          <p:cNvSpPr/>
          <p:nvPr/>
        </p:nvSpPr>
        <p:spPr>
          <a:xfrm>
            <a:off x="6898149" y="4910361"/>
            <a:ext cx="216024" cy="144016"/>
          </a:xfrm>
          <a:prstGeom prst="flowChartProcess">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zh-CN" sz="1400" dirty="0">
                <a:solidFill>
                  <a:schemeClr val="tx1"/>
                </a:solidFill>
                <a:latin typeface="Times New Roman" panose="02020603050405020304" pitchFamily="18" charset="0"/>
                <a:cs typeface="Times New Roman" panose="02020603050405020304" pitchFamily="18" charset="0"/>
                <a:sym typeface="Symbol" panose="05050102010706020507"/>
              </a:rPr>
              <a:t></a:t>
            </a:r>
            <a:endParaRPr lang="zh-CN" altLang="en-US" dirty="0">
              <a:solidFill>
                <a:schemeClr val="tx1"/>
              </a:solidFill>
              <a:latin typeface="Times New Roman" panose="02020603050405020304" pitchFamily="18" charset="0"/>
              <a:cs typeface="Times New Roman" panose="02020603050405020304" pitchFamily="18" charset="0"/>
            </a:endParaRPr>
          </a:p>
        </p:txBody>
      </p:sp>
      <p:cxnSp>
        <p:nvCxnSpPr>
          <p:cNvPr id="123" name="直接箭头连接符 122"/>
          <p:cNvCxnSpPr>
            <a:endCxn id="122" idx="2"/>
          </p:cNvCxnSpPr>
          <p:nvPr/>
        </p:nvCxnSpPr>
        <p:spPr>
          <a:xfrm flipV="1">
            <a:off x="7006161" y="5054377"/>
            <a:ext cx="0" cy="216024"/>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4" name="直接箭头连接符 123"/>
          <p:cNvCxnSpPr>
            <a:endCxn id="137" idx="4"/>
          </p:cNvCxnSpPr>
          <p:nvPr/>
        </p:nvCxnSpPr>
        <p:spPr>
          <a:xfrm flipV="1">
            <a:off x="7006161" y="4334297"/>
            <a:ext cx="0" cy="57606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7" name="流程图: 联系 6"/>
          <p:cNvSpPr/>
          <p:nvPr/>
        </p:nvSpPr>
        <p:spPr>
          <a:xfrm>
            <a:off x="6934153" y="4190281"/>
            <a:ext cx="144016" cy="144016"/>
          </a:xfrm>
          <a:prstGeom prst="flowChartConnector">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50" dirty="0">
                <a:solidFill>
                  <a:schemeClr val="tx1"/>
                </a:solidFill>
              </a:rPr>
              <a:t>×</a:t>
            </a:r>
            <a:endParaRPr lang="zh-CN" altLang="en-US" sz="1050" dirty="0">
              <a:solidFill>
                <a:schemeClr val="tx1"/>
              </a:solidFill>
            </a:endParaRPr>
          </a:p>
        </p:txBody>
      </p:sp>
      <p:cxnSp>
        <p:nvCxnSpPr>
          <p:cNvPr id="138" name="直接箭头连接符 137"/>
          <p:cNvCxnSpPr>
            <a:stCxn id="137" idx="6"/>
          </p:cNvCxnSpPr>
          <p:nvPr/>
        </p:nvCxnSpPr>
        <p:spPr>
          <a:xfrm>
            <a:off x="7078169" y="4262289"/>
            <a:ext cx="468052"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a:endCxn id="137" idx="2"/>
          </p:cNvCxnSpPr>
          <p:nvPr/>
        </p:nvCxnSpPr>
        <p:spPr>
          <a:xfrm>
            <a:off x="6466101" y="4262289"/>
            <a:ext cx="468052"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475105" y="5619115"/>
            <a:ext cx="3172460" cy="337185"/>
          </a:xfrm>
          <a:prstGeom prst="rect">
            <a:avLst/>
          </a:prstGeom>
        </p:spPr>
        <p:txBody>
          <a:bodyPr wrap="square">
            <a:spAutoFit/>
          </a:bodyPr>
          <a:lstStyle/>
          <a:p>
            <a:pPr algn="ctr">
              <a:lnSpc>
                <a:spcPct val="1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LSTM</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线</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矩形 26"/>
          <p:cNvSpPr/>
          <p:nvPr/>
        </p:nvSpPr>
        <p:spPr>
          <a:xfrm>
            <a:off x="5926475" y="5633128"/>
            <a:ext cx="1938655" cy="337185"/>
          </a:xfrm>
          <a:prstGeom prst="rect">
            <a:avLst/>
          </a:prstGeom>
        </p:spPr>
        <p:txBody>
          <a:bodyPr wrap="none">
            <a:spAutoFit/>
          </a:bodyPr>
          <a:lstStyle/>
          <a:p>
            <a:pPr>
              <a:lnSpc>
                <a:spcPct val="1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LSTM</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的基本控制门</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746677" y="1739782"/>
            <a:ext cx="7621400" cy="1958213"/>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89171"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5948664"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4424268"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mc:AlternateContent xmlns:mc="http://schemas.openxmlformats.org/markup-compatibility/2006">
        <mc:Choice xmlns:a14="http://schemas.microsoft.com/office/drawing/2010/main" Requires="a14">
          <p:sp>
            <p:nvSpPr>
              <p:cNvPr id="37" name="矩形 36"/>
              <p:cNvSpPr/>
              <p:nvPr/>
            </p:nvSpPr>
            <p:spPr>
              <a:xfrm>
                <a:off x="746677" y="1739782"/>
                <a:ext cx="7621400" cy="14700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altLang="zh-CN" sz="1600" dirty="0"/>
                  <a:t>2</a:t>
                </a:r>
                <a:r>
                  <a:rPr lang="zh-CN" altLang="en-US" sz="1600" dirty="0"/>
                  <a:t>）遗忘门</a:t>
                </a:r>
              </a:p>
              <a:p>
                <a:pPr indent="457200"/>
                <a:r>
                  <a:rPr lang="en-US" altLang="zh-CN" sz="1600" dirty="0"/>
                  <a:t>LSTM</a:t>
                </a:r>
                <a:r>
                  <a:rPr lang="zh-CN" altLang="en-US" sz="1600" dirty="0"/>
                  <a:t>的第一步是决定要从上一个时刻的状态中丢弃什么信息，其是由一个</a:t>
                </a:r>
                <a:r>
                  <a:rPr lang="en-US" altLang="zh-CN" sz="1600" dirty="0"/>
                  <a:t>sigmoid</a:t>
                </a:r>
                <a:r>
                  <a:rPr lang="zh-CN" altLang="en-US" sz="1600" dirty="0"/>
                  <a:t>全连接的前馈神经网络的输出来管理，将这种操作称为遗忘门（</a:t>
                </a:r>
                <a:r>
                  <a:rPr lang="en-US" altLang="zh-CN" sz="1600" dirty="0"/>
                  <a:t>forget gate layer</a:t>
                </a:r>
                <a:r>
                  <a:rPr lang="zh-CN" altLang="en-US" sz="1600" dirty="0"/>
                  <a:t>），如图</a:t>
                </a:r>
                <a:r>
                  <a:rPr lang="en-US" altLang="zh-CN" sz="1600" dirty="0"/>
                  <a:t>8-9</a:t>
                </a:r>
                <a:r>
                  <a:rPr lang="zh-CN" altLang="en-US" sz="1600" dirty="0"/>
                  <a:t>所示。这个全连接的前馈神经网络的输入是</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h</m:t>
                        </m:r>
                      </m:e>
                      <m:sub>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−1</m:t>
                        </m:r>
                      </m:sub>
                    </m:sSub>
                  </m:oMath>
                </a14:m>
                <a:r>
                  <a:rPr lang="zh-CN" altLang="en-US" sz="1600" dirty="0"/>
                  <a:t>和</a:t>
                </a:r>
                <a14:m>
                  <m:oMath xmlns:m="http://schemas.openxmlformats.org/officeDocument/2006/math">
                    <m:sSub>
                      <m:sSubPr>
                        <m:ctrlPr>
                          <a:rPr lang="en-US" altLang="zh-CN" sz="1600" i="1" dirty="0" smtClean="0">
                            <a:latin typeface="Cambria Math"/>
                          </a:rPr>
                        </m:ctrlPr>
                      </m:sSubPr>
                      <m:e>
                        <m:r>
                          <a:rPr lang="en-US" altLang="zh-CN" sz="1600" b="0" i="1" dirty="0" smtClean="0">
                            <a:latin typeface="Cambria Math" panose="02040503050406030204" pitchFamily="18" charset="0"/>
                          </a:rPr>
                          <m:t>𝑥</m:t>
                        </m:r>
                      </m:e>
                      <m:sub>
                        <m:r>
                          <a:rPr lang="en-US" altLang="zh-CN" sz="1600" b="0" i="1" dirty="0" smtClean="0">
                            <a:latin typeface="Cambria Math" panose="02040503050406030204" pitchFamily="18" charset="0"/>
                          </a:rPr>
                          <m:t>𝑡</m:t>
                        </m:r>
                      </m:sub>
                    </m:sSub>
                  </m:oMath>
                </a14:m>
                <a:r>
                  <a:rPr lang="zh-CN" altLang="en-US" sz="1600" dirty="0"/>
                  <a:t>组成的向量，输出是</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𝑓</m:t>
                        </m:r>
                      </m:e>
                      <m:sub>
                        <m:r>
                          <a:rPr lang="en-US" altLang="zh-CN" sz="1600" b="0" i="1" smtClean="0">
                            <a:latin typeface="Cambria Math" panose="02040503050406030204" pitchFamily="18" charset="0"/>
                          </a:rPr>
                          <m:t>𝑡</m:t>
                        </m:r>
                      </m:sub>
                    </m:sSub>
                  </m:oMath>
                </a14:m>
                <a:r>
                  <a:rPr lang="zh-CN" altLang="en-US" sz="1600" dirty="0"/>
                  <a:t>向量。</a:t>
                </a:r>
                <a14:m>
                  <m:oMath xmlns:m="http://schemas.openxmlformats.org/officeDocument/2006/math">
                    <m:sSub>
                      <m:sSubPr>
                        <m:ctrlPr>
                          <a:rPr lang="en-US" altLang="zh-CN" sz="1600" i="1">
                            <a:latin typeface="Cambria Math"/>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𝑡</m:t>
                        </m:r>
                      </m:sub>
                    </m:sSub>
                  </m:oMath>
                </a14:m>
                <a:r>
                  <a:rPr lang="zh-CN" altLang="en-US" sz="1600" dirty="0"/>
                  <a:t>向量是由</a:t>
                </a:r>
                <a:r>
                  <a:rPr lang="en-US" altLang="zh-CN" sz="1600" dirty="0"/>
                  <a:t>1</a:t>
                </a:r>
                <a:r>
                  <a:rPr lang="zh-CN" altLang="en-US" sz="1600" dirty="0"/>
                  <a:t>和</a:t>
                </a:r>
                <a:r>
                  <a:rPr lang="en-US" altLang="zh-CN" sz="1600" dirty="0"/>
                  <a:t>0</a:t>
                </a:r>
                <a:r>
                  <a:rPr lang="zh-CN" altLang="en-US" sz="1600" dirty="0"/>
                  <a:t>组成，</a:t>
                </a:r>
                <a:r>
                  <a:rPr lang="en-US" altLang="zh-CN" sz="1600" dirty="0"/>
                  <a:t>1</a:t>
                </a:r>
                <a:r>
                  <a:rPr lang="zh-CN" altLang="en-US" sz="1600" dirty="0"/>
                  <a:t>表示能够通过，</a:t>
                </a:r>
                <a:r>
                  <a:rPr lang="en-US" altLang="zh-CN" sz="1600" dirty="0"/>
                  <a:t>0</a:t>
                </a:r>
                <a:r>
                  <a:rPr lang="zh-CN" altLang="en-US" sz="1600" dirty="0"/>
                  <a:t>表示不能通过。其函数式为：</a:t>
                </a:r>
                <a:endParaRPr lang="en-US" altLang="zh-CN" sz="1600" dirty="0"/>
              </a:p>
            </p:txBody>
          </p:sp>
        </mc:Choice>
        <mc:Fallback>
          <p:sp>
            <p:nvSpPr>
              <p:cNvPr id="37" name="矩形 36"/>
              <p:cNvSpPr>
                <a:spLocks noRot="1" noChangeAspect="1" noMove="1" noResize="1" noEditPoints="1" noAdjustHandles="1" noChangeArrowheads="1" noChangeShapeType="1" noTextEdit="1"/>
              </p:cNvSpPr>
              <p:nvPr/>
            </p:nvSpPr>
            <p:spPr>
              <a:xfrm>
                <a:off x="746677" y="1739782"/>
                <a:ext cx="7621400" cy="1470013"/>
              </a:xfrm>
              <a:prstGeom prst="rect">
                <a:avLst/>
              </a:prstGeom>
              <a:blipFill rotWithShape="1">
                <a:blip r:embed="rId3"/>
                <a:stretch>
                  <a:fillRect l="-400" t="-4132" b="-7851"/>
                </a:stretch>
              </a:blipFill>
              <a:ln>
                <a:noFill/>
              </a:ln>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866075" y="1401230"/>
            <a:ext cx="2134702"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2</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结构分析</a:t>
            </a:r>
            <a:endParaRPr lang="zh-CN" altLang="en-US" sz="1600" b="1" dirty="0">
              <a:solidFill>
                <a:srgbClr val="3D89BC"/>
              </a:solidFill>
            </a:endParaRPr>
          </a:p>
        </p:txBody>
      </p:sp>
      <p:sp>
        <p:nvSpPr>
          <p:cNvPr id="65" name="圆角矩形 8"/>
          <p:cNvSpPr/>
          <p:nvPr/>
        </p:nvSpPr>
        <p:spPr>
          <a:xfrm>
            <a:off x="3414297" y="3910844"/>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66" name="直接箭头连接符 65"/>
          <p:cNvCxnSpPr/>
          <p:nvPr/>
        </p:nvCxnSpPr>
        <p:spPr>
          <a:xfrm>
            <a:off x="3126265" y="4198876"/>
            <a:ext cx="2592288" cy="1"/>
          </a:xfrm>
          <a:prstGeom prst="straightConnector1">
            <a:avLst/>
          </a:prstGeom>
          <a:noFill/>
          <a:ln w="25400" cap="flat" cmpd="sng" algn="ctr">
            <a:solidFill>
              <a:sysClr val="windowText" lastClr="000000">
                <a:alpha val="10000"/>
              </a:sysClr>
            </a:solidFill>
            <a:prstDash val="solid"/>
            <a:tailEnd type="none"/>
          </a:ln>
          <a:effectLst/>
        </p:spPr>
      </p:cxnSp>
      <p:cxnSp>
        <p:nvCxnSpPr>
          <p:cNvPr id="67" name="直接箭头连接符 66"/>
          <p:cNvCxnSpPr/>
          <p:nvPr/>
        </p:nvCxnSpPr>
        <p:spPr>
          <a:xfrm>
            <a:off x="3414297" y="5206988"/>
            <a:ext cx="324036" cy="0"/>
          </a:xfrm>
          <a:prstGeom prst="straightConnector1">
            <a:avLst/>
          </a:prstGeom>
          <a:noFill/>
          <a:ln w="25400" cap="flat" cmpd="sng" algn="ctr">
            <a:solidFill>
              <a:sysClr val="windowText" lastClr="000000"/>
            </a:solidFill>
            <a:prstDash val="solid"/>
            <a:tailEnd type="none"/>
          </a:ln>
          <a:effectLst/>
        </p:spPr>
      </p:cxnSp>
      <p:sp>
        <p:nvSpPr>
          <p:cNvPr id="68" name="流程图: 过程 67"/>
          <p:cNvSpPr/>
          <p:nvPr/>
        </p:nvSpPr>
        <p:spPr>
          <a:xfrm>
            <a:off x="3630321" y="4846948"/>
            <a:ext cx="216024"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69" name="直接箭头连接符 68"/>
          <p:cNvCxnSpPr>
            <a:endCxn id="68" idx="2"/>
          </p:cNvCxnSpPr>
          <p:nvPr/>
        </p:nvCxnSpPr>
        <p:spPr>
          <a:xfrm flipV="1">
            <a:off x="3738333" y="4990964"/>
            <a:ext cx="0" cy="216024"/>
          </a:xfrm>
          <a:prstGeom prst="straightConnector1">
            <a:avLst/>
          </a:prstGeom>
          <a:noFill/>
          <a:ln w="25400" cap="flat" cmpd="sng" algn="ctr">
            <a:solidFill>
              <a:sysClr val="windowText" lastClr="000000"/>
            </a:solidFill>
            <a:prstDash val="solid"/>
            <a:tailEnd type="none"/>
          </a:ln>
          <a:effectLst/>
        </p:spPr>
      </p:cxnSp>
      <p:sp>
        <p:nvSpPr>
          <p:cNvPr id="70" name="流程图: 过程 69"/>
          <p:cNvSpPr/>
          <p:nvPr/>
        </p:nvSpPr>
        <p:spPr>
          <a:xfrm>
            <a:off x="4246643" y="4846948"/>
            <a:ext cx="288032"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71" name="直接箭头连接符 70"/>
          <p:cNvCxnSpPr>
            <a:endCxn id="72" idx="4"/>
          </p:cNvCxnSpPr>
          <p:nvPr/>
        </p:nvCxnSpPr>
        <p:spPr>
          <a:xfrm flipV="1">
            <a:off x="3738333" y="4270884"/>
            <a:ext cx="0" cy="576064"/>
          </a:xfrm>
          <a:prstGeom prst="straightConnector1">
            <a:avLst/>
          </a:prstGeom>
          <a:noFill/>
          <a:ln w="25400" cap="flat" cmpd="sng" algn="ctr">
            <a:solidFill>
              <a:sysClr val="windowText" lastClr="000000"/>
            </a:solidFill>
            <a:prstDash val="solid"/>
            <a:tailEnd type="triangle" w="med" len="lg"/>
          </a:ln>
          <a:effectLst/>
        </p:spPr>
      </p:cxnSp>
      <p:sp>
        <p:nvSpPr>
          <p:cNvPr id="72" name="流程图: 联系 16"/>
          <p:cNvSpPr/>
          <p:nvPr/>
        </p:nvSpPr>
        <p:spPr>
          <a:xfrm>
            <a:off x="3666325" y="4126868"/>
            <a:ext cx="144016" cy="144016"/>
          </a:xfrm>
          <a:prstGeom prst="flowChartConnector">
            <a:avLst/>
          </a:prstGeom>
          <a:solidFill>
            <a:srgbClr val="F79646">
              <a:lumMod val="40000"/>
              <a:lumOff val="60000"/>
              <a:alpha val="10000"/>
            </a:srgbClr>
          </a:solidFill>
          <a:ln w="12700" cap="flat" cmpd="sng" algn="ctr">
            <a:solidFill>
              <a:sysClr val="windowText" lastClr="000000">
                <a:alpha val="1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endParaRPr>
          </a:p>
        </p:txBody>
      </p:sp>
      <p:cxnSp>
        <p:nvCxnSpPr>
          <p:cNvPr id="73" name="直接箭头连接符 72"/>
          <p:cNvCxnSpPr>
            <a:endCxn id="70" idx="2"/>
          </p:cNvCxnSpPr>
          <p:nvPr/>
        </p:nvCxnSpPr>
        <p:spPr>
          <a:xfrm flipV="1">
            <a:off x="4390659" y="4990964"/>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13" name="直接箭头连接符 112"/>
          <p:cNvCxnSpPr>
            <a:endCxn id="114" idx="4"/>
          </p:cNvCxnSpPr>
          <p:nvPr/>
        </p:nvCxnSpPr>
        <p:spPr>
          <a:xfrm flipV="1">
            <a:off x="4386405" y="4270884"/>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114" name="流程图: 联系 19"/>
          <p:cNvSpPr/>
          <p:nvPr/>
        </p:nvSpPr>
        <p:spPr>
          <a:xfrm>
            <a:off x="4314397" y="4126868"/>
            <a:ext cx="144016" cy="144016"/>
          </a:xfrm>
          <a:prstGeom prst="flowChartConnector">
            <a:avLst/>
          </a:prstGeom>
          <a:solidFill>
            <a:srgbClr val="F79646">
              <a:lumMod val="40000"/>
              <a:lumOff val="60000"/>
              <a:alpha val="10000"/>
            </a:srgbClr>
          </a:solidFill>
          <a:ln w="12700" cap="flat" cmpd="sng" algn="ctr">
            <a:solidFill>
              <a:sysClr val="windowText" lastClr="000000">
                <a:alpha val="1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endParaRPr>
          </a:p>
        </p:txBody>
      </p:sp>
      <p:sp>
        <p:nvSpPr>
          <p:cNvPr id="115" name="流程图: 过程 114"/>
          <p:cNvSpPr/>
          <p:nvPr/>
        </p:nvSpPr>
        <p:spPr>
          <a:xfrm>
            <a:off x="3918353" y="4846948"/>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6" name="直接箭头连接符 115"/>
          <p:cNvCxnSpPr/>
          <p:nvPr/>
        </p:nvCxnSpPr>
        <p:spPr>
          <a:xfrm flipV="1">
            <a:off x="4022111" y="4990964"/>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17" name="肘形连接符 22"/>
          <p:cNvCxnSpPr>
            <a:stCxn id="115" idx="0"/>
          </p:cNvCxnSpPr>
          <p:nvPr/>
        </p:nvCxnSpPr>
        <p:spPr>
          <a:xfrm rot="5400000" flipH="1" flipV="1">
            <a:off x="4075100" y="4609747"/>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118" name="流程图: 过程 117"/>
          <p:cNvSpPr/>
          <p:nvPr/>
        </p:nvSpPr>
        <p:spPr>
          <a:xfrm>
            <a:off x="4638433" y="4846948"/>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9" name="直接箭头连接符 118"/>
          <p:cNvCxnSpPr/>
          <p:nvPr/>
        </p:nvCxnSpPr>
        <p:spPr>
          <a:xfrm flipV="1">
            <a:off x="4748541" y="4990964"/>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20" name="肘形连接符 25"/>
          <p:cNvCxnSpPr/>
          <p:nvPr/>
        </p:nvCxnSpPr>
        <p:spPr>
          <a:xfrm rot="5400000" flipH="1" flipV="1">
            <a:off x="4795180" y="4612922"/>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121" name="流程图: 联系 26"/>
          <p:cNvSpPr/>
          <p:nvPr/>
        </p:nvSpPr>
        <p:spPr>
          <a:xfrm>
            <a:off x="4314397" y="4586474"/>
            <a:ext cx="144016" cy="144016"/>
          </a:xfrm>
          <a:prstGeom prst="flowChartConnector">
            <a:avLst/>
          </a:prstGeom>
          <a:solidFill>
            <a:srgbClr val="F79646">
              <a:lumMod val="40000"/>
              <a:lumOff val="60000"/>
            </a:srgbClr>
          </a:solidFill>
          <a:ln w="12700" cap="flat" cmpd="sng" algn="ctr">
            <a:solidFill>
              <a:srgbClr val="4F81BD">
                <a:alpha val="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25" name="流程图: 联系 27"/>
          <p:cNvSpPr/>
          <p:nvPr/>
        </p:nvSpPr>
        <p:spPr>
          <a:xfrm>
            <a:off x="5030223" y="4578858"/>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26" name="椭圆 125"/>
          <p:cNvSpPr/>
          <p:nvPr/>
        </p:nvSpPr>
        <p:spPr>
          <a:xfrm>
            <a:off x="4920239" y="4342892"/>
            <a:ext cx="360040" cy="144016"/>
          </a:xfrm>
          <a:prstGeom prst="ellipse">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127" name="直接箭头连接符 126"/>
          <p:cNvCxnSpPr>
            <a:stCxn id="125" idx="0"/>
          </p:cNvCxnSpPr>
          <p:nvPr/>
        </p:nvCxnSpPr>
        <p:spPr>
          <a:xfrm flipV="1">
            <a:off x="5102231" y="4480558"/>
            <a:ext cx="0" cy="98300"/>
          </a:xfrm>
          <a:prstGeom prst="straightConnector1">
            <a:avLst/>
          </a:prstGeom>
          <a:noFill/>
          <a:ln w="25400" cap="flat" cmpd="sng" algn="ctr">
            <a:solidFill>
              <a:sysClr val="windowText" lastClr="000000">
                <a:alpha val="5000"/>
              </a:sysClr>
            </a:solidFill>
            <a:prstDash val="solid"/>
            <a:tailEnd type="none"/>
          </a:ln>
          <a:effectLst/>
        </p:spPr>
      </p:cxnSp>
      <p:cxnSp>
        <p:nvCxnSpPr>
          <p:cNvPr id="128" name="直接箭头连接符 127"/>
          <p:cNvCxnSpPr>
            <a:stCxn id="126" idx="0"/>
          </p:cNvCxnSpPr>
          <p:nvPr/>
        </p:nvCxnSpPr>
        <p:spPr>
          <a:xfrm flipV="1">
            <a:off x="5100259" y="4198877"/>
            <a:ext cx="0" cy="144015"/>
          </a:xfrm>
          <a:prstGeom prst="straightConnector1">
            <a:avLst/>
          </a:prstGeom>
          <a:noFill/>
          <a:ln w="25400" cap="flat" cmpd="sng" algn="ctr">
            <a:solidFill>
              <a:sysClr val="windowText" lastClr="000000">
                <a:alpha val="5000"/>
              </a:sysClr>
            </a:solidFill>
            <a:prstDash val="solid"/>
            <a:tailEnd type="none"/>
          </a:ln>
          <a:effectLst/>
        </p:spPr>
      </p:cxnSp>
      <p:cxnSp>
        <p:nvCxnSpPr>
          <p:cNvPr id="129" name="肘形连接符 31"/>
          <p:cNvCxnSpPr>
            <a:stCxn id="125" idx="4"/>
          </p:cNvCxnSpPr>
          <p:nvPr/>
        </p:nvCxnSpPr>
        <p:spPr>
          <a:xfrm rot="16200000" flipH="1">
            <a:off x="5168335" y="4656770"/>
            <a:ext cx="484114" cy="616322"/>
          </a:xfrm>
          <a:prstGeom prst="bentConnector2">
            <a:avLst/>
          </a:prstGeom>
          <a:noFill/>
          <a:ln w="25400" cap="flat" cmpd="sng" algn="ctr">
            <a:solidFill>
              <a:sysClr val="windowText" lastClr="000000">
                <a:alpha val="5000"/>
              </a:sysClr>
            </a:solidFill>
            <a:prstDash val="solid"/>
            <a:tailEnd type="none"/>
          </a:ln>
          <a:effectLst/>
        </p:spPr>
      </p:cxnSp>
      <p:cxnSp>
        <p:nvCxnSpPr>
          <p:cNvPr id="130" name="直接箭头连接符 129"/>
          <p:cNvCxnSpPr/>
          <p:nvPr/>
        </p:nvCxnSpPr>
        <p:spPr>
          <a:xfrm flipV="1">
            <a:off x="5430521" y="3910844"/>
            <a:ext cx="0" cy="1296144"/>
          </a:xfrm>
          <a:prstGeom prst="straightConnector1">
            <a:avLst/>
          </a:prstGeom>
          <a:noFill/>
          <a:ln w="25400" cap="flat" cmpd="sng" algn="ctr">
            <a:solidFill>
              <a:sysClr val="windowText" lastClr="000000">
                <a:alpha val="5000"/>
              </a:sysClr>
            </a:solidFill>
            <a:prstDash val="solid"/>
            <a:tailEnd type="none" w="med" len="lg"/>
          </a:ln>
          <a:effectLst/>
        </p:spPr>
      </p:cxnSp>
      <p:cxnSp>
        <p:nvCxnSpPr>
          <p:cNvPr id="131" name="直接箭头连接符 130"/>
          <p:cNvCxnSpPr/>
          <p:nvPr/>
        </p:nvCxnSpPr>
        <p:spPr>
          <a:xfrm>
            <a:off x="5718553" y="5206988"/>
            <a:ext cx="360040" cy="0"/>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132" name="直接箭头连接符 131"/>
          <p:cNvCxnSpPr/>
          <p:nvPr/>
        </p:nvCxnSpPr>
        <p:spPr>
          <a:xfrm>
            <a:off x="5723873" y="4198876"/>
            <a:ext cx="360040" cy="0"/>
          </a:xfrm>
          <a:prstGeom prst="straightConnector1">
            <a:avLst/>
          </a:prstGeom>
          <a:noFill/>
          <a:ln w="25400" cap="flat" cmpd="sng" algn="ctr">
            <a:solidFill>
              <a:sysClr val="windowText" lastClr="000000">
                <a:alpha val="10000"/>
              </a:sysClr>
            </a:solidFill>
            <a:prstDash val="solid"/>
            <a:tailEnd type="triangle" w="med" len="lg"/>
          </a:ln>
          <a:effectLst/>
        </p:spPr>
      </p:cxnSp>
      <p:cxnSp>
        <p:nvCxnSpPr>
          <p:cNvPr id="133" name="直接箭头连接符 132"/>
          <p:cNvCxnSpPr/>
          <p:nvPr/>
        </p:nvCxnSpPr>
        <p:spPr>
          <a:xfrm flipH="1" flipV="1">
            <a:off x="3630320" y="5495020"/>
            <a:ext cx="1" cy="144016"/>
          </a:xfrm>
          <a:prstGeom prst="straightConnector1">
            <a:avLst/>
          </a:prstGeom>
          <a:noFill/>
          <a:ln w="25400" cap="flat" cmpd="sng" algn="ctr">
            <a:solidFill>
              <a:sysClr val="windowText" lastClr="000000"/>
            </a:solidFill>
            <a:prstDash val="solid"/>
            <a:tailEnd type="none"/>
          </a:ln>
          <a:effectLst/>
        </p:spPr>
      </p:cxnSp>
      <p:cxnSp>
        <p:nvCxnSpPr>
          <p:cNvPr id="134" name="直接箭头连接符 133"/>
          <p:cNvCxnSpPr/>
          <p:nvPr/>
        </p:nvCxnSpPr>
        <p:spPr>
          <a:xfrm flipV="1">
            <a:off x="5520673" y="3678077"/>
            <a:ext cx="0" cy="232768"/>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135" name="直接箭头连接符 134"/>
          <p:cNvCxnSpPr/>
          <p:nvPr/>
        </p:nvCxnSpPr>
        <p:spPr>
          <a:xfrm flipH="1" flipV="1">
            <a:off x="3630319" y="5206988"/>
            <a:ext cx="2" cy="286529"/>
          </a:xfrm>
          <a:prstGeom prst="straightConnector1">
            <a:avLst/>
          </a:prstGeom>
          <a:noFill/>
          <a:ln w="25400" cap="flat" cmpd="sng" algn="ctr">
            <a:solidFill>
              <a:sysClr val="windowText" lastClr="000000"/>
            </a:solidFill>
            <a:prstDash val="solid"/>
            <a:tailEnd type="none"/>
          </a:ln>
          <a:effectLst/>
        </p:spPr>
      </p:cxnSp>
      <p:cxnSp>
        <p:nvCxnSpPr>
          <p:cNvPr id="136" name="直接箭头连接符 135"/>
          <p:cNvCxnSpPr/>
          <p:nvPr/>
        </p:nvCxnSpPr>
        <p:spPr>
          <a:xfrm>
            <a:off x="3126265" y="5206988"/>
            <a:ext cx="288032" cy="0"/>
          </a:xfrm>
          <a:prstGeom prst="straightConnector1">
            <a:avLst/>
          </a:prstGeom>
          <a:noFill/>
          <a:ln w="25400" cap="flat" cmpd="sng" algn="ctr">
            <a:solidFill>
              <a:sysClr val="windowText" lastClr="000000"/>
            </a:solidFill>
            <a:prstDash val="solid"/>
            <a:tailEnd type="none"/>
          </a:ln>
          <a:effectLst/>
        </p:spPr>
      </p:cxnSp>
      <p:sp>
        <p:nvSpPr>
          <p:cNvPr id="140" name="TextBox 39"/>
          <p:cNvSpPr txBox="1"/>
          <p:nvPr/>
        </p:nvSpPr>
        <p:spPr>
          <a:xfrm>
            <a:off x="2910241" y="3857868"/>
            <a:ext cx="576064"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C</a:t>
            </a:r>
            <a:r>
              <a:rPr lang="en-US" altLang="zh-CN" sz="1600" baseline="-25000" dirty="0">
                <a:solidFill>
                  <a:prstClr val="black">
                    <a:alpha val="10000"/>
                  </a:prstClr>
                </a:solidFill>
                <a:latin typeface="Calibri" panose="020F0502020204030204"/>
                <a:ea typeface="宋体" panose="02010600030101010101" pitchFamily="2" charset="-122"/>
              </a:rPr>
              <a:t>t-1</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41" name="TextBox 40"/>
          <p:cNvSpPr txBox="1"/>
          <p:nvPr/>
        </p:nvSpPr>
        <p:spPr>
          <a:xfrm>
            <a:off x="5790561" y="3857868"/>
            <a:ext cx="576064"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C</a:t>
            </a:r>
            <a:r>
              <a:rPr lang="en-US" altLang="zh-CN" sz="1600" baseline="-25000" dirty="0">
                <a:solidFill>
                  <a:prstClr val="black">
                    <a:alpha val="10000"/>
                  </a:prstClr>
                </a:solidFill>
                <a:latin typeface="Calibri" panose="020F0502020204030204"/>
                <a:ea typeface="宋体" panose="02010600030101010101" pitchFamily="2" charset="-122"/>
              </a:rPr>
              <a:t>t</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42" name="TextBox 41"/>
          <p:cNvSpPr txBox="1"/>
          <p:nvPr/>
        </p:nvSpPr>
        <p:spPr>
          <a:xfrm>
            <a:off x="5160633" y="3497828"/>
            <a:ext cx="576064"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h</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143" name="TextBox 42"/>
          <p:cNvSpPr txBox="1"/>
          <p:nvPr/>
        </p:nvSpPr>
        <p:spPr>
          <a:xfrm>
            <a:off x="3018253" y="4918956"/>
            <a:ext cx="360040" cy="253916"/>
          </a:xfrm>
          <a:prstGeom prst="rect">
            <a:avLst/>
          </a:prstGeom>
          <a:noFill/>
        </p:spPr>
        <p:txBody>
          <a:bodyPr wrap="square" rtlCol="0">
            <a:spAutoFit/>
          </a:bodyPr>
          <a:lstStyle/>
          <a:p>
            <a:r>
              <a:rPr lang="en-US" altLang="zh-CN" sz="1050" dirty="0">
                <a:solidFill>
                  <a:prstClr val="black"/>
                </a:solidFill>
                <a:latin typeface="Calibri" panose="020F0502020204030204"/>
                <a:ea typeface="宋体" panose="02010600030101010101" pitchFamily="2" charset="-122"/>
              </a:rPr>
              <a:t>h</a:t>
            </a:r>
            <a:r>
              <a:rPr lang="en-US" altLang="zh-CN" sz="1050" baseline="-25000" dirty="0">
                <a:solidFill>
                  <a:prstClr val="black"/>
                </a:solidFill>
                <a:latin typeface="Calibri" panose="020F0502020204030204"/>
                <a:ea typeface="宋体" panose="02010600030101010101" pitchFamily="2" charset="-122"/>
              </a:rPr>
              <a:t>t-1</a:t>
            </a:r>
            <a:endParaRPr lang="zh-CN" altLang="en-US" sz="1600" dirty="0">
              <a:solidFill>
                <a:prstClr val="black"/>
              </a:solidFill>
              <a:latin typeface="Calibri" panose="020F0502020204030204"/>
              <a:ea typeface="宋体" panose="02010600030101010101" pitchFamily="2" charset="-122"/>
            </a:endParaRPr>
          </a:p>
        </p:txBody>
      </p:sp>
      <p:sp>
        <p:nvSpPr>
          <p:cNvPr id="144" name="TextBox 43"/>
          <p:cNvSpPr txBox="1"/>
          <p:nvPr/>
        </p:nvSpPr>
        <p:spPr>
          <a:xfrm>
            <a:off x="3486305" y="5567028"/>
            <a:ext cx="360040"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x</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sp>
        <p:nvSpPr>
          <p:cNvPr id="145" name="TextBox 44"/>
          <p:cNvSpPr txBox="1"/>
          <p:nvPr/>
        </p:nvSpPr>
        <p:spPr>
          <a:xfrm>
            <a:off x="3477239" y="4412446"/>
            <a:ext cx="360040"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f</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sp>
        <p:nvSpPr>
          <p:cNvPr id="146" name="TextBox 45"/>
          <p:cNvSpPr txBox="1"/>
          <p:nvPr/>
        </p:nvSpPr>
        <p:spPr>
          <a:xfrm>
            <a:off x="3774337" y="4432986"/>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i</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148" name="TextBox 47"/>
          <p:cNvSpPr txBox="1"/>
          <p:nvPr/>
        </p:nvSpPr>
        <p:spPr>
          <a:xfrm>
            <a:off x="4475367" y="4412446"/>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o</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cxnSp>
        <p:nvCxnSpPr>
          <p:cNvPr id="149" name="直接箭头连接符 148"/>
          <p:cNvCxnSpPr/>
          <p:nvPr/>
        </p:nvCxnSpPr>
        <p:spPr>
          <a:xfrm flipH="1">
            <a:off x="3738333" y="5206988"/>
            <a:ext cx="1010208" cy="0"/>
          </a:xfrm>
          <a:prstGeom prst="straightConnector1">
            <a:avLst/>
          </a:prstGeom>
          <a:noFill/>
          <a:ln w="25400" cap="flat" cmpd="sng" algn="ctr">
            <a:solidFill>
              <a:sysClr val="windowText" lastClr="000000">
                <a:alpha val="5000"/>
              </a:sysClr>
            </a:solidFill>
            <a:prstDash val="solid"/>
            <a:tailEnd type="none"/>
          </a:ln>
          <a:effectLst/>
        </p:spPr>
      </p:cxnSp>
      <p:graphicFrame>
        <p:nvGraphicFramePr>
          <p:cNvPr id="150" name="Object 2"/>
          <p:cNvGraphicFramePr>
            <a:graphicFrameLocks noChangeAspect="1"/>
          </p:cNvGraphicFramePr>
          <p:nvPr/>
        </p:nvGraphicFramePr>
        <p:xfrm>
          <a:off x="4206385" y="4665553"/>
          <a:ext cx="131763" cy="179388"/>
        </p:xfrm>
        <a:graphic>
          <a:graphicData uri="http://schemas.openxmlformats.org/presentationml/2006/ole">
            <mc:AlternateContent xmlns:mc="http://schemas.openxmlformats.org/markup-compatibility/2006">
              <mc:Choice xmlns:v="urn:schemas-microsoft-com:vml" Requires="v">
                <p:oleObj spid="_x0000_s3337" name="Equation" r:id="rId4" imgW="139700" imgH="190500" progId="Equation.DSMT4">
                  <p:embed/>
                </p:oleObj>
              </mc:Choice>
              <mc:Fallback>
                <p:oleObj name="Equation" r:id="rId4" imgW="139700" imgH="1905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385" y="4665553"/>
                        <a:ext cx="131763"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矩形 10"/>
          <p:cNvSpPr/>
          <p:nvPr/>
        </p:nvSpPr>
        <p:spPr>
          <a:xfrm>
            <a:off x="746125" y="5681980"/>
            <a:ext cx="7622540" cy="337185"/>
          </a:xfrm>
          <a:prstGeom prst="rect">
            <a:avLst/>
          </a:prstGeom>
        </p:spPr>
        <p:txBody>
          <a:bodyPr wrap="square">
            <a:spAutoFit/>
          </a:bodyPr>
          <a:lstStyle/>
          <a:p>
            <a:pPr algn="ctr">
              <a:lnSpc>
                <a:spcPct val="100000"/>
              </a:lnSpc>
              <a:spcAft>
                <a:spcPts val="0"/>
              </a:spcAft>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LSTM</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的遗忘门图</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Rectangle 18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6" name="对象 25"/>
          <p:cNvGraphicFramePr>
            <a:graphicFrameLocks noChangeAspect="1"/>
          </p:cNvGraphicFramePr>
          <p:nvPr/>
        </p:nvGraphicFramePr>
        <p:xfrm>
          <a:off x="1648619" y="3297386"/>
          <a:ext cx="2203200" cy="360000"/>
        </p:xfrm>
        <a:graphic>
          <a:graphicData uri="http://schemas.openxmlformats.org/presentationml/2006/ole">
            <mc:AlternateContent xmlns:mc="http://schemas.openxmlformats.org/markup-compatibility/2006">
              <mc:Choice xmlns:v="urn:schemas-microsoft-com:vml" Requires="v">
                <p:oleObj spid="_x0000_s3338" name="Equation" r:id="rId6" imgW="1459865" imgH="241300" progId="Equation.DSMT4">
                  <p:embed/>
                </p:oleObj>
              </mc:Choice>
              <mc:Fallback>
                <p:oleObj name="Equation" r:id="rId6" imgW="1459865" imgH="241300" progId="Equation.DSMT4">
                  <p:embed/>
                  <p:pic>
                    <p:nvPicPr>
                      <p:cNvPr id="0" name="Object 1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8619" y="3297386"/>
                        <a:ext cx="22032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 name="文本框 121"/>
          <p:cNvSpPr txBox="1"/>
          <p:nvPr/>
        </p:nvSpPr>
        <p:spPr>
          <a:xfrm>
            <a:off x="6947187" y="3265006"/>
            <a:ext cx="771365" cy="338554"/>
          </a:xfrm>
          <a:prstGeom prst="rect">
            <a:avLst/>
          </a:prstGeom>
          <a:noFill/>
        </p:spPr>
        <p:txBody>
          <a:bodyPr wrap="none" rtlCol="0">
            <a:spAutoFit/>
          </a:bodyPr>
          <a:lstStyle/>
          <a:p>
            <a:r>
              <a:rPr lang="en-US" altLang="zh-CN" sz="1600" dirty="0">
                <a:solidFill>
                  <a:schemeClr val="bg1"/>
                </a:solidFill>
              </a:rPr>
              <a:t>(8-25)</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836831" y="1739783"/>
            <a:ext cx="7621400" cy="2172880"/>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35355"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2535392"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2797366"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171186"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1994848"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470452"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mc:AlternateContent xmlns:mc="http://schemas.openxmlformats.org/markup-compatibility/2006">
        <mc:Choice xmlns:a14="http://schemas.microsoft.com/office/drawing/2010/main" Requires="a14">
          <p:sp>
            <p:nvSpPr>
              <p:cNvPr id="37" name="矩形 36"/>
              <p:cNvSpPr/>
              <p:nvPr/>
            </p:nvSpPr>
            <p:spPr>
              <a:xfrm>
                <a:off x="836831" y="1739784"/>
                <a:ext cx="7621400" cy="15003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altLang="zh-CN" sz="1600" dirty="0"/>
                  <a:t>3</a:t>
                </a:r>
                <a:r>
                  <a:rPr lang="zh-CN" altLang="en-US" sz="1600" dirty="0"/>
                  <a:t>）输入门</a:t>
                </a:r>
              </a:p>
              <a:p>
                <a:pPr indent="457200"/>
                <a:r>
                  <a:rPr lang="zh-CN" altLang="en-US" sz="1600" dirty="0"/>
                  <a:t>第二步决定哪些输入信息要保存到神经元的状态中。这由两队前馈神经网络决定，如图</a:t>
                </a:r>
                <a:r>
                  <a:rPr lang="en-US" altLang="zh-CN" sz="1600" dirty="0"/>
                  <a:t>8-10</a:t>
                </a:r>
                <a:r>
                  <a:rPr lang="zh-CN" altLang="en-US" sz="1600" dirty="0"/>
                  <a:t>所示。首先是一个有</a:t>
                </a:r>
                <a:r>
                  <a:rPr lang="en-US" altLang="zh-CN" sz="1600" dirty="0"/>
                  <a:t>sigmoid</a:t>
                </a:r>
                <a:r>
                  <a:rPr lang="zh-CN" altLang="en-US" sz="1600" dirty="0"/>
                  <a:t>层的全连接前馈神经网络，称为输入门（</a:t>
                </a:r>
                <a:r>
                  <a:rPr lang="en-US" altLang="zh-CN" sz="1600" dirty="0"/>
                  <a:t>input gate layer</a:t>
                </a:r>
                <a:r>
                  <a:rPr lang="zh-CN" altLang="en-US" sz="1600" dirty="0"/>
                  <a:t>），其决定了哪些值将被更新；然后是一个</a:t>
                </a:r>
                <a:r>
                  <a:rPr lang="en-US" altLang="zh-CN" sz="1600" dirty="0"/>
                  <a:t>tanh</a:t>
                </a:r>
                <a:r>
                  <a:rPr lang="zh-CN" altLang="en-US" sz="1600" dirty="0"/>
                  <a:t>层的全连接前馈神经网络，其输出是一个向量</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𝐶</m:t>
                        </m:r>
                      </m:e>
                      <m:sub>
                        <m:r>
                          <a:rPr lang="en-US" altLang="zh-CN" sz="1600" b="0" i="1" smtClean="0">
                            <a:latin typeface="Cambria Math" panose="02040503050406030204" pitchFamily="18" charset="0"/>
                          </a:rPr>
                          <m:t>𝑡</m:t>
                        </m:r>
                      </m:sub>
                    </m:sSub>
                    <m:r>
                      <a:rPr lang="zh-CN" altLang="en-US" sz="1600" i="1">
                        <a:latin typeface="Cambria Math" panose="02040503050406030204" pitchFamily="18" charset="0"/>
                      </a:rPr>
                      <m:t>，</m:t>
                    </m:r>
                  </m:oMath>
                </a14:m>
                <a:r>
                  <a:rPr lang="en-US" altLang="zh-CN" sz="1600" dirty="0"/>
                  <a:t> </a:t>
                </a:r>
                <a14:m>
                  <m:oMath xmlns:m="http://schemas.openxmlformats.org/officeDocument/2006/math">
                    <m:sSub>
                      <m:sSubPr>
                        <m:ctrlPr>
                          <a:rPr lang="en-US" altLang="zh-CN" sz="1600" i="1">
                            <a:latin typeface="Cambria Math"/>
                          </a:rPr>
                        </m:ctrlPr>
                      </m:sSubPr>
                      <m:e>
                        <m:r>
                          <a:rPr lang="en-US" altLang="zh-CN" sz="1600" i="1">
                            <a:latin typeface="Cambria Math" panose="02040503050406030204" pitchFamily="18" charset="0"/>
                          </a:rPr>
                          <m:t>𝐶</m:t>
                        </m:r>
                      </m:e>
                      <m:sub>
                        <m:r>
                          <a:rPr lang="en-US" altLang="zh-CN" sz="1600" i="1">
                            <a:latin typeface="Cambria Math" panose="02040503050406030204" pitchFamily="18" charset="0"/>
                          </a:rPr>
                          <m:t>𝑡</m:t>
                        </m:r>
                      </m:sub>
                    </m:sSub>
                  </m:oMath>
                </a14:m>
                <a:r>
                  <a:rPr lang="zh-CN" altLang="en-US" sz="1600" dirty="0"/>
                  <a:t>向量可以被添加到当前时刻的神经元状态中；最后根据两个神经网络的结果创建一个新的神经元状态。其函数关系为：</a:t>
                </a:r>
              </a:p>
            </p:txBody>
          </p:sp>
        </mc:Choice>
        <mc:Fallback>
          <p:sp>
            <p:nvSpPr>
              <p:cNvPr id="37" name="矩形 36"/>
              <p:cNvSpPr>
                <a:spLocks noRot="1" noChangeAspect="1" noMove="1" noResize="1" noEditPoints="1" noAdjustHandles="1" noChangeArrowheads="1" noChangeShapeType="1" noTextEdit="1"/>
              </p:cNvSpPr>
              <p:nvPr/>
            </p:nvSpPr>
            <p:spPr>
              <a:xfrm>
                <a:off x="836831" y="1739784"/>
                <a:ext cx="7621400" cy="1500392"/>
              </a:xfrm>
              <a:prstGeom prst="rect">
                <a:avLst/>
              </a:prstGeom>
              <a:blipFill rotWithShape="1">
                <a:blip r:embed="rId3"/>
                <a:stretch>
                  <a:fillRect l="-400" t="-2834" r="-3118" b="-6883"/>
                </a:stretch>
              </a:blipFill>
              <a:ln>
                <a:noFill/>
              </a:ln>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866075" y="1401230"/>
            <a:ext cx="2134702"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2</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结构分析</a:t>
            </a:r>
            <a:endParaRPr lang="zh-CN" altLang="en-US" sz="1600" b="1" dirty="0">
              <a:solidFill>
                <a:srgbClr val="3D89BC"/>
              </a:solidFill>
            </a:endParaRPr>
          </a:p>
        </p:txBody>
      </p:sp>
      <p:sp>
        <p:nvSpPr>
          <p:cNvPr id="141" name="TextBox 40"/>
          <p:cNvSpPr txBox="1"/>
          <p:nvPr/>
        </p:nvSpPr>
        <p:spPr>
          <a:xfrm>
            <a:off x="1759471" y="4115448"/>
            <a:ext cx="576064"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C</a:t>
            </a:r>
            <a:r>
              <a:rPr lang="en-US" altLang="zh-CN" sz="1600" baseline="-25000" dirty="0">
                <a:solidFill>
                  <a:prstClr val="black">
                    <a:alpha val="10000"/>
                  </a:prstClr>
                </a:solidFill>
                <a:latin typeface="Calibri" panose="020F0502020204030204"/>
                <a:ea typeface="宋体" panose="02010600030101010101" pitchFamily="2" charset="-122"/>
              </a:rPr>
              <a:t>t</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51" name="圆角矩形 8"/>
          <p:cNvSpPr/>
          <p:nvPr/>
        </p:nvSpPr>
        <p:spPr>
          <a:xfrm>
            <a:off x="3373341" y="4165970"/>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52" name="直接箭头连接符 151"/>
          <p:cNvCxnSpPr/>
          <p:nvPr/>
        </p:nvCxnSpPr>
        <p:spPr>
          <a:xfrm>
            <a:off x="3085309" y="4454002"/>
            <a:ext cx="2592288" cy="1"/>
          </a:xfrm>
          <a:prstGeom prst="straightConnector1">
            <a:avLst/>
          </a:prstGeom>
          <a:noFill/>
          <a:ln w="25400" cap="flat" cmpd="sng" algn="ctr">
            <a:solidFill>
              <a:sysClr val="windowText" lastClr="000000">
                <a:alpha val="10000"/>
              </a:sysClr>
            </a:solidFill>
            <a:prstDash val="solid"/>
            <a:tailEnd type="none"/>
          </a:ln>
          <a:effectLst/>
        </p:spPr>
      </p:cxnSp>
      <p:cxnSp>
        <p:nvCxnSpPr>
          <p:cNvPr id="153" name="直接箭头连接符 152"/>
          <p:cNvCxnSpPr/>
          <p:nvPr/>
        </p:nvCxnSpPr>
        <p:spPr>
          <a:xfrm>
            <a:off x="3373341" y="5462114"/>
            <a:ext cx="324036" cy="0"/>
          </a:xfrm>
          <a:prstGeom prst="straightConnector1">
            <a:avLst/>
          </a:prstGeom>
          <a:noFill/>
          <a:ln w="25400" cap="flat" cmpd="sng" algn="ctr">
            <a:solidFill>
              <a:sysClr val="windowText" lastClr="000000"/>
            </a:solidFill>
            <a:prstDash val="solid"/>
            <a:tailEnd type="none"/>
          </a:ln>
          <a:effectLst/>
        </p:spPr>
      </p:cxnSp>
      <p:sp>
        <p:nvSpPr>
          <p:cNvPr id="154" name="流程图: 过程 153"/>
          <p:cNvSpPr/>
          <p:nvPr/>
        </p:nvSpPr>
        <p:spPr>
          <a:xfrm>
            <a:off x="3589365" y="5102074"/>
            <a:ext cx="216024" cy="144016"/>
          </a:xfrm>
          <a:prstGeom prst="flowChartProcess">
            <a:avLst/>
          </a:prstGeom>
          <a:solidFill>
            <a:srgbClr val="FFFF00">
              <a:alpha val="10000"/>
            </a:srgbClr>
          </a:solidFill>
          <a:ln w="25400" cap="flat" cmpd="sng" algn="ctr">
            <a:solidFill>
              <a:sysClr val="windowText" lastClr="000000">
                <a:alpha val="10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10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10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55" name="直接箭头连接符 154"/>
          <p:cNvCxnSpPr>
            <a:endCxn id="154" idx="2"/>
          </p:cNvCxnSpPr>
          <p:nvPr/>
        </p:nvCxnSpPr>
        <p:spPr>
          <a:xfrm flipV="1">
            <a:off x="3697377" y="5246090"/>
            <a:ext cx="0" cy="216024"/>
          </a:xfrm>
          <a:prstGeom prst="straightConnector1">
            <a:avLst/>
          </a:prstGeom>
          <a:noFill/>
          <a:ln w="25400" cap="flat" cmpd="sng" algn="ctr">
            <a:solidFill>
              <a:sysClr val="windowText" lastClr="000000">
                <a:alpha val="10000"/>
              </a:sysClr>
            </a:solidFill>
            <a:prstDash val="solid"/>
            <a:tailEnd type="none"/>
          </a:ln>
          <a:effectLst/>
        </p:spPr>
      </p:cxnSp>
      <p:sp>
        <p:nvSpPr>
          <p:cNvPr id="156" name="流程图: 过程 155"/>
          <p:cNvSpPr/>
          <p:nvPr/>
        </p:nvSpPr>
        <p:spPr>
          <a:xfrm>
            <a:off x="4205687" y="5102074"/>
            <a:ext cx="288032"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157" name="直接箭头连接符 156"/>
          <p:cNvCxnSpPr>
            <a:endCxn id="158" idx="4"/>
          </p:cNvCxnSpPr>
          <p:nvPr/>
        </p:nvCxnSpPr>
        <p:spPr>
          <a:xfrm flipV="1">
            <a:off x="3697377" y="4526010"/>
            <a:ext cx="0" cy="576064"/>
          </a:xfrm>
          <a:prstGeom prst="straightConnector1">
            <a:avLst/>
          </a:prstGeom>
          <a:noFill/>
          <a:ln w="25400" cap="flat" cmpd="sng" algn="ctr">
            <a:solidFill>
              <a:sysClr val="windowText" lastClr="000000">
                <a:alpha val="10000"/>
              </a:sysClr>
            </a:solidFill>
            <a:prstDash val="solid"/>
            <a:tailEnd type="triangle" w="med" len="lg"/>
          </a:ln>
          <a:effectLst/>
        </p:spPr>
      </p:cxnSp>
      <p:sp>
        <p:nvSpPr>
          <p:cNvPr id="158" name="流程图: 联系 16"/>
          <p:cNvSpPr/>
          <p:nvPr/>
        </p:nvSpPr>
        <p:spPr>
          <a:xfrm>
            <a:off x="3625369" y="4381994"/>
            <a:ext cx="144016" cy="144016"/>
          </a:xfrm>
          <a:prstGeom prst="flowChartConnector">
            <a:avLst/>
          </a:prstGeom>
          <a:solidFill>
            <a:srgbClr val="F79646">
              <a:lumMod val="40000"/>
              <a:lumOff val="60000"/>
              <a:alpha val="10000"/>
            </a:srgbClr>
          </a:solidFill>
          <a:ln w="12700" cap="flat" cmpd="sng" algn="ctr">
            <a:solidFill>
              <a:sysClr val="windowText" lastClr="000000">
                <a:alpha val="1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endParaRPr>
          </a:p>
        </p:txBody>
      </p:sp>
      <p:cxnSp>
        <p:nvCxnSpPr>
          <p:cNvPr id="159" name="直接箭头连接符 158"/>
          <p:cNvCxnSpPr>
            <a:endCxn id="156" idx="2"/>
          </p:cNvCxnSpPr>
          <p:nvPr/>
        </p:nvCxnSpPr>
        <p:spPr>
          <a:xfrm flipV="1">
            <a:off x="4349703" y="5246090"/>
            <a:ext cx="0" cy="216024"/>
          </a:xfrm>
          <a:prstGeom prst="straightConnector1">
            <a:avLst/>
          </a:prstGeom>
          <a:noFill/>
          <a:ln w="25400" cap="flat" cmpd="sng" algn="ctr">
            <a:solidFill>
              <a:sysClr val="windowText" lastClr="000000"/>
            </a:solidFill>
            <a:prstDash val="solid"/>
            <a:tailEnd type="none"/>
          </a:ln>
          <a:effectLst/>
        </p:spPr>
      </p:cxnSp>
      <p:cxnSp>
        <p:nvCxnSpPr>
          <p:cNvPr id="160" name="直接箭头连接符 159"/>
          <p:cNvCxnSpPr>
            <a:endCxn id="161" idx="4"/>
          </p:cNvCxnSpPr>
          <p:nvPr/>
        </p:nvCxnSpPr>
        <p:spPr>
          <a:xfrm flipV="1">
            <a:off x="4345449" y="4526010"/>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161" name="流程图: 联系 19"/>
          <p:cNvSpPr/>
          <p:nvPr/>
        </p:nvSpPr>
        <p:spPr>
          <a:xfrm>
            <a:off x="4273441" y="4381994"/>
            <a:ext cx="144016" cy="144016"/>
          </a:xfrm>
          <a:prstGeom prst="flowChartConnector">
            <a:avLst/>
          </a:prstGeom>
          <a:solidFill>
            <a:srgbClr val="F79646">
              <a:lumMod val="40000"/>
              <a:lumOff val="60000"/>
              <a:alpha val="10000"/>
            </a:srgbClr>
          </a:solidFill>
          <a:ln w="12700" cap="flat" cmpd="sng" algn="ctr">
            <a:solidFill>
              <a:sysClr val="windowText" lastClr="000000">
                <a:alpha val="1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endParaRPr>
          </a:p>
        </p:txBody>
      </p:sp>
      <p:sp>
        <p:nvSpPr>
          <p:cNvPr id="162" name="流程图: 过程 161"/>
          <p:cNvSpPr/>
          <p:nvPr/>
        </p:nvSpPr>
        <p:spPr>
          <a:xfrm>
            <a:off x="3877397" y="5102074"/>
            <a:ext cx="216024"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63" name="直接箭头连接符 162"/>
          <p:cNvCxnSpPr/>
          <p:nvPr/>
        </p:nvCxnSpPr>
        <p:spPr>
          <a:xfrm flipV="1">
            <a:off x="3981155" y="5246090"/>
            <a:ext cx="0" cy="216024"/>
          </a:xfrm>
          <a:prstGeom prst="straightConnector1">
            <a:avLst/>
          </a:prstGeom>
          <a:noFill/>
          <a:ln w="25400" cap="flat" cmpd="sng" algn="ctr">
            <a:solidFill>
              <a:sysClr val="windowText" lastClr="000000"/>
            </a:solidFill>
            <a:prstDash val="solid"/>
            <a:tailEnd type="none"/>
          </a:ln>
          <a:effectLst/>
        </p:spPr>
      </p:cxnSp>
      <p:cxnSp>
        <p:nvCxnSpPr>
          <p:cNvPr id="164" name="肘形连接符 22"/>
          <p:cNvCxnSpPr>
            <a:stCxn id="162" idx="0"/>
          </p:cNvCxnSpPr>
          <p:nvPr/>
        </p:nvCxnSpPr>
        <p:spPr>
          <a:xfrm rot="5400000" flipH="1" flipV="1">
            <a:off x="4034144" y="4864873"/>
            <a:ext cx="188466" cy="285936"/>
          </a:xfrm>
          <a:prstGeom prst="bentConnector2">
            <a:avLst/>
          </a:prstGeom>
          <a:noFill/>
          <a:ln w="25400" cap="flat" cmpd="sng" algn="ctr">
            <a:solidFill>
              <a:sysClr val="windowText" lastClr="000000"/>
            </a:solidFill>
            <a:prstDash val="solid"/>
            <a:bevel/>
            <a:tailEnd type="triangle" w="med" len="lg"/>
          </a:ln>
          <a:effectLst/>
        </p:spPr>
      </p:cxnSp>
      <p:sp>
        <p:nvSpPr>
          <p:cNvPr id="165" name="流程图: 过程 164"/>
          <p:cNvSpPr/>
          <p:nvPr/>
        </p:nvSpPr>
        <p:spPr>
          <a:xfrm>
            <a:off x="4597477" y="5102074"/>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66" name="直接箭头连接符 165"/>
          <p:cNvCxnSpPr/>
          <p:nvPr/>
        </p:nvCxnSpPr>
        <p:spPr>
          <a:xfrm flipV="1">
            <a:off x="4707585" y="5246090"/>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67" name="肘形连接符 25"/>
          <p:cNvCxnSpPr/>
          <p:nvPr/>
        </p:nvCxnSpPr>
        <p:spPr>
          <a:xfrm rot="5400000" flipH="1" flipV="1">
            <a:off x="4754224" y="4868048"/>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168" name="流程图: 联系 26"/>
          <p:cNvSpPr/>
          <p:nvPr/>
        </p:nvSpPr>
        <p:spPr>
          <a:xfrm>
            <a:off x="4273441" y="4841600"/>
            <a:ext cx="144016" cy="144016"/>
          </a:xfrm>
          <a:prstGeom prst="flowChartConnector">
            <a:avLst/>
          </a:prstGeom>
          <a:solidFill>
            <a:srgbClr val="F79646">
              <a:lumMod val="40000"/>
              <a:lumOff val="60000"/>
            </a:srgbClr>
          </a:solidFill>
          <a:ln w="12700" cap="flat" cmpd="sng" algn="ctr">
            <a:solidFill>
              <a:srgbClr val="4F81BD">
                <a:alpha val="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69" name="流程图: 联系 27"/>
          <p:cNvSpPr/>
          <p:nvPr/>
        </p:nvSpPr>
        <p:spPr>
          <a:xfrm>
            <a:off x="4989267" y="4833984"/>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70" name="椭圆 169"/>
          <p:cNvSpPr/>
          <p:nvPr/>
        </p:nvSpPr>
        <p:spPr>
          <a:xfrm>
            <a:off x="4879283" y="4598018"/>
            <a:ext cx="360040" cy="144016"/>
          </a:xfrm>
          <a:prstGeom prst="ellipse">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171" name="直接箭头连接符 170"/>
          <p:cNvCxnSpPr>
            <a:stCxn id="169" idx="0"/>
          </p:cNvCxnSpPr>
          <p:nvPr/>
        </p:nvCxnSpPr>
        <p:spPr>
          <a:xfrm flipV="1">
            <a:off x="5061275" y="4735684"/>
            <a:ext cx="0" cy="98300"/>
          </a:xfrm>
          <a:prstGeom prst="straightConnector1">
            <a:avLst/>
          </a:prstGeom>
          <a:noFill/>
          <a:ln w="25400" cap="flat" cmpd="sng" algn="ctr">
            <a:solidFill>
              <a:sysClr val="windowText" lastClr="000000">
                <a:alpha val="5000"/>
              </a:sysClr>
            </a:solidFill>
            <a:prstDash val="solid"/>
            <a:tailEnd type="none"/>
          </a:ln>
          <a:effectLst/>
        </p:spPr>
      </p:cxnSp>
      <p:cxnSp>
        <p:nvCxnSpPr>
          <p:cNvPr id="172" name="直接箭头连接符 171"/>
          <p:cNvCxnSpPr>
            <a:stCxn id="170" idx="0"/>
          </p:cNvCxnSpPr>
          <p:nvPr/>
        </p:nvCxnSpPr>
        <p:spPr>
          <a:xfrm flipV="1">
            <a:off x="5059303" y="4454003"/>
            <a:ext cx="0" cy="144015"/>
          </a:xfrm>
          <a:prstGeom prst="straightConnector1">
            <a:avLst/>
          </a:prstGeom>
          <a:noFill/>
          <a:ln w="25400" cap="flat" cmpd="sng" algn="ctr">
            <a:solidFill>
              <a:sysClr val="windowText" lastClr="000000">
                <a:alpha val="5000"/>
              </a:sysClr>
            </a:solidFill>
            <a:prstDash val="solid"/>
            <a:tailEnd type="none"/>
          </a:ln>
          <a:effectLst/>
        </p:spPr>
      </p:cxnSp>
      <p:cxnSp>
        <p:nvCxnSpPr>
          <p:cNvPr id="173" name="肘形连接符 31"/>
          <p:cNvCxnSpPr>
            <a:stCxn id="169" idx="4"/>
          </p:cNvCxnSpPr>
          <p:nvPr/>
        </p:nvCxnSpPr>
        <p:spPr>
          <a:xfrm rot="16200000" flipH="1">
            <a:off x="5127379" y="4911896"/>
            <a:ext cx="484114" cy="616322"/>
          </a:xfrm>
          <a:prstGeom prst="bentConnector2">
            <a:avLst/>
          </a:prstGeom>
          <a:noFill/>
          <a:ln w="25400" cap="flat" cmpd="sng" algn="ctr">
            <a:solidFill>
              <a:sysClr val="windowText" lastClr="000000">
                <a:alpha val="5000"/>
              </a:sysClr>
            </a:solidFill>
            <a:prstDash val="solid"/>
            <a:tailEnd type="none"/>
          </a:ln>
          <a:effectLst/>
        </p:spPr>
      </p:cxnSp>
      <p:cxnSp>
        <p:nvCxnSpPr>
          <p:cNvPr id="174" name="直接箭头连接符 173"/>
          <p:cNvCxnSpPr/>
          <p:nvPr/>
        </p:nvCxnSpPr>
        <p:spPr>
          <a:xfrm flipV="1">
            <a:off x="5389565" y="4165970"/>
            <a:ext cx="0" cy="1296144"/>
          </a:xfrm>
          <a:prstGeom prst="straightConnector1">
            <a:avLst/>
          </a:prstGeom>
          <a:noFill/>
          <a:ln w="25400" cap="flat" cmpd="sng" algn="ctr">
            <a:solidFill>
              <a:sysClr val="windowText" lastClr="000000">
                <a:alpha val="5000"/>
              </a:sysClr>
            </a:solidFill>
            <a:prstDash val="solid"/>
            <a:tailEnd type="none" w="med" len="lg"/>
          </a:ln>
          <a:effectLst/>
        </p:spPr>
      </p:cxnSp>
      <p:cxnSp>
        <p:nvCxnSpPr>
          <p:cNvPr id="175" name="直接箭头连接符 174"/>
          <p:cNvCxnSpPr/>
          <p:nvPr/>
        </p:nvCxnSpPr>
        <p:spPr>
          <a:xfrm>
            <a:off x="5677597" y="5462114"/>
            <a:ext cx="360040" cy="0"/>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176" name="直接箭头连接符 175"/>
          <p:cNvCxnSpPr/>
          <p:nvPr/>
        </p:nvCxnSpPr>
        <p:spPr>
          <a:xfrm>
            <a:off x="5682917" y="4454002"/>
            <a:ext cx="360040" cy="0"/>
          </a:xfrm>
          <a:prstGeom prst="straightConnector1">
            <a:avLst/>
          </a:prstGeom>
          <a:noFill/>
          <a:ln w="25400" cap="flat" cmpd="sng" algn="ctr">
            <a:solidFill>
              <a:sysClr val="windowText" lastClr="000000">
                <a:alpha val="10000"/>
              </a:sysClr>
            </a:solidFill>
            <a:prstDash val="solid"/>
            <a:tailEnd type="triangle" w="med" len="lg"/>
          </a:ln>
          <a:effectLst/>
        </p:spPr>
      </p:cxnSp>
      <p:cxnSp>
        <p:nvCxnSpPr>
          <p:cNvPr id="177" name="直接箭头连接符 176"/>
          <p:cNvCxnSpPr/>
          <p:nvPr/>
        </p:nvCxnSpPr>
        <p:spPr>
          <a:xfrm flipH="1" flipV="1">
            <a:off x="3589364" y="5750146"/>
            <a:ext cx="1" cy="144016"/>
          </a:xfrm>
          <a:prstGeom prst="straightConnector1">
            <a:avLst/>
          </a:prstGeom>
          <a:noFill/>
          <a:ln w="25400" cap="flat" cmpd="sng" algn="ctr">
            <a:solidFill>
              <a:sysClr val="windowText" lastClr="000000"/>
            </a:solidFill>
            <a:prstDash val="solid"/>
            <a:tailEnd type="none"/>
          </a:ln>
          <a:effectLst/>
        </p:spPr>
      </p:cxnSp>
      <p:cxnSp>
        <p:nvCxnSpPr>
          <p:cNvPr id="178" name="直接箭头连接符 177"/>
          <p:cNvCxnSpPr/>
          <p:nvPr/>
        </p:nvCxnSpPr>
        <p:spPr>
          <a:xfrm flipV="1">
            <a:off x="5389565" y="3933203"/>
            <a:ext cx="0" cy="232768"/>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179" name="直接箭头连接符 178"/>
          <p:cNvCxnSpPr/>
          <p:nvPr/>
        </p:nvCxnSpPr>
        <p:spPr>
          <a:xfrm flipH="1" flipV="1">
            <a:off x="3589363" y="5462114"/>
            <a:ext cx="2" cy="286529"/>
          </a:xfrm>
          <a:prstGeom prst="straightConnector1">
            <a:avLst/>
          </a:prstGeom>
          <a:noFill/>
          <a:ln w="25400" cap="flat" cmpd="sng" algn="ctr">
            <a:solidFill>
              <a:sysClr val="windowText" lastClr="000000"/>
            </a:solidFill>
            <a:prstDash val="solid"/>
            <a:tailEnd type="none"/>
          </a:ln>
          <a:effectLst/>
        </p:spPr>
      </p:cxnSp>
      <p:cxnSp>
        <p:nvCxnSpPr>
          <p:cNvPr id="180" name="直接箭头连接符 179"/>
          <p:cNvCxnSpPr/>
          <p:nvPr/>
        </p:nvCxnSpPr>
        <p:spPr>
          <a:xfrm>
            <a:off x="3085309" y="5462114"/>
            <a:ext cx="288032" cy="0"/>
          </a:xfrm>
          <a:prstGeom prst="straightConnector1">
            <a:avLst/>
          </a:prstGeom>
          <a:noFill/>
          <a:ln w="25400" cap="flat" cmpd="sng" algn="ctr">
            <a:solidFill>
              <a:sysClr val="windowText" lastClr="000000"/>
            </a:solidFill>
            <a:prstDash val="solid"/>
            <a:tailEnd type="none"/>
          </a:ln>
          <a:effectLst/>
        </p:spPr>
      </p:cxnSp>
      <p:sp>
        <p:nvSpPr>
          <p:cNvPr id="181" name="TextBox 39"/>
          <p:cNvSpPr txBox="1"/>
          <p:nvPr/>
        </p:nvSpPr>
        <p:spPr>
          <a:xfrm>
            <a:off x="2869285" y="4112994"/>
            <a:ext cx="576064"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C</a:t>
            </a:r>
            <a:r>
              <a:rPr lang="en-US" altLang="zh-CN" sz="1600" baseline="-25000" dirty="0">
                <a:solidFill>
                  <a:prstClr val="black">
                    <a:alpha val="10000"/>
                  </a:prstClr>
                </a:solidFill>
                <a:latin typeface="Calibri" panose="020F0502020204030204"/>
                <a:ea typeface="宋体" panose="02010600030101010101" pitchFamily="2" charset="-122"/>
              </a:rPr>
              <a:t>t-1</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82" name="TextBox 40"/>
          <p:cNvSpPr txBox="1"/>
          <p:nvPr/>
        </p:nvSpPr>
        <p:spPr>
          <a:xfrm>
            <a:off x="5749605" y="4112994"/>
            <a:ext cx="576064"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C</a:t>
            </a:r>
            <a:r>
              <a:rPr lang="en-US" altLang="zh-CN" sz="1600" baseline="-25000" dirty="0">
                <a:solidFill>
                  <a:prstClr val="black">
                    <a:alpha val="10000"/>
                  </a:prstClr>
                </a:solidFill>
                <a:latin typeface="Calibri" panose="020F0502020204030204"/>
                <a:ea typeface="宋体" panose="02010600030101010101" pitchFamily="2" charset="-122"/>
              </a:rPr>
              <a:t>t</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83" name="TextBox 41"/>
          <p:cNvSpPr txBox="1"/>
          <p:nvPr/>
        </p:nvSpPr>
        <p:spPr>
          <a:xfrm>
            <a:off x="5029525" y="3752954"/>
            <a:ext cx="576064"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h</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184" name="TextBox 42"/>
          <p:cNvSpPr txBox="1"/>
          <p:nvPr/>
        </p:nvSpPr>
        <p:spPr>
          <a:xfrm>
            <a:off x="2977297" y="5174082"/>
            <a:ext cx="360040" cy="253916"/>
          </a:xfrm>
          <a:prstGeom prst="rect">
            <a:avLst/>
          </a:prstGeom>
          <a:noFill/>
        </p:spPr>
        <p:txBody>
          <a:bodyPr wrap="square" rtlCol="0">
            <a:spAutoFit/>
          </a:bodyPr>
          <a:lstStyle/>
          <a:p>
            <a:r>
              <a:rPr lang="en-US" altLang="zh-CN" sz="1050" dirty="0">
                <a:solidFill>
                  <a:prstClr val="black"/>
                </a:solidFill>
                <a:latin typeface="Calibri" panose="020F0502020204030204"/>
                <a:ea typeface="宋体" panose="02010600030101010101" pitchFamily="2" charset="-122"/>
              </a:rPr>
              <a:t>h</a:t>
            </a:r>
            <a:r>
              <a:rPr lang="en-US" altLang="zh-CN" sz="1050" baseline="-25000" dirty="0">
                <a:solidFill>
                  <a:prstClr val="black"/>
                </a:solidFill>
                <a:latin typeface="Calibri" panose="020F0502020204030204"/>
                <a:ea typeface="宋体" panose="02010600030101010101" pitchFamily="2" charset="-122"/>
              </a:rPr>
              <a:t>t-1</a:t>
            </a:r>
            <a:endParaRPr lang="zh-CN" altLang="en-US" sz="1600" dirty="0">
              <a:solidFill>
                <a:prstClr val="black"/>
              </a:solidFill>
              <a:latin typeface="Calibri" panose="020F0502020204030204"/>
              <a:ea typeface="宋体" panose="02010600030101010101" pitchFamily="2" charset="-122"/>
            </a:endParaRPr>
          </a:p>
        </p:txBody>
      </p:sp>
      <p:sp>
        <p:nvSpPr>
          <p:cNvPr id="185" name="TextBox 43"/>
          <p:cNvSpPr txBox="1"/>
          <p:nvPr/>
        </p:nvSpPr>
        <p:spPr>
          <a:xfrm>
            <a:off x="3445349" y="5822154"/>
            <a:ext cx="360040"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x</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sp>
        <p:nvSpPr>
          <p:cNvPr id="186" name="TextBox 44"/>
          <p:cNvSpPr txBox="1"/>
          <p:nvPr/>
        </p:nvSpPr>
        <p:spPr>
          <a:xfrm>
            <a:off x="3436283" y="4667572"/>
            <a:ext cx="360040"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f</a:t>
            </a:r>
            <a:r>
              <a:rPr lang="en-US" altLang="zh-CN" sz="1600" baseline="-25000" dirty="0">
                <a:solidFill>
                  <a:prstClr val="black">
                    <a:alpha val="10000"/>
                  </a:prstClr>
                </a:solidFill>
                <a:latin typeface="Calibri" panose="020F0502020204030204"/>
                <a:ea typeface="宋体" panose="02010600030101010101" pitchFamily="2" charset="-122"/>
              </a:rPr>
              <a:t>t</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87" name="TextBox 45"/>
          <p:cNvSpPr txBox="1"/>
          <p:nvPr/>
        </p:nvSpPr>
        <p:spPr>
          <a:xfrm>
            <a:off x="3733381" y="4688112"/>
            <a:ext cx="360040"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i</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sp>
        <p:nvSpPr>
          <p:cNvPr id="188" name="TextBox 47"/>
          <p:cNvSpPr txBox="1"/>
          <p:nvPr/>
        </p:nvSpPr>
        <p:spPr>
          <a:xfrm>
            <a:off x="4434411" y="4667572"/>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o</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cxnSp>
        <p:nvCxnSpPr>
          <p:cNvPr id="189" name="直接箭头连接符 188"/>
          <p:cNvCxnSpPr/>
          <p:nvPr/>
        </p:nvCxnSpPr>
        <p:spPr>
          <a:xfrm flipH="1">
            <a:off x="3697377" y="5462114"/>
            <a:ext cx="652326" cy="0"/>
          </a:xfrm>
          <a:prstGeom prst="straightConnector1">
            <a:avLst/>
          </a:prstGeom>
          <a:noFill/>
          <a:ln w="25400" cap="flat" cmpd="sng" algn="ctr">
            <a:solidFill>
              <a:sysClr val="windowText" lastClr="000000"/>
            </a:solidFill>
            <a:prstDash val="solid"/>
            <a:tailEnd type="none"/>
          </a:ln>
          <a:effectLst/>
        </p:spPr>
      </p:cxnSp>
      <p:cxnSp>
        <p:nvCxnSpPr>
          <p:cNvPr id="190" name="直接箭头连接符 189"/>
          <p:cNvCxnSpPr/>
          <p:nvPr/>
        </p:nvCxnSpPr>
        <p:spPr>
          <a:xfrm flipH="1">
            <a:off x="4345449" y="5462114"/>
            <a:ext cx="362136" cy="0"/>
          </a:xfrm>
          <a:prstGeom prst="straightConnector1">
            <a:avLst/>
          </a:prstGeom>
          <a:noFill/>
          <a:ln w="25400" cap="flat" cmpd="sng" algn="ctr">
            <a:solidFill>
              <a:sysClr val="windowText" lastClr="000000">
                <a:alpha val="5000"/>
              </a:sysClr>
            </a:solidFill>
            <a:prstDash val="solid"/>
            <a:tailEnd type="none"/>
          </a:ln>
          <a:effectLst/>
        </p:spPr>
      </p:cxnSp>
      <p:graphicFrame>
        <p:nvGraphicFramePr>
          <p:cNvPr id="191" name="对象 190"/>
          <p:cNvGraphicFramePr>
            <a:graphicFrameLocks noChangeAspect="1"/>
          </p:cNvGraphicFramePr>
          <p:nvPr/>
        </p:nvGraphicFramePr>
        <p:xfrm>
          <a:off x="4171134" y="4920232"/>
          <a:ext cx="131763" cy="179388"/>
        </p:xfrm>
        <a:graphic>
          <a:graphicData uri="http://schemas.openxmlformats.org/presentationml/2006/ole">
            <mc:AlternateContent xmlns:mc="http://schemas.openxmlformats.org/markup-compatibility/2006">
              <mc:Choice xmlns:v="urn:schemas-microsoft-com:vml" Requires="v">
                <p:oleObj spid="_x0000_s19583" name="Equation" r:id="rId4" imgW="139700" imgH="190500" progId="Equation.DSMT4">
                  <p:embed/>
                </p:oleObj>
              </mc:Choice>
              <mc:Fallback>
                <p:oleObj name="Equation" r:id="rId4" imgW="139700" imgH="190500" progId="Equation.DSMT4">
                  <p:embed/>
                  <p:pic>
                    <p:nvPicPr>
                      <p:cNvPr id="0" name="对象 1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1134" y="4920232"/>
                        <a:ext cx="131763"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矩形 12"/>
          <p:cNvSpPr/>
          <p:nvPr/>
        </p:nvSpPr>
        <p:spPr>
          <a:xfrm>
            <a:off x="3086100" y="6270625"/>
            <a:ext cx="2956560" cy="337185"/>
          </a:xfrm>
          <a:prstGeom prst="rect">
            <a:avLst/>
          </a:prstGeom>
        </p:spPr>
        <p:txBody>
          <a:bodyPr wrap="square">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LSTM</a:t>
            </a:r>
            <a:r>
              <a:rPr lang="zh-CN"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的输入门</a:t>
            </a:r>
            <a:endParaRPr lang="zh-CN"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6" name="对象 15"/>
          <p:cNvGraphicFramePr>
            <a:graphicFrameLocks noChangeAspect="1"/>
          </p:cNvGraphicFramePr>
          <p:nvPr/>
        </p:nvGraphicFramePr>
        <p:xfrm>
          <a:off x="2510981" y="3595832"/>
          <a:ext cx="1987200" cy="360000"/>
        </p:xfrm>
        <a:graphic>
          <a:graphicData uri="http://schemas.openxmlformats.org/presentationml/2006/ole">
            <mc:AlternateContent xmlns:mc="http://schemas.openxmlformats.org/markup-compatibility/2006">
              <mc:Choice xmlns:v="urn:schemas-microsoft-com:vml" Requires="v">
                <p:oleObj spid="_x0000_s19584" name="Equation" r:id="rId6" imgW="1333500" imgH="228600" progId="Equation.DSMT4">
                  <p:embed/>
                </p:oleObj>
              </mc:Choice>
              <mc:Fallback>
                <p:oleObj name="Equation" r:id="rId6" imgW="1333500" imgH="2286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0981" y="3595832"/>
                        <a:ext cx="19872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8" name="对象 17"/>
          <p:cNvGraphicFramePr>
            <a:graphicFrameLocks noChangeAspect="1"/>
          </p:cNvGraphicFramePr>
          <p:nvPr/>
        </p:nvGraphicFramePr>
        <p:xfrm>
          <a:off x="2510981" y="3272358"/>
          <a:ext cx="2247900" cy="323850"/>
        </p:xfrm>
        <a:graphic>
          <a:graphicData uri="http://schemas.openxmlformats.org/presentationml/2006/ole">
            <mc:AlternateContent xmlns:mc="http://schemas.openxmlformats.org/markup-compatibility/2006">
              <mc:Choice xmlns:v="urn:schemas-microsoft-com:vml" Requires="v">
                <p:oleObj spid="_x0000_s19585" name="Equation" r:id="rId8" imgW="38709600" imgH="5486400" progId="Equation.DSMT4">
                  <p:embed/>
                </p:oleObj>
              </mc:Choice>
              <mc:Fallback>
                <p:oleObj name="Equation" r:id="rId8" imgW="38709600" imgH="5486400" progId="Equation.DSMT4">
                  <p:embed/>
                  <p:pic>
                    <p:nvPicPr>
                      <p:cNvPr id="0" name="Object 11"/>
                      <p:cNvPicPr>
                        <a:picLocks noChangeAspect="1" noChangeArrowheads="1"/>
                      </p:cNvPicPr>
                      <p:nvPr/>
                    </p:nvPicPr>
                    <p:blipFill>
                      <a:blip r:embed="rId9"/>
                      <a:srcRect/>
                      <a:stretch>
                        <a:fillRect/>
                      </a:stretch>
                    </p:blipFill>
                    <p:spPr bwMode="auto">
                      <a:xfrm>
                        <a:off x="2510981" y="3272358"/>
                        <a:ext cx="22479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 name="文本框 107"/>
          <p:cNvSpPr txBox="1"/>
          <p:nvPr/>
        </p:nvSpPr>
        <p:spPr>
          <a:xfrm>
            <a:off x="6947187" y="3265006"/>
            <a:ext cx="771365" cy="338554"/>
          </a:xfrm>
          <a:prstGeom prst="rect">
            <a:avLst/>
          </a:prstGeom>
          <a:noFill/>
        </p:spPr>
        <p:txBody>
          <a:bodyPr wrap="none" rtlCol="0">
            <a:spAutoFit/>
          </a:bodyPr>
          <a:lstStyle/>
          <a:p>
            <a:r>
              <a:rPr lang="en-US" altLang="zh-CN" sz="1600" dirty="0">
                <a:solidFill>
                  <a:schemeClr val="bg1"/>
                </a:solidFill>
              </a:rPr>
              <a:t>(8-26)</a:t>
            </a:r>
            <a:endParaRPr lang="zh-CN" altLang="en-US" sz="1600" dirty="0">
              <a:solidFill>
                <a:schemeClr val="bg1"/>
              </a:solidFill>
            </a:endParaRPr>
          </a:p>
        </p:txBody>
      </p:sp>
      <p:sp>
        <p:nvSpPr>
          <p:cNvPr id="109" name="文本框 108"/>
          <p:cNvSpPr txBox="1"/>
          <p:nvPr/>
        </p:nvSpPr>
        <p:spPr>
          <a:xfrm>
            <a:off x="6947187" y="3606555"/>
            <a:ext cx="771365" cy="338554"/>
          </a:xfrm>
          <a:prstGeom prst="rect">
            <a:avLst/>
          </a:prstGeom>
          <a:noFill/>
        </p:spPr>
        <p:txBody>
          <a:bodyPr wrap="none" rtlCol="0">
            <a:spAutoFit/>
          </a:bodyPr>
          <a:lstStyle/>
          <a:p>
            <a:r>
              <a:rPr lang="en-US" altLang="zh-CN" sz="1600" dirty="0">
                <a:solidFill>
                  <a:schemeClr val="bg1"/>
                </a:solidFill>
              </a:rPr>
              <a:t>(8-27)</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85315" y="1739783"/>
            <a:ext cx="7621400" cy="2018206"/>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mc:AlternateContent xmlns:mc="http://schemas.openxmlformats.org/markup-compatibility/2006">
        <mc:Choice xmlns:a14="http://schemas.microsoft.com/office/drawing/2010/main" Requires="a14">
          <p:sp>
            <p:nvSpPr>
              <p:cNvPr id="37" name="矩形 36"/>
              <p:cNvSpPr/>
              <p:nvPr/>
            </p:nvSpPr>
            <p:spPr>
              <a:xfrm>
                <a:off x="785315" y="1739783"/>
                <a:ext cx="7621400" cy="149738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altLang="zh-CN" sz="1600" dirty="0"/>
                  <a:t>4</a:t>
                </a:r>
                <a:r>
                  <a:rPr lang="zh-CN" altLang="en-US" sz="1600" dirty="0"/>
                  <a:t>）状态控制</a:t>
                </a:r>
                <a:endParaRPr lang="en-US" altLang="zh-CN" sz="1600" dirty="0"/>
              </a:p>
              <a:p>
                <a:pPr indent="457200"/>
                <a:r>
                  <a:rPr lang="zh-CN" altLang="en-US" sz="1600" dirty="0"/>
                  <a:t>第三步就可以更新上一时刻的状态</a:t>
                </a:r>
                <a14:m>
                  <m:oMath xmlns:m="http://schemas.openxmlformats.org/officeDocument/2006/math">
                    <m:sSub>
                      <m:sSubPr>
                        <m:ctrlPr>
                          <a:rPr lang="zh-CN" altLang="en-US" sz="1600" i="1" smtClean="0">
                            <a:latin typeface="Cambria Math"/>
                          </a:rPr>
                        </m:ctrlPr>
                      </m:sSubPr>
                      <m:e>
                        <m:r>
                          <a:rPr lang="zh-CN" altLang="en-US" sz="1600" i="1">
                            <a:latin typeface="Cambria Math" panose="02040503050406030204" pitchFamily="18" charset="0"/>
                          </a:rPr>
                          <m:t>𝐶</m:t>
                        </m:r>
                      </m:e>
                      <m:sub>
                        <m:r>
                          <a:rPr lang="zh-CN" altLang="en-US" sz="1600" i="1">
                            <a:latin typeface="Cambria Math" panose="02040503050406030204" pitchFamily="18" charset="0"/>
                          </a:rPr>
                          <m:t>𝑡</m:t>
                        </m:r>
                        <m:r>
                          <a:rPr lang="zh-CN" altLang="en-US" sz="1600" i="0">
                            <a:latin typeface="Cambria Math" panose="02040503050406030204" pitchFamily="18" charset="0"/>
                          </a:rPr>
                          <m:t>−1</m:t>
                        </m:r>
                      </m:sub>
                    </m:sSub>
                  </m:oMath>
                </a14:m>
                <a:r>
                  <a:rPr lang="zh-CN" altLang="en-US" sz="1600" dirty="0"/>
                  <a:t>为当前时刻的状态</a:t>
                </a:r>
                <a14:m>
                  <m:oMath xmlns:m="http://schemas.openxmlformats.org/officeDocument/2006/math">
                    <m:sSub>
                      <m:sSubPr>
                        <m:ctrlPr>
                          <a:rPr lang="zh-CN" altLang="en-US" sz="1600" i="1" smtClean="0">
                            <a:latin typeface="Cambria Math"/>
                          </a:rPr>
                        </m:ctrlPr>
                      </m:sSubPr>
                      <m:e>
                        <m:r>
                          <a:rPr lang="zh-CN" altLang="en-US" sz="1600" i="1" smtClean="0">
                            <a:latin typeface="Cambria Math" panose="02040503050406030204" pitchFamily="18" charset="0"/>
                          </a:rPr>
                          <m:t>𝐶</m:t>
                        </m:r>
                      </m:e>
                      <m:sub>
                        <m:r>
                          <a:rPr lang="zh-CN" altLang="en-US" sz="1600" i="1" smtClean="0">
                            <a:latin typeface="Cambria Math" panose="02040503050406030204" pitchFamily="18" charset="0"/>
                          </a:rPr>
                          <m:t>𝑡</m:t>
                        </m:r>
                      </m:sub>
                    </m:sSub>
                  </m:oMath>
                </a14:m>
                <a:r>
                  <a:rPr lang="zh-CN" altLang="en-US" sz="1600" dirty="0"/>
                  <a:t>了。上述的第一步的遗忘门计算了一个控制向量，此时可通过这个向量过滤了一部分</a:t>
                </a:r>
                <a14:m>
                  <m:oMath xmlns:m="http://schemas.openxmlformats.org/officeDocument/2006/math">
                    <m:sSub>
                      <m:sSubPr>
                        <m:ctrlPr>
                          <a:rPr lang="zh-CN" altLang="en-US" sz="1600" i="1" dirty="0" smtClean="0">
                            <a:latin typeface="Cambria Math"/>
                          </a:rPr>
                        </m:ctrlPr>
                      </m:sSubPr>
                      <m:e>
                        <m:r>
                          <a:rPr lang="zh-CN" altLang="en-US" sz="1600" i="1" dirty="0" smtClean="0">
                            <a:latin typeface="Cambria Math" panose="02040503050406030204" pitchFamily="18" charset="0"/>
                          </a:rPr>
                          <m:t>𝐶</m:t>
                        </m:r>
                      </m:e>
                      <m:sub>
                        <m:r>
                          <a:rPr lang="zh-CN" altLang="en-US" sz="1600" i="1" dirty="0" smtClean="0">
                            <a:latin typeface="Cambria Math" panose="02040503050406030204" pitchFamily="18" charset="0"/>
                          </a:rPr>
                          <m:t>𝑡</m:t>
                        </m:r>
                        <m:r>
                          <a:rPr lang="zh-CN" altLang="en-US" sz="1600" i="0" dirty="0" smtClean="0">
                            <a:latin typeface="Cambria Math" panose="02040503050406030204" pitchFamily="18" charset="0"/>
                          </a:rPr>
                          <m:t>−1</m:t>
                        </m:r>
                      </m:sub>
                    </m:sSub>
                  </m:oMath>
                </a14:m>
                <a:r>
                  <a:rPr lang="zh-CN" altLang="en-US" sz="1600" dirty="0"/>
                  <a:t>信息，如图</a:t>
                </a:r>
                <a:r>
                  <a:rPr lang="en-US" altLang="zh-CN" sz="1600" dirty="0"/>
                  <a:t>8-11</a:t>
                </a:r>
                <a:r>
                  <a:rPr lang="zh-CN" altLang="en-US" sz="1600" dirty="0"/>
                  <a:t>所示的乘法操作；上述第二步的输入门根据输入向量计算了新状态，此时可以通过这个新状态和</a:t>
                </a:r>
                <a14:m>
                  <m:oMath xmlns:m="http://schemas.openxmlformats.org/officeDocument/2006/math">
                    <m:sSub>
                      <m:sSubPr>
                        <m:ctrlPr>
                          <a:rPr lang="zh-CN" altLang="en-US" sz="1600" i="1" smtClean="0">
                            <a:latin typeface="Cambria Math"/>
                          </a:rPr>
                        </m:ctrlPr>
                      </m:sSubPr>
                      <m:e>
                        <m:r>
                          <a:rPr lang="zh-CN" altLang="en-US" sz="1600" i="1" smtClean="0">
                            <a:latin typeface="Cambria Math" panose="02040503050406030204" pitchFamily="18" charset="0"/>
                          </a:rPr>
                          <m:t>𝐶</m:t>
                        </m:r>
                      </m:e>
                      <m:sub>
                        <m:r>
                          <a:rPr lang="zh-CN" altLang="en-US" sz="1600" i="1" smtClean="0">
                            <a:latin typeface="Cambria Math" panose="02040503050406030204" pitchFamily="18" charset="0"/>
                          </a:rPr>
                          <m:t>𝑡</m:t>
                        </m:r>
                        <m:r>
                          <a:rPr lang="zh-CN" altLang="en-US" sz="1600" i="0" smtClean="0">
                            <a:latin typeface="Cambria Math" panose="02040503050406030204" pitchFamily="18" charset="0"/>
                          </a:rPr>
                          <m:t>−1</m:t>
                        </m:r>
                      </m:sub>
                    </m:sSub>
                  </m:oMath>
                </a14:m>
                <a:r>
                  <a:rPr lang="zh-CN" altLang="en-US" sz="1600" dirty="0"/>
                  <a:t>状态构建一个新的状态 </a:t>
                </a:r>
                <a14:m>
                  <m:oMath xmlns:m="http://schemas.openxmlformats.org/officeDocument/2006/math">
                    <m:sSub>
                      <m:sSubPr>
                        <m:ctrlPr>
                          <a:rPr lang="zh-CN" altLang="en-US" sz="1600" i="1" dirty="0" smtClean="0">
                            <a:latin typeface="Cambria Math"/>
                          </a:rPr>
                        </m:ctrlPr>
                      </m:sSubPr>
                      <m:e>
                        <m:r>
                          <a:rPr lang="zh-CN" altLang="en-US" sz="1600" i="1" dirty="0">
                            <a:latin typeface="Cambria Math" panose="02040503050406030204" pitchFamily="18" charset="0"/>
                          </a:rPr>
                          <m:t>𝐶</m:t>
                        </m:r>
                      </m:e>
                      <m:sub>
                        <m:r>
                          <a:rPr lang="zh-CN" altLang="en-US" sz="1600" i="1" dirty="0">
                            <a:latin typeface="Cambria Math" panose="02040503050406030204" pitchFamily="18" charset="0"/>
                          </a:rPr>
                          <m:t>𝑡</m:t>
                        </m:r>
                      </m:sub>
                    </m:sSub>
                  </m:oMath>
                </a14:m>
                <a:r>
                  <a:rPr lang="zh-CN" altLang="en-US" sz="1600" dirty="0"/>
                  <a:t>，如图</a:t>
                </a:r>
                <a:r>
                  <a:rPr lang="en-US" altLang="zh-CN" sz="1600" dirty="0"/>
                  <a:t>8-11</a:t>
                </a:r>
                <a:r>
                  <a:rPr lang="zh-CN" altLang="en-US" sz="1600" dirty="0"/>
                  <a:t>所示的加法操作。其函数关系为：</a:t>
                </a:r>
                <a:endParaRPr lang="en-US" altLang="zh-CN" sz="1600" dirty="0"/>
              </a:p>
            </p:txBody>
          </p:sp>
        </mc:Choice>
        <mc:Fallback>
          <p:sp>
            <p:nvSpPr>
              <p:cNvPr id="37" name="矩形 36"/>
              <p:cNvSpPr>
                <a:spLocks noRot="1" noChangeAspect="1" noMove="1" noResize="1" noEditPoints="1" noAdjustHandles="1" noChangeArrowheads="1" noChangeShapeType="1" noTextEdit="1"/>
              </p:cNvSpPr>
              <p:nvPr/>
            </p:nvSpPr>
            <p:spPr>
              <a:xfrm>
                <a:off x="785315" y="1739783"/>
                <a:ext cx="7621400" cy="1497383"/>
              </a:xfrm>
              <a:prstGeom prst="rect">
                <a:avLst/>
              </a:prstGeom>
              <a:blipFill rotWithShape="1">
                <a:blip r:embed="rId3"/>
                <a:stretch>
                  <a:fillRect l="-480" t="-2846" b="-7317"/>
                </a:stretch>
              </a:blipFill>
              <a:ln>
                <a:noFill/>
              </a:ln>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866075" y="1401230"/>
            <a:ext cx="2134702"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2</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结构分析</a:t>
            </a:r>
            <a:endParaRPr lang="zh-CN" altLang="en-US" sz="1600" b="1" dirty="0">
              <a:solidFill>
                <a:srgbClr val="3D89BC"/>
              </a:solidFill>
            </a:endParaRPr>
          </a:p>
        </p:txBody>
      </p:sp>
      <p:sp>
        <p:nvSpPr>
          <p:cNvPr id="102" name="圆角矩形 3"/>
          <p:cNvSpPr/>
          <p:nvPr/>
        </p:nvSpPr>
        <p:spPr>
          <a:xfrm>
            <a:off x="3443782" y="3938214"/>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03" name="直接箭头连接符 102"/>
          <p:cNvCxnSpPr/>
          <p:nvPr/>
        </p:nvCxnSpPr>
        <p:spPr>
          <a:xfrm>
            <a:off x="3155750" y="4226246"/>
            <a:ext cx="2592288" cy="1"/>
          </a:xfrm>
          <a:prstGeom prst="straightConnector1">
            <a:avLst/>
          </a:prstGeom>
          <a:noFill/>
          <a:ln w="25400" cap="flat" cmpd="sng" algn="ctr">
            <a:solidFill>
              <a:sysClr val="windowText" lastClr="000000"/>
            </a:solidFill>
            <a:prstDash val="solid"/>
            <a:tailEnd type="none"/>
          </a:ln>
          <a:effectLst/>
        </p:spPr>
      </p:cxnSp>
      <p:cxnSp>
        <p:nvCxnSpPr>
          <p:cNvPr id="104" name="直接箭头连接符 103"/>
          <p:cNvCxnSpPr/>
          <p:nvPr/>
        </p:nvCxnSpPr>
        <p:spPr>
          <a:xfrm>
            <a:off x="3443782" y="5234358"/>
            <a:ext cx="1334244" cy="0"/>
          </a:xfrm>
          <a:prstGeom prst="straightConnector1">
            <a:avLst/>
          </a:prstGeom>
          <a:noFill/>
          <a:ln w="25400" cap="flat" cmpd="sng" algn="ctr">
            <a:solidFill>
              <a:sysClr val="windowText" lastClr="000000">
                <a:alpha val="5000"/>
              </a:sysClr>
            </a:solidFill>
            <a:prstDash val="solid"/>
            <a:tailEnd type="none"/>
          </a:ln>
          <a:effectLst/>
        </p:spPr>
      </p:cxnSp>
      <p:sp>
        <p:nvSpPr>
          <p:cNvPr id="105" name="流程图: 过程 104"/>
          <p:cNvSpPr/>
          <p:nvPr/>
        </p:nvSpPr>
        <p:spPr>
          <a:xfrm>
            <a:off x="3659806" y="4874318"/>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06" name="直接箭头连接符 105"/>
          <p:cNvCxnSpPr>
            <a:endCxn id="105" idx="2"/>
          </p:cNvCxnSpPr>
          <p:nvPr/>
        </p:nvCxnSpPr>
        <p:spPr>
          <a:xfrm flipV="1">
            <a:off x="3767818" y="5018334"/>
            <a:ext cx="0" cy="216024"/>
          </a:xfrm>
          <a:prstGeom prst="straightConnector1">
            <a:avLst/>
          </a:prstGeom>
          <a:noFill/>
          <a:ln w="25400" cap="flat" cmpd="sng" algn="ctr">
            <a:solidFill>
              <a:sysClr val="windowText" lastClr="000000">
                <a:alpha val="5000"/>
              </a:sysClr>
            </a:solidFill>
            <a:prstDash val="solid"/>
            <a:tailEnd type="none"/>
          </a:ln>
          <a:effectLst/>
        </p:spPr>
      </p:cxnSp>
      <p:sp>
        <p:nvSpPr>
          <p:cNvPr id="107" name="流程图: 过程 106"/>
          <p:cNvSpPr/>
          <p:nvPr/>
        </p:nvSpPr>
        <p:spPr>
          <a:xfrm>
            <a:off x="4276128" y="4874318"/>
            <a:ext cx="288032"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108" name="直接箭头连接符 107"/>
          <p:cNvCxnSpPr>
            <a:endCxn id="109" idx="4"/>
          </p:cNvCxnSpPr>
          <p:nvPr/>
        </p:nvCxnSpPr>
        <p:spPr>
          <a:xfrm flipV="1">
            <a:off x="3767818" y="4298254"/>
            <a:ext cx="0" cy="576064"/>
          </a:xfrm>
          <a:prstGeom prst="straightConnector1">
            <a:avLst/>
          </a:prstGeom>
          <a:noFill/>
          <a:ln w="25400" cap="flat" cmpd="sng" algn="ctr">
            <a:solidFill>
              <a:sysClr val="windowText" lastClr="000000"/>
            </a:solidFill>
            <a:prstDash val="solid"/>
            <a:tailEnd type="triangle" w="med" len="lg"/>
          </a:ln>
          <a:effectLst/>
        </p:spPr>
      </p:cxnSp>
      <p:sp>
        <p:nvSpPr>
          <p:cNvPr id="109" name="流程图: 联系 10"/>
          <p:cNvSpPr/>
          <p:nvPr/>
        </p:nvSpPr>
        <p:spPr>
          <a:xfrm>
            <a:off x="3695810" y="4154238"/>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110" name="直接箭头连接符 109"/>
          <p:cNvCxnSpPr>
            <a:endCxn id="107" idx="2"/>
          </p:cNvCxnSpPr>
          <p:nvPr/>
        </p:nvCxnSpPr>
        <p:spPr>
          <a:xfrm flipV="1">
            <a:off x="4420144" y="5018334"/>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11" name="直接箭头连接符 110"/>
          <p:cNvCxnSpPr>
            <a:endCxn id="112" idx="4"/>
          </p:cNvCxnSpPr>
          <p:nvPr/>
        </p:nvCxnSpPr>
        <p:spPr>
          <a:xfrm flipV="1">
            <a:off x="4415890" y="4298254"/>
            <a:ext cx="0" cy="576064"/>
          </a:xfrm>
          <a:prstGeom prst="straightConnector1">
            <a:avLst/>
          </a:prstGeom>
          <a:noFill/>
          <a:ln w="25400" cap="flat" cmpd="sng" algn="ctr">
            <a:solidFill>
              <a:sysClr val="windowText" lastClr="000000"/>
            </a:solidFill>
            <a:prstDash val="solid"/>
            <a:tailEnd type="triangle" w="med" len="lg"/>
          </a:ln>
          <a:effectLst/>
        </p:spPr>
      </p:cxnSp>
      <p:sp>
        <p:nvSpPr>
          <p:cNvPr id="112" name="流程图: 联系 13"/>
          <p:cNvSpPr/>
          <p:nvPr/>
        </p:nvSpPr>
        <p:spPr>
          <a:xfrm>
            <a:off x="4343882" y="4154238"/>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22" name="流程图: 过程 121"/>
          <p:cNvSpPr/>
          <p:nvPr/>
        </p:nvSpPr>
        <p:spPr>
          <a:xfrm>
            <a:off x="3947838" y="4874318"/>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23" name="直接箭头连接符 122"/>
          <p:cNvCxnSpPr/>
          <p:nvPr/>
        </p:nvCxnSpPr>
        <p:spPr>
          <a:xfrm flipV="1">
            <a:off x="4051596" y="5018334"/>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24" name="肘形连接符 16"/>
          <p:cNvCxnSpPr>
            <a:stCxn id="122" idx="0"/>
          </p:cNvCxnSpPr>
          <p:nvPr/>
        </p:nvCxnSpPr>
        <p:spPr>
          <a:xfrm rot="5400000" flipH="1" flipV="1">
            <a:off x="4104585" y="4637117"/>
            <a:ext cx="188466" cy="285936"/>
          </a:xfrm>
          <a:prstGeom prst="bentConnector2">
            <a:avLst/>
          </a:prstGeom>
          <a:noFill/>
          <a:ln w="25400" cap="flat" cmpd="sng" algn="ctr">
            <a:solidFill>
              <a:sysClr val="windowText" lastClr="000000"/>
            </a:solidFill>
            <a:prstDash val="solid"/>
            <a:bevel/>
            <a:tailEnd type="triangle" w="med" len="lg"/>
          </a:ln>
          <a:effectLst/>
        </p:spPr>
      </p:cxnSp>
      <p:sp>
        <p:nvSpPr>
          <p:cNvPr id="137" name="流程图: 过程 136"/>
          <p:cNvSpPr/>
          <p:nvPr/>
        </p:nvSpPr>
        <p:spPr>
          <a:xfrm>
            <a:off x="4667918" y="4874318"/>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38" name="直接箭头连接符 137"/>
          <p:cNvCxnSpPr/>
          <p:nvPr/>
        </p:nvCxnSpPr>
        <p:spPr>
          <a:xfrm flipV="1">
            <a:off x="4778026" y="5018334"/>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39" name="肘形连接符 19"/>
          <p:cNvCxnSpPr/>
          <p:nvPr/>
        </p:nvCxnSpPr>
        <p:spPr>
          <a:xfrm rot="5400000" flipH="1" flipV="1">
            <a:off x="4824665" y="4640292"/>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192" name="流程图: 联系 20"/>
          <p:cNvSpPr/>
          <p:nvPr/>
        </p:nvSpPr>
        <p:spPr>
          <a:xfrm>
            <a:off x="4343882" y="4613844"/>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93" name="流程图: 联系 21"/>
          <p:cNvSpPr/>
          <p:nvPr/>
        </p:nvSpPr>
        <p:spPr>
          <a:xfrm>
            <a:off x="5059708" y="4606228"/>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94" name="椭圆 193"/>
          <p:cNvSpPr/>
          <p:nvPr/>
        </p:nvSpPr>
        <p:spPr>
          <a:xfrm>
            <a:off x="4949724" y="4370262"/>
            <a:ext cx="360040" cy="144016"/>
          </a:xfrm>
          <a:prstGeom prst="ellipse">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195" name="直接箭头连接符 194"/>
          <p:cNvCxnSpPr>
            <a:stCxn id="193" idx="0"/>
          </p:cNvCxnSpPr>
          <p:nvPr/>
        </p:nvCxnSpPr>
        <p:spPr>
          <a:xfrm flipV="1">
            <a:off x="5131716" y="4507928"/>
            <a:ext cx="0" cy="98300"/>
          </a:xfrm>
          <a:prstGeom prst="straightConnector1">
            <a:avLst/>
          </a:prstGeom>
          <a:noFill/>
          <a:ln w="25400" cap="flat" cmpd="sng" algn="ctr">
            <a:solidFill>
              <a:sysClr val="windowText" lastClr="000000">
                <a:alpha val="5000"/>
              </a:sysClr>
            </a:solidFill>
            <a:prstDash val="solid"/>
            <a:tailEnd type="none"/>
          </a:ln>
          <a:effectLst/>
        </p:spPr>
      </p:cxnSp>
      <p:cxnSp>
        <p:nvCxnSpPr>
          <p:cNvPr id="196" name="直接箭头连接符 195"/>
          <p:cNvCxnSpPr>
            <a:stCxn id="194" idx="0"/>
          </p:cNvCxnSpPr>
          <p:nvPr/>
        </p:nvCxnSpPr>
        <p:spPr>
          <a:xfrm flipV="1">
            <a:off x="5129744" y="4226247"/>
            <a:ext cx="0" cy="144015"/>
          </a:xfrm>
          <a:prstGeom prst="straightConnector1">
            <a:avLst/>
          </a:prstGeom>
          <a:noFill/>
          <a:ln w="25400" cap="flat" cmpd="sng" algn="ctr">
            <a:solidFill>
              <a:sysClr val="windowText" lastClr="000000">
                <a:alpha val="5000"/>
              </a:sysClr>
            </a:solidFill>
            <a:prstDash val="solid"/>
            <a:tailEnd type="none"/>
          </a:ln>
          <a:effectLst/>
        </p:spPr>
      </p:cxnSp>
      <p:cxnSp>
        <p:nvCxnSpPr>
          <p:cNvPr id="197" name="肘形连接符 25"/>
          <p:cNvCxnSpPr>
            <a:stCxn id="193" idx="4"/>
          </p:cNvCxnSpPr>
          <p:nvPr/>
        </p:nvCxnSpPr>
        <p:spPr>
          <a:xfrm rot="16200000" flipH="1">
            <a:off x="5197820" y="4684140"/>
            <a:ext cx="484114" cy="616322"/>
          </a:xfrm>
          <a:prstGeom prst="bentConnector2">
            <a:avLst/>
          </a:prstGeom>
          <a:noFill/>
          <a:ln w="25400" cap="flat" cmpd="sng" algn="ctr">
            <a:solidFill>
              <a:sysClr val="windowText" lastClr="000000">
                <a:alpha val="5000"/>
              </a:sysClr>
            </a:solidFill>
            <a:prstDash val="solid"/>
            <a:tailEnd type="none"/>
          </a:ln>
          <a:effectLst/>
        </p:spPr>
      </p:cxnSp>
      <p:cxnSp>
        <p:nvCxnSpPr>
          <p:cNvPr id="198" name="直接箭头连接符 197"/>
          <p:cNvCxnSpPr/>
          <p:nvPr/>
        </p:nvCxnSpPr>
        <p:spPr>
          <a:xfrm flipV="1">
            <a:off x="5460006" y="3938214"/>
            <a:ext cx="0" cy="1296144"/>
          </a:xfrm>
          <a:prstGeom prst="straightConnector1">
            <a:avLst/>
          </a:prstGeom>
          <a:noFill/>
          <a:ln w="25400" cap="flat" cmpd="sng" algn="ctr">
            <a:solidFill>
              <a:sysClr val="windowText" lastClr="000000">
                <a:alpha val="5000"/>
              </a:sysClr>
            </a:solidFill>
            <a:prstDash val="solid"/>
            <a:tailEnd type="none" w="med" len="lg"/>
          </a:ln>
          <a:effectLst/>
        </p:spPr>
      </p:cxnSp>
      <p:cxnSp>
        <p:nvCxnSpPr>
          <p:cNvPr id="199" name="直接箭头连接符 198"/>
          <p:cNvCxnSpPr/>
          <p:nvPr/>
        </p:nvCxnSpPr>
        <p:spPr>
          <a:xfrm>
            <a:off x="5748038" y="5234358"/>
            <a:ext cx="360040" cy="0"/>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200" name="直接箭头连接符 199"/>
          <p:cNvCxnSpPr/>
          <p:nvPr/>
        </p:nvCxnSpPr>
        <p:spPr>
          <a:xfrm>
            <a:off x="5753358" y="4226246"/>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201" name="直接箭头连接符 200"/>
          <p:cNvCxnSpPr/>
          <p:nvPr/>
        </p:nvCxnSpPr>
        <p:spPr>
          <a:xfrm flipH="1" flipV="1">
            <a:off x="3659805" y="5522390"/>
            <a:ext cx="1" cy="144016"/>
          </a:xfrm>
          <a:prstGeom prst="straightConnector1">
            <a:avLst/>
          </a:prstGeom>
          <a:noFill/>
          <a:ln w="25400" cap="flat" cmpd="sng" algn="ctr">
            <a:solidFill>
              <a:sysClr val="windowText" lastClr="000000">
                <a:alpha val="5000"/>
              </a:sysClr>
            </a:solidFill>
            <a:prstDash val="solid"/>
            <a:tailEnd type="none"/>
          </a:ln>
          <a:effectLst/>
        </p:spPr>
      </p:cxnSp>
      <p:cxnSp>
        <p:nvCxnSpPr>
          <p:cNvPr id="202" name="直接箭头连接符 201"/>
          <p:cNvCxnSpPr/>
          <p:nvPr/>
        </p:nvCxnSpPr>
        <p:spPr>
          <a:xfrm flipV="1">
            <a:off x="5460006" y="3705447"/>
            <a:ext cx="0" cy="232768"/>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203" name="直接箭头连接符 202"/>
          <p:cNvCxnSpPr/>
          <p:nvPr/>
        </p:nvCxnSpPr>
        <p:spPr>
          <a:xfrm flipH="1" flipV="1">
            <a:off x="3659804" y="5234358"/>
            <a:ext cx="2" cy="286529"/>
          </a:xfrm>
          <a:prstGeom prst="straightConnector1">
            <a:avLst/>
          </a:prstGeom>
          <a:noFill/>
          <a:ln w="25400" cap="flat" cmpd="sng" algn="ctr">
            <a:solidFill>
              <a:sysClr val="windowText" lastClr="000000">
                <a:alpha val="5000"/>
              </a:sysClr>
            </a:solidFill>
            <a:prstDash val="solid"/>
            <a:tailEnd type="none"/>
          </a:ln>
          <a:effectLst/>
        </p:spPr>
      </p:cxnSp>
      <p:cxnSp>
        <p:nvCxnSpPr>
          <p:cNvPr id="204" name="直接箭头连接符 203"/>
          <p:cNvCxnSpPr/>
          <p:nvPr/>
        </p:nvCxnSpPr>
        <p:spPr>
          <a:xfrm>
            <a:off x="3155750" y="5234358"/>
            <a:ext cx="288032" cy="0"/>
          </a:xfrm>
          <a:prstGeom prst="straightConnector1">
            <a:avLst/>
          </a:prstGeom>
          <a:noFill/>
          <a:ln w="25400" cap="flat" cmpd="sng" algn="ctr">
            <a:solidFill>
              <a:sysClr val="windowText" lastClr="000000">
                <a:alpha val="5000"/>
              </a:sysClr>
            </a:solidFill>
            <a:prstDash val="solid"/>
            <a:tailEnd type="none"/>
          </a:ln>
          <a:effectLst/>
        </p:spPr>
      </p:cxnSp>
      <p:sp>
        <p:nvSpPr>
          <p:cNvPr id="205" name="TextBox 39"/>
          <p:cNvSpPr txBox="1"/>
          <p:nvPr/>
        </p:nvSpPr>
        <p:spPr>
          <a:xfrm>
            <a:off x="2939726" y="3885238"/>
            <a:ext cx="576064"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C</a:t>
            </a:r>
            <a:r>
              <a:rPr lang="en-US" altLang="zh-CN" sz="1600" baseline="-25000" dirty="0">
                <a:solidFill>
                  <a:prstClr val="black"/>
                </a:solidFill>
                <a:latin typeface="Calibri" panose="020F0502020204030204"/>
                <a:ea typeface="宋体" panose="02010600030101010101" pitchFamily="2" charset="-122"/>
              </a:rPr>
              <a:t>t-1</a:t>
            </a:r>
            <a:endParaRPr lang="zh-CN" altLang="en-US" sz="1600" dirty="0">
              <a:solidFill>
                <a:prstClr val="black"/>
              </a:solidFill>
              <a:latin typeface="Calibri" panose="020F0502020204030204"/>
              <a:ea typeface="宋体" panose="02010600030101010101" pitchFamily="2" charset="-122"/>
            </a:endParaRPr>
          </a:p>
        </p:txBody>
      </p:sp>
      <p:sp>
        <p:nvSpPr>
          <p:cNvPr id="206" name="TextBox 40"/>
          <p:cNvSpPr txBox="1"/>
          <p:nvPr/>
        </p:nvSpPr>
        <p:spPr>
          <a:xfrm>
            <a:off x="5820046" y="3885238"/>
            <a:ext cx="576064"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C</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sp>
        <p:nvSpPr>
          <p:cNvPr id="207" name="TextBox 41"/>
          <p:cNvSpPr txBox="1"/>
          <p:nvPr/>
        </p:nvSpPr>
        <p:spPr>
          <a:xfrm>
            <a:off x="5228756" y="3525198"/>
            <a:ext cx="576064"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h</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208" name="TextBox 42"/>
          <p:cNvSpPr txBox="1"/>
          <p:nvPr/>
        </p:nvSpPr>
        <p:spPr>
          <a:xfrm>
            <a:off x="3047738" y="4895804"/>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h</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209" name="TextBox 43"/>
          <p:cNvSpPr txBox="1"/>
          <p:nvPr/>
        </p:nvSpPr>
        <p:spPr>
          <a:xfrm>
            <a:off x="3515790" y="5594398"/>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x</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210" name="TextBox 44"/>
          <p:cNvSpPr txBox="1"/>
          <p:nvPr/>
        </p:nvSpPr>
        <p:spPr>
          <a:xfrm>
            <a:off x="3506724" y="4439816"/>
            <a:ext cx="360040"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f</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sp>
        <p:nvSpPr>
          <p:cNvPr id="211" name="TextBox 45"/>
          <p:cNvSpPr txBox="1"/>
          <p:nvPr/>
        </p:nvSpPr>
        <p:spPr>
          <a:xfrm>
            <a:off x="3803822" y="4460356"/>
            <a:ext cx="360040"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i</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sp>
        <p:nvSpPr>
          <p:cNvPr id="212" name="TextBox 47"/>
          <p:cNvSpPr txBox="1"/>
          <p:nvPr/>
        </p:nvSpPr>
        <p:spPr>
          <a:xfrm>
            <a:off x="4504852" y="4439816"/>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o</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graphicFrame>
        <p:nvGraphicFramePr>
          <p:cNvPr id="213" name="Object 2"/>
          <p:cNvGraphicFramePr>
            <a:graphicFrameLocks noChangeAspect="1"/>
          </p:cNvGraphicFramePr>
          <p:nvPr/>
        </p:nvGraphicFramePr>
        <p:xfrm>
          <a:off x="4241575" y="4692923"/>
          <a:ext cx="131763" cy="179388"/>
        </p:xfrm>
        <a:graphic>
          <a:graphicData uri="http://schemas.openxmlformats.org/presentationml/2006/ole">
            <mc:AlternateContent xmlns:mc="http://schemas.openxmlformats.org/markup-compatibility/2006">
              <mc:Choice xmlns:v="urn:schemas-microsoft-com:vml" Requires="v">
                <p:oleObj spid="_x0000_s4261" name="Equation" r:id="rId4" imgW="139700" imgH="190500" progId="Equation.DSMT4">
                  <p:embed/>
                </p:oleObj>
              </mc:Choice>
              <mc:Fallback>
                <p:oleObj name="Equation" r:id="rId4" imgW="139700" imgH="1905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1575" y="4692923"/>
                        <a:ext cx="131763"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矩形 10"/>
          <p:cNvSpPr/>
          <p:nvPr/>
        </p:nvSpPr>
        <p:spPr>
          <a:xfrm>
            <a:off x="3000375" y="5609590"/>
            <a:ext cx="3107690" cy="337185"/>
          </a:xfrm>
          <a:prstGeom prst="rect">
            <a:avLst/>
          </a:prstGeom>
        </p:spPr>
        <p:txBody>
          <a:bodyPr wrap="square">
            <a:spAutoFit/>
          </a:bodyPr>
          <a:lstStyle/>
          <a:p>
            <a:pPr indent="-266700" algn="ctr" fontAlgn="auto">
              <a:lnSpc>
                <a:spcPct val="100000"/>
              </a:lnSpc>
              <a:spcAft>
                <a:spcPts val="0"/>
              </a:spcAft>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LSTM</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状态控制图</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Rectangle 9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5" name="对象 14"/>
          <p:cNvGraphicFramePr>
            <a:graphicFrameLocks noChangeAspect="1"/>
          </p:cNvGraphicFramePr>
          <p:nvPr/>
        </p:nvGraphicFramePr>
        <p:xfrm>
          <a:off x="1919826" y="3227337"/>
          <a:ext cx="1920000" cy="360000"/>
        </p:xfrm>
        <a:graphic>
          <a:graphicData uri="http://schemas.openxmlformats.org/presentationml/2006/ole">
            <mc:AlternateContent xmlns:mc="http://schemas.openxmlformats.org/markup-compatibility/2006">
              <mc:Choice xmlns:v="urn:schemas-microsoft-com:vml" Requires="v">
                <p:oleObj spid="_x0000_s4262" name="Equation" r:id="rId6" imgW="1244600" imgH="228600" progId="Equation.DSMT4">
                  <p:embed/>
                </p:oleObj>
              </mc:Choice>
              <mc:Fallback>
                <p:oleObj name="Equation" r:id="rId6" imgW="1244600" imgH="228600" progId="Equation.DSMT4">
                  <p:embed/>
                  <p:pic>
                    <p:nvPicPr>
                      <p:cNvPr id="0" name="Object 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9826" y="3227337"/>
                        <a:ext cx="19200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文本框 62"/>
          <p:cNvSpPr txBox="1"/>
          <p:nvPr/>
        </p:nvSpPr>
        <p:spPr>
          <a:xfrm>
            <a:off x="6947187" y="3227337"/>
            <a:ext cx="771365" cy="338554"/>
          </a:xfrm>
          <a:prstGeom prst="rect">
            <a:avLst/>
          </a:prstGeom>
          <a:noFill/>
        </p:spPr>
        <p:txBody>
          <a:bodyPr wrap="none" rtlCol="0">
            <a:spAutoFit/>
          </a:bodyPr>
          <a:lstStyle/>
          <a:p>
            <a:r>
              <a:rPr lang="en-US" altLang="zh-CN" sz="1600" dirty="0">
                <a:solidFill>
                  <a:schemeClr val="bg1"/>
                </a:solidFill>
              </a:rPr>
              <a:t>(8-28)</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11073" y="1727721"/>
            <a:ext cx="7621394" cy="2069632"/>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mc:AlternateContent xmlns:mc="http://schemas.openxmlformats.org/markup-compatibility/2006">
        <mc:Choice xmlns:a14="http://schemas.microsoft.com/office/drawing/2010/main" Requires="a14">
          <p:sp>
            <p:nvSpPr>
              <p:cNvPr id="37" name="矩形 36"/>
              <p:cNvSpPr/>
              <p:nvPr/>
            </p:nvSpPr>
            <p:spPr>
              <a:xfrm>
                <a:off x="811073" y="1727720"/>
                <a:ext cx="7621400" cy="108206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altLang="zh-CN" sz="1600" dirty="0"/>
                  <a:t>5</a:t>
                </a:r>
                <a:r>
                  <a:rPr lang="zh-CN" altLang="en-US" sz="1600" dirty="0"/>
                  <a:t>）输出门</a:t>
                </a:r>
              </a:p>
              <a:p>
                <a:pPr indent="457200"/>
                <a:r>
                  <a:rPr lang="zh-CN" altLang="en-US" sz="1600" dirty="0"/>
                  <a:t>最后一步就是决定神经元的输出向量</a:t>
                </a:r>
                <a14:m>
                  <m:oMath xmlns:m="http://schemas.openxmlformats.org/officeDocument/2006/math">
                    <m:sSub>
                      <m:sSubPr>
                        <m:ctrlPr>
                          <a:rPr lang="zh-CN" altLang="en-US" sz="1600" i="1" dirty="0" smtClean="0">
                            <a:latin typeface="Cambria Math"/>
                          </a:rPr>
                        </m:ctrlPr>
                      </m:sSubPr>
                      <m:e>
                        <m:r>
                          <a:rPr lang="zh-CN" altLang="en-US" sz="1600" i="1" dirty="0">
                            <a:latin typeface="Cambria Math" panose="02040503050406030204" pitchFamily="18" charset="0"/>
                          </a:rPr>
                          <m:t>h</m:t>
                        </m:r>
                      </m:e>
                      <m:sub>
                        <m:r>
                          <a:rPr lang="zh-CN" altLang="en-US" sz="1600" i="1" dirty="0">
                            <a:latin typeface="Cambria Math" panose="02040503050406030204" pitchFamily="18" charset="0"/>
                          </a:rPr>
                          <m:t>𝑡</m:t>
                        </m:r>
                      </m:sub>
                    </m:sSub>
                  </m:oMath>
                </a14:m>
                <a:r>
                  <a:rPr lang="zh-CN" altLang="en-US" sz="1600" dirty="0"/>
                  <a:t>是什么，此时的输出是根据上述第三步的</a:t>
                </a:r>
                <a14:m>
                  <m:oMath xmlns:m="http://schemas.openxmlformats.org/officeDocument/2006/math">
                    <m:sSub>
                      <m:sSubPr>
                        <m:ctrlPr>
                          <a:rPr lang="zh-CN" altLang="en-US" sz="1600" i="1" smtClean="0">
                            <a:latin typeface="Cambria Math"/>
                          </a:rPr>
                        </m:ctrlPr>
                      </m:sSubPr>
                      <m:e>
                        <m:r>
                          <a:rPr lang="zh-CN" altLang="en-US" sz="1600" i="1" smtClean="0">
                            <a:latin typeface="Cambria Math" panose="02040503050406030204" pitchFamily="18" charset="0"/>
                          </a:rPr>
                          <m:t>𝐶</m:t>
                        </m:r>
                      </m:e>
                      <m:sub>
                        <m:r>
                          <a:rPr lang="zh-CN" altLang="en-US" sz="1600" i="1" smtClean="0">
                            <a:latin typeface="Cambria Math" panose="02040503050406030204" pitchFamily="18" charset="0"/>
                          </a:rPr>
                          <m:t>𝑡</m:t>
                        </m:r>
                      </m:sub>
                    </m:sSub>
                  </m:oMath>
                </a14:m>
                <a:r>
                  <a:rPr lang="zh-CN" altLang="en-US" sz="1600" dirty="0"/>
                  <a:t>状态进行计算的，即根据一个</a:t>
                </a:r>
                <a:r>
                  <a:rPr lang="en-US" altLang="zh-CN" sz="1600" dirty="0"/>
                  <a:t>sigmoid</a:t>
                </a:r>
                <a:r>
                  <a:rPr lang="zh-CN" altLang="en-US" sz="1600" dirty="0"/>
                  <a:t>层的全连接前馈神经网络过滤掉一部分</a:t>
                </a:r>
                <a14:m>
                  <m:oMath xmlns:m="http://schemas.openxmlformats.org/officeDocument/2006/math">
                    <m:sSub>
                      <m:sSubPr>
                        <m:ctrlPr>
                          <a:rPr lang="zh-CN" altLang="en-US" sz="1600" i="1">
                            <a:latin typeface="Cambria Math"/>
                          </a:rPr>
                        </m:ctrlPr>
                      </m:sSubPr>
                      <m:e>
                        <m:r>
                          <a:rPr lang="zh-CN" altLang="en-US" sz="1600" i="1">
                            <a:latin typeface="Cambria Math" panose="02040503050406030204" pitchFamily="18" charset="0"/>
                          </a:rPr>
                          <m:t>𝐶</m:t>
                        </m:r>
                      </m:e>
                      <m:sub>
                        <m:r>
                          <a:rPr lang="zh-CN" altLang="en-US" sz="1600" i="1">
                            <a:latin typeface="Cambria Math" panose="02040503050406030204" pitchFamily="18" charset="0"/>
                          </a:rPr>
                          <m:t>𝑡</m:t>
                        </m:r>
                      </m:sub>
                    </m:sSub>
                  </m:oMath>
                </a14:m>
                <a:r>
                  <a:rPr lang="zh-CN" altLang="en-US" sz="1600" dirty="0"/>
                  <a:t> 状态作为当前时刻神经元的输出，如图</a:t>
                </a:r>
                <a:r>
                  <a:rPr lang="en-US" altLang="zh-CN" sz="1600" dirty="0"/>
                  <a:t>8-12</a:t>
                </a:r>
                <a:r>
                  <a:rPr lang="zh-CN" altLang="en-US" sz="1600" dirty="0"/>
                  <a:t>所示。其函数关系为：</a:t>
                </a:r>
              </a:p>
            </p:txBody>
          </p:sp>
        </mc:Choice>
        <mc:Fallback>
          <p:sp>
            <p:nvSpPr>
              <p:cNvPr id="37" name="矩形 36"/>
              <p:cNvSpPr>
                <a:spLocks noRot="1" noChangeAspect="1" noMove="1" noResize="1" noEditPoints="1" noAdjustHandles="1" noChangeArrowheads="1" noChangeShapeType="1" noTextEdit="1"/>
              </p:cNvSpPr>
              <p:nvPr/>
            </p:nvSpPr>
            <p:spPr>
              <a:xfrm>
                <a:off x="811073" y="1727720"/>
                <a:ext cx="7621400" cy="1082061"/>
              </a:xfrm>
              <a:prstGeom prst="rect">
                <a:avLst/>
              </a:prstGeom>
              <a:blipFill rotWithShape="1">
                <a:blip r:embed="rId1"/>
                <a:stretch>
                  <a:fillRect l="-400" t="-562" b="-6742"/>
                </a:stretch>
              </a:blipFill>
              <a:ln>
                <a:noFill/>
              </a:ln>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866075" y="1401230"/>
            <a:ext cx="2134702"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2</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结构分析</a:t>
            </a:r>
            <a:endParaRPr lang="zh-CN" altLang="en-US" sz="1600" b="1" dirty="0">
              <a:solidFill>
                <a:srgbClr val="3D89BC"/>
              </a:solidFill>
            </a:endParaRPr>
          </a:p>
        </p:txBody>
      </p:sp>
      <p:sp>
        <p:nvSpPr>
          <p:cNvPr id="59" name="圆角矩形 8"/>
          <p:cNvSpPr/>
          <p:nvPr/>
        </p:nvSpPr>
        <p:spPr>
          <a:xfrm>
            <a:off x="3396695" y="4166513"/>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60" name="直接箭头连接符 59"/>
          <p:cNvCxnSpPr/>
          <p:nvPr/>
        </p:nvCxnSpPr>
        <p:spPr>
          <a:xfrm>
            <a:off x="3108663" y="4454545"/>
            <a:ext cx="2592288" cy="1"/>
          </a:xfrm>
          <a:prstGeom prst="straightConnector1">
            <a:avLst/>
          </a:prstGeom>
          <a:noFill/>
          <a:ln w="25400" cap="flat" cmpd="sng" algn="ctr">
            <a:solidFill>
              <a:sysClr val="windowText" lastClr="000000">
                <a:alpha val="10000"/>
              </a:sysClr>
            </a:solidFill>
            <a:prstDash val="solid"/>
            <a:tailEnd type="none"/>
          </a:ln>
          <a:effectLst/>
        </p:spPr>
      </p:cxnSp>
      <p:cxnSp>
        <p:nvCxnSpPr>
          <p:cNvPr id="61" name="直接箭头连接符 60"/>
          <p:cNvCxnSpPr/>
          <p:nvPr/>
        </p:nvCxnSpPr>
        <p:spPr>
          <a:xfrm>
            <a:off x="3396695" y="5462657"/>
            <a:ext cx="324036" cy="0"/>
          </a:xfrm>
          <a:prstGeom prst="straightConnector1">
            <a:avLst/>
          </a:prstGeom>
          <a:noFill/>
          <a:ln w="25400" cap="flat" cmpd="sng" algn="ctr">
            <a:solidFill>
              <a:sysClr val="windowText" lastClr="000000"/>
            </a:solidFill>
            <a:prstDash val="solid"/>
            <a:tailEnd type="none"/>
          </a:ln>
          <a:effectLst/>
        </p:spPr>
      </p:cxnSp>
      <p:sp>
        <p:nvSpPr>
          <p:cNvPr id="62" name="流程图: 过程 61"/>
          <p:cNvSpPr/>
          <p:nvPr/>
        </p:nvSpPr>
        <p:spPr>
          <a:xfrm>
            <a:off x="3612719" y="5102617"/>
            <a:ext cx="216024" cy="144016"/>
          </a:xfrm>
          <a:prstGeom prst="flowChartProcess">
            <a:avLst/>
          </a:prstGeom>
          <a:solidFill>
            <a:srgbClr val="FFFF00">
              <a:alpha val="10000"/>
            </a:srgbClr>
          </a:solidFill>
          <a:ln w="25400" cap="flat" cmpd="sng" algn="ctr">
            <a:solidFill>
              <a:sysClr val="windowText" lastClr="000000">
                <a:alpha val="10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10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10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63" name="直接箭头连接符 62"/>
          <p:cNvCxnSpPr>
            <a:endCxn id="62" idx="2"/>
          </p:cNvCxnSpPr>
          <p:nvPr/>
        </p:nvCxnSpPr>
        <p:spPr>
          <a:xfrm flipV="1">
            <a:off x="3720731" y="5246633"/>
            <a:ext cx="0" cy="216024"/>
          </a:xfrm>
          <a:prstGeom prst="straightConnector1">
            <a:avLst/>
          </a:prstGeom>
          <a:noFill/>
          <a:ln w="25400" cap="flat" cmpd="sng" algn="ctr">
            <a:solidFill>
              <a:sysClr val="windowText" lastClr="000000">
                <a:alpha val="10000"/>
              </a:sysClr>
            </a:solidFill>
            <a:prstDash val="solid"/>
            <a:tailEnd type="none"/>
          </a:ln>
          <a:effectLst/>
        </p:spPr>
      </p:cxnSp>
      <p:sp>
        <p:nvSpPr>
          <p:cNvPr id="64" name="流程图: 过程 63"/>
          <p:cNvSpPr/>
          <p:nvPr/>
        </p:nvSpPr>
        <p:spPr>
          <a:xfrm>
            <a:off x="4229041" y="5102617"/>
            <a:ext cx="288032"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65" name="直接箭头连接符 64"/>
          <p:cNvCxnSpPr>
            <a:endCxn id="66" idx="4"/>
          </p:cNvCxnSpPr>
          <p:nvPr/>
        </p:nvCxnSpPr>
        <p:spPr>
          <a:xfrm flipV="1">
            <a:off x="3720731" y="4526553"/>
            <a:ext cx="0" cy="576064"/>
          </a:xfrm>
          <a:prstGeom prst="straightConnector1">
            <a:avLst/>
          </a:prstGeom>
          <a:noFill/>
          <a:ln w="25400" cap="flat" cmpd="sng" algn="ctr">
            <a:solidFill>
              <a:sysClr val="windowText" lastClr="000000">
                <a:alpha val="10000"/>
              </a:sysClr>
            </a:solidFill>
            <a:prstDash val="solid"/>
            <a:tailEnd type="triangle" w="med" len="lg"/>
          </a:ln>
          <a:effectLst/>
        </p:spPr>
      </p:cxnSp>
      <p:sp>
        <p:nvSpPr>
          <p:cNvPr id="66" name="流程图: 联系 16"/>
          <p:cNvSpPr/>
          <p:nvPr/>
        </p:nvSpPr>
        <p:spPr>
          <a:xfrm>
            <a:off x="3648723" y="4382537"/>
            <a:ext cx="144016" cy="144016"/>
          </a:xfrm>
          <a:prstGeom prst="flowChartConnector">
            <a:avLst/>
          </a:prstGeom>
          <a:solidFill>
            <a:srgbClr val="F79646">
              <a:lumMod val="40000"/>
              <a:lumOff val="60000"/>
              <a:alpha val="10000"/>
            </a:srgbClr>
          </a:solidFill>
          <a:ln w="12700" cap="flat" cmpd="sng" algn="ctr">
            <a:solidFill>
              <a:sysClr val="windowText" lastClr="000000">
                <a:alpha val="1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endParaRPr>
          </a:p>
        </p:txBody>
      </p:sp>
      <p:cxnSp>
        <p:nvCxnSpPr>
          <p:cNvPr id="67" name="直接箭头连接符 66"/>
          <p:cNvCxnSpPr>
            <a:endCxn id="64" idx="2"/>
          </p:cNvCxnSpPr>
          <p:nvPr/>
        </p:nvCxnSpPr>
        <p:spPr>
          <a:xfrm flipV="1">
            <a:off x="4373057" y="5246633"/>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68" name="直接箭头连接符 67"/>
          <p:cNvCxnSpPr>
            <a:endCxn id="69" idx="4"/>
          </p:cNvCxnSpPr>
          <p:nvPr/>
        </p:nvCxnSpPr>
        <p:spPr>
          <a:xfrm flipV="1">
            <a:off x="4368803" y="4526553"/>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69" name="流程图: 联系 19"/>
          <p:cNvSpPr/>
          <p:nvPr/>
        </p:nvSpPr>
        <p:spPr>
          <a:xfrm>
            <a:off x="4296795" y="4382537"/>
            <a:ext cx="144016" cy="144016"/>
          </a:xfrm>
          <a:prstGeom prst="flowChartConnector">
            <a:avLst/>
          </a:prstGeom>
          <a:solidFill>
            <a:srgbClr val="F79646">
              <a:lumMod val="40000"/>
              <a:lumOff val="60000"/>
              <a:alpha val="10000"/>
            </a:srgbClr>
          </a:solidFill>
          <a:ln w="12700" cap="flat" cmpd="sng" algn="ctr">
            <a:solidFill>
              <a:sysClr val="windowText" lastClr="000000">
                <a:alpha val="1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endParaRPr>
          </a:p>
        </p:txBody>
      </p:sp>
      <p:sp>
        <p:nvSpPr>
          <p:cNvPr id="70" name="流程图: 过程 69"/>
          <p:cNvSpPr/>
          <p:nvPr/>
        </p:nvSpPr>
        <p:spPr>
          <a:xfrm>
            <a:off x="3900751" y="5102617"/>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1" name="直接箭头连接符 70"/>
          <p:cNvCxnSpPr/>
          <p:nvPr/>
        </p:nvCxnSpPr>
        <p:spPr>
          <a:xfrm flipV="1">
            <a:off x="4004509" y="5246633"/>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72" name="肘形连接符 22"/>
          <p:cNvCxnSpPr>
            <a:stCxn id="70" idx="0"/>
          </p:cNvCxnSpPr>
          <p:nvPr/>
        </p:nvCxnSpPr>
        <p:spPr>
          <a:xfrm rot="5400000" flipH="1" flipV="1">
            <a:off x="4057498" y="4865416"/>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73" name="流程图: 过程 72"/>
          <p:cNvSpPr/>
          <p:nvPr/>
        </p:nvSpPr>
        <p:spPr>
          <a:xfrm>
            <a:off x="4620831" y="5102617"/>
            <a:ext cx="216024"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4" name="直接箭头连接符 73"/>
          <p:cNvCxnSpPr/>
          <p:nvPr/>
        </p:nvCxnSpPr>
        <p:spPr>
          <a:xfrm flipV="1">
            <a:off x="4730939" y="5246633"/>
            <a:ext cx="0" cy="216024"/>
          </a:xfrm>
          <a:prstGeom prst="straightConnector1">
            <a:avLst/>
          </a:prstGeom>
          <a:noFill/>
          <a:ln w="25400" cap="flat" cmpd="sng" algn="ctr">
            <a:solidFill>
              <a:sysClr val="windowText" lastClr="000000"/>
            </a:solidFill>
            <a:prstDash val="solid"/>
            <a:tailEnd type="none"/>
          </a:ln>
          <a:effectLst/>
        </p:spPr>
      </p:cxnSp>
      <p:cxnSp>
        <p:nvCxnSpPr>
          <p:cNvPr id="75" name="肘形连接符 25"/>
          <p:cNvCxnSpPr/>
          <p:nvPr/>
        </p:nvCxnSpPr>
        <p:spPr>
          <a:xfrm rot="5400000" flipH="1" flipV="1">
            <a:off x="4777578" y="4868591"/>
            <a:ext cx="188466" cy="285936"/>
          </a:xfrm>
          <a:prstGeom prst="bentConnector2">
            <a:avLst/>
          </a:prstGeom>
          <a:noFill/>
          <a:ln w="25400" cap="flat" cmpd="sng" algn="ctr">
            <a:solidFill>
              <a:sysClr val="windowText" lastClr="000000"/>
            </a:solidFill>
            <a:prstDash val="solid"/>
            <a:bevel/>
            <a:tailEnd type="triangle" w="med" len="lg"/>
          </a:ln>
          <a:effectLst/>
        </p:spPr>
      </p:cxnSp>
      <p:sp>
        <p:nvSpPr>
          <p:cNvPr id="76" name="流程图: 联系 26"/>
          <p:cNvSpPr/>
          <p:nvPr/>
        </p:nvSpPr>
        <p:spPr>
          <a:xfrm>
            <a:off x="4296795" y="4842143"/>
            <a:ext cx="144016" cy="144016"/>
          </a:xfrm>
          <a:prstGeom prst="flowChartConnector">
            <a:avLst/>
          </a:prstGeom>
          <a:solidFill>
            <a:srgbClr val="F79646">
              <a:lumMod val="40000"/>
              <a:lumOff val="60000"/>
            </a:srgbClr>
          </a:solidFill>
          <a:ln w="12700" cap="flat" cmpd="sng" algn="ctr">
            <a:solidFill>
              <a:srgbClr val="4F81BD">
                <a:alpha val="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77" name="流程图: 联系 27"/>
          <p:cNvSpPr/>
          <p:nvPr/>
        </p:nvSpPr>
        <p:spPr>
          <a:xfrm>
            <a:off x="5012621" y="4834527"/>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8" name="椭圆 77"/>
          <p:cNvSpPr/>
          <p:nvPr/>
        </p:nvSpPr>
        <p:spPr>
          <a:xfrm>
            <a:off x="4902637" y="4598561"/>
            <a:ext cx="360040" cy="144016"/>
          </a:xfrm>
          <a:prstGeom prst="ellipse">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79" name="直接箭头连接符 78"/>
          <p:cNvCxnSpPr>
            <a:stCxn id="77" idx="0"/>
          </p:cNvCxnSpPr>
          <p:nvPr/>
        </p:nvCxnSpPr>
        <p:spPr>
          <a:xfrm flipV="1">
            <a:off x="5084629" y="4736227"/>
            <a:ext cx="0" cy="98300"/>
          </a:xfrm>
          <a:prstGeom prst="straightConnector1">
            <a:avLst/>
          </a:prstGeom>
          <a:noFill/>
          <a:ln w="25400" cap="flat" cmpd="sng" algn="ctr">
            <a:solidFill>
              <a:sysClr val="windowText" lastClr="000000"/>
            </a:solidFill>
            <a:prstDash val="solid"/>
            <a:tailEnd type="none"/>
          </a:ln>
          <a:effectLst/>
        </p:spPr>
      </p:cxnSp>
      <p:cxnSp>
        <p:nvCxnSpPr>
          <p:cNvPr id="80" name="直接箭头连接符 79"/>
          <p:cNvCxnSpPr>
            <a:stCxn id="78" idx="0"/>
          </p:cNvCxnSpPr>
          <p:nvPr/>
        </p:nvCxnSpPr>
        <p:spPr>
          <a:xfrm flipV="1">
            <a:off x="5082657" y="4454546"/>
            <a:ext cx="0" cy="144015"/>
          </a:xfrm>
          <a:prstGeom prst="straightConnector1">
            <a:avLst/>
          </a:prstGeom>
          <a:noFill/>
          <a:ln w="25400" cap="flat" cmpd="sng" algn="ctr">
            <a:solidFill>
              <a:sysClr val="windowText" lastClr="000000"/>
            </a:solidFill>
            <a:prstDash val="solid"/>
            <a:tailEnd type="none"/>
          </a:ln>
          <a:effectLst/>
        </p:spPr>
      </p:cxnSp>
      <p:cxnSp>
        <p:nvCxnSpPr>
          <p:cNvPr id="81" name="肘形连接符 31"/>
          <p:cNvCxnSpPr>
            <a:stCxn id="77" idx="4"/>
          </p:cNvCxnSpPr>
          <p:nvPr/>
        </p:nvCxnSpPr>
        <p:spPr>
          <a:xfrm rot="16200000" flipH="1">
            <a:off x="5150733" y="4912439"/>
            <a:ext cx="484114" cy="616322"/>
          </a:xfrm>
          <a:prstGeom prst="bentConnector2">
            <a:avLst/>
          </a:prstGeom>
          <a:noFill/>
          <a:ln w="25400" cap="flat" cmpd="sng" algn="ctr">
            <a:solidFill>
              <a:sysClr val="windowText" lastClr="000000"/>
            </a:solidFill>
            <a:prstDash val="solid"/>
            <a:tailEnd type="none"/>
          </a:ln>
          <a:effectLst/>
        </p:spPr>
      </p:cxnSp>
      <p:cxnSp>
        <p:nvCxnSpPr>
          <p:cNvPr id="82" name="直接箭头连接符 81"/>
          <p:cNvCxnSpPr/>
          <p:nvPr/>
        </p:nvCxnSpPr>
        <p:spPr>
          <a:xfrm flipV="1">
            <a:off x="5412919" y="4166513"/>
            <a:ext cx="0" cy="1296144"/>
          </a:xfrm>
          <a:prstGeom prst="straightConnector1">
            <a:avLst/>
          </a:prstGeom>
          <a:noFill/>
          <a:ln w="25400" cap="flat" cmpd="sng" algn="ctr">
            <a:solidFill>
              <a:sysClr val="windowText" lastClr="000000"/>
            </a:solidFill>
            <a:prstDash val="solid"/>
            <a:tailEnd type="none" w="med" len="lg"/>
          </a:ln>
          <a:effectLst/>
        </p:spPr>
      </p:cxnSp>
      <p:cxnSp>
        <p:nvCxnSpPr>
          <p:cNvPr id="83" name="直接箭头连接符 82"/>
          <p:cNvCxnSpPr/>
          <p:nvPr/>
        </p:nvCxnSpPr>
        <p:spPr>
          <a:xfrm>
            <a:off x="5700951" y="5462657"/>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84" name="直接箭头连接符 83"/>
          <p:cNvCxnSpPr/>
          <p:nvPr/>
        </p:nvCxnSpPr>
        <p:spPr>
          <a:xfrm>
            <a:off x="5706271" y="4454545"/>
            <a:ext cx="360040" cy="0"/>
          </a:xfrm>
          <a:prstGeom prst="straightConnector1">
            <a:avLst/>
          </a:prstGeom>
          <a:noFill/>
          <a:ln w="25400" cap="flat" cmpd="sng" algn="ctr">
            <a:solidFill>
              <a:sysClr val="windowText" lastClr="000000">
                <a:alpha val="10000"/>
              </a:sysClr>
            </a:solidFill>
            <a:prstDash val="solid"/>
            <a:tailEnd type="triangle" w="med" len="lg"/>
          </a:ln>
          <a:effectLst/>
        </p:spPr>
      </p:cxnSp>
      <p:cxnSp>
        <p:nvCxnSpPr>
          <p:cNvPr id="85" name="直接箭头连接符 84"/>
          <p:cNvCxnSpPr/>
          <p:nvPr/>
        </p:nvCxnSpPr>
        <p:spPr>
          <a:xfrm flipH="1" flipV="1">
            <a:off x="3612718" y="5750689"/>
            <a:ext cx="1" cy="144016"/>
          </a:xfrm>
          <a:prstGeom prst="straightConnector1">
            <a:avLst/>
          </a:prstGeom>
          <a:noFill/>
          <a:ln w="25400" cap="flat" cmpd="sng" algn="ctr">
            <a:solidFill>
              <a:sysClr val="windowText" lastClr="000000"/>
            </a:solidFill>
            <a:prstDash val="solid"/>
            <a:tailEnd type="none"/>
          </a:ln>
          <a:effectLst/>
        </p:spPr>
      </p:cxnSp>
      <p:cxnSp>
        <p:nvCxnSpPr>
          <p:cNvPr id="86" name="直接箭头连接符 85"/>
          <p:cNvCxnSpPr/>
          <p:nvPr/>
        </p:nvCxnSpPr>
        <p:spPr>
          <a:xfrm flipV="1">
            <a:off x="5412919" y="3933746"/>
            <a:ext cx="0" cy="232768"/>
          </a:xfrm>
          <a:prstGeom prst="straightConnector1">
            <a:avLst/>
          </a:prstGeom>
          <a:noFill/>
          <a:ln w="25400" cap="flat" cmpd="sng" algn="ctr">
            <a:solidFill>
              <a:sysClr val="windowText" lastClr="000000"/>
            </a:solidFill>
            <a:prstDash val="solid"/>
            <a:tailEnd type="triangle" w="med" len="lg"/>
          </a:ln>
          <a:effectLst/>
        </p:spPr>
      </p:cxnSp>
      <p:cxnSp>
        <p:nvCxnSpPr>
          <p:cNvPr id="87" name="直接箭头连接符 86"/>
          <p:cNvCxnSpPr/>
          <p:nvPr/>
        </p:nvCxnSpPr>
        <p:spPr>
          <a:xfrm flipH="1" flipV="1">
            <a:off x="3612717" y="5462657"/>
            <a:ext cx="2" cy="286529"/>
          </a:xfrm>
          <a:prstGeom prst="straightConnector1">
            <a:avLst/>
          </a:prstGeom>
          <a:noFill/>
          <a:ln w="25400" cap="flat" cmpd="sng" algn="ctr">
            <a:solidFill>
              <a:sysClr val="windowText" lastClr="000000"/>
            </a:solidFill>
            <a:prstDash val="solid"/>
            <a:tailEnd type="none"/>
          </a:ln>
          <a:effectLst/>
        </p:spPr>
      </p:cxnSp>
      <p:cxnSp>
        <p:nvCxnSpPr>
          <p:cNvPr id="88" name="直接箭头连接符 87"/>
          <p:cNvCxnSpPr/>
          <p:nvPr/>
        </p:nvCxnSpPr>
        <p:spPr>
          <a:xfrm>
            <a:off x="3108663" y="5462657"/>
            <a:ext cx="288032" cy="0"/>
          </a:xfrm>
          <a:prstGeom prst="straightConnector1">
            <a:avLst/>
          </a:prstGeom>
          <a:noFill/>
          <a:ln w="25400" cap="flat" cmpd="sng" algn="ctr">
            <a:solidFill>
              <a:sysClr val="windowText" lastClr="000000"/>
            </a:solidFill>
            <a:prstDash val="solid"/>
            <a:tailEnd type="none"/>
          </a:ln>
          <a:effectLst/>
        </p:spPr>
      </p:cxnSp>
      <p:sp>
        <p:nvSpPr>
          <p:cNvPr id="89" name="TextBox 39"/>
          <p:cNvSpPr txBox="1"/>
          <p:nvPr/>
        </p:nvSpPr>
        <p:spPr>
          <a:xfrm>
            <a:off x="2892639" y="4113537"/>
            <a:ext cx="576064"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C</a:t>
            </a:r>
            <a:r>
              <a:rPr lang="en-US" altLang="zh-CN" sz="1600" baseline="-25000" dirty="0">
                <a:solidFill>
                  <a:prstClr val="black">
                    <a:alpha val="10000"/>
                  </a:prstClr>
                </a:solidFill>
                <a:latin typeface="Calibri" panose="020F0502020204030204"/>
                <a:ea typeface="宋体" panose="02010600030101010101" pitchFamily="2" charset="-122"/>
              </a:rPr>
              <a:t>t-1</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90" name="TextBox 40"/>
          <p:cNvSpPr txBox="1"/>
          <p:nvPr/>
        </p:nvSpPr>
        <p:spPr>
          <a:xfrm>
            <a:off x="5772959" y="4113537"/>
            <a:ext cx="576064"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C</a:t>
            </a:r>
            <a:r>
              <a:rPr lang="en-US" altLang="zh-CN" sz="1600" baseline="-25000" dirty="0">
                <a:solidFill>
                  <a:prstClr val="black">
                    <a:alpha val="10000"/>
                  </a:prstClr>
                </a:solidFill>
                <a:latin typeface="Calibri" panose="020F0502020204030204"/>
                <a:ea typeface="宋体" panose="02010600030101010101" pitchFamily="2" charset="-122"/>
              </a:rPr>
              <a:t>t</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91" name="TextBox 41"/>
          <p:cNvSpPr txBox="1"/>
          <p:nvPr/>
        </p:nvSpPr>
        <p:spPr>
          <a:xfrm>
            <a:off x="5052879" y="3753497"/>
            <a:ext cx="576064"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h</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sp>
        <p:nvSpPr>
          <p:cNvPr id="92" name="TextBox 42"/>
          <p:cNvSpPr txBox="1"/>
          <p:nvPr/>
        </p:nvSpPr>
        <p:spPr>
          <a:xfrm>
            <a:off x="3000651" y="5174625"/>
            <a:ext cx="360040" cy="253916"/>
          </a:xfrm>
          <a:prstGeom prst="rect">
            <a:avLst/>
          </a:prstGeom>
          <a:noFill/>
        </p:spPr>
        <p:txBody>
          <a:bodyPr wrap="square" rtlCol="0">
            <a:spAutoFit/>
          </a:bodyPr>
          <a:lstStyle/>
          <a:p>
            <a:r>
              <a:rPr lang="en-US" altLang="zh-CN" sz="1050" dirty="0">
                <a:solidFill>
                  <a:prstClr val="black"/>
                </a:solidFill>
                <a:latin typeface="Calibri" panose="020F0502020204030204"/>
                <a:ea typeface="宋体" panose="02010600030101010101" pitchFamily="2" charset="-122"/>
              </a:rPr>
              <a:t>h</a:t>
            </a:r>
            <a:r>
              <a:rPr lang="en-US" altLang="zh-CN" sz="1050" baseline="-25000" dirty="0">
                <a:solidFill>
                  <a:prstClr val="black"/>
                </a:solidFill>
                <a:latin typeface="Calibri" panose="020F0502020204030204"/>
                <a:ea typeface="宋体" panose="02010600030101010101" pitchFamily="2" charset="-122"/>
              </a:rPr>
              <a:t>t-1</a:t>
            </a:r>
            <a:endParaRPr lang="zh-CN" altLang="en-US" sz="1600" dirty="0">
              <a:solidFill>
                <a:prstClr val="black"/>
              </a:solidFill>
              <a:latin typeface="Calibri" panose="020F0502020204030204"/>
              <a:ea typeface="宋体" panose="02010600030101010101" pitchFamily="2" charset="-122"/>
            </a:endParaRPr>
          </a:p>
        </p:txBody>
      </p:sp>
      <p:sp>
        <p:nvSpPr>
          <p:cNvPr id="93" name="TextBox 43"/>
          <p:cNvSpPr txBox="1"/>
          <p:nvPr/>
        </p:nvSpPr>
        <p:spPr>
          <a:xfrm>
            <a:off x="3468703" y="5822697"/>
            <a:ext cx="360040"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x</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sp>
        <p:nvSpPr>
          <p:cNvPr id="94" name="TextBox 44"/>
          <p:cNvSpPr txBox="1"/>
          <p:nvPr/>
        </p:nvSpPr>
        <p:spPr>
          <a:xfrm>
            <a:off x="3459637" y="4668115"/>
            <a:ext cx="360040"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f</a:t>
            </a:r>
            <a:r>
              <a:rPr lang="en-US" altLang="zh-CN" sz="1600" baseline="-25000" dirty="0">
                <a:solidFill>
                  <a:prstClr val="black">
                    <a:alpha val="10000"/>
                  </a:prstClr>
                </a:solidFill>
                <a:latin typeface="Calibri" panose="020F0502020204030204"/>
                <a:ea typeface="宋体" panose="02010600030101010101" pitchFamily="2" charset="-122"/>
              </a:rPr>
              <a:t>t</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95" name="TextBox 45"/>
          <p:cNvSpPr txBox="1"/>
          <p:nvPr/>
        </p:nvSpPr>
        <p:spPr>
          <a:xfrm>
            <a:off x="3756735" y="4688655"/>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i</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96" name="TextBox 47"/>
          <p:cNvSpPr txBox="1"/>
          <p:nvPr/>
        </p:nvSpPr>
        <p:spPr>
          <a:xfrm>
            <a:off x="4457765" y="4668115"/>
            <a:ext cx="360040"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o</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cxnSp>
        <p:nvCxnSpPr>
          <p:cNvPr id="97" name="直接箭头连接符 96"/>
          <p:cNvCxnSpPr/>
          <p:nvPr/>
        </p:nvCxnSpPr>
        <p:spPr>
          <a:xfrm flipH="1">
            <a:off x="3720731" y="5462657"/>
            <a:ext cx="1010208" cy="0"/>
          </a:xfrm>
          <a:prstGeom prst="straightConnector1">
            <a:avLst/>
          </a:prstGeom>
          <a:noFill/>
          <a:ln w="25400" cap="flat" cmpd="sng" algn="ctr">
            <a:solidFill>
              <a:sysClr val="windowText" lastClr="000000"/>
            </a:solidFill>
            <a:prstDash val="solid"/>
            <a:tailEnd type="none"/>
          </a:ln>
          <a:effectLst/>
        </p:spPr>
      </p:cxnSp>
      <p:sp>
        <p:nvSpPr>
          <p:cNvPr id="98" name="TextBox 49"/>
          <p:cNvSpPr txBox="1"/>
          <p:nvPr/>
        </p:nvSpPr>
        <p:spPr>
          <a:xfrm>
            <a:off x="5801906" y="5051322"/>
            <a:ext cx="576064" cy="338554"/>
          </a:xfrm>
          <a:prstGeom prst="rect">
            <a:avLst/>
          </a:prstGeom>
          <a:noFill/>
        </p:spPr>
        <p:txBody>
          <a:bodyPr wrap="square" rtlCol="0">
            <a:spAutoFit/>
          </a:bodyPr>
          <a:lstStyle/>
          <a:p>
            <a:r>
              <a:rPr lang="en-US" altLang="zh-CN" sz="1600" dirty="0">
                <a:solidFill>
                  <a:prstClr val="black"/>
                </a:solidFill>
                <a:latin typeface="Calibri" panose="020F0502020204030204"/>
                <a:ea typeface="宋体" panose="02010600030101010101" pitchFamily="2" charset="-122"/>
              </a:rPr>
              <a:t>h</a:t>
            </a:r>
            <a:r>
              <a:rPr lang="en-US" altLang="zh-CN" sz="1600" baseline="-25000" dirty="0">
                <a:solidFill>
                  <a:prstClr val="black"/>
                </a:solidFill>
                <a:latin typeface="Calibri" panose="020F0502020204030204"/>
                <a:ea typeface="宋体" panose="02010600030101010101" pitchFamily="2" charset="-122"/>
              </a:rPr>
              <a:t>t</a:t>
            </a:r>
            <a:endParaRPr lang="zh-CN" altLang="en-US" sz="1600" dirty="0">
              <a:solidFill>
                <a:prstClr val="black"/>
              </a:solidFill>
              <a:latin typeface="Calibri" panose="020F0502020204030204"/>
              <a:ea typeface="宋体" panose="02010600030101010101" pitchFamily="2" charset="-122"/>
            </a:endParaRPr>
          </a:p>
        </p:txBody>
      </p:sp>
      <p:graphicFrame>
        <p:nvGraphicFramePr>
          <p:cNvPr id="99" name="Object 2"/>
          <p:cNvGraphicFramePr>
            <a:graphicFrameLocks noChangeAspect="1"/>
          </p:cNvGraphicFramePr>
          <p:nvPr/>
        </p:nvGraphicFramePr>
        <p:xfrm>
          <a:off x="4188138" y="4921222"/>
          <a:ext cx="131763" cy="179388"/>
        </p:xfrm>
        <a:graphic>
          <a:graphicData uri="http://schemas.openxmlformats.org/presentationml/2006/ole">
            <mc:AlternateContent xmlns:mc="http://schemas.openxmlformats.org/markup-compatibility/2006">
              <mc:Choice xmlns:v="urn:schemas-microsoft-com:vml" Requires="v">
                <p:oleObj spid="_x0000_s6341" name="Equation" r:id="rId2" imgW="139700" imgH="190500" progId="Equation.DSMT4">
                  <p:embed/>
                </p:oleObj>
              </mc:Choice>
              <mc:Fallback>
                <p:oleObj name="Equation" r:id="rId2" imgW="139700" imgH="190500" progId="Equation.DSMT4">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138" y="4921222"/>
                        <a:ext cx="131763"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矩形 10"/>
          <p:cNvSpPr/>
          <p:nvPr/>
        </p:nvSpPr>
        <p:spPr>
          <a:xfrm>
            <a:off x="3108960" y="6130925"/>
            <a:ext cx="2957830" cy="337185"/>
          </a:xfrm>
          <a:prstGeom prst="rect">
            <a:avLst/>
          </a:prstGeom>
        </p:spPr>
        <p:txBody>
          <a:bodyPr wrap="square">
            <a:spAutoFit/>
          </a:bodyPr>
          <a:lstStyle/>
          <a:p>
            <a:pPr algn="ctr">
              <a:lnSpc>
                <a:spcPct val="100000"/>
              </a:lnSpc>
            </a:pPr>
            <a:r>
              <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LSTM</a:t>
            </a:r>
            <a:r>
              <a:rPr lang="zh-CN"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的输出门</a:t>
            </a:r>
            <a:endParaRPr lang="zh-CN"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Rectangle 9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5" name="对象 14"/>
          <p:cNvGraphicFramePr>
            <a:graphicFrameLocks noChangeAspect="1"/>
          </p:cNvGraphicFramePr>
          <p:nvPr/>
        </p:nvGraphicFramePr>
        <p:xfrm>
          <a:off x="2134743" y="2837513"/>
          <a:ext cx="2116800" cy="360000"/>
        </p:xfrm>
        <a:graphic>
          <a:graphicData uri="http://schemas.openxmlformats.org/presentationml/2006/ole">
            <mc:AlternateContent xmlns:mc="http://schemas.openxmlformats.org/markup-compatibility/2006">
              <mc:Choice xmlns:v="urn:schemas-microsoft-com:vml" Requires="v">
                <p:oleObj spid="_x0000_s6342" name="Equation" r:id="rId4" imgW="1409700" imgH="228600" progId="Equation.DSMT4">
                  <p:embed/>
                </p:oleObj>
              </mc:Choice>
              <mc:Fallback>
                <p:oleObj name="Equation" r:id="rId4" imgW="1409700" imgH="228600" progId="Equation.DSMT4">
                  <p:embed/>
                  <p:pic>
                    <p:nvPicPr>
                      <p:cNvPr id="0" name="Object 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743" y="2837513"/>
                        <a:ext cx="21168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9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7" name="对象 16"/>
          <p:cNvGraphicFramePr>
            <a:graphicFrameLocks noChangeAspect="1"/>
          </p:cNvGraphicFramePr>
          <p:nvPr/>
        </p:nvGraphicFramePr>
        <p:xfrm>
          <a:off x="2134743" y="3279273"/>
          <a:ext cx="1584000" cy="360000"/>
        </p:xfrm>
        <a:graphic>
          <a:graphicData uri="http://schemas.openxmlformats.org/presentationml/2006/ole">
            <mc:AlternateContent xmlns:mc="http://schemas.openxmlformats.org/markup-compatibility/2006">
              <mc:Choice xmlns:v="urn:schemas-microsoft-com:vml" Requires="v">
                <p:oleObj spid="_x0000_s6343" name="Equation" r:id="rId6" imgW="1054100" imgH="228600" progId="Equation.DSMT4">
                  <p:embed/>
                </p:oleObj>
              </mc:Choice>
              <mc:Fallback>
                <p:oleObj name="Equation" r:id="rId6" imgW="1054100" imgH="228600" progId="Equation.DSMT4">
                  <p:embed/>
                  <p:pic>
                    <p:nvPicPr>
                      <p:cNvPr id="0" name="Object 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4743" y="3279273"/>
                        <a:ext cx="15840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文本框 99"/>
          <p:cNvSpPr txBox="1"/>
          <p:nvPr/>
        </p:nvSpPr>
        <p:spPr>
          <a:xfrm>
            <a:off x="6908550" y="2848236"/>
            <a:ext cx="771365" cy="338554"/>
          </a:xfrm>
          <a:prstGeom prst="rect">
            <a:avLst/>
          </a:prstGeom>
          <a:noFill/>
        </p:spPr>
        <p:txBody>
          <a:bodyPr wrap="none" rtlCol="0">
            <a:spAutoFit/>
          </a:bodyPr>
          <a:lstStyle/>
          <a:p>
            <a:r>
              <a:rPr lang="en-US" altLang="zh-CN" sz="1600" dirty="0">
                <a:solidFill>
                  <a:schemeClr val="bg1"/>
                </a:solidFill>
              </a:rPr>
              <a:t>(8-29)</a:t>
            </a:r>
            <a:endParaRPr lang="zh-CN" altLang="en-US" sz="1600" dirty="0">
              <a:solidFill>
                <a:schemeClr val="bg1"/>
              </a:solidFill>
            </a:endParaRPr>
          </a:p>
        </p:txBody>
      </p:sp>
      <p:sp>
        <p:nvSpPr>
          <p:cNvPr id="101" name="文本框 100"/>
          <p:cNvSpPr txBox="1"/>
          <p:nvPr/>
        </p:nvSpPr>
        <p:spPr>
          <a:xfrm>
            <a:off x="6908550" y="3289996"/>
            <a:ext cx="771365" cy="338554"/>
          </a:xfrm>
          <a:prstGeom prst="rect">
            <a:avLst/>
          </a:prstGeom>
          <a:noFill/>
        </p:spPr>
        <p:txBody>
          <a:bodyPr wrap="none" rtlCol="0">
            <a:spAutoFit/>
          </a:bodyPr>
          <a:lstStyle/>
          <a:p>
            <a:r>
              <a:rPr lang="en-US" altLang="zh-CN" sz="1600" dirty="0">
                <a:solidFill>
                  <a:schemeClr val="bg1"/>
                </a:solidFill>
              </a:rPr>
              <a:t>(8-30)</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p:sp>
        <p:nvSpPr>
          <p:cNvPr id="37" name="矩形 36"/>
          <p:cNvSpPr/>
          <p:nvPr/>
        </p:nvSpPr>
        <p:spPr>
          <a:xfrm>
            <a:off x="733799" y="1739783"/>
            <a:ext cx="7621400" cy="170503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上述介绍的</a:t>
            </a:r>
            <a:r>
              <a:rPr lang="en-US" altLang="zh-CN" sz="1600" dirty="0"/>
              <a:t>LSTM</a:t>
            </a:r>
            <a:r>
              <a:rPr lang="zh-CN" altLang="en-US" sz="1600" dirty="0"/>
              <a:t>结构是一个正常的网络结构，然而并不是所有的</a:t>
            </a:r>
            <a:r>
              <a:rPr lang="en-US" altLang="zh-CN" sz="1600" dirty="0"/>
              <a:t>LSTM</a:t>
            </a:r>
            <a:r>
              <a:rPr lang="zh-CN" altLang="en-US" sz="1600" dirty="0"/>
              <a:t>网络都是这种结构，实际上，</a:t>
            </a:r>
            <a:r>
              <a:rPr lang="en-US" altLang="zh-CN" sz="1600" dirty="0"/>
              <a:t>LSTM</a:t>
            </a:r>
            <a:r>
              <a:rPr lang="zh-CN" altLang="en-US" sz="1600" dirty="0"/>
              <a:t>有很多种变体，即为多种变化形态。如下介绍几种常用形态结构：</a:t>
            </a:r>
            <a:endParaRPr lang="en-US" altLang="zh-CN" sz="1600" dirty="0"/>
          </a:p>
          <a:p>
            <a:pPr indent="-457200" fontAlgn="auto"/>
            <a:r>
              <a:rPr lang="en-US" altLang="zh-CN" sz="1600" dirty="0"/>
              <a:t>      1</a:t>
            </a:r>
            <a:r>
              <a:rPr lang="zh-CN" altLang="en-US" sz="1600" dirty="0"/>
              <a:t>）</a:t>
            </a:r>
            <a:r>
              <a:rPr lang="en-US" altLang="zh-CN" sz="1600" dirty="0"/>
              <a:t>Peephole Connections</a:t>
            </a:r>
            <a:endParaRPr lang="en-US" altLang="zh-CN" sz="1600" dirty="0"/>
          </a:p>
          <a:p>
            <a:pPr indent="-457200" fontAlgn="auto"/>
            <a:r>
              <a:rPr lang="zh-CN" altLang="en-US" sz="1600" dirty="0"/>
              <a:t>一种流行的</a:t>
            </a:r>
            <a:r>
              <a:rPr lang="en-US" altLang="zh-CN" sz="1600" dirty="0"/>
              <a:t>LSTM</a:t>
            </a:r>
            <a:r>
              <a:rPr lang="zh-CN" altLang="en-US" sz="1600" dirty="0"/>
              <a:t>变体是由</a:t>
            </a:r>
            <a:r>
              <a:rPr lang="en-US" altLang="zh-CN" sz="1600" dirty="0"/>
              <a:t>Gers&amp;Schmidhuber</a:t>
            </a:r>
            <a:r>
              <a:rPr lang="zh-CN" altLang="en-US" sz="1600" dirty="0"/>
              <a:t>（</a:t>
            </a:r>
            <a:r>
              <a:rPr lang="en-US" altLang="zh-CN" sz="1600" dirty="0"/>
              <a:t>2000</a:t>
            </a:r>
            <a:r>
              <a:rPr lang="zh-CN" altLang="en-US" sz="1600" dirty="0"/>
              <a:t>）提出的网络结构，如图所示。</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943348" y="1401230"/>
            <a:ext cx="2363147"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3</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的延伸网络</a:t>
            </a:r>
            <a:endParaRPr lang="zh-CN" altLang="en-US" sz="1600" b="1" dirty="0">
              <a:solidFill>
                <a:srgbClr val="3D89BC"/>
              </a:solidFill>
            </a:endParaRPr>
          </a:p>
        </p:txBody>
      </p:sp>
      <p:sp>
        <p:nvSpPr>
          <p:cNvPr id="11" name="矩形 10"/>
          <p:cNvSpPr/>
          <p:nvPr/>
        </p:nvSpPr>
        <p:spPr>
          <a:xfrm>
            <a:off x="2922270" y="5786120"/>
            <a:ext cx="3245485" cy="337185"/>
          </a:xfrm>
          <a:prstGeom prst="rect">
            <a:avLst/>
          </a:prstGeom>
        </p:spPr>
        <p:txBody>
          <a:bodyPr wrap="square">
            <a:spAutoFit/>
          </a:bodyPr>
          <a:lstStyle/>
          <a:p>
            <a:pPr algn="ctr">
              <a:lnSpc>
                <a:spcPct val="1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LSTM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peepholes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连接图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6" name="直接箭头连接符 55"/>
          <p:cNvCxnSpPr/>
          <p:nvPr/>
        </p:nvCxnSpPr>
        <p:spPr>
          <a:xfrm>
            <a:off x="3137706" y="5199264"/>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57" name="直接箭头连接符 56"/>
          <p:cNvCxnSpPr/>
          <p:nvPr/>
        </p:nvCxnSpPr>
        <p:spPr>
          <a:xfrm>
            <a:off x="3143026" y="4191152"/>
            <a:ext cx="360040" cy="0"/>
          </a:xfrm>
          <a:prstGeom prst="straightConnector1">
            <a:avLst/>
          </a:prstGeom>
          <a:noFill/>
          <a:ln w="25400" cap="flat" cmpd="sng" algn="ctr">
            <a:solidFill>
              <a:sysClr val="windowText" lastClr="000000"/>
            </a:solidFill>
            <a:prstDash val="solid"/>
            <a:tailEnd type="triangle" w="med" len="lg"/>
          </a:ln>
          <a:effectLst/>
        </p:spPr>
      </p:cxnSp>
      <p:sp>
        <p:nvSpPr>
          <p:cNvPr id="58" name="圆角矩形 5"/>
          <p:cNvSpPr/>
          <p:nvPr/>
        </p:nvSpPr>
        <p:spPr>
          <a:xfrm>
            <a:off x="3497746" y="3905574"/>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00" name="直接箭头连接符 99"/>
          <p:cNvCxnSpPr/>
          <p:nvPr/>
        </p:nvCxnSpPr>
        <p:spPr>
          <a:xfrm>
            <a:off x="3497746" y="4193607"/>
            <a:ext cx="2304256" cy="0"/>
          </a:xfrm>
          <a:prstGeom prst="straightConnector1">
            <a:avLst/>
          </a:prstGeom>
          <a:noFill/>
          <a:ln w="25400" cap="flat" cmpd="sng" algn="ctr">
            <a:solidFill>
              <a:sysClr val="windowText" lastClr="000000">
                <a:alpha val="5000"/>
              </a:sysClr>
            </a:solidFill>
            <a:prstDash val="solid"/>
            <a:tailEnd type="none"/>
          </a:ln>
          <a:effectLst/>
        </p:spPr>
      </p:cxnSp>
      <p:cxnSp>
        <p:nvCxnSpPr>
          <p:cNvPr id="101" name="直接箭头连接符 100"/>
          <p:cNvCxnSpPr/>
          <p:nvPr/>
        </p:nvCxnSpPr>
        <p:spPr>
          <a:xfrm>
            <a:off x="3497746" y="5201718"/>
            <a:ext cx="1334244" cy="0"/>
          </a:xfrm>
          <a:prstGeom prst="straightConnector1">
            <a:avLst/>
          </a:prstGeom>
          <a:noFill/>
          <a:ln w="25400" cap="flat" cmpd="sng" algn="ctr">
            <a:solidFill>
              <a:sysClr val="windowText" lastClr="000000">
                <a:alpha val="5000"/>
              </a:sysClr>
            </a:solidFill>
            <a:prstDash val="solid"/>
            <a:tailEnd type="none"/>
          </a:ln>
          <a:effectLst/>
        </p:spPr>
      </p:cxnSp>
      <p:sp>
        <p:nvSpPr>
          <p:cNvPr id="102" name="流程图: 过程 101"/>
          <p:cNvSpPr/>
          <p:nvPr/>
        </p:nvSpPr>
        <p:spPr>
          <a:xfrm>
            <a:off x="3713770" y="4841678"/>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03" name="直接箭头连接符 102"/>
          <p:cNvCxnSpPr>
            <a:endCxn id="102" idx="2"/>
          </p:cNvCxnSpPr>
          <p:nvPr/>
        </p:nvCxnSpPr>
        <p:spPr>
          <a:xfrm flipV="1">
            <a:off x="3821782" y="4985694"/>
            <a:ext cx="0" cy="216024"/>
          </a:xfrm>
          <a:prstGeom prst="straightConnector1">
            <a:avLst/>
          </a:prstGeom>
          <a:noFill/>
          <a:ln w="25400" cap="flat" cmpd="sng" algn="ctr">
            <a:solidFill>
              <a:sysClr val="windowText" lastClr="000000">
                <a:alpha val="5000"/>
              </a:sysClr>
            </a:solidFill>
            <a:prstDash val="solid"/>
            <a:tailEnd type="none"/>
          </a:ln>
          <a:effectLst/>
        </p:spPr>
      </p:cxnSp>
      <p:sp>
        <p:nvSpPr>
          <p:cNvPr id="104" name="流程图: 过程 103"/>
          <p:cNvSpPr/>
          <p:nvPr/>
        </p:nvSpPr>
        <p:spPr>
          <a:xfrm>
            <a:off x="4330092" y="4841678"/>
            <a:ext cx="288032"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105" name="直接箭头连接符 104"/>
          <p:cNvCxnSpPr>
            <a:endCxn id="106" idx="4"/>
          </p:cNvCxnSpPr>
          <p:nvPr/>
        </p:nvCxnSpPr>
        <p:spPr>
          <a:xfrm flipV="1">
            <a:off x="3821782" y="4265614"/>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106" name="流程图: 联系 12"/>
          <p:cNvSpPr/>
          <p:nvPr/>
        </p:nvSpPr>
        <p:spPr>
          <a:xfrm>
            <a:off x="3749774" y="4121598"/>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107" name="直接箭头连接符 106"/>
          <p:cNvCxnSpPr>
            <a:endCxn id="104" idx="2"/>
          </p:cNvCxnSpPr>
          <p:nvPr/>
        </p:nvCxnSpPr>
        <p:spPr>
          <a:xfrm flipV="1">
            <a:off x="4474108" y="4985694"/>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08" name="直接箭头连接符 107"/>
          <p:cNvCxnSpPr>
            <a:endCxn id="109" idx="4"/>
          </p:cNvCxnSpPr>
          <p:nvPr/>
        </p:nvCxnSpPr>
        <p:spPr>
          <a:xfrm flipV="1">
            <a:off x="4469854" y="4265614"/>
            <a:ext cx="0" cy="576064"/>
          </a:xfrm>
          <a:prstGeom prst="straightConnector1">
            <a:avLst/>
          </a:prstGeom>
          <a:noFill/>
          <a:ln w="25400" cap="flat" cmpd="sng" algn="ctr">
            <a:solidFill>
              <a:sysClr val="windowText" lastClr="000000">
                <a:alpha val="5000"/>
              </a:sysClr>
            </a:solidFill>
            <a:prstDash val="solid"/>
            <a:tailEnd type="triangle" w="med" len="lg"/>
          </a:ln>
          <a:effectLst/>
        </p:spPr>
      </p:cxnSp>
      <p:sp>
        <p:nvSpPr>
          <p:cNvPr id="109" name="流程图: 联系 15"/>
          <p:cNvSpPr/>
          <p:nvPr/>
        </p:nvSpPr>
        <p:spPr>
          <a:xfrm>
            <a:off x="4397846" y="4121598"/>
            <a:ext cx="144016" cy="144016"/>
          </a:xfrm>
          <a:prstGeom prst="flowChartConnector">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10" name="流程图: 过程 109"/>
          <p:cNvSpPr/>
          <p:nvPr/>
        </p:nvSpPr>
        <p:spPr>
          <a:xfrm>
            <a:off x="4001802" y="4841678"/>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glow rad="127000">
                  <a:srgbClr val="4F81BD">
                    <a:alpha val="0"/>
                  </a:srgbClr>
                </a:glo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1" name="直接箭头连接符 110"/>
          <p:cNvCxnSpPr/>
          <p:nvPr/>
        </p:nvCxnSpPr>
        <p:spPr>
          <a:xfrm flipV="1">
            <a:off x="4105560" y="4985694"/>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12" name="肘形连接符 18"/>
          <p:cNvCxnSpPr>
            <a:stCxn id="110" idx="0"/>
          </p:cNvCxnSpPr>
          <p:nvPr/>
        </p:nvCxnSpPr>
        <p:spPr>
          <a:xfrm rot="5400000" flipH="1" flipV="1">
            <a:off x="4158549" y="4604477"/>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113" name="流程图: 过程 112"/>
          <p:cNvSpPr/>
          <p:nvPr/>
        </p:nvSpPr>
        <p:spPr>
          <a:xfrm>
            <a:off x="4721882" y="4841678"/>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4" name="直接箭头连接符 113"/>
          <p:cNvCxnSpPr/>
          <p:nvPr/>
        </p:nvCxnSpPr>
        <p:spPr>
          <a:xfrm flipV="1">
            <a:off x="4831990" y="4985694"/>
            <a:ext cx="0" cy="216024"/>
          </a:xfrm>
          <a:prstGeom prst="straightConnector1">
            <a:avLst/>
          </a:prstGeom>
          <a:noFill/>
          <a:ln w="25400" cap="flat" cmpd="sng" algn="ctr">
            <a:solidFill>
              <a:sysClr val="windowText" lastClr="000000">
                <a:alpha val="5000"/>
              </a:sysClr>
            </a:solidFill>
            <a:prstDash val="solid"/>
            <a:tailEnd type="none"/>
          </a:ln>
          <a:effectLst/>
        </p:spPr>
      </p:cxnSp>
      <p:cxnSp>
        <p:nvCxnSpPr>
          <p:cNvPr id="115" name="肘形连接符 21"/>
          <p:cNvCxnSpPr/>
          <p:nvPr/>
        </p:nvCxnSpPr>
        <p:spPr>
          <a:xfrm rot="5400000" flipH="1" flipV="1">
            <a:off x="4878629" y="4607652"/>
            <a:ext cx="188466" cy="285936"/>
          </a:xfrm>
          <a:prstGeom prst="bentConnector2">
            <a:avLst/>
          </a:prstGeom>
          <a:noFill/>
          <a:ln w="25400" cap="flat" cmpd="sng" algn="ctr">
            <a:solidFill>
              <a:sysClr val="windowText" lastClr="000000">
                <a:alpha val="5000"/>
              </a:sysClr>
            </a:solidFill>
            <a:prstDash val="solid"/>
            <a:bevel/>
            <a:tailEnd type="triangle" w="med" len="lg"/>
          </a:ln>
          <a:effectLst/>
        </p:spPr>
      </p:cxnSp>
      <p:sp>
        <p:nvSpPr>
          <p:cNvPr id="116" name="流程图: 联系 22"/>
          <p:cNvSpPr/>
          <p:nvPr/>
        </p:nvSpPr>
        <p:spPr>
          <a:xfrm>
            <a:off x="4397846" y="4581204"/>
            <a:ext cx="144016" cy="144016"/>
          </a:xfrm>
          <a:prstGeom prst="flowChartConnector">
            <a:avLst/>
          </a:prstGeom>
          <a:solidFill>
            <a:srgbClr val="F79646">
              <a:lumMod val="40000"/>
              <a:lumOff val="60000"/>
            </a:srgbClr>
          </a:solidFill>
          <a:ln w="12700" cap="flat" cmpd="sng" algn="ctr">
            <a:solidFill>
              <a:srgbClr val="4F81BD">
                <a:alpha val="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17" name="流程图: 联系 23"/>
          <p:cNvSpPr/>
          <p:nvPr/>
        </p:nvSpPr>
        <p:spPr>
          <a:xfrm>
            <a:off x="5113672" y="4573588"/>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18" name="椭圆 117"/>
          <p:cNvSpPr/>
          <p:nvPr/>
        </p:nvSpPr>
        <p:spPr>
          <a:xfrm>
            <a:off x="5003688" y="4337622"/>
            <a:ext cx="360040" cy="144016"/>
          </a:xfrm>
          <a:prstGeom prst="ellipse">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119" name="直接箭头连接符 118"/>
          <p:cNvCxnSpPr>
            <a:stCxn id="117" idx="0"/>
          </p:cNvCxnSpPr>
          <p:nvPr/>
        </p:nvCxnSpPr>
        <p:spPr>
          <a:xfrm flipV="1">
            <a:off x="5185680" y="4475288"/>
            <a:ext cx="0" cy="98300"/>
          </a:xfrm>
          <a:prstGeom prst="straightConnector1">
            <a:avLst/>
          </a:prstGeom>
          <a:noFill/>
          <a:ln w="25400" cap="flat" cmpd="sng" algn="ctr">
            <a:solidFill>
              <a:sysClr val="windowText" lastClr="000000">
                <a:alpha val="5000"/>
              </a:sysClr>
            </a:solidFill>
            <a:prstDash val="solid"/>
            <a:tailEnd type="none"/>
          </a:ln>
          <a:effectLst/>
        </p:spPr>
      </p:cxnSp>
      <p:cxnSp>
        <p:nvCxnSpPr>
          <p:cNvPr id="120" name="直接箭头连接符 119"/>
          <p:cNvCxnSpPr>
            <a:stCxn id="118" idx="0"/>
          </p:cNvCxnSpPr>
          <p:nvPr/>
        </p:nvCxnSpPr>
        <p:spPr>
          <a:xfrm flipV="1">
            <a:off x="5183708" y="4193607"/>
            <a:ext cx="0" cy="144015"/>
          </a:xfrm>
          <a:prstGeom prst="straightConnector1">
            <a:avLst/>
          </a:prstGeom>
          <a:noFill/>
          <a:ln w="25400" cap="flat" cmpd="sng" algn="ctr">
            <a:solidFill>
              <a:sysClr val="windowText" lastClr="000000">
                <a:alpha val="5000"/>
              </a:sysClr>
            </a:solidFill>
            <a:prstDash val="solid"/>
            <a:tailEnd type="none"/>
          </a:ln>
          <a:effectLst/>
        </p:spPr>
      </p:cxnSp>
      <p:cxnSp>
        <p:nvCxnSpPr>
          <p:cNvPr id="121" name="肘形连接符 27"/>
          <p:cNvCxnSpPr>
            <a:stCxn id="117" idx="4"/>
          </p:cNvCxnSpPr>
          <p:nvPr/>
        </p:nvCxnSpPr>
        <p:spPr>
          <a:xfrm rot="16200000" flipH="1">
            <a:off x="5251784" y="4651500"/>
            <a:ext cx="484114" cy="616322"/>
          </a:xfrm>
          <a:prstGeom prst="bentConnector2">
            <a:avLst/>
          </a:prstGeom>
          <a:noFill/>
          <a:ln w="25400" cap="flat" cmpd="sng" algn="ctr">
            <a:solidFill>
              <a:sysClr val="windowText" lastClr="000000">
                <a:alpha val="5000"/>
              </a:sysClr>
            </a:solidFill>
            <a:prstDash val="solid"/>
            <a:tailEnd type="none"/>
          </a:ln>
          <a:effectLst/>
        </p:spPr>
      </p:cxnSp>
      <p:cxnSp>
        <p:nvCxnSpPr>
          <p:cNvPr id="122" name="直接箭头连接符 121"/>
          <p:cNvCxnSpPr/>
          <p:nvPr/>
        </p:nvCxnSpPr>
        <p:spPr>
          <a:xfrm flipV="1">
            <a:off x="5513970" y="3905574"/>
            <a:ext cx="0" cy="1296144"/>
          </a:xfrm>
          <a:prstGeom prst="straightConnector1">
            <a:avLst/>
          </a:prstGeom>
          <a:noFill/>
          <a:ln w="25400" cap="flat" cmpd="sng" algn="ctr">
            <a:solidFill>
              <a:sysClr val="windowText" lastClr="000000">
                <a:alpha val="5000"/>
              </a:sysClr>
            </a:solidFill>
            <a:prstDash val="solid"/>
            <a:tailEnd type="none" w="med" len="lg"/>
          </a:ln>
          <a:effectLst/>
        </p:spPr>
      </p:cxnSp>
      <p:cxnSp>
        <p:nvCxnSpPr>
          <p:cNvPr id="123" name="直接箭头连接符 122"/>
          <p:cNvCxnSpPr/>
          <p:nvPr/>
        </p:nvCxnSpPr>
        <p:spPr>
          <a:xfrm>
            <a:off x="5802002" y="5201718"/>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124" name="直接箭头连接符 123"/>
          <p:cNvCxnSpPr/>
          <p:nvPr/>
        </p:nvCxnSpPr>
        <p:spPr>
          <a:xfrm>
            <a:off x="5807322" y="4193606"/>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125" name="直接箭头连接符 124"/>
          <p:cNvCxnSpPr/>
          <p:nvPr/>
        </p:nvCxnSpPr>
        <p:spPr>
          <a:xfrm flipH="1" flipV="1">
            <a:off x="3713769" y="5489750"/>
            <a:ext cx="1" cy="144016"/>
          </a:xfrm>
          <a:prstGeom prst="straightConnector1">
            <a:avLst/>
          </a:prstGeom>
          <a:noFill/>
          <a:ln w="25400" cap="flat" cmpd="sng" algn="ctr">
            <a:solidFill>
              <a:sysClr val="windowText" lastClr="000000"/>
            </a:solidFill>
            <a:prstDash val="solid"/>
            <a:tailEnd type="none"/>
          </a:ln>
          <a:effectLst/>
        </p:spPr>
      </p:cxnSp>
      <p:cxnSp>
        <p:nvCxnSpPr>
          <p:cNvPr id="126" name="直接箭头连接符 125"/>
          <p:cNvCxnSpPr/>
          <p:nvPr/>
        </p:nvCxnSpPr>
        <p:spPr>
          <a:xfrm flipV="1">
            <a:off x="5513970" y="3672807"/>
            <a:ext cx="0" cy="232768"/>
          </a:xfrm>
          <a:prstGeom prst="straightConnector1">
            <a:avLst/>
          </a:prstGeom>
          <a:noFill/>
          <a:ln w="25400" cap="flat" cmpd="sng" algn="ctr">
            <a:solidFill>
              <a:sysClr val="windowText" lastClr="000000"/>
            </a:solidFill>
            <a:prstDash val="solid"/>
            <a:tailEnd type="triangle" w="med" len="lg"/>
          </a:ln>
          <a:effectLst/>
        </p:spPr>
      </p:cxnSp>
      <p:cxnSp>
        <p:nvCxnSpPr>
          <p:cNvPr id="127" name="直接箭头连接符 126"/>
          <p:cNvCxnSpPr/>
          <p:nvPr/>
        </p:nvCxnSpPr>
        <p:spPr>
          <a:xfrm flipH="1" flipV="1">
            <a:off x="3713768" y="5201718"/>
            <a:ext cx="2" cy="286529"/>
          </a:xfrm>
          <a:prstGeom prst="straightConnector1">
            <a:avLst/>
          </a:prstGeom>
          <a:noFill/>
          <a:ln w="25400" cap="flat" cmpd="sng" algn="ctr">
            <a:solidFill>
              <a:sysClr val="windowText" lastClr="000000">
                <a:alpha val="5000"/>
              </a:sysClr>
            </a:solidFill>
            <a:prstDash val="solid"/>
            <a:tailEnd type="none"/>
          </a:ln>
          <a:effectLst/>
        </p:spPr>
      </p:cxnSp>
      <p:cxnSp>
        <p:nvCxnSpPr>
          <p:cNvPr id="128" name="直接连接符 127"/>
          <p:cNvCxnSpPr/>
          <p:nvPr/>
        </p:nvCxnSpPr>
        <p:spPr>
          <a:xfrm>
            <a:off x="3641762" y="4193607"/>
            <a:ext cx="0" cy="900099"/>
          </a:xfrm>
          <a:prstGeom prst="line">
            <a:avLst/>
          </a:prstGeom>
          <a:noFill/>
          <a:ln w="25400" cap="flat" cmpd="sng" algn="ctr">
            <a:solidFill>
              <a:sysClr val="windowText" lastClr="000000"/>
            </a:solidFill>
            <a:prstDash val="solid"/>
            <a:tailEnd type="none" w="med" len="lg"/>
          </a:ln>
          <a:effectLst/>
        </p:spPr>
      </p:cxnSp>
      <p:cxnSp>
        <p:nvCxnSpPr>
          <p:cNvPr id="129" name="直接连接符 128"/>
          <p:cNvCxnSpPr/>
          <p:nvPr/>
        </p:nvCxnSpPr>
        <p:spPr>
          <a:xfrm>
            <a:off x="3641762" y="5093706"/>
            <a:ext cx="398144" cy="0"/>
          </a:xfrm>
          <a:prstGeom prst="line">
            <a:avLst/>
          </a:prstGeom>
          <a:noFill/>
          <a:ln w="25400" cap="flat" cmpd="sng" algn="ctr">
            <a:solidFill>
              <a:sysClr val="windowText" lastClr="000000"/>
            </a:solidFill>
            <a:prstDash val="solid"/>
            <a:tailEnd type="none" w="med" len="lg"/>
          </a:ln>
          <a:effectLst/>
        </p:spPr>
      </p:cxnSp>
      <p:cxnSp>
        <p:nvCxnSpPr>
          <p:cNvPr id="130" name="直接箭头连接符 129"/>
          <p:cNvCxnSpPr/>
          <p:nvPr/>
        </p:nvCxnSpPr>
        <p:spPr>
          <a:xfrm flipV="1">
            <a:off x="4035143" y="4995220"/>
            <a:ext cx="0" cy="108012"/>
          </a:xfrm>
          <a:prstGeom prst="straightConnector1">
            <a:avLst/>
          </a:prstGeom>
          <a:noFill/>
          <a:ln w="25400" cap="flat" cmpd="sng" algn="ctr">
            <a:solidFill>
              <a:sysClr val="windowText" lastClr="000000"/>
            </a:solidFill>
            <a:prstDash val="solid"/>
            <a:tailEnd type="none" w="med" len="lg"/>
          </a:ln>
          <a:effectLst/>
        </p:spPr>
      </p:cxnSp>
      <p:cxnSp>
        <p:nvCxnSpPr>
          <p:cNvPr id="131" name="直接箭头连接符 130"/>
          <p:cNvCxnSpPr/>
          <p:nvPr/>
        </p:nvCxnSpPr>
        <p:spPr>
          <a:xfrm flipV="1">
            <a:off x="3761963" y="4990666"/>
            <a:ext cx="0" cy="108012"/>
          </a:xfrm>
          <a:prstGeom prst="straightConnector1">
            <a:avLst/>
          </a:prstGeom>
          <a:noFill/>
          <a:ln w="25400" cap="flat" cmpd="sng" algn="ctr">
            <a:solidFill>
              <a:sysClr val="windowText" lastClr="000000"/>
            </a:solidFill>
            <a:prstDash val="solid"/>
            <a:tailEnd type="none" w="med" len="lg"/>
          </a:ln>
          <a:effectLst/>
        </p:spPr>
      </p:cxnSp>
      <p:cxnSp>
        <p:nvCxnSpPr>
          <p:cNvPr id="132" name="直接连接符 131"/>
          <p:cNvCxnSpPr/>
          <p:nvPr/>
        </p:nvCxnSpPr>
        <p:spPr>
          <a:xfrm>
            <a:off x="4651412" y="4191152"/>
            <a:ext cx="0" cy="900099"/>
          </a:xfrm>
          <a:prstGeom prst="line">
            <a:avLst/>
          </a:prstGeom>
          <a:noFill/>
          <a:ln w="25400" cap="flat" cmpd="sng" algn="ctr">
            <a:solidFill>
              <a:sysClr val="windowText" lastClr="000000"/>
            </a:solidFill>
            <a:prstDash val="solid"/>
            <a:tailEnd type="none" w="med" len="lg"/>
          </a:ln>
          <a:effectLst/>
        </p:spPr>
      </p:cxnSp>
      <p:cxnSp>
        <p:nvCxnSpPr>
          <p:cNvPr id="133" name="直接箭头连接符 132"/>
          <p:cNvCxnSpPr/>
          <p:nvPr/>
        </p:nvCxnSpPr>
        <p:spPr>
          <a:xfrm flipV="1">
            <a:off x="4793890" y="4995220"/>
            <a:ext cx="0" cy="108012"/>
          </a:xfrm>
          <a:prstGeom prst="straightConnector1">
            <a:avLst/>
          </a:prstGeom>
          <a:noFill/>
          <a:ln w="25400" cap="flat" cmpd="sng" algn="ctr">
            <a:solidFill>
              <a:sysClr val="windowText" lastClr="000000"/>
            </a:solidFill>
            <a:prstDash val="solid"/>
            <a:tailEnd type="none" w="med" len="lg"/>
          </a:ln>
          <a:effectLst/>
        </p:spPr>
      </p:cxnSp>
      <p:cxnSp>
        <p:nvCxnSpPr>
          <p:cNvPr id="134" name="直接连接符 133"/>
          <p:cNvCxnSpPr/>
          <p:nvPr/>
        </p:nvCxnSpPr>
        <p:spPr>
          <a:xfrm>
            <a:off x="4642444" y="5098469"/>
            <a:ext cx="160972" cy="0"/>
          </a:xfrm>
          <a:prstGeom prst="line">
            <a:avLst/>
          </a:prstGeom>
          <a:noFill/>
          <a:ln w="25400" cap="flat" cmpd="sng" algn="ctr">
            <a:solidFill>
              <a:sysClr val="windowText" lastClr="000000"/>
            </a:solidFill>
            <a:prstDash val="solid"/>
            <a:tailEnd type="none" w="med" len="lg"/>
          </a:ln>
          <a:effectLst/>
        </p:spPr>
      </p:cxnSp>
      <p:sp>
        <p:nvSpPr>
          <p:cNvPr id="135" name="TextBox 56"/>
          <p:cNvSpPr txBox="1"/>
          <p:nvPr/>
        </p:nvSpPr>
        <p:spPr>
          <a:xfrm>
            <a:off x="2921682" y="3752215"/>
            <a:ext cx="581384" cy="369332"/>
          </a:xfrm>
          <a:prstGeom prst="rect">
            <a:avLst/>
          </a:prstGeom>
          <a:noFill/>
        </p:spPr>
        <p:txBody>
          <a:bodyPr wrap="square" rtlCol="0">
            <a:spAutoFit/>
          </a:bodyPr>
          <a:lstStyle/>
          <a:p>
            <a:r>
              <a:rPr lang="en-US" altLang="zh-CN" dirty="0">
                <a:solidFill>
                  <a:prstClr val="black"/>
                </a:solidFill>
                <a:latin typeface="Calibri" panose="020F0502020204030204"/>
                <a:ea typeface="宋体" panose="02010600030101010101" pitchFamily="2" charset="-122"/>
              </a:rPr>
              <a:t>C</a:t>
            </a:r>
            <a:r>
              <a:rPr lang="en-US" altLang="zh-CN" baseline="-25000" dirty="0">
                <a:solidFill>
                  <a:prstClr val="black"/>
                </a:solidFill>
                <a:latin typeface="Calibri" panose="020F0502020204030204"/>
                <a:ea typeface="宋体" panose="02010600030101010101" pitchFamily="2" charset="-122"/>
              </a:rPr>
              <a:t>t-1</a:t>
            </a:r>
            <a:endParaRPr lang="zh-CN" altLang="en-US" dirty="0">
              <a:solidFill>
                <a:prstClr val="black"/>
              </a:solidFill>
              <a:latin typeface="Calibri" panose="020F0502020204030204"/>
              <a:ea typeface="宋体" panose="02010600030101010101" pitchFamily="2" charset="-122"/>
            </a:endParaRPr>
          </a:p>
        </p:txBody>
      </p:sp>
      <p:sp>
        <p:nvSpPr>
          <p:cNvPr id="136" name="TextBox 57"/>
          <p:cNvSpPr txBox="1"/>
          <p:nvPr/>
        </p:nvSpPr>
        <p:spPr>
          <a:xfrm>
            <a:off x="2993690" y="4774994"/>
            <a:ext cx="581384" cy="369332"/>
          </a:xfrm>
          <a:prstGeom prst="rect">
            <a:avLst/>
          </a:prstGeom>
          <a:noFill/>
        </p:spPr>
        <p:txBody>
          <a:bodyPr wrap="square" rtlCol="0">
            <a:spAutoFit/>
          </a:bodyPr>
          <a:lstStyle/>
          <a:p>
            <a:r>
              <a:rPr lang="en-US" altLang="zh-CN" dirty="0">
                <a:solidFill>
                  <a:prstClr val="black"/>
                </a:solidFill>
                <a:latin typeface="Calibri" panose="020F0502020204030204"/>
                <a:ea typeface="宋体" panose="02010600030101010101" pitchFamily="2" charset="-122"/>
              </a:rPr>
              <a:t>h</a:t>
            </a:r>
            <a:r>
              <a:rPr lang="en-US" altLang="zh-CN" baseline="-25000" dirty="0">
                <a:solidFill>
                  <a:prstClr val="black"/>
                </a:solidFill>
                <a:latin typeface="Calibri" panose="020F0502020204030204"/>
                <a:ea typeface="宋体" panose="02010600030101010101" pitchFamily="2" charset="-122"/>
              </a:rPr>
              <a:t>t-1</a:t>
            </a:r>
            <a:endParaRPr lang="zh-CN" altLang="en-US" dirty="0">
              <a:solidFill>
                <a:prstClr val="black"/>
              </a:solidFill>
              <a:latin typeface="Calibri" panose="020F0502020204030204"/>
              <a:ea typeface="宋体" panose="02010600030101010101" pitchFamily="2" charset="-122"/>
            </a:endParaRPr>
          </a:p>
        </p:txBody>
      </p:sp>
      <p:sp>
        <p:nvSpPr>
          <p:cNvPr id="137" name="TextBox 58"/>
          <p:cNvSpPr txBox="1"/>
          <p:nvPr/>
        </p:nvSpPr>
        <p:spPr>
          <a:xfrm>
            <a:off x="3429314" y="5523886"/>
            <a:ext cx="581384" cy="369332"/>
          </a:xfrm>
          <a:prstGeom prst="rect">
            <a:avLst/>
          </a:prstGeom>
          <a:noFill/>
        </p:spPr>
        <p:txBody>
          <a:bodyPr wrap="square" rtlCol="0">
            <a:spAutoFit/>
          </a:bodyPr>
          <a:lstStyle/>
          <a:p>
            <a:r>
              <a:rPr lang="en-US" altLang="zh-CN" dirty="0">
                <a:solidFill>
                  <a:prstClr val="black"/>
                </a:solidFill>
                <a:latin typeface="Calibri" panose="020F0502020204030204"/>
                <a:ea typeface="宋体" panose="02010600030101010101" pitchFamily="2" charset="-122"/>
              </a:rPr>
              <a:t>x</a:t>
            </a:r>
            <a:r>
              <a:rPr lang="en-US" altLang="zh-CN" baseline="-25000" dirty="0">
                <a:solidFill>
                  <a:prstClr val="black"/>
                </a:solidFill>
                <a:latin typeface="Calibri" panose="020F0502020204030204"/>
                <a:ea typeface="宋体" panose="02010600030101010101" pitchFamily="2" charset="-122"/>
              </a:rPr>
              <a:t>t</a:t>
            </a:r>
            <a:endParaRPr lang="zh-CN" altLang="en-US" dirty="0">
              <a:solidFill>
                <a:prstClr val="black"/>
              </a:solidFill>
              <a:latin typeface="Calibri" panose="020F0502020204030204"/>
              <a:ea typeface="宋体" panose="02010600030101010101" pitchFamily="2" charset="-122"/>
            </a:endParaRPr>
          </a:p>
        </p:txBody>
      </p:sp>
      <p:sp>
        <p:nvSpPr>
          <p:cNvPr id="138" name="TextBox 59"/>
          <p:cNvSpPr txBox="1"/>
          <p:nvPr/>
        </p:nvSpPr>
        <p:spPr>
          <a:xfrm>
            <a:off x="5148610" y="3317764"/>
            <a:ext cx="581384" cy="369332"/>
          </a:xfrm>
          <a:prstGeom prst="rect">
            <a:avLst/>
          </a:prstGeom>
          <a:noFill/>
        </p:spPr>
        <p:txBody>
          <a:bodyPr wrap="square" rtlCol="0">
            <a:spAutoFit/>
          </a:bodyPr>
          <a:lstStyle/>
          <a:p>
            <a:r>
              <a:rPr lang="en-US" altLang="zh-CN" dirty="0">
                <a:solidFill>
                  <a:prstClr val="black"/>
                </a:solidFill>
                <a:latin typeface="Calibri" panose="020F0502020204030204"/>
                <a:ea typeface="宋体" panose="02010600030101010101" pitchFamily="2" charset="-122"/>
              </a:rPr>
              <a:t>h</a:t>
            </a:r>
            <a:r>
              <a:rPr lang="en-US" altLang="zh-CN" baseline="-25000" dirty="0">
                <a:solidFill>
                  <a:prstClr val="black"/>
                </a:solidFill>
                <a:latin typeface="Calibri" panose="020F0502020204030204"/>
                <a:ea typeface="宋体" panose="02010600030101010101" pitchFamily="2" charset="-122"/>
              </a:rPr>
              <a:t>t</a:t>
            </a:r>
            <a:endParaRPr lang="zh-CN" altLang="en-US" dirty="0">
              <a:solidFill>
                <a:prstClr val="black"/>
              </a:solidFill>
              <a:latin typeface="Calibri" panose="020F0502020204030204"/>
              <a:ea typeface="宋体" panose="02010600030101010101" pitchFamily="2" charset="-122"/>
            </a:endParaRPr>
          </a:p>
        </p:txBody>
      </p:sp>
      <p:sp>
        <p:nvSpPr>
          <p:cNvPr id="139" name="TextBox 60"/>
          <p:cNvSpPr txBox="1"/>
          <p:nvPr/>
        </p:nvSpPr>
        <p:spPr>
          <a:xfrm>
            <a:off x="5871350" y="3819587"/>
            <a:ext cx="581384" cy="369332"/>
          </a:xfrm>
          <a:prstGeom prst="rect">
            <a:avLst/>
          </a:prstGeom>
          <a:noFill/>
        </p:spPr>
        <p:txBody>
          <a:bodyPr wrap="square" rtlCol="0">
            <a:spAutoFit/>
          </a:bodyPr>
          <a:lstStyle/>
          <a:p>
            <a:r>
              <a:rPr lang="en-US" altLang="zh-CN" dirty="0">
                <a:solidFill>
                  <a:prstClr val="black"/>
                </a:solidFill>
                <a:latin typeface="Calibri" panose="020F0502020204030204"/>
                <a:ea typeface="宋体" panose="02010600030101010101" pitchFamily="2" charset="-122"/>
              </a:rPr>
              <a:t>C</a:t>
            </a:r>
            <a:r>
              <a:rPr lang="en-US" altLang="zh-CN" baseline="-25000" dirty="0">
                <a:solidFill>
                  <a:prstClr val="black"/>
                </a:solidFill>
                <a:latin typeface="Calibri" panose="020F0502020204030204"/>
                <a:ea typeface="宋体" panose="02010600030101010101" pitchFamily="2" charset="-122"/>
              </a:rPr>
              <a:t>t</a:t>
            </a:r>
            <a:endParaRPr lang="zh-CN" altLang="en-US" dirty="0">
              <a:solidFill>
                <a:prstClr val="black"/>
              </a:solidFill>
              <a:latin typeface="Calibri" panose="020F0502020204030204"/>
              <a:ea typeface="宋体" panose="02010600030101010101" pitchFamily="2" charset="-122"/>
            </a:endParaRPr>
          </a:p>
        </p:txBody>
      </p:sp>
      <p:sp>
        <p:nvSpPr>
          <p:cNvPr id="140" name="TextBox 61"/>
          <p:cNvSpPr txBox="1"/>
          <p:nvPr/>
        </p:nvSpPr>
        <p:spPr>
          <a:xfrm>
            <a:off x="5940698" y="4839224"/>
            <a:ext cx="581384" cy="369332"/>
          </a:xfrm>
          <a:prstGeom prst="rect">
            <a:avLst/>
          </a:prstGeom>
          <a:noFill/>
        </p:spPr>
        <p:txBody>
          <a:bodyPr wrap="square" rtlCol="0">
            <a:spAutoFit/>
          </a:bodyPr>
          <a:lstStyle/>
          <a:p>
            <a:r>
              <a:rPr lang="en-US" altLang="zh-CN" dirty="0">
                <a:solidFill>
                  <a:prstClr val="black"/>
                </a:solidFill>
                <a:latin typeface="Calibri" panose="020F0502020204030204"/>
                <a:ea typeface="宋体" panose="02010600030101010101" pitchFamily="2" charset="-122"/>
              </a:rPr>
              <a:t>h</a:t>
            </a:r>
            <a:r>
              <a:rPr lang="en-US" altLang="zh-CN" baseline="-25000" dirty="0">
                <a:solidFill>
                  <a:prstClr val="black"/>
                </a:solidFill>
                <a:latin typeface="Calibri" panose="020F0502020204030204"/>
                <a:ea typeface="宋体" panose="02010600030101010101" pitchFamily="2" charset="-122"/>
              </a:rPr>
              <a:t>t</a:t>
            </a:r>
            <a:endParaRPr lang="zh-CN" altLang="en-US" dirty="0">
              <a:solidFill>
                <a:prstClr val="black"/>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11073" y="1753478"/>
            <a:ext cx="7621394" cy="3906905"/>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p:sp>
        <p:nvSpPr>
          <p:cNvPr id="37" name="矩形 36"/>
          <p:cNvSpPr/>
          <p:nvPr/>
        </p:nvSpPr>
        <p:spPr>
          <a:xfrm>
            <a:off x="811073" y="1766357"/>
            <a:ext cx="7621400" cy="10366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1</a:t>
            </a:r>
            <a:r>
              <a:rPr lang="zh-CN" altLang="en-US" sz="1600" dirty="0"/>
              <a:t>）</a:t>
            </a:r>
            <a:r>
              <a:rPr lang="en-US" altLang="zh-CN" sz="1600" dirty="0"/>
              <a:t>Peephole Connections</a:t>
            </a:r>
            <a:endParaRPr lang="en-US" altLang="zh-CN" sz="1600" dirty="0"/>
          </a:p>
          <a:p>
            <a:pPr indent="-457200" fontAlgn="auto"/>
            <a:r>
              <a:rPr lang="zh-CN" altLang="en-US" sz="1600" dirty="0"/>
              <a:t>      通过将上一时刻的状态</a:t>
            </a:r>
            <a:r>
              <a:rPr lang="en-US" altLang="zh-CN" sz="1600" dirty="0"/>
              <a:t>Ct-1</a:t>
            </a:r>
            <a:r>
              <a:rPr lang="zh-CN" altLang="en-US" sz="1600" dirty="0"/>
              <a:t>合并到各个门上，从而更详细控制各个门的管理。其具体的各层函数关系式为：</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866075" y="1401230"/>
            <a:ext cx="2363146"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3</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的延伸网络</a:t>
            </a:r>
            <a:endParaRPr lang="zh-CN" altLang="en-US" sz="1600" b="1" dirty="0">
              <a:solidFill>
                <a:srgbClr val="3D89BC"/>
              </a:solidFill>
            </a:endParaRPr>
          </a:p>
        </p:txBody>
      </p:sp>
      <p:sp>
        <p:nvSpPr>
          <p:cNvPr id="14" name="Rectangle 9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9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0" name="文本框 99"/>
          <p:cNvSpPr txBox="1"/>
          <p:nvPr/>
        </p:nvSpPr>
        <p:spPr>
          <a:xfrm>
            <a:off x="6908550" y="2896253"/>
            <a:ext cx="771365" cy="338554"/>
          </a:xfrm>
          <a:prstGeom prst="rect">
            <a:avLst/>
          </a:prstGeom>
          <a:noFill/>
        </p:spPr>
        <p:txBody>
          <a:bodyPr wrap="none" rtlCol="0">
            <a:spAutoFit/>
          </a:bodyPr>
          <a:lstStyle/>
          <a:p>
            <a:r>
              <a:rPr lang="en-US" altLang="zh-CN" sz="1600" dirty="0">
                <a:solidFill>
                  <a:schemeClr val="bg1"/>
                </a:solidFill>
              </a:rPr>
              <a:t>(8-31)</a:t>
            </a:r>
            <a:endParaRPr lang="zh-CN" altLang="en-US" sz="1600" dirty="0">
              <a:solidFill>
                <a:schemeClr val="bg1"/>
              </a:solidFill>
            </a:endParaRPr>
          </a:p>
        </p:txBody>
      </p:sp>
      <p:sp>
        <p:nvSpPr>
          <p:cNvPr id="101" name="文本框 100"/>
          <p:cNvSpPr txBox="1"/>
          <p:nvPr/>
        </p:nvSpPr>
        <p:spPr>
          <a:xfrm>
            <a:off x="6908550" y="3803850"/>
            <a:ext cx="771365" cy="338554"/>
          </a:xfrm>
          <a:prstGeom prst="rect">
            <a:avLst/>
          </a:prstGeom>
          <a:noFill/>
        </p:spPr>
        <p:txBody>
          <a:bodyPr wrap="none" rtlCol="0">
            <a:spAutoFit/>
          </a:bodyPr>
          <a:lstStyle/>
          <a:p>
            <a:r>
              <a:rPr lang="en-US" altLang="zh-CN" sz="1600" dirty="0">
                <a:solidFill>
                  <a:schemeClr val="bg1"/>
                </a:solidFill>
              </a:rPr>
              <a:t>(8-32)</a:t>
            </a:r>
            <a:endParaRPr lang="zh-CN" altLang="en-US" sz="1600" dirty="0">
              <a:solidFill>
                <a:schemeClr val="bg1"/>
              </a:solidFill>
            </a:endParaRPr>
          </a:p>
        </p:txBody>
      </p:sp>
      <p:sp>
        <p:nvSpPr>
          <p:cNvPr id="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9" name="对象 18"/>
          <p:cNvGraphicFramePr>
            <a:graphicFrameLocks noChangeAspect="1"/>
          </p:cNvGraphicFramePr>
          <p:nvPr/>
        </p:nvGraphicFramePr>
        <p:xfrm>
          <a:off x="1952857" y="2885530"/>
          <a:ext cx="2552727" cy="360000"/>
        </p:xfrm>
        <a:graphic>
          <a:graphicData uri="http://schemas.openxmlformats.org/presentationml/2006/ole">
            <mc:AlternateContent xmlns:mc="http://schemas.openxmlformats.org/markup-compatibility/2006">
              <mc:Choice xmlns:v="urn:schemas-microsoft-com:vml" Requires="v">
                <p:oleObj spid="_x0000_s20583" name="Equation" r:id="rId1" imgW="1485900" imgH="203200" progId="Equation.DSMT4">
                  <p:embed/>
                </p:oleObj>
              </mc:Choice>
              <mc:Fallback>
                <p:oleObj name="Equation" r:id="rId1" imgW="1485900" imgH="203200" progId="Equation.DSMT4">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857" y="2885530"/>
                        <a:ext cx="2552727"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1" name="对象 20"/>
          <p:cNvGraphicFramePr>
            <a:graphicFrameLocks noChangeAspect="1"/>
          </p:cNvGraphicFramePr>
          <p:nvPr/>
        </p:nvGraphicFramePr>
        <p:xfrm>
          <a:off x="1952857" y="3793127"/>
          <a:ext cx="2628000" cy="360000"/>
        </p:xfrm>
        <a:graphic>
          <a:graphicData uri="http://schemas.openxmlformats.org/presentationml/2006/ole">
            <mc:AlternateContent xmlns:mc="http://schemas.openxmlformats.org/markup-compatibility/2006">
              <mc:Choice xmlns:v="urn:schemas-microsoft-com:vml" Requires="v">
                <p:oleObj spid="_x0000_s20584" name="Equation" r:id="rId3" imgW="1397000" imgH="190500" progId="Equation.DSMT4">
                  <p:embed/>
                </p:oleObj>
              </mc:Choice>
              <mc:Fallback>
                <p:oleObj name="Equation" r:id="rId3" imgW="1397000" imgH="1905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857" y="3793127"/>
                        <a:ext cx="26280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4" name="对象 23"/>
          <p:cNvGraphicFramePr>
            <a:graphicFrameLocks noChangeAspect="1"/>
          </p:cNvGraphicFramePr>
          <p:nvPr/>
        </p:nvGraphicFramePr>
        <p:xfrm>
          <a:off x="1915220" y="4700724"/>
          <a:ext cx="2628000" cy="360000"/>
        </p:xfrm>
        <a:graphic>
          <a:graphicData uri="http://schemas.openxmlformats.org/presentationml/2006/ole">
            <mc:AlternateContent xmlns:mc="http://schemas.openxmlformats.org/markup-compatibility/2006">
              <mc:Choice xmlns:v="urn:schemas-microsoft-com:vml" Requires="v">
                <p:oleObj spid="_x0000_s20585" name="Equation" r:id="rId5" imgW="1384300" imgH="190500" progId="Equation.DSMT4">
                  <p:embed/>
                </p:oleObj>
              </mc:Choice>
              <mc:Fallback>
                <p:oleObj name="Equation" r:id="rId5" imgW="1384300" imgH="1905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5220" y="4700724"/>
                        <a:ext cx="26280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 name="文本框 101"/>
          <p:cNvSpPr txBox="1"/>
          <p:nvPr/>
        </p:nvSpPr>
        <p:spPr>
          <a:xfrm>
            <a:off x="6908549" y="4711447"/>
            <a:ext cx="771365" cy="338554"/>
          </a:xfrm>
          <a:prstGeom prst="rect">
            <a:avLst/>
          </a:prstGeom>
          <a:noFill/>
        </p:spPr>
        <p:txBody>
          <a:bodyPr wrap="none" rtlCol="0">
            <a:spAutoFit/>
          </a:bodyPr>
          <a:lstStyle/>
          <a:p>
            <a:r>
              <a:rPr lang="en-US" altLang="zh-CN" sz="1600" dirty="0">
                <a:solidFill>
                  <a:schemeClr val="bg1"/>
                </a:solidFill>
              </a:rPr>
              <a:t>(8-33)</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33799" y="1739783"/>
            <a:ext cx="7621400" cy="1754786"/>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p:sp>
        <p:nvSpPr>
          <p:cNvPr id="37" name="矩形 36"/>
          <p:cNvSpPr/>
          <p:nvPr/>
        </p:nvSpPr>
        <p:spPr>
          <a:xfrm>
            <a:off x="733799" y="1739783"/>
            <a:ext cx="7621400" cy="13788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2) Coupled Forget and Input Gates</a:t>
            </a:r>
            <a:endParaRPr lang="en-US" altLang="zh-CN" sz="1600" dirty="0"/>
          </a:p>
          <a:p>
            <a:pPr indent="-457200" fontAlgn="auto"/>
            <a:r>
              <a:rPr lang="zh-CN" altLang="en-US" sz="1600" dirty="0"/>
              <a:t>      另一种变体是使用耦合的遗忘门和输入门，如图所示。</a:t>
            </a:r>
            <a:endParaRPr lang="en-US" altLang="zh-CN" sz="1600" dirty="0"/>
          </a:p>
          <a:p>
            <a:pPr indent="-457200" fontAlgn="auto"/>
            <a:r>
              <a:rPr lang="en-US" altLang="zh-CN" sz="1600" dirty="0"/>
              <a:t>      LSTM</a:t>
            </a:r>
            <a:r>
              <a:rPr lang="zh-CN" altLang="en-US" sz="1600" dirty="0"/>
              <a:t>网络中的输入门和遗忘门有些互补关系，因此同时用两个门比较冗余。为了减少</a:t>
            </a:r>
            <a:r>
              <a:rPr lang="en-US" altLang="zh-CN" sz="1600" dirty="0"/>
              <a:t>LSTM</a:t>
            </a:r>
            <a:r>
              <a:rPr lang="zh-CN" altLang="en-US" sz="1600" dirty="0"/>
              <a:t>网络的计算复杂度，将这两个门合并为一个门。其具体的函数关系为：</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943348" y="1401230"/>
            <a:ext cx="2363147"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3</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的延伸网络</a:t>
            </a:r>
            <a:endParaRPr lang="zh-CN" altLang="en-US" sz="1600" b="1" dirty="0">
              <a:solidFill>
                <a:srgbClr val="3D89BC"/>
              </a:solidFill>
            </a:endParaRPr>
          </a:p>
        </p:txBody>
      </p:sp>
      <p:sp>
        <p:nvSpPr>
          <p:cNvPr id="11" name="矩形 10"/>
          <p:cNvSpPr/>
          <p:nvPr/>
        </p:nvSpPr>
        <p:spPr>
          <a:xfrm>
            <a:off x="3131185" y="5652135"/>
            <a:ext cx="2953385" cy="337185"/>
          </a:xfrm>
          <a:prstGeom prst="rect">
            <a:avLst/>
          </a:prstGeom>
        </p:spPr>
        <p:txBody>
          <a:bodyPr wrap="square">
            <a:spAutoFit/>
          </a:bodyPr>
          <a:lstStyle/>
          <a:p>
            <a:pPr algn="ctr">
              <a:lnSpc>
                <a:spcPct val="1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LSTM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变体形式图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8" name="圆角矩形 8"/>
          <p:cNvSpPr/>
          <p:nvPr/>
        </p:nvSpPr>
        <p:spPr>
          <a:xfrm>
            <a:off x="3419492" y="3669318"/>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99" name="直接箭头连接符 98"/>
          <p:cNvCxnSpPr/>
          <p:nvPr/>
        </p:nvCxnSpPr>
        <p:spPr>
          <a:xfrm>
            <a:off x="3131460" y="3957350"/>
            <a:ext cx="2592288" cy="1"/>
          </a:xfrm>
          <a:prstGeom prst="straightConnector1">
            <a:avLst/>
          </a:prstGeom>
          <a:noFill/>
          <a:ln w="25400" cap="flat" cmpd="sng" algn="ctr">
            <a:solidFill>
              <a:sysClr val="windowText" lastClr="000000">
                <a:alpha val="10000"/>
              </a:sysClr>
            </a:solidFill>
            <a:prstDash val="solid"/>
            <a:tailEnd type="none"/>
          </a:ln>
          <a:effectLst/>
        </p:spPr>
      </p:cxnSp>
      <p:cxnSp>
        <p:nvCxnSpPr>
          <p:cNvPr id="141" name="直接箭头连接符 140"/>
          <p:cNvCxnSpPr/>
          <p:nvPr/>
        </p:nvCxnSpPr>
        <p:spPr>
          <a:xfrm>
            <a:off x="3419492" y="4965462"/>
            <a:ext cx="324036" cy="0"/>
          </a:xfrm>
          <a:prstGeom prst="straightConnector1">
            <a:avLst/>
          </a:prstGeom>
          <a:noFill/>
          <a:ln w="25400" cap="flat" cmpd="sng" algn="ctr">
            <a:solidFill>
              <a:sysClr val="windowText" lastClr="000000">
                <a:alpha val="10000"/>
              </a:sysClr>
            </a:solidFill>
            <a:prstDash val="solid"/>
            <a:tailEnd type="none"/>
          </a:ln>
          <a:effectLst/>
        </p:spPr>
      </p:cxnSp>
      <p:sp>
        <p:nvSpPr>
          <p:cNvPr id="142" name="流程图: 过程 141"/>
          <p:cNvSpPr/>
          <p:nvPr/>
        </p:nvSpPr>
        <p:spPr>
          <a:xfrm>
            <a:off x="3635516" y="4605422"/>
            <a:ext cx="216024" cy="144016"/>
          </a:xfrm>
          <a:prstGeom prst="flowChartProcess">
            <a:avLst/>
          </a:prstGeom>
          <a:solidFill>
            <a:srgbClr val="FFFF00">
              <a:alpha val="10000"/>
            </a:srgbClr>
          </a:solidFill>
          <a:ln w="25400" cap="flat" cmpd="sng" algn="ctr">
            <a:solidFill>
              <a:sysClr val="windowText" lastClr="000000">
                <a:alpha val="10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10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10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43" name="直接箭头连接符 142"/>
          <p:cNvCxnSpPr>
            <a:endCxn id="142" idx="2"/>
          </p:cNvCxnSpPr>
          <p:nvPr/>
        </p:nvCxnSpPr>
        <p:spPr>
          <a:xfrm flipV="1">
            <a:off x="3743528" y="4749438"/>
            <a:ext cx="0" cy="216024"/>
          </a:xfrm>
          <a:prstGeom prst="straightConnector1">
            <a:avLst/>
          </a:prstGeom>
          <a:noFill/>
          <a:ln w="25400" cap="flat" cmpd="sng" algn="ctr">
            <a:solidFill>
              <a:sysClr val="windowText" lastClr="000000">
                <a:alpha val="10000"/>
              </a:sysClr>
            </a:solidFill>
            <a:prstDash val="solid"/>
            <a:tailEnd type="none"/>
          </a:ln>
          <a:effectLst/>
        </p:spPr>
      </p:cxnSp>
      <p:sp>
        <p:nvSpPr>
          <p:cNvPr id="144" name="流程图: 过程 143"/>
          <p:cNvSpPr/>
          <p:nvPr/>
        </p:nvSpPr>
        <p:spPr>
          <a:xfrm>
            <a:off x="4251838" y="4605422"/>
            <a:ext cx="288032"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145" name="直接箭头连接符 144"/>
          <p:cNvCxnSpPr>
            <a:endCxn id="146" idx="4"/>
          </p:cNvCxnSpPr>
          <p:nvPr/>
        </p:nvCxnSpPr>
        <p:spPr>
          <a:xfrm flipV="1">
            <a:off x="3743528" y="4029358"/>
            <a:ext cx="0" cy="576064"/>
          </a:xfrm>
          <a:prstGeom prst="straightConnector1">
            <a:avLst/>
          </a:prstGeom>
          <a:noFill/>
          <a:ln w="25400" cap="flat" cmpd="sng" algn="ctr">
            <a:solidFill>
              <a:sysClr val="windowText" lastClr="000000"/>
            </a:solidFill>
            <a:prstDash val="solid"/>
            <a:tailEnd type="triangle" w="med" len="lg"/>
          </a:ln>
          <a:effectLst/>
        </p:spPr>
      </p:cxnSp>
      <p:sp>
        <p:nvSpPr>
          <p:cNvPr id="146" name="流程图: 联系 16"/>
          <p:cNvSpPr/>
          <p:nvPr/>
        </p:nvSpPr>
        <p:spPr>
          <a:xfrm>
            <a:off x="3671520" y="3885342"/>
            <a:ext cx="144016" cy="144016"/>
          </a:xfrm>
          <a:prstGeom prst="flowChartConnector">
            <a:avLst/>
          </a:prstGeom>
          <a:solidFill>
            <a:srgbClr val="F79646">
              <a:lumMod val="40000"/>
              <a:lumOff val="60000"/>
              <a:alpha val="10000"/>
            </a:srgbClr>
          </a:solidFill>
          <a:ln w="12700" cap="flat" cmpd="sng" algn="ctr">
            <a:solidFill>
              <a:sysClr val="windowText" lastClr="000000">
                <a:alpha val="1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endParaRPr>
          </a:p>
        </p:txBody>
      </p:sp>
      <p:cxnSp>
        <p:nvCxnSpPr>
          <p:cNvPr id="147" name="直接箭头连接符 146"/>
          <p:cNvCxnSpPr>
            <a:endCxn id="144" idx="2"/>
          </p:cNvCxnSpPr>
          <p:nvPr/>
        </p:nvCxnSpPr>
        <p:spPr>
          <a:xfrm flipV="1">
            <a:off x="4395854" y="4749438"/>
            <a:ext cx="0" cy="216024"/>
          </a:xfrm>
          <a:prstGeom prst="straightConnector1">
            <a:avLst/>
          </a:prstGeom>
          <a:noFill/>
          <a:ln w="25400" cap="flat" cmpd="sng" algn="ctr">
            <a:solidFill>
              <a:sysClr val="windowText" lastClr="000000">
                <a:alpha val="10000"/>
              </a:sysClr>
            </a:solidFill>
            <a:prstDash val="solid"/>
            <a:tailEnd type="none"/>
          </a:ln>
          <a:effectLst/>
        </p:spPr>
      </p:cxnSp>
      <p:cxnSp>
        <p:nvCxnSpPr>
          <p:cNvPr id="148" name="直接箭头连接符 147"/>
          <p:cNvCxnSpPr>
            <a:endCxn id="149" idx="4"/>
          </p:cNvCxnSpPr>
          <p:nvPr/>
        </p:nvCxnSpPr>
        <p:spPr>
          <a:xfrm flipV="1">
            <a:off x="4391600" y="4029358"/>
            <a:ext cx="0" cy="576064"/>
          </a:xfrm>
          <a:prstGeom prst="straightConnector1">
            <a:avLst/>
          </a:prstGeom>
          <a:noFill/>
          <a:ln w="25400" cap="flat" cmpd="sng" algn="ctr">
            <a:solidFill>
              <a:sysClr val="windowText" lastClr="000000">
                <a:alpha val="10000"/>
              </a:sysClr>
            </a:solidFill>
            <a:prstDash val="solid"/>
            <a:tailEnd type="triangle" w="med" len="lg"/>
          </a:ln>
          <a:effectLst/>
        </p:spPr>
      </p:cxnSp>
      <p:sp>
        <p:nvSpPr>
          <p:cNvPr id="149" name="流程图: 联系 19"/>
          <p:cNvSpPr/>
          <p:nvPr/>
        </p:nvSpPr>
        <p:spPr>
          <a:xfrm>
            <a:off x="4319592" y="3885342"/>
            <a:ext cx="144016" cy="144016"/>
          </a:xfrm>
          <a:prstGeom prst="flowChartConnector">
            <a:avLst/>
          </a:prstGeom>
          <a:solidFill>
            <a:srgbClr val="F79646">
              <a:lumMod val="40000"/>
              <a:lumOff val="60000"/>
              <a:alpha val="10000"/>
            </a:srgbClr>
          </a:solidFill>
          <a:ln w="12700" cap="flat" cmpd="sng" algn="ctr">
            <a:solidFill>
              <a:sysClr val="windowText" lastClr="000000">
                <a:alpha val="10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10000"/>
                </a:prstClr>
              </a:solidFill>
              <a:effectLst/>
              <a:uLnTx/>
              <a:uFillTx/>
              <a:latin typeface="Calibri" panose="020F0502020204030204"/>
              <a:ea typeface="宋体" panose="02010600030101010101" pitchFamily="2" charset="-122"/>
              <a:cs typeface="+mn-cs"/>
            </a:endParaRPr>
          </a:p>
        </p:txBody>
      </p:sp>
      <p:sp>
        <p:nvSpPr>
          <p:cNvPr id="150" name="流程图: 过程 149"/>
          <p:cNvSpPr/>
          <p:nvPr/>
        </p:nvSpPr>
        <p:spPr>
          <a:xfrm>
            <a:off x="4643628" y="4605422"/>
            <a:ext cx="216024" cy="144016"/>
          </a:xfrm>
          <a:prstGeom prst="flowChartProcess">
            <a:avLst/>
          </a:prstGeom>
          <a:solidFill>
            <a:srgbClr val="FFFF00">
              <a:alpha val="5000"/>
            </a:srgbClr>
          </a:solidFill>
          <a:ln w="25400" cap="flat" cmpd="sng" algn="ctr">
            <a:solidFill>
              <a:sysClr val="windowText" lastClr="000000">
                <a:alpha val="5000"/>
              </a:sysClr>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51" name="直接箭头连接符 150"/>
          <p:cNvCxnSpPr/>
          <p:nvPr/>
        </p:nvCxnSpPr>
        <p:spPr>
          <a:xfrm flipV="1">
            <a:off x="4753736" y="4749438"/>
            <a:ext cx="0" cy="216024"/>
          </a:xfrm>
          <a:prstGeom prst="straightConnector1">
            <a:avLst/>
          </a:prstGeom>
          <a:noFill/>
          <a:ln w="25400" cap="flat" cmpd="sng" algn="ctr">
            <a:solidFill>
              <a:sysClr val="windowText" lastClr="000000">
                <a:alpha val="10000"/>
              </a:sysClr>
            </a:solidFill>
            <a:prstDash val="solid"/>
            <a:tailEnd type="none"/>
          </a:ln>
          <a:effectLst/>
        </p:spPr>
      </p:cxnSp>
      <p:cxnSp>
        <p:nvCxnSpPr>
          <p:cNvPr id="152" name="肘形连接符 25"/>
          <p:cNvCxnSpPr/>
          <p:nvPr/>
        </p:nvCxnSpPr>
        <p:spPr>
          <a:xfrm rot="5400000" flipH="1" flipV="1">
            <a:off x="4800375" y="4371396"/>
            <a:ext cx="188466" cy="285936"/>
          </a:xfrm>
          <a:prstGeom prst="bentConnector2">
            <a:avLst/>
          </a:prstGeom>
          <a:noFill/>
          <a:ln w="25400" cap="flat" cmpd="sng" algn="ctr">
            <a:solidFill>
              <a:sysClr val="windowText" lastClr="000000">
                <a:alpha val="10000"/>
              </a:sysClr>
            </a:solidFill>
            <a:prstDash val="solid"/>
            <a:bevel/>
            <a:tailEnd type="triangle" w="med" len="lg"/>
          </a:ln>
          <a:effectLst/>
        </p:spPr>
      </p:cxnSp>
      <p:sp>
        <p:nvSpPr>
          <p:cNvPr id="153" name="流程图: 联系 26"/>
          <p:cNvSpPr/>
          <p:nvPr/>
        </p:nvSpPr>
        <p:spPr>
          <a:xfrm>
            <a:off x="4319592" y="4344948"/>
            <a:ext cx="144016" cy="144016"/>
          </a:xfrm>
          <a:prstGeom prst="flowChartConnector">
            <a:avLst/>
          </a:prstGeom>
          <a:solidFill>
            <a:srgbClr val="F79646">
              <a:lumMod val="40000"/>
              <a:lumOff val="60000"/>
            </a:srgbClr>
          </a:solidFill>
          <a:ln w="12700" cap="flat" cmpd="sng" algn="ctr">
            <a:solidFill>
              <a:srgbClr val="4F81BD">
                <a:alpha val="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54" name="流程图: 联系 27"/>
          <p:cNvSpPr/>
          <p:nvPr/>
        </p:nvSpPr>
        <p:spPr>
          <a:xfrm>
            <a:off x="5035418" y="4337332"/>
            <a:ext cx="144016" cy="144016"/>
          </a:xfrm>
          <a:prstGeom prst="flowChartConnector">
            <a:avLst/>
          </a:prstGeom>
          <a:solidFill>
            <a:srgbClr val="F79646">
              <a:lumMod val="40000"/>
              <a:lumOff val="60000"/>
              <a:alpha val="5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sp>
        <p:nvSpPr>
          <p:cNvPr id="155" name="椭圆 154"/>
          <p:cNvSpPr/>
          <p:nvPr/>
        </p:nvSpPr>
        <p:spPr>
          <a:xfrm>
            <a:off x="4925434" y="4101366"/>
            <a:ext cx="360040" cy="144016"/>
          </a:xfrm>
          <a:prstGeom prst="ellipse">
            <a:avLst/>
          </a:prstGeom>
          <a:solidFill>
            <a:srgbClr val="F79646">
              <a:lumMod val="40000"/>
              <a:lumOff val="60000"/>
            </a:srgbClr>
          </a:solidFill>
          <a:ln w="12700" cap="flat" cmpd="sng" algn="ctr">
            <a:solidFill>
              <a:sysClr val="windowText" lastClr="000000">
                <a:alpha val="5000"/>
              </a:sys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rPr>
              <a:t>tanh</a:t>
            </a:r>
            <a:endParaRPr kumimoji="0" lang="zh-CN" altLang="en-US" sz="1800" b="0" i="0" u="none" strike="noStrike" kern="0" cap="none" spc="0" normalizeH="0" baseline="0" noProof="0" dirty="0">
              <a:ln>
                <a:noFill/>
              </a:ln>
              <a:solidFill>
                <a:prstClr val="black">
                  <a:alpha val="5000"/>
                </a:prstClr>
              </a:solidFill>
              <a:effectLst/>
              <a:uLnTx/>
              <a:uFillTx/>
              <a:latin typeface="Calibri" panose="020F0502020204030204"/>
              <a:ea typeface="宋体" panose="02010600030101010101" pitchFamily="2" charset="-122"/>
              <a:cs typeface="+mn-cs"/>
            </a:endParaRPr>
          </a:p>
        </p:txBody>
      </p:sp>
      <p:cxnSp>
        <p:nvCxnSpPr>
          <p:cNvPr id="156" name="直接箭头连接符 155"/>
          <p:cNvCxnSpPr>
            <a:stCxn id="154" idx="0"/>
          </p:cNvCxnSpPr>
          <p:nvPr/>
        </p:nvCxnSpPr>
        <p:spPr>
          <a:xfrm flipV="1">
            <a:off x="5107426" y="4239032"/>
            <a:ext cx="0" cy="98300"/>
          </a:xfrm>
          <a:prstGeom prst="straightConnector1">
            <a:avLst/>
          </a:prstGeom>
          <a:noFill/>
          <a:ln w="25400" cap="flat" cmpd="sng" algn="ctr">
            <a:solidFill>
              <a:sysClr val="windowText" lastClr="000000">
                <a:alpha val="5000"/>
              </a:sysClr>
            </a:solidFill>
            <a:prstDash val="solid"/>
            <a:tailEnd type="none"/>
          </a:ln>
          <a:effectLst/>
        </p:spPr>
      </p:cxnSp>
      <p:cxnSp>
        <p:nvCxnSpPr>
          <p:cNvPr id="157" name="直接箭头连接符 156"/>
          <p:cNvCxnSpPr>
            <a:stCxn id="155" idx="0"/>
          </p:cNvCxnSpPr>
          <p:nvPr/>
        </p:nvCxnSpPr>
        <p:spPr>
          <a:xfrm flipV="1">
            <a:off x="5105454" y="3957351"/>
            <a:ext cx="0" cy="144015"/>
          </a:xfrm>
          <a:prstGeom prst="straightConnector1">
            <a:avLst/>
          </a:prstGeom>
          <a:noFill/>
          <a:ln w="25400" cap="flat" cmpd="sng" algn="ctr">
            <a:solidFill>
              <a:sysClr val="windowText" lastClr="000000">
                <a:alpha val="5000"/>
              </a:sysClr>
            </a:solidFill>
            <a:prstDash val="solid"/>
            <a:tailEnd type="none"/>
          </a:ln>
          <a:effectLst/>
        </p:spPr>
      </p:cxnSp>
      <p:cxnSp>
        <p:nvCxnSpPr>
          <p:cNvPr id="158" name="肘形连接符 31"/>
          <p:cNvCxnSpPr>
            <a:stCxn id="154" idx="4"/>
          </p:cNvCxnSpPr>
          <p:nvPr/>
        </p:nvCxnSpPr>
        <p:spPr>
          <a:xfrm rot="16200000" flipH="1">
            <a:off x="5173530" y="4415244"/>
            <a:ext cx="484114" cy="616322"/>
          </a:xfrm>
          <a:prstGeom prst="bentConnector2">
            <a:avLst/>
          </a:prstGeom>
          <a:noFill/>
          <a:ln w="25400" cap="flat" cmpd="sng" algn="ctr">
            <a:solidFill>
              <a:sysClr val="windowText" lastClr="000000">
                <a:alpha val="10000"/>
              </a:sysClr>
            </a:solidFill>
            <a:prstDash val="solid"/>
            <a:tailEnd type="none"/>
          </a:ln>
          <a:effectLst/>
        </p:spPr>
      </p:cxnSp>
      <p:cxnSp>
        <p:nvCxnSpPr>
          <p:cNvPr id="159" name="直接箭头连接符 158"/>
          <p:cNvCxnSpPr/>
          <p:nvPr/>
        </p:nvCxnSpPr>
        <p:spPr>
          <a:xfrm flipV="1">
            <a:off x="5435716" y="3669318"/>
            <a:ext cx="0" cy="1296144"/>
          </a:xfrm>
          <a:prstGeom prst="straightConnector1">
            <a:avLst/>
          </a:prstGeom>
          <a:noFill/>
          <a:ln w="25400" cap="flat" cmpd="sng" algn="ctr">
            <a:solidFill>
              <a:sysClr val="windowText" lastClr="000000">
                <a:alpha val="10000"/>
              </a:sysClr>
            </a:solidFill>
            <a:prstDash val="solid"/>
            <a:tailEnd type="none" w="med" len="lg"/>
          </a:ln>
          <a:effectLst/>
        </p:spPr>
      </p:cxnSp>
      <p:cxnSp>
        <p:nvCxnSpPr>
          <p:cNvPr id="160" name="直接箭头连接符 159"/>
          <p:cNvCxnSpPr/>
          <p:nvPr/>
        </p:nvCxnSpPr>
        <p:spPr>
          <a:xfrm>
            <a:off x="5723748" y="4965462"/>
            <a:ext cx="360040" cy="0"/>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161" name="直接箭头连接符 160"/>
          <p:cNvCxnSpPr/>
          <p:nvPr/>
        </p:nvCxnSpPr>
        <p:spPr>
          <a:xfrm>
            <a:off x="5729068" y="3957350"/>
            <a:ext cx="360040" cy="0"/>
          </a:xfrm>
          <a:prstGeom prst="straightConnector1">
            <a:avLst/>
          </a:prstGeom>
          <a:noFill/>
          <a:ln w="25400" cap="flat" cmpd="sng" algn="ctr">
            <a:solidFill>
              <a:sysClr val="windowText" lastClr="000000">
                <a:alpha val="10000"/>
              </a:sysClr>
            </a:solidFill>
            <a:prstDash val="solid"/>
            <a:tailEnd type="triangle" w="med" len="lg"/>
          </a:ln>
          <a:effectLst/>
        </p:spPr>
      </p:cxnSp>
      <p:cxnSp>
        <p:nvCxnSpPr>
          <p:cNvPr id="162" name="直接箭头连接符 161"/>
          <p:cNvCxnSpPr/>
          <p:nvPr/>
        </p:nvCxnSpPr>
        <p:spPr>
          <a:xfrm flipH="1" flipV="1">
            <a:off x="3635515" y="5253494"/>
            <a:ext cx="1" cy="144016"/>
          </a:xfrm>
          <a:prstGeom prst="straightConnector1">
            <a:avLst/>
          </a:prstGeom>
          <a:noFill/>
          <a:ln w="25400" cap="flat" cmpd="sng" algn="ctr">
            <a:solidFill>
              <a:sysClr val="windowText" lastClr="000000">
                <a:alpha val="10000"/>
              </a:sysClr>
            </a:solidFill>
            <a:prstDash val="solid"/>
            <a:tailEnd type="none"/>
          </a:ln>
          <a:effectLst/>
        </p:spPr>
      </p:cxnSp>
      <p:cxnSp>
        <p:nvCxnSpPr>
          <p:cNvPr id="163" name="直接箭头连接符 162"/>
          <p:cNvCxnSpPr/>
          <p:nvPr/>
        </p:nvCxnSpPr>
        <p:spPr>
          <a:xfrm flipV="1">
            <a:off x="5435716" y="3436551"/>
            <a:ext cx="0" cy="232768"/>
          </a:xfrm>
          <a:prstGeom prst="straightConnector1">
            <a:avLst/>
          </a:prstGeom>
          <a:noFill/>
          <a:ln w="25400" cap="flat" cmpd="sng" algn="ctr">
            <a:solidFill>
              <a:sysClr val="windowText" lastClr="000000">
                <a:alpha val="5000"/>
              </a:sysClr>
            </a:solidFill>
            <a:prstDash val="solid"/>
            <a:tailEnd type="triangle" w="med" len="lg"/>
          </a:ln>
          <a:effectLst/>
        </p:spPr>
      </p:cxnSp>
      <p:cxnSp>
        <p:nvCxnSpPr>
          <p:cNvPr id="164" name="直接箭头连接符 163"/>
          <p:cNvCxnSpPr/>
          <p:nvPr/>
        </p:nvCxnSpPr>
        <p:spPr>
          <a:xfrm flipH="1" flipV="1">
            <a:off x="3635514" y="4965462"/>
            <a:ext cx="2" cy="286529"/>
          </a:xfrm>
          <a:prstGeom prst="straightConnector1">
            <a:avLst/>
          </a:prstGeom>
          <a:noFill/>
          <a:ln w="25400" cap="flat" cmpd="sng" algn="ctr">
            <a:solidFill>
              <a:sysClr val="windowText" lastClr="000000">
                <a:alpha val="10000"/>
              </a:sysClr>
            </a:solidFill>
            <a:prstDash val="solid"/>
            <a:tailEnd type="none"/>
          </a:ln>
          <a:effectLst/>
        </p:spPr>
      </p:cxnSp>
      <p:cxnSp>
        <p:nvCxnSpPr>
          <p:cNvPr id="165" name="直接箭头连接符 164"/>
          <p:cNvCxnSpPr/>
          <p:nvPr/>
        </p:nvCxnSpPr>
        <p:spPr>
          <a:xfrm>
            <a:off x="3131460" y="4965462"/>
            <a:ext cx="288032" cy="0"/>
          </a:xfrm>
          <a:prstGeom prst="straightConnector1">
            <a:avLst/>
          </a:prstGeom>
          <a:noFill/>
          <a:ln w="25400" cap="flat" cmpd="sng" algn="ctr">
            <a:solidFill>
              <a:sysClr val="windowText" lastClr="000000">
                <a:alpha val="10000"/>
              </a:sysClr>
            </a:solidFill>
            <a:prstDash val="solid"/>
            <a:tailEnd type="none"/>
          </a:ln>
          <a:effectLst/>
        </p:spPr>
      </p:cxnSp>
      <p:sp>
        <p:nvSpPr>
          <p:cNvPr id="166" name="TextBox 39"/>
          <p:cNvSpPr txBox="1"/>
          <p:nvPr/>
        </p:nvSpPr>
        <p:spPr>
          <a:xfrm>
            <a:off x="2915436" y="3616342"/>
            <a:ext cx="576064"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C</a:t>
            </a:r>
            <a:r>
              <a:rPr lang="en-US" altLang="zh-CN" sz="1600" baseline="-25000" dirty="0">
                <a:solidFill>
                  <a:prstClr val="black">
                    <a:alpha val="10000"/>
                  </a:prstClr>
                </a:solidFill>
                <a:latin typeface="Calibri" panose="020F0502020204030204"/>
                <a:ea typeface="宋体" panose="02010600030101010101" pitchFamily="2" charset="-122"/>
              </a:rPr>
              <a:t>t-1</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67" name="TextBox 40"/>
          <p:cNvSpPr txBox="1"/>
          <p:nvPr/>
        </p:nvSpPr>
        <p:spPr>
          <a:xfrm>
            <a:off x="5795756" y="3616342"/>
            <a:ext cx="576064"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C</a:t>
            </a:r>
            <a:r>
              <a:rPr lang="en-US" altLang="zh-CN" sz="1600" baseline="-25000" dirty="0">
                <a:solidFill>
                  <a:prstClr val="black">
                    <a:alpha val="10000"/>
                  </a:prstClr>
                </a:solidFill>
                <a:latin typeface="Calibri" panose="020F0502020204030204"/>
                <a:ea typeface="宋体" panose="02010600030101010101" pitchFamily="2" charset="-122"/>
              </a:rPr>
              <a:t>t</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68" name="TextBox 41"/>
          <p:cNvSpPr txBox="1"/>
          <p:nvPr/>
        </p:nvSpPr>
        <p:spPr>
          <a:xfrm>
            <a:off x="5075676" y="3256302"/>
            <a:ext cx="576064"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h</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sp>
        <p:nvSpPr>
          <p:cNvPr id="169" name="TextBox 42"/>
          <p:cNvSpPr txBox="1"/>
          <p:nvPr/>
        </p:nvSpPr>
        <p:spPr>
          <a:xfrm>
            <a:off x="3023448" y="4677430"/>
            <a:ext cx="360040" cy="253916"/>
          </a:xfrm>
          <a:prstGeom prst="rect">
            <a:avLst/>
          </a:prstGeom>
          <a:noFill/>
        </p:spPr>
        <p:txBody>
          <a:bodyPr wrap="square" rtlCol="0">
            <a:spAutoFit/>
          </a:bodyPr>
          <a:lstStyle/>
          <a:p>
            <a:r>
              <a:rPr lang="en-US" altLang="zh-CN" sz="1050" dirty="0">
                <a:solidFill>
                  <a:prstClr val="black">
                    <a:alpha val="10000"/>
                  </a:prstClr>
                </a:solidFill>
                <a:latin typeface="Calibri" panose="020F0502020204030204"/>
                <a:ea typeface="宋体" panose="02010600030101010101" pitchFamily="2" charset="-122"/>
              </a:rPr>
              <a:t>h</a:t>
            </a:r>
            <a:r>
              <a:rPr lang="en-US" altLang="zh-CN" sz="1050" baseline="-25000" dirty="0">
                <a:solidFill>
                  <a:prstClr val="black">
                    <a:alpha val="10000"/>
                  </a:prstClr>
                </a:solidFill>
                <a:latin typeface="Calibri" panose="020F0502020204030204"/>
                <a:ea typeface="宋体" panose="02010600030101010101" pitchFamily="2" charset="-122"/>
              </a:rPr>
              <a:t>t-1</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70" name="TextBox 43"/>
          <p:cNvSpPr txBox="1"/>
          <p:nvPr/>
        </p:nvSpPr>
        <p:spPr>
          <a:xfrm>
            <a:off x="3491500" y="5325502"/>
            <a:ext cx="360040"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x</a:t>
            </a:r>
            <a:r>
              <a:rPr lang="en-US" altLang="zh-CN" sz="1600" baseline="-25000" dirty="0">
                <a:solidFill>
                  <a:prstClr val="black">
                    <a:alpha val="10000"/>
                  </a:prstClr>
                </a:solidFill>
                <a:latin typeface="Calibri" panose="020F0502020204030204"/>
                <a:ea typeface="宋体" panose="02010600030101010101" pitchFamily="2" charset="-122"/>
              </a:rPr>
              <a:t>t</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71" name="TextBox 44"/>
          <p:cNvSpPr txBox="1"/>
          <p:nvPr/>
        </p:nvSpPr>
        <p:spPr>
          <a:xfrm>
            <a:off x="3482434" y="4170920"/>
            <a:ext cx="360040" cy="338554"/>
          </a:xfrm>
          <a:prstGeom prst="rect">
            <a:avLst/>
          </a:prstGeom>
          <a:noFill/>
        </p:spPr>
        <p:txBody>
          <a:bodyPr wrap="square" rtlCol="0">
            <a:spAutoFit/>
          </a:bodyPr>
          <a:lstStyle/>
          <a:p>
            <a:r>
              <a:rPr lang="en-US" altLang="zh-CN" sz="1600" dirty="0">
                <a:solidFill>
                  <a:prstClr val="black">
                    <a:alpha val="10000"/>
                  </a:prstClr>
                </a:solidFill>
                <a:latin typeface="Calibri" panose="020F0502020204030204"/>
                <a:ea typeface="宋体" panose="02010600030101010101" pitchFamily="2" charset="-122"/>
              </a:rPr>
              <a:t>f</a:t>
            </a:r>
            <a:r>
              <a:rPr lang="en-US" altLang="zh-CN" sz="1600" baseline="-25000" dirty="0">
                <a:solidFill>
                  <a:prstClr val="black">
                    <a:alpha val="10000"/>
                  </a:prstClr>
                </a:solidFill>
                <a:latin typeface="Calibri" panose="020F0502020204030204"/>
                <a:ea typeface="宋体" panose="02010600030101010101" pitchFamily="2" charset="-122"/>
              </a:rPr>
              <a:t>t</a:t>
            </a:r>
            <a:endParaRPr lang="zh-CN" altLang="en-US" sz="1600" dirty="0">
              <a:solidFill>
                <a:prstClr val="black">
                  <a:alpha val="10000"/>
                </a:prstClr>
              </a:solidFill>
              <a:latin typeface="Calibri" panose="020F0502020204030204"/>
              <a:ea typeface="宋体" panose="02010600030101010101" pitchFamily="2" charset="-122"/>
            </a:endParaRPr>
          </a:p>
        </p:txBody>
      </p:sp>
      <p:sp>
        <p:nvSpPr>
          <p:cNvPr id="172" name="TextBox 47"/>
          <p:cNvSpPr txBox="1"/>
          <p:nvPr/>
        </p:nvSpPr>
        <p:spPr>
          <a:xfrm>
            <a:off x="4480562" y="4170920"/>
            <a:ext cx="36004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o</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cxnSp>
        <p:nvCxnSpPr>
          <p:cNvPr id="173" name="直接箭头连接符 172"/>
          <p:cNvCxnSpPr/>
          <p:nvPr/>
        </p:nvCxnSpPr>
        <p:spPr>
          <a:xfrm flipH="1">
            <a:off x="3743528" y="4965462"/>
            <a:ext cx="1010208" cy="0"/>
          </a:xfrm>
          <a:prstGeom prst="straightConnector1">
            <a:avLst/>
          </a:prstGeom>
          <a:noFill/>
          <a:ln w="25400" cap="flat" cmpd="sng" algn="ctr">
            <a:solidFill>
              <a:sysClr val="windowText" lastClr="000000">
                <a:alpha val="10000"/>
              </a:sysClr>
            </a:solidFill>
            <a:prstDash val="solid"/>
            <a:tailEnd type="none"/>
          </a:ln>
          <a:effectLst/>
        </p:spPr>
      </p:cxnSp>
      <p:cxnSp>
        <p:nvCxnSpPr>
          <p:cNvPr id="174" name="直接箭头连接符 173"/>
          <p:cNvCxnSpPr/>
          <p:nvPr/>
        </p:nvCxnSpPr>
        <p:spPr>
          <a:xfrm>
            <a:off x="3743528" y="4420131"/>
            <a:ext cx="576064" cy="1"/>
          </a:xfrm>
          <a:prstGeom prst="straightConnector1">
            <a:avLst/>
          </a:prstGeom>
          <a:noFill/>
          <a:ln w="25400" cap="flat" cmpd="sng" algn="ctr">
            <a:solidFill>
              <a:sysClr val="windowText" lastClr="000000"/>
            </a:solidFill>
            <a:prstDash val="solid"/>
            <a:tailEnd type="triangle" w="med" len="lg"/>
          </a:ln>
          <a:effectLst/>
        </p:spPr>
      </p:cxnSp>
      <p:sp>
        <p:nvSpPr>
          <p:cNvPr id="175" name="流程图: 联系 50"/>
          <p:cNvSpPr/>
          <p:nvPr/>
        </p:nvSpPr>
        <p:spPr>
          <a:xfrm>
            <a:off x="3959552" y="4348124"/>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76" name="TextBox 51"/>
          <p:cNvSpPr txBox="1"/>
          <p:nvPr/>
        </p:nvSpPr>
        <p:spPr>
          <a:xfrm>
            <a:off x="5867764" y="4624454"/>
            <a:ext cx="354720" cy="338554"/>
          </a:xfrm>
          <a:prstGeom prst="rect">
            <a:avLst/>
          </a:prstGeom>
          <a:noFill/>
        </p:spPr>
        <p:txBody>
          <a:bodyPr wrap="square" rtlCol="0">
            <a:spAutoFit/>
          </a:bodyPr>
          <a:lstStyle/>
          <a:p>
            <a:r>
              <a:rPr lang="en-US" altLang="zh-CN" sz="1600" dirty="0">
                <a:solidFill>
                  <a:prstClr val="black">
                    <a:alpha val="5000"/>
                  </a:prstClr>
                </a:solidFill>
                <a:latin typeface="Calibri" panose="020F0502020204030204"/>
                <a:ea typeface="宋体" panose="02010600030101010101" pitchFamily="2" charset="-122"/>
              </a:rPr>
              <a:t>h</a:t>
            </a:r>
            <a:r>
              <a:rPr lang="en-US" altLang="zh-CN" sz="1600" baseline="-25000" dirty="0">
                <a:solidFill>
                  <a:prstClr val="black">
                    <a:alpha val="5000"/>
                  </a:prstClr>
                </a:solidFill>
                <a:latin typeface="Calibri" panose="020F0502020204030204"/>
                <a:ea typeface="宋体" panose="02010600030101010101" pitchFamily="2" charset="-122"/>
              </a:rPr>
              <a:t>t</a:t>
            </a:r>
            <a:endParaRPr lang="zh-CN" altLang="en-US" sz="1600" dirty="0">
              <a:solidFill>
                <a:prstClr val="black">
                  <a:alpha val="5000"/>
                </a:prstClr>
              </a:solidFill>
              <a:latin typeface="Calibri" panose="020F0502020204030204"/>
              <a:ea typeface="宋体" panose="02010600030101010101" pitchFamily="2" charset="-122"/>
            </a:endParaRPr>
          </a:p>
        </p:txBody>
      </p:sp>
      <p:graphicFrame>
        <p:nvGraphicFramePr>
          <p:cNvPr id="177" name="Object 2"/>
          <p:cNvGraphicFramePr>
            <a:graphicFrameLocks noChangeAspect="1"/>
          </p:cNvGraphicFramePr>
          <p:nvPr/>
        </p:nvGraphicFramePr>
        <p:xfrm>
          <a:off x="4210935" y="4424027"/>
          <a:ext cx="131763" cy="179388"/>
        </p:xfrm>
        <a:graphic>
          <a:graphicData uri="http://schemas.openxmlformats.org/presentationml/2006/ole">
            <mc:AlternateContent xmlns:mc="http://schemas.openxmlformats.org/markup-compatibility/2006">
              <mc:Choice xmlns:v="urn:schemas-microsoft-com:vml" Requires="v">
                <p:oleObj spid="_x0000_s7388" name="Equation" r:id="rId1" imgW="139700" imgH="190500" progId="Equation.DSMT4">
                  <p:embed/>
                </p:oleObj>
              </mc:Choice>
              <mc:Fallback>
                <p:oleObj name="Equation" r:id="rId1" imgW="139700" imgH="190500" progId="Equation.DSMT4">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935" y="4424027"/>
                        <a:ext cx="131763"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5" name="对象 14"/>
          <p:cNvGraphicFramePr>
            <a:graphicFrameLocks noChangeAspect="1"/>
          </p:cNvGraphicFramePr>
          <p:nvPr/>
        </p:nvGraphicFramePr>
        <p:xfrm>
          <a:off x="1941359" y="2993618"/>
          <a:ext cx="2307273" cy="360000"/>
        </p:xfrm>
        <a:graphic>
          <a:graphicData uri="http://schemas.openxmlformats.org/presentationml/2006/ole">
            <mc:AlternateContent xmlns:mc="http://schemas.openxmlformats.org/markup-compatibility/2006">
              <mc:Choice xmlns:v="urn:schemas-microsoft-com:vml" Requires="v">
                <p:oleObj spid="_x0000_s7389" name="Equation" r:id="rId3" imgW="1345565" imgH="215900" progId="Equation.DSMT4">
                  <p:embed/>
                </p:oleObj>
              </mc:Choice>
              <mc:Fallback>
                <p:oleObj name="Equation" r:id="rId3" imgW="1345565" imgH="215900" progId="Equation.DSMT4">
                  <p:embed/>
                  <p:pic>
                    <p:nvPicPr>
                      <p:cNvPr id="0" name="Object 1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359" y="2993618"/>
                        <a:ext cx="2307273"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 name="文本框 88"/>
          <p:cNvSpPr txBox="1"/>
          <p:nvPr/>
        </p:nvSpPr>
        <p:spPr>
          <a:xfrm>
            <a:off x="6985824" y="3004341"/>
            <a:ext cx="771365" cy="338554"/>
          </a:xfrm>
          <a:prstGeom prst="rect">
            <a:avLst/>
          </a:prstGeom>
          <a:noFill/>
        </p:spPr>
        <p:txBody>
          <a:bodyPr wrap="none" rtlCol="0">
            <a:spAutoFit/>
          </a:bodyPr>
          <a:lstStyle/>
          <a:p>
            <a:r>
              <a:rPr lang="en-US" altLang="zh-CN" sz="1600" dirty="0">
                <a:solidFill>
                  <a:schemeClr val="bg1"/>
                </a:solidFill>
              </a:rPr>
              <a:t>(8-34)</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r>
              <a:rPr lang="en-US" altLang="zh-CN" sz="2100" spc="225" dirty="0">
                <a:solidFill>
                  <a:prstClr val="white"/>
                </a:solidFill>
              </a:rPr>
              <a:t>8.1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2" y="1382945"/>
            <a:ext cx="7734171" cy="11971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循环神经网络（</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Recurrent Neural Network</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RNN</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是一种对序列数据建模的神经网络，即一个序列当前的输出与前面的输出也有关。具体的表现形式为网络会对前面的信息进行记忆并应用于当前输出的计算中，即隐藏层之间的节点不在无连接而是有连接的，并且隐藏层的输入不仅包括输入层的输出还包括上一时刻隐藏层的输出。</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RNN</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模型的连接如图所示。</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1</a:t>
            </a:r>
            <a:r>
              <a:rPr lang="zh-CN" altLang="zh-CN" sz="1600" b="1" dirty="0">
                <a:solidFill>
                  <a:srgbClr val="3D89BC"/>
                </a:solidFill>
              </a:rPr>
              <a:t>．</a:t>
            </a:r>
            <a:r>
              <a:rPr lang="zh-CN" altLang="en-US" sz="1600" b="1" dirty="0">
                <a:solidFill>
                  <a:srgbClr val="3D89BC"/>
                </a:solidFill>
              </a:rPr>
              <a:t>循环神经网络的模型结构</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77" name="流程图: 联系 185"/>
          <p:cNvSpPr/>
          <p:nvPr/>
        </p:nvSpPr>
        <p:spPr>
          <a:xfrm>
            <a:off x="1688116" y="2965284"/>
            <a:ext cx="432048" cy="432048"/>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流程图: 联系 186"/>
          <p:cNvSpPr/>
          <p:nvPr/>
        </p:nvSpPr>
        <p:spPr>
          <a:xfrm>
            <a:off x="1688116" y="4333436"/>
            <a:ext cx="432048" cy="432048"/>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箭头连接符 78"/>
          <p:cNvCxnSpPr>
            <a:stCxn id="78" idx="0"/>
            <a:endCxn id="77" idx="4"/>
          </p:cNvCxnSpPr>
          <p:nvPr/>
        </p:nvCxnSpPr>
        <p:spPr>
          <a:xfrm flipV="1">
            <a:off x="1904140" y="3397332"/>
            <a:ext cx="0" cy="93610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a:endCxn id="78" idx="4"/>
          </p:cNvCxnSpPr>
          <p:nvPr/>
        </p:nvCxnSpPr>
        <p:spPr>
          <a:xfrm flipV="1">
            <a:off x="1904140" y="4765484"/>
            <a:ext cx="0" cy="93610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1" name="TextBox 192"/>
          <p:cNvSpPr txBox="1"/>
          <p:nvPr/>
        </p:nvSpPr>
        <p:spPr>
          <a:xfrm>
            <a:off x="1760124" y="2523944"/>
            <a:ext cx="432048"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y</a:t>
            </a:r>
            <a:endParaRPr lang="zh-CN" altLang="en-US" sz="2000" b="1" dirty="0">
              <a:latin typeface="Times New Roman" panose="02020603050405020304" pitchFamily="18" charset="0"/>
              <a:cs typeface="Times New Roman" panose="02020603050405020304" pitchFamily="18" charset="0"/>
            </a:endParaRPr>
          </a:p>
        </p:txBody>
      </p:sp>
      <p:sp>
        <p:nvSpPr>
          <p:cNvPr id="82" name="TextBox 193"/>
          <p:cNvSpPr txBox="1"/>
          <p:nvPr/>
        </p:nvSpPr>
        <p:spPr>
          <a:xfrm>
            <a:off x="1472092" y="3541348"/>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V</a:t>
            </a:r>
            <a:endParaRPr lang="zh-CN" altLang="en-US" sz="2000" i="1" dirty="0">
              <a:latin typeface="Times New Roman" panose="02020603050405020304" pitchFamily="18" charset="0"/>
              <a:cs typeface="Times New Roman" panose="02020603050405020304" pitchFamily="18" charset="0"/>
            </a:endParaRPr>
          </a:p>
        </p:txBody>
      </p:sp>
      <p:sp>
        <p:nvSpPr>
          <p:cNvPr id="83" name="TextBox 194"/>
          <p:cNvSpPr txBox="1"/>
          <p:nvPr/>
        </p:nvSpPr>
        <p:spPr>
          <a:xfrm>
            <a:off x="1472092" y="4117412"/>
            <a:ext cx="432048"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h</a:t>
            </a:r>
            <a:endParaRPr lang="zh-CN" altLang="en-US" sz="2000" b="1" dirty="0">
              <a:latin typeface="Times New Roman" panose="02020603050405020304" pitchFamily="18" charset="0"/>
              <a:cs typeface="Times New Roman" panose="02020603050405020304" pitchFamily="18" charset="0"/>
            </a:endParaRPr>
          </a:p>
        </p:txBody>
      </p:sp>
      <p:sp>
        <p:nvSpPr>
          <p:cNvPr id="84" name="TextBox 195"/>
          <p:cNvSpPr txBox="1"/>
          <p:nvPr/>
        </p:nvSpPr>
        <p:spPr>
          <a:xfrm>
            <a:off x="2264180" y="3829380"/>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U</a:t>
            </a:r>
            <a:endParaRPr lang="zh-CN" altLang="en-US" sz="2000" i="1" dirty="0">
              <a:latin typeface="Times New Roman" panose="02020603050405020304" pitchFamily="18" charset="0"/>
              <a:cs typeface="Times New Roman" panose="02020603050405020304" pitchFamily="18" charset="0"/>
            </a:endParaRPr>
          </a:p>
        </p:txBody>
      </p:sp>
      <p:sp>
        <p:nvSpPr>
          <p:cNvPr id="85" name="TextBox 196"/>
          <p:cNvSpPr txBox="1"/>
          <p:nvPr/>
        </p:nvSpPr>
        <p:spPr>
          <a:xfrm>
            <a:off x="1760124" y="5629580"/>
            <a:ext cx="432048"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x</a:t>
            </a:r>
            <a:endParaRPr lang="zh-CN" altLang="en-US" sz="2000" b="1" dirty="0">
              <a:latin typeface="Times New Roman" panose="02020603050405020304" pitchFamily="18" charset="0"/>
              <a:cs typeface="Times New Roman" panose="02020603050405020304" pitchFamily="18" charset="0"/>
            </a:endParaRPr>
          </a:p>
        </p:txBody>
      </p:sp>
      <p:cxnSp>
        <p:nvCxnSpPr>
          <p:cNvPr id="86" name="曲线连接符 198"/>
          <p:cNvCxnSpPr>
            <a:stCxn id="78" idx="7"/>
            <a:endCxn id="78" idx="5"/>
          </p:cNvCxnSpPr>
          <p:nvPr/>
        </p:nvCxnSpPr>
        <p:spPr>
          <a:xfrm rot="16200000" flipH="1">
            <a:off x="1904140" y="4549460"/>
            <a:ext cx="305504" cy="12700"/>
          </a:xfrm>
          <a:prstGeom prst="curvedConnector5">
            <a:avLst>
              <a:gd name="adj1" fmla="val -58864"/>
              <a:gd name="adj2" fmla="val 4703748"/>
              <a:gd name="adj3" fmla="val 158864"/>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7" name="TextBox 201"/>
          <p:cNvSpPr txBox="1"/>
          <p:nvPr/>
        </p:nvSpPr>
        <p:spPr>
          <a:xfrm>
            <a:off x="1472092" y="5053516"/>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W</a:t>
            </a:r>
            <a:endParaRPr lang="zh-CN" altLang="en-US" sz="2000" i="1" dirty="0">
              <a:latin typeface="Times New Roman" panose="02020603050405020304" pitchFamily="18" charset="0"/>
              <a:cs typeface="Times New Roman" panose="02020603050405020304" pitchFamily="18" charset="0"/>
            </a:endParaRPr>
          </a:p>
        </p:txBody>
      </p:sp>
      <p:sp>
        <p:nvSpPr>
          <p:cNvPr id="88" name="流程图: 过程 87"/>
          <p:cNvSpPr/>
          <p:nvPr/>
        </p:nvSpPr>
        <p:spPr>
          <a:xfrm>
            <a:off x="2552212" y="4454117"/>
            <a:ext cx="162018" cy="203386"/>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右箭头 203"/>
          <p:cNvSpPr/>
          <p:nvPr/>
        </p:nvSpPr>
        <p:spPr>
          <a:xfrm>
            <a:off x="2840244" y="4403058"/>
            <a:ext cx="864096" cy="311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204"/>
          <p:cNvSpPr txBox="1"/>
          <p:nvPr/>
        </p:nvSpPr>
        <p:spPr>
          <a:xfrm>
            <a:off x="2773988" y="4708179"/>
            <a:ext cx="1071736" cy="400110"/>
          </a:xfrm>
          <a:prstGeom prst="rect">
            <a:avLst/>
          </a:prstGeom>
          <a:noFill/>
        </p:spPr>
        <p:txBody>
          <a:bodyPr wrap="square" rtlCol="0">
            <a:spAutoFit/>
          </a:bodyPr>
          <a:lstStyle/>
          <a:p>
            <a:r>
              <a:rPr lang="en-US" altLang="zh-CN" sz="2000" dirty="0">
                <a:cs typeface="Times New Roman" panose="02020603050405020304" pitchFamily="18" charset="0"/>
              </a:rPr>
              <a:t>Unfold</a:t>
            </a:r>
            <a:endParaRPr lang="zh-CN" altLang="en-US" sz="2000" dirty="0">
              <a:cs typeface="Times New Roman" panose="02020603050405020304" pitchFamily="18" charset="0"/>
            </a:endParaRPr>
          </a:p>
        </p:txBody>
      </p:sp>
      <p:sp>
        <p:nvSpPr>
          <p:cNvPr id="91" name="流程图: 联系 205"/>
          <p:cNvSpPr/>
          <p:nvPr/>
        </p:nvSpPr>
        <p:spPr>
          <a:xfrm>
            <a:off x="4478426" y="2974576"/>
            <a:ext cx="432048" cy="432048"/>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流程图: 联系 206"/>
          <p:cNvSpPr/>
          <p:nvPr/>
        </p:nvSpPr>
        <p:spPr>
          <a:xfrm>
            <a:off x="4478426" y="4342728"/>
            <a:ext cx="432048" cy="432048"/>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 name="直接箭头连接符 92"/>
          <p:cNvCxnSpPr>
            <a:stCxn id="92" idx="0"/>
            <a:endCxn id="91" idx="4"/>
          </p:cNvCxnSpPr>
          <p:nvPr/>
        </p:nvCxnSpPr>
        <p:spPr>
          <a:xfrm flipV="1">
            <a:off x="4694450" y="3406624"/>
            <a:ext cx="0" cy="93610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4" name="直接箭头连接符 93"/>
          <p:cNvCxnSpPr>
            <a:endCxn id="92" idx="4"/>
          </p:cNvCxnSpPr>
          <p:nvPr/>
        </p:nvCxnSpPr>
        <p:spPr>
          <a:xfrm flipV="1">
            <a:off x="4694450" y="4774776"/>
            <a:ext cx="0" cy="93610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95" name="TextBox 209"/>
          <p:cNvSpPr txBox="1"/>
          <p:nvPr/>
        </p:nvSpPr>
        <p:spPr>
          <a:xfrm>
            <a:off x="4550434" y="2533236"/>
            <a:ext cx="666074"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y</a:t>
            </a:r>
            <a:r>
              <a:rPr lang="en-US" altLang="zh-CN" sz="2000" i="1" baseline="-25000" dirty="0">
                <a:latin typeface="Times New Roman" panose="02020603050405020304" pitchFamily="18" charset="0"/>
                <a:cs typeface="Times New Roman" panose="02020603050405020304" pitchFamily="18" charset="0"/>
              </a:rPr>
              <a:t>t-1</a:t>
            </a:r>
            <a:endParaRPr lang="zh-CN" altLang="en-US" sz="2000" i="1" dirty="0">
              <a:latin typeface="Times New Roman" panose="02020603050405020304" pitchFamily="18" charset="0"/>
              <a:cs typeface="Times New Roman" panose="02020603050405020304" pitchFamily="18" charset="0"/>
            </a:endParaRPr>
          </a:p>
        </p:txBody>
      </p:sp>
      <p:sp>
        <p:nvSpPr>
          <p:cNvPr id="96" name="TextBox 210"/>
          <p:cNvSpPr txBox="1"/>
          <p:nvPr/>
        </p:nvSpPr>
        <p:spPr>
          <a:xfrm>
            <a:off x="4262402" y="3550640"/>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V</a:t>
            </a:r>
            <a:endParaRPr lang="zh-CN" altLang="en-US" sz="2000" i="1" dirty="0">
              <a:latin typeface="Times New Roman" panose="02020603050405020304" pitchFamily="18" charset="0"/>
              <a:cs typeface="Times New Roman" panose="02020603050405020304" pitchFamily="18" charset="0"/>
            </a:endParaRPr>
          </a:p>
        </p:txBody>
      </p:sp>
      <p:sp>
        <p:nvSpPr>
          <p:cNvPr id="97" name="TextBox 212"/>
          <p:cNvSpPr txBox="1"/>
          <p:nvPr/>
        </p:nvSpPr>
        <p:spPr>
          <a:xfrm>
            <a:off x="3920364" y="4549460"/>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U</a:t>
            </a:r>
            <a:endParaRPr lang="zh-CN" altLang="en-US" sz="2000" i="1" dirty="0">
              <a:latin typeface="Times New Roman" panose="02020603050405020304" pitchFamily="18" charset="0"/>
              <a:cs typeface="Times New Roman" panose="02020603050405020304" pitchFamily="18" charset="0"/>
            </a:endParaRPr>
          </a:p>
        </p:txBody>
      </p:sp>
      <p:sp>
        <p:nvSpPr>
          <p:cNvPr id="98" name="TextBox 213"/>
          <p:cNvSpPr txBox="1"/>
          <p:nvPr/>
        </p:nvSpPr>
        <p:spPr>
          <a:xfrm>
            <a:off x="4550434" y="5638872"/>
            <a:ext cx="666074"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x</a:t>
            </a:r>
            <a:r>
              <a:rPr lang="en-US" altLang="zh-CN" sz="2000" i="1" baseline="-25000" dirty="0">
                <a:latin typeface="Times New Roman" panose="02020603050405020304" pitchFamily="18" charset="0"/>
                <a:cs typeface="Times New Roman" panose="02020603050405020304" pitchFamily="18" charset="0"/>
              </a:rPr>
              <a:t>t-1</a:t>
            </a:r>
            <a:endParaRPr lang="zh-CN" altLang="en-US" sz="2000" i="1" dirty="0">
              <a:latin typeface="Times New Roman" panose="02020603050405020304" pitchFamily="18" charset="0"/>
              <a:cs typeface="Times New Roman" panose="02020603050405020304" pitchFamily="18" charset="0"/>
            </a:endParaRPr>
          </a:p>
        </p:txBody>
      </p:sp>
      <p:sp>
        <p:nvSpPr>
          <p:cNvPr id="99" name="TextBox 216"/>
          <p:cNvSpPr txBox="1"/>
          <p:nvPr/>
        </p:nvSpPr>
        <p:spPr>
          <a:xfrm>
            <a:off x="4712452" y="4045404"/>
            <a:ext cx="648072"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h</a:t>
            </a:r>
            <a:r>
              <a:rPr lang="en-US" altLang="zh-CN" sz="2000" i="1" baseline="-25000" dirty="0">
                <a:latin typeface="Times New Roman" panose="02020603050405020304" pitchFamily="18" charset="0"/>
                <a:cs typeface="Times New Roman" panose="02020603050405020304" pitchFamily="18" charset="0"/>
              </a:rPr>
              <a:t>t-1</a:t>
            </a:r>
            <a:endParaRPr lang="zh-CN" altLang="en-US" sz="2000" i="1" dirty="0">
              <a:latin typeface="Times New Roman" panose="02020603050405020304" pitchFamily="18" charset="0"/>
              <a:cs typeface="Times New Roman" panose="02020603050405020304" pitchFamily="18" charset="0"/>
            </a:endParaRPr>
          </a:p>
        </p:txBody>
      </p:sp>
      <p:cxnSp>
        <p:nvCxnSpPr>
          <p:cNvPr id="100" name="直接箭头连接符 99"/>
          <p:cNvCxnSpPr>
            <a:stCxn id="92" idx="6"/>
          </p:cNvCxnSpPr>
          <p:nvPr/>
        </p:nvCxnSpPr>
        <p:spPr>
          <a:xfrm>
            <a:off x="4910474" y="4558752"/>
            <a:ext cx="666074"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a:endCxn id="92" idx="2"/>
          </p:cNvCxnSpPr>
          <p:nvPr/>
        </p:nvCxnSpPr>
        <p:spPr>
          <a:xfrm>
            <a:off x="3812352" y="4558752"/>
            <a:ext cx="666074"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2" name="TextBox 224"/>
          <p:cNvSpPr txBox="1"/>
          <p:nvPr/>
        </p:nvSpPr>
        <p:spPr>
          <a:xfrm>
            <a:off x="4208396" y="5053516"/>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W</a:t>
            </a:r>
            <a:endParaRPr lang="zh-CN" altLang="en-US" sz="2000" i="1" dirty="0">
              <a:latin typeface="Times New Roman" panose="02020603050405020304" pitchFamily="18" charset="0"/>
              <a:cs typeface="Times New Roman" panose="02020603050405020304" pitchFamily="18" charset="0"/>
            </a:endParaRPr>
          </a:p>
        </p:txBody>
      </p:sp>
      <p:sp>
        <p:nvSpPr>
          <p:cNvPr id="103" name="流程图: 联系 225"/>
          <p:cNvSpPr/>
          <p:nvPr/>
        </p:nvSpPr>
        <p:spPr>
          <a:xfrm>
            <a:off x="5576548" y="2974576"/>
            <a:ext cx="432048" cy="432048"/>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流程图: 联系 226"/>
          <p:cNvSpPr/>
          <p:nvPr/>
        </p:nvSpPr>
        <p:spPr>
          <a:xfrm>
            <a:off x="5576548" y="4342728"/>
            <a:ext cx="432048" cy="432048"/>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5" name="直接箭头连接符 104"/>
          <p:cNvCxnSpPr>
            <a:stCxn id="104" idx="0"/>
            <a:endCxn id="103" idx="4"/>
          </p:cNvCxnSpPr>
          <p:nvPr/>
        </p:nvCxnSpPr>
        <p:spPr>
          <a:xfrm flipV="1">
            <a:off x="5792572" y="3406624"/>
            <a:ext cx="0" cy="93610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a:endCxn id="104" idx="4"/>
          </p:cNvCxnSpPr>
          <p:nvPr/>
        </p:nvCxnSpPr>
        <p:spPr>
          <a:xfrm flipV="1">
            <a:off x="5792572" y="4774776"/>
            <a:ext cx="0" cy="93610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7" name="TextBox 229"/>
          <p:cNvSpPr txBox="1"/>
          <p:nvPr/>
        </p:nvSpPr>
        <p:spPr>
          <a:xfrm>
            <a:off x="5648556" y="2533236"/>
            <a:ext cx="666074" cy="400110"/>
          </a:xfrm>
          <a:prstGeom prst="rect">
            <a:avLst/>
          </a:prstGeom>
          <a:noFill/>
        </p:spPr>
        <p:txBody>
          <a:bodyPr wrap="square" rtlCol="0">
            <a:spAutoFit/>
          </a:bodyPr>
          <a:lstStyle/>
          <a:p>
            <a:r>
              <a:rPr lang="en-US" altLang="zh-CN" sz="2000" i="1" dirty="0" err="1">
                <a:latin typeface="Times New Roman" panose="02020603050405020304" pitchFamily="18" charset="0"/>
                <a:cs typeface="Times New Roman" panose="02020603050405020304" pitchFamily="18" charset="0"/>
              </a:rPr>
              <a:t>y</a:t>
            </a:r>
            <a:r>
              <a:rPr lang="en-US" altLang="zh-CN" sz="2000" i="1" baseline="-25000" dirty="0" err="1">
                <a:latin typeface="Times New Roman" panose="02020603050405020304" pitchFamily="18" charset="0"/>
                <a:cs typeface="Times New Roman" panose="02020603050405020304" pitchFamily="18" charset="0"/>
              </a:rPr>
              <a:t>t</a:t>
            </a:r>
            <a:endParaRPr lang="zh-CN" altLang="en-US" sz="2000" i="1" dirty="0">
              <a:latin typeface="Times New Roman" panose="02020603050405020304" pitchFamily="18" charset="0"/>
              <a:cs typeface="Times New Roman" panose="02020603050405020304" pitchFamily="18" charset="0"/>
            </a:endParaRPr>
          </a:p>
        </p:txBody>
      </p:sp>
      <p:sp>
        <p:nvSpPr>
          <p:cNvPr id="108" name="TextBox 230"/>
          <p:cNvSpPr txBox="1"/>
          <p:nvPr/>
        </p:nvSpPr>
        <p:spPr>
          <a:xfrm>
            <a:off x="5648556" y="5638872"/>
            <a:ext cx="666074"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x</a:t>
            </a:r>
            <a:r>
              <a:rPr lang="en-US" altLang="zh-CN" sz="2000" i="1" baseline="-25000" dirty="0">
                <a:latin typeface="Times New Roman" panose="02020603050405020304" pitchFamily="18" charset="0"/>
                <a:cs typeface="Times New Roman" panose="02020603050405020304" pitchFamily="18" charset="0"/>
              </a:rPr>
              <a:t>t</a:t>
            </a:r>
            <a:endParaRPr lang="zh-CN" altLang="en-US" sz="2000" i="1" dirty="0">
              <a:latin typeface="Times New Roman" panose="02020603050405020304" pitchFamily="18" charset="0"/>
              <a:cs typeface="Times New Roman" panose="02020603050405020304" pitchFamily="18" charset="0"/>
            </a:endParaRPr>
          </a:p>
        </p:txBody>
      </p:sp>
      <p:sp>
        <p:nvSpPr>
          <p:cNvPr id="109" name="TextBox 231"/>
          <p:cNvSpPr txBox="1"/>
          <p:nvPr/>
        </p:nvSpPr>
        <p:spPr>
          <a:xfrm>
            <a:off x="5810574" y="4045404"/>
            <a:ext cx="648072"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h</a:t>
            </a:r>
            <a:r>
              <a:rPr lang="en-US" altLang="zh-CN" sz="2000" i="1" baseline="-25000" dirty="0">
                <a:latin typeface="Times New Roman" panose="02020603050405020304" pitchFamily="18" charset="0"/>
                <a:cs typeface="Times New Roman" panose="02020603050405020304" pitchFamily="18" charset="0"/>
              </a:rPr>
              <a:t>t</a:t>
            </a:r>
            <a:endParaRPr lang="zh-CN" altLang="en-US" sz="2000" i="1" dirty="0">
              <a:latin typeface="Times New Roman" panose="02020603050405020304" pitchFamily="18" charset="0"/>
              <a:cs typeface="Times New Roman" panose="02020603050405020304" pitchFamily="18" charset="0"/>
            </a:endParaRPr>
          </a:p>
        </p:txBody>
      </p:sp>
      <p:cxnSp>
        <p:nvCxnSpPr>
          <p:cNvPr id="110" name="直接箭头连接符 109"/>
          <p:cNvCxnSpPr>
            <a:stCxn id="104" idx="6"/>
          </p:cNvCxnSpPr>
          <p:nvPr/>
        </p:nvCxnSpPr>
        <p:spPr>
          <a:xfrm>
            <a:off x="6008596" y="4558752"/>
            <a:ext cx="666074"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11" name="TextBox 233"/>
          <p:cNvSpPr txBox="1"/>
          <p:nvPr/>
        </p:nvSpPr>
        <p:spPr>
          <a:xfrm>
            <a:off x="5360524" y="3541348"/>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V</a:t>
            </a:r>
            <a:endParaRPr lang="zh-CN" altLang="en-US" sz="2000" i="1" dirty="0">
              <a:latin typeface="Times New Roman" panose="02020603050405020304" pitchFamily="18" charset="0"/>
              <a:cs typeface="Times New Roman" panose="02020603050405020304" pitchFamily="18" charset="0"/>
            </a:endParaRPr>
          </a:p>
        </p:txBody>
      </p:sp>
      <p:sp>
        <p:nvSpPr>
          <p:cNvPr id="112" name="TextBox 234"/>
          <p:cNvSpPr txBox="1"/>
          <p:nvPr/>
        </p:nvSpPr>
        <p:spPr>
          <a:xfrm>
            <a:off x="5000484" y="4549460"/>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U</a:t>
            </a:r>
            <a:endParaRPr lang="zh-CN" altLang="en-US" sz="2000" i="1" dirty="0">
              <a:latin typeface="Times New Roman" panose="02020603050405020304" pitchFamily="18" charset="0"/>
              <a:cs typeface="Times New Roman" panose="02020603050405020304" pitchFamily="18" charset="0"/>
            </a:endParaRPr>
          </a:p>
        </p:txBody>
      </p:sp>
      <p:sp>
        <p:nvSpPr>
          <p:cNvPr id="113" name="TextBox 235"/>
          <p:cNvSpPr txBox="1"/>
          <p:nvPr/>
        </p:nvSpPr>
        <p:spPr>
          <a:xfrm>
            <a:off x="5360524" y="5053516"/>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W</a:t>
            </a:r>
            <a:endParaRPr lang="zh-CN" altLang="en-US" sz="2000" i="1" dirty="0">
              <a:latin typeface="Times New Roman" panose="02020603050405020304" pitchFamily="18" charset="0"/>
              <a:cs typeface="Times New Roman" panose="02020603050405020304" pitchFamily="18" charset="0"/>
            </a:endParaRPr>
          </a:p>
        </p:txBody>
      </p:sp>
      <p:sp>
        <p:nvSpPr>
          <p:cNvPr id="114" name="TextBox 236"/>
          <p:cNvSpPr txBox="1"/>
          <p:nvPr/>
        </p:nvSpPr>
        <p:spPr>
          <a:xfrm>
            <a:off x="6440644" y="5053516"/>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W</a:t>
            </a:r>
            <a:endParaRPr lang="zh-CN" altLang="en-US" sz="2000" i="1" dirty="0">
              <a:latin typeface="Times New Roman" panose="02020603050405020304" pitchFamily="18" charset="0"/>
              <a:cs typeface="Times New Roman" panose="02020603050405020304" pitchFamily="18" charset="0"/>
            </a:endParaRPr>
          </a:p>
        </p:txBody>
      </p:sp>
      <p:sp>
        <p:nvSpPr>
          <p:cNvPr id="115" name="流程图: 联系 237"/>
          <p:cNvSpPr/>
          <p:nvPr/>
        </p:nvSpPr>
        <p:spPr>
          <a:xfrm>
            <a:off x="6656668" y="2974576"/>
            <a:ext cx="432048" cy="432048"/>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流程图: 联系 238"/>
          <p:cNvSpPr/>
          <p:nvPr/>
        </p:nvSpPr>
        <p:spPr>
          <a:xfrm>
            <a:off x="6656668" y="4342728"/>
            <a:ext cx="432048" cy="432048"/>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7" name="直接箭头连接符 116"/>
          <p:cNvCxnSpPr>
            <a:stCxn id="116" idx="0"/>
            <a:endCxn id="115" idx="4"/>
          </p:cNvCxnSpPr>
          <p:nvPr/>
        </p:nvCxnSpPr>
        <p:spPr>
          <a:xfrm flipV="1">
            <a:off x="6872692" y="3406624"/>
            <a:ext cx="0" cy="93610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8" name="直接箭头连接符 117"/>
          <p:cNvCxnSpPr>
            <a:endCxn id="116" idx="4"/>
          </p:cNvCxnSpPr>
          <p:nvPr/>
        </p:nvCxnSpPr>
        <p:spPr>
          <a:xfrm flipV="1">
            <a:off x="6872692" y="4774776"/>
            <a:ext cx="0" cy="936104"/>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19" name="TextBox 241"/>
          <p:cNvSpPr txBox="1"/>
          <p:nvPr/>
        </p:nvSpPr>
        <p:spPr>
          <a:xfrm>
            <a:off x="6728676" y="2533236"/>
            <a:ext cx="666074"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y</a:t>
            </a:r>
            <a:r>
              <a:rPr lang="en-US" altLang="zh-CN" sz="2000" i="1" baseline="-25000" dirty="0">
                <a:latin typeface="Times New Roman" panose="02020603050405020304" pitchFamily="18" charset="0"/>
                <a:cs typeface="Times New Roman" panose="02020603050405020304" pitchFamily="18" charset="0"/>
              </a:rPr>
              <a:t>t+1</a:t>
            </a:r>
            <a:endParaRPr lang="zh-CN" altLang="en-US" sz="2000" i="1" dirty="0">
              <a:latin typeface="Times New Roman" panose="02020603050405020304" pitchFamily="18" charset="0"/>
              <a:cs typeface="Times New Roman" panose="02020603050405020304" pitchFamily="18" charset="0"/>
            </a:endParaRPr>
          </a:p>
        </p:txBody>
      </p:sp>
      <p:sp>
        <p:nvSpPr>
          <p:cNvPr id="120" name="TextBox 242"/>
          <p:cNvSpPr txBox="1"/>
          <p:nvPr/>
        </p:nvSpPr>
        <p:spPr>
          <a:xfrm>
            <a:off x="6728676" y="5638872"/>
            <a:ext cx="666074"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x</a:t>
            </a:r>
            <a:r>
              <a:rPr lang="en-US" altLang="zh-CN" sz="2000" i="1" baseline="-25000" dirty="0">
                <a:latin typeface="Times New Roman" panose="02020603050405020304" pitchFamily="18" charset="0"/>
                <a:cs typeface="Times New Roman" panose="02020603050405020304" pitchFamily="18" charset="0"/>
              </a:rPr>
              <a:t>t+1</a:t>
            </a:r>
            <a:endParaRPr lang="zh-CN" altLang="en-US" sz="2000" i="1" dirty="0">
              <a:latin typeface="Times New Roman" panose="02020603050405020304" pitchFamily="18" charset="0"/>
              <a:cs typeface="Times New Roman" panose="02020603050405020304" pitchFamily="18" charset="0"/>
            </a:endParaRPr>
          </a:p>
        </p:txBody>
      </p:sp>
      <p:sp>
        <p:nvSpPr>
          <p:cNvPr id="121" name="TextBox 243"/>
          <p:cNvSpPr txBox="1"/>
          <p:nvPr/>
        </p:nvSpPr>
        <p:spPr>
          <a:xfrm>
            <a:off x="6890694" y="4045404"/>
            <a:ext cx="648072"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h</a:t>
            </a:r>
            <a:r>
              <a:rPr lang="en-US" altLang="zh-CN" sz="2000" i="1" baseline="-25000" dirty="0">
                <a:latin typeface="Times New Roman" panose="02020603050405020304" pitchFamily="18" charset="0"/>
                <a:cs typeface="Times New Roman" panose="02020603050405020304" pitchFamily="18" charset="0"/>
              </a:rPr>
              <a:t>t+1</a:t>
            </a:r>
            <a:endParaRPr lang="zh-CN" altLang="en-US" sz="2000" i="1" dirty="0">
              <a:latin typeface="Times New Roman" panose="02020603050405020304" pitchFamily="18" charset="0"/>
              <a:cs typeface="Times New Roman" panose="02020603050405020304" pitchFamily="18" charset="0"/>
            </a:endParaRPr>
          </a:p>
        </p:txBody>
      </p:sp>
      <p:cxnSp>
        <p:nvCxnSpPr>
          <p:cNvPr id="122" name="直接箭头连接符 121"/>
          <p:cNvCxnSpPr>
            <a:stCxn id="116" idx="6"/>
          </p:cNvCxnSpPr>
          <p:nvPr/>
        </p:nvCxnSpPr>
        <p:spPr>
          <a:xfrm>
            <a:off x="7088716" y="4558752"/>
            <a:ext cx="666074"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23" name="TextBox 245"/>
          <p:cNvSpPr txBox="1"/>
          <p:nvPr/>
        </p:nvSpPr>
        <p:spPr>
          <a:xfrm>
            <a:off x="6440644" y="3541348"/>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V</a:t>
            </a:r>
            <a:endParaRPr lang="zh-CN" altLang="en-US" sz="2000" i="1" dirty="0">
              <a:latin typeface="Times New Roman" panose="02020603050405020304" pitchFamily="18" charset="0"/>
              <a:cs typeface="Times New Roman" panose="02020603050405020304" pitchFamily="18" charset="0"/>
            </a:endParaRPr>
          </a:p>
        </p:txBody>
      </p:sp>
      <p:sp>
        <p:nvSpPr>
          <p:cNvPr id="124" name="TextBox 246"/>
          <p:cNvSpPr txBox="1"/>
          <p:nvPr/>
        </p:nvSpPr>
        <p:spPr>
          <a:xfrm>
            <a:off x="6080604" y="4509390"/>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U</a:t>
            </a:r>
            <a:endParaRPr lang="zh-CN" altLang="en-US" sz="2000" i="1" dirty="0">
              <a:latin typeface="Times New Roman" panose="02020603050405020304" pitchFamily="18" charset="0"/>
              <a:cs typeface="Times New Roman" panose="02020603050405020304" pitchFamily="18" charset="0"/>
            </a:endParaRPr>
          </a:p>
        </p:txBody>
      </p:sp>
      <p:sp>
        <p:nvSpPr>
          <p:cNvPr id="125" name="TextBox 247"/>
          <p:cNvSpPr txBox="1"/>
          <p:nvPr/>
        </p:nvSpPr>
        <p:spPr>
          <a:xfrm>
            <a:off x="7088716" y="4509390"/>
            <a:ext cx="432048"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W</a:t>
            </a:r>
            <a:endParaRPr lang="zh-CN" altLang="en-US" sz="2000" i="1" dirty="0">
              <a:latin typeface="Times New Roman" panose="02020603050405020304" pitchFamily="18" charset="0"/>
              <a:cs typeface="Times New Roman" panose="02020603050405020304" pitchFamily="18" charset="0"/>
            </a:endParaRPr>
          </a:p>
        </p:txBody>
      </p:sp>
      <p:sp>
        <p:nvSpPr>
          <p:cNvPr id="11" name="矩形 10"/>
          <p:cNvSpPr/>
          <p:nvPr/>
        </p:nvSpPr>
        <p:spPr>
          <a:xfrm>
            <a:off x="690245" y="6229985"/>
            <a:ext cx="7716520" cy="337185"/>
          </a:xfrm>
          <a:prstGeom prst="rect">
            <a:avLst/>
          </a:prstGeom>
        </p:spPr>
        <p:txBody>
          <a:bodyPr vert="horz" wrap="square">
            <a:spAutoFit/>
          </a:bodyPr>
          <a:lstStyle/>
          <a:p>
            <a:pPr algn="ctr"/>
            <a:r>
              <a:rPr lang="en-US" altLang="zh-CN" sz="16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RNN</a:t>
            </a:r>
            <a:r>
              <a:rPr lang="zh-CN" altLang="zh-CN" sz="16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模型结构图</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p:sp>
        <p:nvSpPr>
          <p:cNvPr id="37" name="矩形 36"/>
          <p:cNvSpPr/>
          <p:nvPr/>
        </p:nvSpPr>
        <p:spPr>
          <a:xfrm>
            <a:off x="733799" y="1739783"/>
            <a:ext cx="7621400" cy="15819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3) Gated Recurrent Unit</a:t>
            </a:r>
            <a:endParaRPr lang="en-US" altLang="zh-CN" sz="1600" dirty="0"/>
          </a:p>
          <a:p>
            <a:pPr indent="-457200" fontAlgn="auto"/>
            <a:r>
              <a:rPr lang="zh-CN" altLang="en-US" sz="1600" dirty="0"/>
              <a:t>      门限循环单元（</a:t>
            </a:r>
            <a:r>
              <a:rPr lang="en-US" altLang="zh-CN" sz="1600" dirty="0"/>
              <a:t>Gated Recurrent Unit, GRU</a:t>
            </a:r>
            <a:r>
              <a:rPr lang="zh-CN" altLang="en-US" sz="1600" dirty="0"/>
              <a:t>）是一种比</a:t>
            </a:r>
            <a:r>
              <a:rPr lang="en-US" altLang="zh-CN" sz="1600" dirty="0"/>
              <a:t>LSTM</a:t>
            </a:r>
            <a:r>
              <a:rPr lang="zh-CN" altLang="en-US" sz="1600" dirty="0"/>
              <a:t>更加简化的版本，是</a:t>
            </a:r>
            <a:r>
              <a:rPr lang="en-US" altLang="zh-CN" sz="1600" dirty="0"/>
              <a:t>LSTM</a:t>
            </a:r>
            <a:r>
              <a:rPr lang="zh-CN" altLang="en-US" sz="1600" dirty="0"/>
              <a:t>的一种变体，如图</a:t>
            </a:r>
            <a:r>
              <a:rPr lang="en-US" altLang="zh-CN" sz="1600" dirty="0"/>
              <a:t>8-15</a:t>
            </a:r>
            <a:r>
              <a:rPr lang="zh-CN" altLang="en-US" sz="1600" dirty="0"/>
              <a:t>所示。在</a:t>
            </a:r>
            <a:r>
              <a:rPr lang="en-US" altLang="zh-CN" sz="1600" dirty="0"/>
              <a:t>LSTM</a:t>
            </a:r>
            <a:r>
              <a:rPr lang="zh-CN" altLang="en-US" sz="1600" dirty="0"/>
              <a:t>中，输入门和遗忘门是互补关系，因为同时用两个门比较冗余。</a:t>
            </a:r>
            <a:r>
              <a:rPr lang="en-US" altLang="zh-CN" sz="1600" dirty="0"/>
              <a:t>GRU</a:t>
            </a:r>
            <a:r>
              <a:rPr lang="zh-CN" altLang="en-US" sz="1600" dirty="0"/>
              <a:t>将输入门与遗忘门合并成一个门：更新门（</a:t>
            </a:r>
            <a:r>
              <a:rPr lang="en-US" altLang="zh-CN" sz="1600" dirty="0"/>
              <a:t>Update Gate</a:t>
            </a:r>
            <a:r>
              <a:rPr lang="zh-CN" altLang="en-US" sz="1600" dirty="0"/>
              <a:t>），同时还合并了记忆单元和神经元的活性值。</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943348" y="1401230"/>
            <a:ext cx="2363147"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3</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的延伸网络</a:t>
            </a:r>
            <a:endParaRPr lang="zh-CN" altLang="en-US" sz="1600" b="1" dirty="0">
              <a:solidFill>
                <a:srgbClr val="3D89BC"/>
              </a:solidFill>
            </a:endParaRPr>
          </a:p>
        </p:txBody>
      </p:sp>
      <p:sp>
        <p:nvSpPr>
          <p:cNvPr id="178" name="圆角矩形 32"/>
          <p:cNvSpPr/>
          <p:nvPr/>
        </p:nvSpPr>
        <p:spPr>
          <a:xfrm>
            <a:off x="3675555" y="3642590"/>
            <a:ext cx="2304256" cy="1584176"/>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79" name="直接箭头连接符 178"/>
          <p:cNvCxnSpPr/>
          <p:nvPr/>
        </p:nvCxnSpPr>
        <p:spPr>
          <a:xfrm>
            <a:off x="3675555" y="3930622"/>
            <a:ext cx="2304256" cy="0"/>
          </a:xfrm>
          <a:prstGeom prst="straightConnector1">
            <a:avLst/>
          </a:prstGeom>
          <a:noFill/>
          <a:ln w="25400" cap="flat" cmpd="sng" algn="ctr">
            <a:solidFill>
              <a:sysClr val="windowText" lastClr="000000"/>
            </a:solidFill>
            <a:prstDash val="solid"/>
            <a:tailEnd type="none"/>
          </a:ln>
          <a:effectLst/>
        </p:spPr>
      </p:cxnSp>
      <p:cxnSp>
        <p:nvCxnSpPr>
          <p:cNvPr id="180" name="直接箭头连接符 179"/>
          <p:cNvCxnSpPr/>
          <p:nvPr/>
        </p:nvCxnSpPr>
        <p:spPr>
          <a:xfrm>
            <a:off x="5979811" y="3930622"/>
            <a:ext cx="360040" cy="0"/>
          </a:xfrm>
          <a:prstGeom prst="straightConnector1">
            <a:avLst/>
          </a:prstGeom>
          <a:noFill/>
          <a:ln w="25400" cap="flat" cmpd="sng" algn="ctr">
            <a:solidFill>
              <a:sysClr val="windowText" lastClr="000000"/>
            </a:solidFill>
            <a:prstDash val="solid"/>
            <a:tailEnd type="triangle" w="med" len="lg"/>
          </a:ln>
          <a:effectLst/>
        </p:spPr>
      </p:cxnSp>
      <p:cxnSp>
        <p:nvCxnSpPr>
          <p:cNvPr id="181" name="直接箭头连接符 180"/>
          <p:cNvCxnSpPr/>
          <p:nvPr/>
        </p:nvCxnSpPr>
        <p:spPr>
          <a:xfrm flipV="1">
            <a:off x="6085727" y="3570582"/>
            <a:ext cx="0" cy="368424"/>
          </a:xfrm>
          <a:prstGeom prst="straightConnector1">
            <a:avLst/>
          </a:prstGeom>
          <a:noFill/>
          <a:ln w="25400" cap="flat" cmpd="sng" algn="ctr">
            <a:solidFill>
              <a:sysClr val="windowText" lastClr="000000"/>
            </a:solidFill>
            <a:prstDash val="solid"/>
            <a:tailEnd type="triangle" w="med" len="lg"/>
          </a:ln>
          <a:effectLst/>
        </p:spPr>
      </p:cxnSp>
      <p:cxnSp>
        <p:nvCxnSpPr>
          <p:cNvPr id="182" name="直接箭头连接符 181"/>
          <p:cNvCxnSpPr/>
          <p:nvPr/>
        </p:nvCxnSpPr>
        <p:spPr>
          <a:xfrm>
            <a:off x="3891579" y="3930622"/>
            <a:ext cx="0" cy="1512168"/>
          </a:xfrm>
          <a:prstGeom prst="straightConnector1">
            <a:avLst/>
          </a:prstGeom>
          <a:noFill/>
          <a:ln w="25400" cap="flat" cmpd="sng" algn="ctr">
            <a:solidFill>
              <a:sysClr val="windowText" lastClr="000000"/>
            </a:solidFill>
            <a:prstDash val="solid"/>
            <a:tailEnd type="none"/>
          </a:ln>
          <a:effectLst/>
        </p:spPr>
      </p:cxnSp>
      <p:cxnSp>
        <p:nvCxnSpPr>
          <p:cNvPr id="183" name="直接箭头连接符 182"/>
          <p:cNvCxnSpPr/>
          <p:nvPr/>
        </p:nvCxnSpPr>
        <p:spPr>
          <a:xfrm>
            <a:off x="4099239" y="3930622"/>
            <a:ext cx="0" cy="1088504"/>
          </a:xfrm>
          <a:prstGeom prst="straightConnector1">
            <a:avLst/>
          </a:prstGeom>
          <a:noFill/>
          <a:ln w="25400" cap="flat" cmpd="sng" algn="ctr">
            <a:solidFill>
              <a:sysClr val="windowText" lastClr="000000"/>
            </a:solidFill>
            <a:prstDash val="solid"/>
            <a:tailEnd type="none"/>
          </a:ln>
          <a:effectLst/>
        </p:spPr>
      </p:cxnSp>
      <p:sp>
        <p:nvSpPr>
          <p:cNvPr id="184" name="流程图: 联系 44"/>
          <p:cNvSpPr/>
          <p:nvPr/>
        </p:nvSpPr>
        <p:spPr>
          <a:xfrm>
            <a:off x="4027231" y="4324570"/>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85" name="流程图: 联系 45"/>
          <p:cNvSpPr/>
          <p:nvPr/>
        </p:nvSpPr>
        <p:spPr>
          <a:xfrm>
            <a:off x="4856824" y="3858614"/>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86" name="流程图: 联系 46"/>
          <p:cNvSpPr/>
          <p:nvPr/>
        </p:nvSpPr>
        <p:spPr>
          <a:xfrm>
            <a:off x="5469529" y="3866998"/>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187" name="直接箭头连接符 186"/>
          <p:cNvCxnSpPr/>
          <p:nvPr/>
        </p:nvCxnSpPr>
        <p:spPr>
          <a:xfrm>
            <a:off x="3459531" y="3930622"/>
            <a:ext cx="216024" cy="0"/>
          </a:xfrm>
          <a:prstGeom prst="straightConnector1">
            <a:avLst/>
          </a:prstGeom>
          <a:noFill/>
          <a:ln w="25400" cap="flat" cmpd="sng" algn="ctr">
            <a:solidFill>
              <a:sysClr val="windowText" lastClr="000000"/>
            </a:solidFill>
            <a:prstDash val="solid"/>
            <a:tailEnd type="none"/>
          </a:ln>
          <a:effectLst/>
        </p:spPr>
      </p:cxnSp>
      <p:cxnSp>
        <p:nvCxnSpPr>
          <p:cNvPr id="188" name="直接箭头连接符 187"/>
          <p:cNvCxnSpPr/>
          <p:nvPr/>
        </p:nvCxnSpPr>
        <p:spPr>
          <a:xfrm>
            <a:off x="3891579" y="4866726"/>
            <a:ext cx="1044116" cy="0"/>
          </a:xfrm>
          <a:prstGeom prst="straightConnector1">
            <a:avLst/>
          </a:prstGeom>
          <a:noFill/>
          <a:ln w="25400" cap="flat" cmpd="sng" algn="ctr">
            <a:solidFill>
              <a:sysClr val="windowText" lastClr="000000"/>
            </a:solidFill>
            <a:prstDash val="solid"/>
            <a:tailEnd type="none"/>
          </a:ln>
          <a:effectLst/>
        </p:spPr>
      </p:cxnSp>
      <p:sp>
        <p:nvSpPr>
          <p:cNvPr id="189" name="流程图: 过程 188"/>
          <p:cNvSpPr/>
          <p:nvPr/>
        </p:nvSpPr>
        <p:spPr>
          <a:xfrm>
            <a:off x="4323627" y="4506686"/>
            <a:ext cx="216024"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90" name="直接箭头连接符 189"/>
          <p:cNvCxnSpPr>
            <a:stCxn id="189" idx="2"/>
          </p:cNvCxnSpPr>
          <p:nvPr/>
        </p:nvCxnSpPr>
        <p:spPr>
          <a:xfrm>
            <a:off x="4431639" y="4650702"/>
            <a:ext cx="0" cy="216024"/>
          </a:xfrm>
          <a:prstGeom prst="straightConnector1">
            <a:avLst/>
          </a:prstGeom>
          <a:noFill/>
          <a:ln w="25400" cap="flat" cmpd="sng" algn="ctr">
            <a:solidFill>
              <a:sysClr val="windowText" lastClr="000000"/>
            </a:solidFill>
            <a:prstDash val="solid"/>
            <a:tailEnd type="none"/>
          </a:ln>
          <a:effectLst/>
        </p:spPr>
      </p:cxnSp>
      <p:cxnSp>
        <p:nvCxnSpPr>
          <p:cNvPr id="191" name="肘形连接符 61"/>
          <p:cNvCxnSpPr>
            <a:stCxn id="189" idx="0"/>
            <a:endCxn id="184" idx="6"/>
          </p:cNvCxnSpPr>
          <p:nvPr/>
        </p:nvCxnSpPr>
        <p:spPr>
          <a:xfrm rot="16200000" flipV="1">
            <a:off x="4246389" y="4321436"/>
            <a:ext cx="110108" cy="260392"/>
          </a:xfrm>
          <a:prstGeom prst="bentConnector2">
            <a:avLst/>
          </a:prstGeom>
          <a:noFill/>
          <a:ln w="25400" cap="flat" cmpd="sng" algn="ctr">
            <a:solidFill>
              <a:sysClr val="windowText" lastClr="000000"/>
            </a:solidFill>
            <a:prstDash val="solid"/>
            <a:bevel/>
            <a:tailEnd type="triangle" w="med" len="lg"/>
          </a:ln>
          <a:effectLst/>
        </p:spPr>
      </p:cxnSp>
      <p:sp>
        <p:nvSpPr>
          <p:cNvPr id="192" name="TextBox 65"/>
          <p:cNvSpPr txBox="1"/>
          <p:nvPr/>
        </p:nvSpPr>
        <p:spPr>
          <a:xfrm>
            <a:off x="4226125" y="4146646"/>
            <a:ext cx="281776" cy="261610"/>
          </a:xfrm>
          <a:prstGeom prst="rect">
            <a:avLst/>
          </a:prstGeom>
          <a:noFill/>
        </p:spPr>
        <p:txBody>
          <a:bodyPr wrap="square" rtlCol="0">
            <a:spAutoFit/>
          </a:bodyPr>
          <a:lstStyle/>
          <a:p>
            <a:r>
              <a:rPr lang="en-US" altLang="zh-CN" sz="1100" dirty="0" err="1">
                <a:solidFill>
                  <a:prstClr val="black"/>
                </a:solidFill>
                <a:latin typeface="Calibri" panose="020F0502020204030204"/>
                <a:ea typeface="宋体" panose="02010600030101010101" pitchFamily="2" charset="-122"/>
              </a:rPr>
              <a:t>r</a:t>
            </a:r>
            <a:r>
              <a:rPr lang="en-US" altLang="zh-CN" sz="1100" baseline="-25000" dirty="0" err="1">
                <a:solidFill>
                  <a:prstClr val="black"/>
                </a:solidFill>
                <a:latin typeface="Calibri" panose="020F0502020204030204"/>
                <a:ea typeface="宋体" panose="02010600030101010101" pitchFamily="2" charset="-122"/>
              </a:rPr>
              <a:t>t</a:t>
            </a:r>
            <a:endParaRPr lang="zh-CN" altLang="en-US" sz="1100" dirty="0">
              <a:solidFill>
                <a:prstClr val="black"/>
              </a:solidFill>
              <a:latin typeface="Calibri" panose="020F0502020204030204"/>
              <a:ea typeface="宋体" panose="02010600030101010101" pitchFamily="2" charset="-122"/>
            </a:endParaRPr>
          </a:p>
        </p:txBody>
      </p:sp>
      <p:sp>
        <p:nvSpPr>
          <p:cNvPr id="193" name="流程图: 过程 192"/>
          <p:cNvSpPr/>
          <p:nvPr/>
        </p:nvSpPr>
        <p:spPr>
          <a:xfrm>
            <a:off x="4827683" y="4506686"/>
            <a:ext cx="216024"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94" name="直接箭头连接符 193"/>
          <p:cNvCxnSpPr>
            <a:stCxn id="193" idx="2"/>
          </p:cNvCxnSpPr>
          <p:nvPr/>
        </p:nvCxnSpPr>
        <p:spPr>
          <a:xfrm>
            <a:off x="4935695" y="4650702"/>
            <a:ext cx="0" cy="216024"/>
          </a:xfrm>
          <a:prstGeom prst="straightConnector1">
            <a:avLst/>
          </a:prstGeom>
          <a:noFill/>
          <a:ln w="25400" cap="flat" cmpd="sng" algn="ctr">
            <a:solidFill>
              <a:sysClr val="windowText" lastClr="000000"/>
            </a:solidFill>
            <a:prstDash val="solid"/>
            <a:tailEnd type="none"/>
          </a:ln>
          <a:effectLst/>
        </p:spPr>
      </p:cxnSp>
      <p:cxnSp>
        <p:nvCxnSpPr>
          <p:cNvPr id="195" name="直接箭头连接符 194"/>
          <p:cNvCxnSpPr>
            <a:stCxn id="193" idx="0"/>
            <a:endCxn id="185" idx="4"/>
          </p:cNvCxnSpPr>
          <p:nvPr/>
        </p:nvCxnSpPr>
        <p:spPr>
          <a:xfrm flipH="1" flipV="1">
            <a:off x="4928832" y="4002630"/>
            <a:ext cx="6863" cy="504056"/>
          </a:xfrm>
          <a:prstGeom prst="straightConnector1">
            <a:avLst/>
          </a:prstGeom>
          <a:noFill/>
          <a:ln w="25400" cap="flat" cmpd="sng" algn="ctr">
            <a:solidFill>
              <a:sysClr val="windowText" lastClr="000000"/>
            </a:solidFill>
            <a:prstDash val="solid"/>
            <a:tailEnd type="triangle" w="med" len="lg"/>
          </a:ln>
          <a:effectLst/>
        </p:spPr>
      </p:cxnSp>
      <p:sp>
        <p:nvSpPr>
          <p:cNvPr id="196" name="流程图: 联系 74"/>
          <p:cNvSpPr/>
          <p:nvPr/>
        </p:nvSpPr>
        <p:spPr>
          <a:xfrm>
            <a:off x="4856824" y="4204365"/>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97" name="TextBox 78"/>
          <p:cNvSpPr txBox="1"/>
          <p:nvPr/>
        </p:nvSpPr>
        <p:spPr>
          <a:xfrm>
            <a:off x="4711267" y="4267869"/>
            <a:ext cx="281776" cy="261610"/>
          </a:xfrm>
          <a:prstGeom prst="rect">
            <a:avLst/>
          </a:prstGeom>
          <a:noFill/>
        </p:spPr>
        <p:txBody>
          <a:bodyPr wrap="square" rtlCol="0">
            <a:spAutoFit/>
          </a:bodyPr>
          <a:lstStyle/>
          <a:p>
            <a:r>
              <a:rPr lang="en-US" altLang="zh-CN" sz="1100" dirty="0" err="1">
                <a:solidFill>
                  <a:prstClr val="black"/>
                </a:solidFill>
                <a:latin typeface="Calibri" panose="020F0502020204030204"/>
                <a:ea typeface="宋体" panose="02010600030101010101" pitchFamily="2" charset="-122"/>
              </a:rPr>
              <a:t>z</a:t>
            </a:r>
            <a:r>
              <a:rPr lang="en-US" altLang="zh-CN" sz="1100" baseline="-25000" dirty="0" err="1">
                <a:solidFill>
                  <a:prstClr val="black"/>
                </a:solidFill>
                <a:latin typeface="Calibri" panose="020F0502020204030204"/>
                <a:ea typeface="宋体" panose="02010600030101010101" pitchFamily="2" charset="-122"/>
              </a:rPr>
              <a:t>t</a:t>
            </a:r>
            <a:endParaRPr lang="zh-CN" altLang="en-US" sz="1100" dirty="0">
              <a:solidFill>
                <a:prstClr val="black"/>
              </a:solidFill>
              <a:latin typeface="Calibri" panose="020F0502020204030204"/>
              <a:ea typeface="宋体" panose="02010600030101010101" pitchFamily="2" charset="-122"/>
            </a:endParaRPr>
          </a:p>
        </p:txBody>
      </p:sp>
      <p:sp>
        <p:nvSpPr>
          <p:cNvPr id="198" name="流程图: 联系 79"/>
          <p:cNvSpPr/>
          <p:nvPr/>
        </p:nvSpPr>
        <p:spPr>
          <a:xfrm>
            <a:off x="5470992" y="4319803"/>
            <a:ext cx="144016" cy="144016"/>
          </a:xfrm>
          <a:prstGeom prst="flowChartConnector">
            <a:avLst/>
          </a:prstGeom>
          <a:solidFill>
            <a:srgbClr val="F79646">
              <a:lumMod val="40000"/>
              <a:lumOff val="60000"/>
            </a:srgbClr>
          </a:solidFill>
          <a:ln w="12700" cap="flat" cmpd="sng" algn="ctr">
            <a:solidFill>
              <a:sysClr val="windowText" lastClr="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05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199" name="直接箭头连接符 198"/>
          <p:cNvCxnSpPr>
            <a:endCxn id="198" idx="2"/>
          </p:cNvCxnSpPr>
          <p:nvPr/>
        </p:nvCxnSpPr>
        <p:spPr>
          <a:xfrm>
            <a:off x="4924069" y="4391811"/>
            <a:ext cx="546923" cy="0"/>
          </a:xfrm>
          <a:prstGeom prst="straightConnector1">
            <a:avLst/>
          </a:prstGeom>
          <a:noFill/>
          <a:ln w="25400" cap="flat" cmpd="sng" algn="ctr">
            <a:solidFill>
              <a:sysClr val="windowText" lastClr="000000"/>
            </a:solidFill>
            <a:prstDash val="solid"/>
            <a:tailEnd type="triangle" w="med" len="lg"/>
          </a:ln>
          <a:effectLst/>
        </p:spPr>
      </p:cxnSp>
      <p:cxnSp>
        <p:nvCxnSpPr>
          <p:cNvPr id="200" name="直接箭头连接符 199"/>
          <p:cNvCxnSpPr>
            <a:stCxn id="198" idx="0"/>
            <a:endCxn id="186" idx="4"/>
          </p:cNvCxnSpPr>
          <p:nvPr/>
        </p:nvCxnSpPr>
        <p:spPr>
          <a:xfrm flipH="1" flipV="1">
            <a:off x="5541537" y="4011014"/>
            <a:ext cx="1463" cy="308789"/>
          </a:xfrm>
          <a:prstGeom prst="straightConnector1">
            <a:avLst/>
          </a:prstGeom>
          <a:noFill/>
          <a:ln w="25400" cap="flat" cmpd="sng" algn="ctr">
            <a:solidFill>
              <a:sysClr val="windowText" lastClr="000000"/>
            </a:solidFill>
            <a:prstDash val="solid"/>
            <a:tailEnd type="triangle" w="med" len="lg"/>
          </a:ln>
          <a:effectLst/>
        </p:spPr>
      </p:cxnSp>
      <p:sp>
        <p:nvSpPr>
          <p:cNvPr id="201" name="流程图: 过程 200"/>
          <p:cNvSpPr/>
          <p:nvPr/>
        </p:nvSpPr>
        <p:spPr>
          <a:xfrm>
            <a:off x="5398252" y="4577553"/>
            <a:ext cx="288032" cy="144016"/>
          </a:xfrm>
          <a:prstGeom prst="flowChartProcess">
            <a:avLst/>
          </a:prstGeom>
          <a:solidFill>
            <a:srgbClr val="FFFF00"/>
          </a:solidFill>
          <a:ln w="25400" cap="flat" cmpd="sng" algn="ctr">
            <a:solidFill>
              <a:sysClr val="windowText" lastClr="000000"/>
            </a:solidFill>
            <a:prstDash val="solid"/>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Times New Roman" panose="02020603050405020304" pitchFamily="18" charset="0"/>
              </a:rPr>
              <a:t>tanh</a:t>
            </a:r>
            <a:endParaRPr kumimoji="0" lang="zh-CN" altLang="en-US" sz="11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Times New Roman" panose="02020603050405020304" pitchFamily="18" charset="0"/>
            </a:endParaRPr>
          </a:p>
        </p:txBody>
      </p:sp>
      <p:cxnSp>
        <p:nvCxnSpPr>
          <p:cNvPr id="202" name="直接箭头连接符 201"/>
          <p:cNvCxnSpPr>
            <a:stCxn id="201" idx="0"/>
            <a:endCxn id="198" idx="4"/>
          </p:cNvCxnSpPr>
          <p:nvPr/>
        </p:nvCxnSpPr>
        <p:spPr>
          <a:xfrm flipV="1">
            <a:off x="5542268" y="4463819"/>
            <a:ext cx="732" cy="113734"/>
          </a:xfrm>
          <a:prstGeom prst="straightConnector1">
            <a:avLst/>
          </a:prstGeom>
          <a:noFill/>
          <a:ln w="25400" cap="flat" cmpd="sng" algn="ctr">
            <a:solidFill>
              <a:sysClr val="windowText" lastClr="000000"/>
            </a:solidFill>
            <a:prstDash val="solid"/>
            <a:tailEnd type="none"/>
          </a:ln>
          <a:effectLst/>
        </p:spPr>
      </p:cxnSp>
      <p:cxnSp>
        <p:nvCxnSpPr>
          <p:cNvPr id="203" name="直接箭头连接符 202"/>
          <p:cNvCxnSpPr/>
          <p:nvPr/>
        </p:nvCxnSpPr>
        <p:spPr>
          <a:xfrm>
            <a:off x="3891579" y="5019126"/>
            <a:ext cx="1651421" cy="0"/>
          </a:xfrm>
          <a:prstGeom prst="straightConnector1">
            <a:avLst/>
          </a:prstGeom>
          <a:noFill/>
          <a:ln w="25400" cap="flat" cmpd="sng" algn="ctr">
            <a:solidFill>
              <a:sysClr val="windowText" lastClr="000000"/>
            </a:solidFill>
            <a:prstDash val="solid"/>
            <a:tailEnd type="none"/>
          </a:ln>
          <a:effectLst/>
        </p:spPr>
      </p:cxnSp>
      <p:cxnSp>
        <p:nvCxnSpPr>
          <p:cNvPr id="204" name="直接箭头连接符 203"/>
          <p:cNvCxnSpPr>
            <a:stCxn id="201" idx="2"/>
          </p:cNvCxnSpPr>
          <p:nvPr/>
        </p:nvCxnSpPr>
        <p:spPr>
          <a:xfrm flipH="1">
            <a:off x="5541537" y="4721569"/>
            <a:ext cx="731" cy="297557"/>
          </a:xfrm>
          <a:prstGeom prst="straightConnector1">
            <a:avLst/>
          </a:prstGeom>
          <a:noFill/>
          <a:ln w="25400" cap="flat" cmpd="sng" algn="ctr">
            <a:solidFill>
              <a:sysClr val="windowText" lastClr="000000"/>
            </a:solidFill>
            <a:prstDash val="solid"/>
            <a:tailEnd type="none"/>
          </a:ln>
          <a:effectLst/>
        </p:spPr>
      </p:cxnSp>
      <p:sp>
        <p:nvSpPr>
          <p:cNvPr id="205" name="TextBox 100"/>
          <p:cNvSpPr txBox="1"/>
          <p:nvPr/>
        </p:nvSpPr>
        <p:spPr>
          <a:xfrm>
            <a:off x="3637915" y="5298774"/>
            <a:ext cx="581384" cy="369332"/>
          </a:xfrm>
          <a:prstGeom prst="rect">
            <a:avLst/>
          </a:prstGeom>
          <a:noFill/>
        </p:spPr>
        <p:txBody>
          <a:bodyPr wrap="square" rtlCol="0">
            <a:spAutoFit/>
          </a:bodyPr>
          <a:lstStyle/>
          <a:p>
            <a:r>
              <a:rPr lang="en-US" altLang="zh-CN" dirty="0">
                <a:solidFill>
                  <a:prstClr val="black"/>
                </a:solidFill>
                <a:latin typeface="Calibri" panose="020F0502020204030204"/>
                <a:ea typeface="宋体" panose="02010600030101010101" pitchFamily="2" charset="-122"/>
              </a:rPr>
              <a:t>x</a:t>
            </a:r>
            <a:r>
              <a:rPr lang="en-US" altLang="zh-CN" baseline="-25000" dirty="0">
                <a:solidFill>
                  <a:prstClr val="black"/>
                </a:solidFill>
                <a:latin typeface="Calibri" panose="020F0502020204030204"/>
                <a:ea typeface="宋体" panose="02010600030101010101" pitchFamily="2" charset="-122"/>
              </a:rPr>
              <a:t>t</a:t>
            </a:r>
            <a:endParaRPr lang="zh-CN" altLang="en-US" dirty="0">
              <a:solidFill>
                <a:prstClr val="black"/>
              </a:solidFill>
              <a:latin typeface="Calibri" panose="020F0502020204030204"/>
              <a:ea typeface="宋体" panose="02010600030101010101" pitchFamily="2" charset="-122"/>
            </a:endParaRPr>
          </a:p>
        </p:txBody>
      </p:sp>
      <p:sp>
        <p:nvSpPr>
          <p:cNvPr id="206" name="TextBox 101"/>
          <p:cNvSpPr txBox="1"/>
          <p:nvPr/>
        </p:nvSpPr>
        <p:spPr>
          <a:xfrm>
            <a:off x="3240847" y="3561290"/>
            <a:ext cx="581384" cy="369332"/>
          </a:xfrm>
          <a:prstGeom prst="rect">
            <a:avLst/>
          </a:prstGeom>
          <a:noFill/>
        </p:spPr>
        <p:txBody>
          <a:bodyPr wrap="square" rtlCol="0">
            <a:spAutoFit/>
          </a:bodyPr>
          <a:lstStyle/>
          <a:p>
            <a:r>
              <a:rPr lang="en-US" altLang="zh-CN" dirty="0">
                <a:solidFill>
                  <a:prstClr val="black"/>
                </a:solidFill>
                <a:latin typeface="Calibri" panose="020F0502020204030204"/>
                <a:ea typeface="宋体" panose="02010600030101010101" pitchFamily="2" charset="-122"/>
              </a:rPr>
              <a:t>h</a:t>
            </a:r>
            <a:r>
              <a:rPr lang="en-US" altLang="zh-CN" baseline="-25000" dirty="0">
                <a:solidFill>
                  <a:prstClr val="black"/>
                </a:solidFill>
                <a:latin typeface="Calibri" panose="020F0502020204030204"/>
                <a:ea typeface="宋体" panose="02010600030101010101" pitchFamily="2" charset="-122"/>
              </a:rPr>
              <a:t>t-1</a:t>
            </a:r>
            <a:endParaRPr lang="zh-CN" altLang="en-US" dirty="0">
              <a:solidFill>
                <a:prstClr val="black"/>
              </a:solidFill>
              <a:latin typeface="Calibri" panose="020F0502020204030204"/>
              <a:ea typeface="宋体" panose="02010600030101010101" pitchFamily="2" charset="-122"/>
            </a:endParaRPr>
          </a:p>
        </p:txBody>
      </p:sp>
      <p:sp>
        <p:nvSpPr>
          <p:cNvPr id="207" name="TextBox 102"/>
          <p:cNvSpPr txBox="1"/>
          <p:nvPr/>
        </p:nvSpPr>
        <p:spPr>
          <a:xfrm>
            <a:off x="5758467" y="3261064"/>
            <a:ext cx="581384" cy="369332"/>
          </a:xfrm>
          <a:prstGeom prst="rect">
            <a:avLst/>
          </a:prstGeom>
          <a:noFill/>
        </p:spPr>
        <p:txBody>
          <a:bodyPr wrap="square" rtlCol="0">
            <a:spAutoFit/>
          </a:bodyPr>
          <a:lstStyle/>
          <a:p>
            <a:r>
              <a:rPr lang="en-US" altLang="zh-CN" dirty="0">
                <a:solidFill>
                  <a:prstClr val="black"/>
                </a:solidFill>
                <a:latin typeface="Calibri" panose="020F0502020204030204"/>
                <a:ea typeface="宋体" panose="02010600030101010101" pitchFamily="2" charset="-122"/>
              </a:rPr>
              <a:t>h</a:t>
            </a:r>
            <a:r>
              <a:rPr lang="en-US" altLang="zh-CN" baseline="-25000" dirty="0">
                <a:solidFill>
                  <a:prstClr val="black"/>
                </a:solidFill>
                <a:latin typeface="Calibri" panose="020F0502020204030204"/>
                <a:ea typeface="宋体" panose="02010600030101010101" pitchFamily="2" charset="-122"/>
              </a:rPr>
              <a:t>t</a:t>
            </a:r>
            <a:endParaRPr lang="zh-CN" altLang="en-US" dirty="0">
              <a:solidFill>
                <a:prstClr val="black"/>
              </a:solidFill>
              <a:latin typeface="Calibri" panose="020F0502020204030204"/>
              <a:ea typeface="宋体" panose="02010600030101010101" pitchFamily="2" charset="-122"/>
            </a:endParaRPr>
          </a:p>
        </p:txBody>
      </p:sp>
      <p:graphicFrame>
        <p:nvGraphicFramePr>
          <p:cNvPr id="208" name="Object 2"/>
          <p:cNvGraphicFramePr>
            <a:graphicFrameLocks noChangeAspect="1"/>
          </p:cNvGraphicFramePr>
          <p:nvPr/>
        </p:nvGraphicFramePr>
        <p:xfrm>
          <a:off x="5624286" y="4375494"/>
          <a:ext cx="120650" cy="203200"/>
        </p:xfrm>
        <a:graphic>
          <a:graphicData uri="http://schemas.openxmlformats.org/presentationml/2006/ole">
            <mc:AlternateContent xmlns:mc="http://schemas.openxmlformats.org/markup-compatibility/2006">
              <mc:Choice xmlns:v="urn:schemas-microsoft-com:vml" Requires="v">
                <p:oleObj spid="_x0000_s21538" name="Equation" r:id="rId1" imgW="127000" imgH="215265" progId="Equation.DSMT4">
                  <p:embed/>
                </p:oleObj>
              </mc:Choice>
              <mc:Fallback>
                <p:oleObj name="Equation" r:id="rId1" imgW="127000" imgH="215265" progId="Equation.DSMT4">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286" y="4375494"/>
                        <a:ext cx="12065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9" name="矩形 208"/>
          <p:cNvSpPr/>
          <p:nvPr/>
        </p:nvSpPr>
        <p:spPr>
          <a:xfrm>
            <a:off x="3305810" y="5652135"/>
            <a:ext cx="3034030" cy="337185"/>
          </a:xfrm>
          <a:prstGeom prst="rect">
            <a:avLst/>
          </a:prstGeom>
        </p:spPr>
        <p:txBody>
          <a:bodyPr wrap="square">
            <a:spAutoFit/>
          </a:bodyPr>
          <a:lstStyle/>
          <a:p>
            <a:pPr algn="ctr">
              <a:lnSpc>
                <a:spcPct val="1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GRU</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模型结构图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20920" y="1739783"/>
            <a:ext cx="7621400" cy="3869084"/>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10585" cy="414020"/>
          </a:xfrm>
          <a:prstGeom prst="rect">
            <a:avLst/>
          </a:prstGeom>
          <a:noFill/>
        </p:spPr>
        <p:txBody>
          <a:bodyPr wrap="none" rtlCol="0">
            <a:spAutoFit/>
          </a:bodyPr>
          <a:lstStyle/>
          <a:p>
            <a:r>
              <a:rPr lang="en-US" altLang="zh-CN" sz="2100" spc="225" dirty="0">
                <a:solidFill>
                  <a:prstClr val="white"/>
                </a:solidFill>
              </a:rPr>
              <a:t>8.2</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改进的循环神经网络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长短时记忆神经网络</a:t>
            </a:r>
            <a:endParaRPr lang="zh-CN" altLang="zh-CN" sz="1600" b="1" dirty="0">
              <a:solidFill>
                <a:srgbClr val="3D89BC"/>
              </a:solidFill>
            </a:endParaRPr>
          </a:p>
        </p:txBody>
      </p:sp>
      <mc:AlternateContent xmlns:mc="http://schemas.openxmlformats.org/markup-compatibility/2006">
        <mc:Choice xmlns:a14="http://schemas.microsoft.com/office/drawing/2010/main" Requires="a14">
          <p:sp>
            <p:nvSpPr>
              <p:cNvPr id="37" name="矩形 36"/>
              <p:cNvSpPr/>
              <p:nvPr/>
            </p:nvSpPr>
            <p:spPr>
              <a:xfrm>
                <a:off x="720920" y="1739783"/>
                <a:ext cx="7621400" cy="15819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altLang="zh-CN" sz="1600" dirty="0"/>
                  <a:t>3) Gated Recurrent Unit</a:t>
                </a:r>
              </a:p>
              <a:p>
                <a:pPr indent="457200"/>
                <a:r>
                  <a:rPr lang="en-US" altLang="zh-CN" sz="1600" dirty="0"/>
                  <a:t>GRU</a:t>
                </a:r>
                <a:r>
                  <a:rPr lang="zh-CN" altLang="en-US" sz="1600" dirty="0"/>
                  <a:t>模型中有两个门：更新门</a:t>
                </a:r>
                <a14:m>
                  <m:oMath xmlns:m="http://schemas.openxmlformats.org/officeDocument/2006/math">
                    <m:r>
                      <a:rPr lang="en-US" altLang="zh-CN" sz="1600" b="0" i="1" smtClean="0">
                        <a:latin typeface="Cambria Math" panose="02040503050406030204" pitchFamily="18" charset="0"/>
                      </a:rPr>
                      <m:t>𝑧</m:t>
                    </m:r>
                  </m:oMath>
                </a14:m>
                <a:r>
                  <a:rPr lang="zh-CN" altLang="en-US" sz="1600" dirty="0"/>
                  <a:t>和重置门</a:t>
                </a:r>
                <a14:m>
                  <m:oMath xmlns:m="http://schemas.openxmlformats.org/officeDocument/2006/math">
                    <m:r>
                      <a:rPr lang="en-US" altLang="zh-CN" sz="1600" b="0" i="1" smtClean="0">
                        <a:latin typeface="Cambria Math" panose="02040503050406030204" pitchFamily="18" charset="0"/>
                      </a:rPr>
                      <m:t>𝑟</m:t>
                    </m:r>
                  </m:oMath>
                </a14:m>
                <a:r>
                  <a:rPr lang="zh-CN" altLang="en-US" sz="1600" dirty="0"/>
                  <a:t>，更新门</a:t>
                </a:r>
                <a14:m>
                  <m:oMath xmlns:m="http://schemas.openxmlformats.org/officeDocument/2006/math">
                    <m:r>
                      <a:rPr lang="en-US" altLang="zh-CN" sz="1600" b="0" i="1" smtClean="0">
                        <a:latin typeface="Cambria Math" panose="02040503050406030204" pitchFamily="18" charset="0"/>
                      </a:rPr>
                      <m:t>𝑧</m:t>
                    </m:r>
                  </m:oMath>
                </a14:m>
                <a:r>
                  <a:rPr lang="zh-CN" altLang="en-US" sz="1600" dirty="0"/>
                  <a:t>用来控制当前的状态需要遗忘多少历史信息和接受多少新信息。重置门</a:t>
                </a:r>
                <a14:m>
                  <m:oMath xmlns:m="http://schemas.openxmlformats.org/officeDocument/2006/math">
                    <m:r>
                      <a:rPr lang="en-US" altLang="zh-CN" sz="1600" i="1">
                        <a:latin typeface="Cambria Math" panose="02040503050406030204" pitchFamily="18" charset="0"/>
                      </a:rPr>
                      <m:t>𝑟</m:t>
                    </m:r>
                  </m:oMath>
                </a14:m>
                <a:r>
                  <a:rPr lang="zh-CN" altLang="en-US" sz="1600" dirty="0"/>
                  <a:t>用来控制候选状态中有多少信息是从历史信息中得到。</a:t>
                </a:r>
              </a:p>
              <a:p>
                <a:pPr indent="457200"/>
                <a:r>
                  <a:rPr lang="en-US" altLang="zh-CN" sz="1600" dirty="0"/>
                  <a:t>GRU</a:t>
                </a:r>
                <a:r>
                  <a:rPr lang="zh-CN" altLang="en-US" sz="1600" dirty="0"/>
                  <a:t>模型的更新关系式为： </a:t>
                </a:r>
              </a:p>
            </p:txBody>
          </p:sp>
        </mc:Choice>
        <mc:Fallback>
          <p:sp>
            <p:nvSpPr>
              <p:cNvPr id="37" name="矩形 36"/>
              <p:cNvSpPr>
                <a:spLocks noRot="1" noChangeAspect="1" noMove="1" noResize="1" noEditPoints="1" noAdjustHandles="1" noChangeArrowheads="1" noChangeShapeType="1" noTextEdit="1"/>
              </p:cNvSpPr>
              <p:nvPr/>
            </p:nvSpPr>
            <p:spPr>
              <a:xfrm>
                <a:off x="720920" y="1739783"/>
                <a:ext cx="7621400" cy="1581950"/>
              </a:xfrm>
              <a:prstGeom prst="rect">
                <a:avLst/>
              </a:prstGeom>
              <a:blipFill rotWithShape="1">
                <a:blip r:embed="rId1"/>
                <a:stretch>
                  <a:fillRect l="-400"/>
                </a:stretch>
              </a:blipFill>
              <a:ln>
                <a:noFill/>
              </a:ln>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866074" y="1401230"/>
            <a:ext cx="2363147" cy="338554"/>
          </a:xfrm>
          <a:prstGeom prst="rect">
            <a:avLst/>
          </a:prstGeom>
        </p:spPr>
        <p:txBody>
          <a:bodyPr wrap="square">
            <a:spAutoFit/>
          </a:bodyPr>
          <a:lstStyle/>
          <a:p>
            <a:r>
              <a:rPr lang="zh-CN" altLang="en-US" sz="1600" b="1" dirty="0">
                <a:solidFill>
                  <a:srgbClr val="3D89BC"/>
                </a:solidFill>
              </a:rPr>
              <a:t>（</a:t>
            </a:r>
            <a:r>
              <a:rPr lang="en-US" altLang="zh-CN" sz="1600" b="1" dirty="0">
                <a:solidFill>
                  <a:srgbClr val="3D89BC"/>
                </a:solidFill>
              </a:rPr>
              <a:t>3</a:t>
            </a:r>
            <a:r>
              <a:rPr lang="zh-CN" altLang="en-US" sz="1600" b="1" dirty="0">
                <a:solidFill>
                  <a:srgbClr val="3D89BC"/>
                </a:solidFill>
              </a:rPr>
              <a:t>）</a:t>
            </a:r>
            <a:r>
              <a:rPr lang="en-US" altLang="zh-CN" sz="1600" b="1" dirty="0">
                <a:solidFill>
                  <a:srgbClr val="3D89BC"/>
                </a:solidFill>
              </a:rPr>
              <a:t>LSTM</a:t>
            </a:r>
            <a:r>
              <a:rPr lang="zh-CN" altLang="en-US" sz="1600" b="1" dirty="0">
                <a:solidFill>
                  <a:srgbClr val="3D89BC"/>
                </a:solidFill>
              </a:rPr>
              <a:t>的延伸网络</a:t>
            </a:r>
            <a:endParaRPr lang="zh-CN" altLang="en-US" sz="1600" b="1" dirty="0">
              <a:solidFill>
                <a:srgbClr val="3D89BC"/>
              </a:solidFill>
            </a:endParaRPr>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4" name="对象 13"/>
          <p:cNvGraphicFramePr>
            <a:graphicFrameLocks noChangeAspect="1"/>
          </p:cNvGraphicFramePr>
          <p:nvPr/>
        </p:nvGraphicFramePr>
        <p:xfrm>
          <a:off x="1790163" y="3358487"/>
          <a:ext cx="1998000" cy="360000"/>
        </p:xfrm>
        <a:graphic>
          <a:graphicData uri="http://schemas.openxmlformats.org/presentationml/2006/ole">
            <mc:AlternateContent xmlns:mc="http://schemas.openxmlformats.org/markup-compatibility/2006">
              <mc:Choice xmlns:v="urn:schemas-microsoft-com:vml" Requires="v">
                <p:oleObj spid="_x0000_s22649" name="Equation" r:id="rId2" imgW="1054100" imgH="190500" progId="Equation.DSMT4">
                  <p:embed/>
                </p:oleObj>
              </mc:Choice>
              <mc:Fallback>
                <p:oleObj name="Equation" r:id="rId2" imgW="1054100" imgH="190500"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63" y="3358487"/>
                        <a:ext cx="19980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6" name="对象 15"/>
          <p:cNvGraphicFramePr>
            <a:graphicFrameLocks noChangeAspect="1"/>
          </p:cNvGraphicFramePr>
          <p:nvPr/>
        </p:nvGraphicFramePr>
        <p:xfrm>
          <a:off x="1790163" y="3970187"/>
          <a:ext cx="1944000" cy="360000"/>
        </p:xfrm>
        <a:graphic>
          <a:graphicData uri="http://schemas.openxmlformats.org/presentationml/2006/ole">
            <mc:AlternateContent xmlns:mc="http://schemas.openxmlformats.org/markup-compatibility/2006">
              <mc:Choice xmlns:v="urn:schemas-microsoft-com:vml" Requires="v">
                <p:oleObj spid="_x0000_s22650" name="Equation" r:id="rId4" imgW="1028700" imgH="190500" progId="Equation.DSMT4">
                  <p:embed/>
                </p:oleObj>
              </mc:Choice>
              <mc:Fallback>
                <p:oleObj name="Equation" r:id="rId4" imgW="1028700" imgH="1905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163" y="3970187"/>
                        <a:ext cx="19440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8" name="对象 17"/>
          <p:cNvGraphicFramePr>
            <a:graphicFrameLocks noChangeAspect="1"/>
          </p:cNvGraphicFramePr>
          <p:nvPr/>
        </p:nvGraphicFramePr>
        <p:xfrm>
          <a:off x="1734319" y="4581887"/>
          <a:ext cx="2290909" cy="360000"/>
        </p:xfrm>
        <a:graphic>
          <a:graphicData uri="http://schemas.openxmlformats.org/presentationml/2006/ole">
            <mc:AlternateContent xmlns:mc="http://schemas.openxmlformats.org/markup-compatibility/2006">
              <mc:Choice xmlns:v="urn:schemas-microsoft-com:vml" Requires="v">
                <p:oleObj spid="_x0000_s22651" name="Equation" r:id="rId6" imgW="1333500" imgH="215900" progId="Equation.DSMT4">
                  <p:embed/>
                </p:oleObj>
              </mc:Choice>
              <mc:Fallback>
                <p:oleObj name="Equation" r:id="rId6" imgW="1333500" imgH="2159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4319" y="4581887"/>
                        <a:ext cx="2290909"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0" name="对象 19"/>
          <p:cNvGraphicFramePr>
            <a:graphicFrameLocks noChangeAspect="1"/>
          </p:cNvGraphicFramePr>
          <p:nvPr/>
        </p:nvGraphicFramePr>
        <p:xfrm>
          <a:off x="1734319" y="5193587"/>
          <a:ext cx="2192727" cy="360000"/>
        </p:xfrm>
        <a:graphic>
          <a:graphicData uri="http://schemas.openxmlformats.org/presentationml/2006/ole">
            <mc:AlternateContent xmlns:mc="http://schemas.openxmlformats.org/markup-compatibility/2006">
              <mc:Choice xmlns:v="urn:schemas-microsoft-com:vml" Requires="v">
                <p:oleObj spid="_x0000_s22652" name="Equation" r:id="rId8" imgW="1269365" imgH="215900" progId="Equation.DSMT4">
                  <p:embed/>
                </p:oleObj>
              </mc:Choice>
              <mc:Fallback>
                <p:oleObj name="Equation" r:id="rId8" imgW="1269365" imgH="215900"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4319" y="5193587"/>
                        <a:ext cx="2192727"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 name="文本框 54"/>
          <p:cNvSpPr txBox="1"/>
          <p:nvPr/>
        </p:nvSpPr>
        <p:spPr>
          <a:xfrm>
            <a:off x="6972943" y="3369210"/>
            <a:ext cx="771365" cy="338554"/>
          </a:xfrm>
          <a:prstGeom prst="rect">
            <a:avLst/>
          </a:prstGeom>
          <a:noFill/>
        </p:spPr>
        <p:txBody>
          <a:bodyPr wrap="none" rtlCol="0">
            <a:spAutoFit/>
          </a:bodyPr>
          <a:lstStyle/>
          <a:p>
            <a:r>
              <a:rPr lang="en-US" altLang="zh-CN" sz="1600" dirty="0">
                <a:solidFill>
                  <a:schemeClr val="bg1"/>
                </a:solidFill>
              </a:rPr>
              <a:t>(8-35)</a:t>
            </a:r>
            <a:endParaRPr lang="zh-CN" altLang="en-US" sz="1600" dirty="0">
              <a:solidFill>
                <a:schemeClr val="bg1"/>
              </a:solidFill>
            </a:endParaRPr>
          </a:p>
        </p:txBody>
      </p:sp>
      <p:sp>
        <p:nvSpPr>
          <p:cNvPr id="56" name="文本框 55"/>
          <p:cNvSpPr txBox="1"/>
          <p:nvPr/>
        </p:nvSpPr>
        <p:spPr>
          <a:xfrm>
            <a:off x="6972943" y="3980910"/>
            <a:ext cx="771365" cy="338554"/>
          </a:xfrm>
          <a:prstGeom prst="rect">
            <a:avLst/>
          </a:prstGeom>
          <a:noFill/>
        </p:spPr>
        <p:txBody>
          <a:bodyPr wrap="none" rtlCol="0">
            <a:spAutoFit/>
          </a:bodyPr>
          <a:lstStyle/>
          <a:p>
            <a:r>
              <a:rPr lang="en-US" altLang="zh-CN" sz="1600" dirty="0">
                <a:solidFill>
                  <a:schemeClr val="bg1"/>
                </a:solidFill>
              </a:rPr>
              <a:t>(8-36)</a:t>
            </a:r>
            <a:endParaRPr lang="zh-CN" altLang="en-US" sz="1600" dirty="0">
              <a:solidFill>
                <a:schemeClr val="bg1"/>
              </a:solidFill>
            </a:endParaRPr>
          </a:p>
        </p:txBody>
      </p:sp>
      <p:sp>
        <p:nvSpPr>
          <p:cNvPr id="57" name="文本框 56"/>
          <p:cNvSpPr txBox="1"/>
          <p:nvPr/>
        </p:nvSpPr>
        <p:spPr>
          <a:xfrm>
            <a:off x="6972943" y="4592610"/>
            <a:ext cx="771365" cy="338554"/>
          </a:xfrm>
          <a:prstGeom prst="rect">
            <a:avLst/>
          </a:prstGeom>
          <a:noFill/>
        </p:spPr>
        <p:txBody>
          <a:bodyPr wrap="none" rtlCol="0">
            <a:spAutoFit/>
          </a:bodyPr>
          <a:lstStyle/>
          <a:p>
            <a:r>
              <a:rPr lang="en-US" altLang="zh-CN" sz="1600" dirty="0">
                <a:solidFill>
                  <a:schemeClr val="bg1"/>
                </a:solidFill>
              </a:rPr>
              <a:t>(8-37)</a:t>
            </a:r>
            <a:endParaRPr lang="zh-CN" altLang="en-US" sz="1600" dirty="0">
              <a:solidFill>
                <a:schemeClr val="bg1"/>
              </a:solidFill>
            </a:endParaRPr>
          </a:p>
        </p:txBody>
      </p:sp>
      <p:sp>
        <p:nvSpPr>
          <p:cNvPr id="58" name="文本框 57"/>
          <p:cNvSpPr txBox="1"/>
          <p:nvPr/>
        </p:nvSpPr>
        <p:spPr>
          <a:xfrm>
            <a:off x="6972943" y="5204310"/>
            <a:ext cx="771365" cy="338554"/>
          </a:xfrm>
          <a:prstGeom prst="rect">
            <a:avLst/>
          </a:prstGeom>
          <a:noFill/>
        </p:spPr>
        <p:txBody>
          <a:bodyPr wrap="none" rtlCol="0">
            <a:spAutoFit/>
          </a:bodyPr>
          <a:lstStyle/>
          <a:p>
            <a:r>
              <a:rPr lang="en-US" altLang="zh-CN" sz="1600" dirty="0">
                <a:solidFill>
                  <a:schemeClr val="bg1"/>
                </a:solidFill>
              </a:rPr>
              <a:t>(8-38)</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72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80" y="1169836"/>
              <a:ext cx="1780836" cy="521970"/>
            </a:xfrm>
            <a:prstGeom prst="rect">
              <a:avLst/>
            </a:prstGeom>
            <a:noFill/>
          </p:spPr>
          <p:txBody>
            <a:bodyPr wrap="none" rtlCol="0">
              <a:spAutoFit/>
            </a:bodyPr>
            <a:lstStyle/>
            <a:p>
              <a:pPr algn="ctr"/>
              <a:r>
                <a:rPr lang="zh-CN" altLang="en-US" sz="2800" dirty="0">
                  <a:solidFill>
                    <a:schemeClr val="accent4"/>
                  </a:solidFill>
                </a:rPr>
                <a:t>第八</a:t>
              </a:r>
              <a:r>
                <a:rPr lang="zh-CN" altLang="en-US" sz="2800" dirty="0" smtClean="0">
                  <a:solidFill>
                    <a:schemeClr val="accent4"/>
                  </a:solidFill>
                </a:rPr>
                <a:t>章　</a:t>
              </a:r>
              <a:r>
                <a:rPr lang="zh-CN" altLang="zh-CN" sz="2800" dirty="0" smtClean="0">
                  <a:solidFill>
                    <a:schemeClr val="accent4"/>
                  </a:solidFill>
                </a:rPr>
                <a:t>循环神经网络</a:t>
              </a:r>
              <a:endParaRPr lang="zh-CN" altLang="en-US" sz="2800" dirty="0">
                <a:solidFill>
                  <a:schemeClr val="accent4"/>
                </a:solidFill>
              </a:endParaRPr>
            </a:p>
          </p:txBody>
        </p:sp>
      </p:grpSp>
      <p:grpSp>
        <p:nvGrpSpPr>
          <p:cNvPr id="67" name="组合 66"/>
          <p:cNvGrpSpPr/>
          <p:nvPr/>
        </p:nvGrpSpPr>
        <p:grpSpPr>
          <a:xfrm>
            <a:off x="1754534" y="18684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188460" cy="403514"/>
            </a:xfrm>
            <a:prstGeom prst="rect">
              <a:avLst/>
            </a:prstGeom>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8.1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　循环神经网络的工作原理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60249" y="24732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597910"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8.2　改进的循环神经网络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078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302635" cy="414020"/>
            </a:xfrm>
            <a:prstGeom prst="rect">
              <a:avLst/>
            </a:prstGeom>
          </p:spPr>
          <p:txBody>
            <a:bodyPr wrap="none">
              <a:spAutoFit/>
            </a:bodyPr>
            <a:lstStyle/>
            <a:p>
              <a:pPr algn="l"/>
              <a:r>
                <a:rPr sz="2100" spc="225" dirty="0" smtClean="0">
                  <a:solidFill>
                    <a:schemeClr val="bg1"/>
                  </a:solidFill>
                  <a:latin typeface="微软雅黑" panose="020B0503020204020204" pitchFamily="34" charset="-122"/>
                  <a:ea typeface="微软雅黑" panose="020B0503020204020204" pitchFamily="34" charset="-122"/>
                </a:rPr>
                <a:t>8.3　深层循环神经网络</a:t>
              </a:r>
              <a:endParaRPr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36828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8.4　双向循环神经网络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753200" y="42876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877077"/>
              <a:ext cx="3597910" cy="414020"/>
            </a:xfrm>
            <a:prstGeom prst="rect">
              <a:avLst/>
            </a:prstGeom>
          </p:spPr>
          <p:txBody>
            <a:bodyPr wrap="none">
              <a:spAutoFit/>
            </a:bodyPr>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8.5　循环神经网络的应用</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753200" y="48924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773430" cy="414020"/>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5310" cy="414020"/>
          </a:xfrm>
          <a:prstGeom prst="rect">
            <a:avLst/>
          </a:prstGeom>
          <a:noFill/>
        </p:spPr>
        <p:txBody>
          <a:bodyPr wrap="none" rtlCol="0">
            <a:spAutoFit/>
          </a:bodyPr>
          <a:lstStyle/>
          <a:p>
            <a:r>
              <a:rPr lang="en-US" altLang="zh-CN" sz="2100" spc="225" dirty="0">
                <a:solidFill>
                  <a:prstClr val="white"/>
                </a:solidFill>
              </a:rPr>
              <a:t>8.3</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深层循环神经网络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mc:AlternateContent xmlns:mc="http://schemas.openxmlformats.org/markup-compatibility/2006">
        <mc:Choice xmlns:a14="http://schemas.microsoft.com/office/drawing/2010/main" Requires="a14">
          <p:sp>
            <p:nvSpPr>
              <p:cNvPr id="24" name="矩形 23"/>
              <p:cNvSpPr/>
              <p:nvPr/>
            </p:nvSpPr>
            <p:spPr>
              <a:xfrm>
                <a:off x="704099" y="1537445"/>
                <a:ext cx="7612058" cy="37831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nSpc>
                    <a:spcPct val="150000"/>
                  </a:lnSpc>
                </a:pPr>
                <a:r>
                  <a:rPr lang="zh-CN" altLang="en-US" sz="1600" dirty="0"/>
                  <a:t>如果将深度定义为网络中信息传递路径长度的话，循环神经网络可以看作是既“深”又“浅”的网络。一方面来说，如果把循环网络按时间展开，长时间间隔的状态之间的路径很长，循环网络可以看作是一个非常深的网络了。从另一方面来说，如果同一时刻网络输入到输出之间的路径为</a:t>
                </a:r>
                <a14:m>
                  <m:oMath xmlns:m="http://schemas.openxmlformats.org/officeDocument/2006/math">
                    <m:sSub>
                      <m:sSubPr>
                        <m:ctrlPr>
                          <a:rPr lang="zh-CN" altLang="en-US" sz="1600" i="1" dirty="0" smtClean="0">
                            <a:latin typeface="Cambria Math"/>
                          </a:rPr>
                        </m:ctrlPr>
                      </m:sSubPr>
                      <m:e>
                        <m:r>
                          <a:rPr lang="zh-CN" altLang="en-US" sz="1600" i="1" dirty="0">
                            <a:latin typeface="Cambria Math" panose="02040503050406030204" pitchFamily="18" charset="0"/>
                          </a:rPr>
                          <m:t>𝑥</m:t>
                        </m:r>
                      </m:e>
                      <m:sub>
                        <m:r>
                          <a:rPr lang="zh-CN" altLang="en-US" sz="1600" i="1" dirty="0">
                            <a:latin typeface="Cambria Math" panose="02040503050406030204" pitchFamily="18" charset="0"/>
                          </a:rPr>
                          <m:t>𝑡</m:t>
                        </m:r>
                      </m:sub>
                    </m:sSub>
                    <m:r>
                      <a:rPr lang="zh-CN" altLang="en-US" sz="1600" i="1" dirty="0" smtClean="0">
                        <a:latin typeface="Cambria Math" panose="02040503050406030204" pitchFamily="18" charset="0"/>
                      </a:rPr>
                      <m:t>→</m:t>
                    </m:r>
                    <m:sSub>
                      <m:sSubPr>
                        <m:ctrlPr>
                          <a:rPr lang="zh-CN" altLang="en-US" sz="1600" i="1" dirty="0" smtClean="0">
                            <a:latin typeface="Cambria Math"/>
                          </a:rPr>
                        </m:ctrlPr>
                      </m:sSubPr>
                      <m:e>
                        <m:r>
                          <a:rPr lang="zh-CN" altLang="en-US" sz="1600" i="1" dirty="0">
                            <a:latin typeface="Cambria Math" panose="02040503050406030204" pitchFamily="18" charset="0"/>
                          </a:rPr>
                          <m:t>𝑦</m:t>
                        </m:r>
                      </m:e>
                      <m:sub>
                        <m:r>
                          <a:rPr lang="zh-CN" altLang="en-US" sz="1600" i="1" dirty="0">
                            <a:latin typeface="Cambria Math" panose="02040503050406030204" pitchFamily="18" charset="0"/>
                          </a:rPr>
                          <m:t>𝑡</m:t>
                        </m:r>
                      </m:sub>
                    </m:sSub>
                  </m:oMath>
                </a14:m>
                <a:r>
                  <a:rPr lang="zh-CN" altLang="en-US" sz="1600" dirty="0"/>
                  <a:t>，那么这个网络是非常浅的。</a:t>
                </a:r>
              </a:p>
              <a:p>
                <a:pPr indent="457200">
                  <a:lnSpc>
                    <a:spcPct val="150000"/>
                  </a:lnSpc>
                </a:pPr>
                <a:r>
                  <a:rPr lang="zh-CN" altLang="en-US" sz="1600" dirty="0"/>
                  <a:t>既然增加深度可以极大地增强前馈神经网络的处理能力，那么如何增加循环神经网络的深度呢？</a:t>
                </a:r>
              </a:p>
              <a:p>
                <a:pPr indent="457200">
                  <a:lnSpc>
                    <a:spcPct val="150000"/>
                  </a:lnSpc>
                </a:pPr>
                <a:r>
                  <a:rPr lang="zh-CN" altLang="en-US" sz="1600" dirty="0"/>
                  <a:t>增加循环神经网络的深度主要是增加同一时刻网络输入到输出之间的路径</a:t>
                </a:r>
                <a14:m>
                  <m:oMath xmlns:m="http://schemas.openxmlformats.org/officeDocument/2006/math">
                    <m:sSub>
                      <m:sSubPr>
                        <m:ctrlPr>
                          <a:rPr lang="zh-CN" altLang="en-US" sz="1600" i="1" dirty="0">
                            <a:latin typeface="Cambria Math"/>
                          </a:rPr>
                        </m:ctrlPr>
                      </m:sSubPr>
                      <m:e>
                        <m:r>
                          <a:rPr lang="zh-CN" altLang="en-US" sz="1600" i="1" dirty="0">
                            <a:latin typeface="Cambria Math" panose="02040503050406030204" pitchFamily="18" charset="0"/>
                          </a:rPr>
                          <m:t>𝑥</m:t>
                        </m:r>
                      </m:e>
                      <m:sub>
                        <m:r>
                          <a:rPr lang="zh-CN" altLang="en-US" sz="1600" i="1" dirty="0">
                            <a:latin typeface="Cambria Math" panose="02040503050406030204" pitchFamily="18" charset="0"/>
                          </a:rPr>
                          <m:t>𝑡</m:t>
                        </m:r>
                      </m:sub>
                    </m:sSub>
                    <m:r>
                      <a:rPr lang="zh-CN" altLang="en-US" sz="1600" i="1" dirty="0">
                        <a:latin typeface="Cambria Math" panose="02040503050406030204" pitchFamily="18" charset="0"/>
                      </a:rPr>
                      <m:t>→</m:t>
                    </m:r>
                    <m:sSub>
                      <m:sSubPr>
                        <m:ctrlPr>
                          <a:rPr lang="zh-CN" altLang="en-US" sz="1600" i="1" dirty="0">
                            <a:latin typeface="Cambria Math"/>
                          </a:rPr>
                        </m:ctrlPr>
                      </m:sSubPr>
                      <m:e>
                        <m:r>
                          <a:rPr lang="zh-CN" altLang="en-US" sz="1600" i="1" dirty="0">
                            <a:latin typeface="Cambria Math" panose="02040503050406030204" pitchFamily="18" charset="0"/>
                          </a:rPr>
                          <m:t>𝑦</m:t>
                        </m:r>
                      </m:e>
                      <m:sub>
                        <m:r>
                          <a:rPr lang="zh-CN" altLang="en-US" sz="1600" i="1" dirty="0">
                            <a:latin typeface="Cambria Math" panose="02040503050406030204" pitchFamily="18" charset="0"/>
                          </a:rPr>
                          <m:t>𝑡</m:t>
                        </m:r>
                      </m:sub>
                    </m:sSub>
                    <m:r>
                      <a:rPr lang="zh-CN" altLang="en-US" sz="1600" i="1" dirty="0">
                        <a:latin typeface="Cambria Math" panose="02040503050406030204" pitchFamily="18" charset="0"/>
                      </a:rPr>
                      <m:t> </m:t>
                    </m:r>
                  </m:oMath>
                </a14:m>
                <a:r>
                  <a:rPr lang="zh-CN" altLang="en-US" sz="1600" dirty="0"/>
                  <a:t>，比如增加隐藏状态到输出</a:t>
                </a:r>
                <a14:m>
                  <m:oMath xmlns:m="http://schemas.openxmlformats.org/officeDocument/2006/math">
                    <m:sSub>
                      <m:sSubPr>
                        <m:ctrlPr>
                          <a:rPr lang="zh-CN" altLang="en-US" sz="1600" i="1" dirty="0" smtClean="0">
                            <a:latin typeface="Cambria Math"/>
                          </a:rPr>
                        </m:ctrlPr>
                      </m:sSubPr>
                      <m:e>
                        <m:r>
                          <a:rPr lang="zh-CN" altLang="en-US" sz="1600" i="1" dirty="0">
                            <a:latin typeface="Cambria Math" panose="02040503050406030204" pitchFamily="18" charset="0"/>
                          </a:rPr>
                          <m:t>h</m:t>
                        </m:r>
                      </m:e>
                      <m:sub>
                        <m:r>
                          <a:rPr lang="zh-CN" altLang="en-US" sz="1600" i="1" dirty="0">
                            <a:latin typeface="Cambria Math" panose="02040503050406030204" pitchFamily="18" charset="0"/>
                          </a:rPr>
                          <m:t>𝑡</m:t>
                        </m:r>
                      </m:sub>
                    </m:sSub>
                    <m:r>
                      <a:rPr lang="zh-CN" altLang="en-US" sz="1600" i="1" dirty="0" smtClean="0">
                        <a:latin typeface="Cambria Math" panose="02040503050406030204" pitchFamily="18" charset="0"/>
                      </a:rPr>
                      <m:t>→</m:t>
                    </m:r>
                    <m:sSub>
                      <m:sSubPr>
                        <m:ctrlPr>
                          <a:rPr lang="zh-CN" altLang="en-US" sz="1600" i="1" dirty="0" smtClean="0">
                            <a:latin typeface="Cambria Math"/>
                          </a:rPr>
                        </m:ctrlPr>
                      </m:sSubPr>
                      <m:e>
                        <m:r>
                          <a:rPr lang="zh-CN" altLang="en-US" sz="1600" i="1" dirty="0">
                            <a:latin typeface="Cambria Math" panose="02040503050406030204" pitchFamily="18" charset="0"/>
                          </a:rPr>
                          <m:t>𝑦</m:t>
                        </m:r>
                      </m:e>
                      <m:sub>
                        <m:r>
                          <a:rPr lang="zh-CN" altLang="en-US" sz="1600" i="1" dirty="0">
                            <a:latin typeface="Cambria Math" panose="02040503050406030204" pitchFamily="18" charset="0"/>
                          </a:rPr>
                          <m:t>𝑡</m:t>
                        </m:r>
                      </m:sub>
                    </m:sSub>
                  </m:oMath>
                </a14:m>
                <a:r>
                  <a:rPr lang="zh-CN" altLang="en-US" sz="1600" dirty="0"/>
                  <a:t> ，以及输入到隐藏状态</a:t>
                </a:r>
                <a14:m>
                  <m:oMath xmlns:m="http://schemas.openxmlformats.org/officeDocument/2006/math">
                    <m:sSub>
                      <m:sSubPr>
                        <m:ctrlPr>
                          <a:rPr lang="zh-CN" altLang="en-US" sz="1600" i="1" dirty="0" smtClean="0">
                            <a:latin typeface="Cambria Math"/>
                          </a:rPr>
                        </m:ctrlPr>
                      </m:sSubPr>
                      <m:e>
                        <m:r>
                          <a:rPr lang="zh-CN" altLang="en-US" sz="1600" i="1" dirty="0">
                            <a:latin typeface="Cambria Math" panose="02040503050406030204" pitchFamily="18" charset="0"/>
                          </a:rPr>
                          <m:t>𝑥</m:t>
                        </m:r>
                      </m:e>
                      <m:sub>
                        <m:r>
                          <a:rPr lang="zh-CN" altLang="en-US" sz="1600" i="1" dirty="0">
                            <a:latin typeface="Cambria Math" panose="02040503050406030204" pitchFamily="18" charset="0"/>
                          </a:rPr>
                          <m:t>𝑡</m:t>
                        </m:r>
                      </m:sub>
                    </m:sSub>
                    <m:r>
                      <a:rPr lang="zh-CN" altLang="en-US" sz="1600" i="1" dirty="0" smtClean="0">
                        <a:latin typeface="Cambria Math" panose="02040503050406030204" pitchFamily="18" charset="0"/>
                      </a:rPr>
                      <m:t>→</m:t>
                    </m:r>
                    <m:sSub>
                      <m:sSubPr>
                        <m:ctrlPr>
                          <a:rPr lang="zh-CN" altLang="en-US" sz="1600" i="1" dirty="0" smtClean="0">
                            <a:latin typeface="Cambria Math"/>
                          </a:rPr>
                        </m:ctrlPr>
                      </m:sSubPr>
                      <m:e>
                        <m:r>
                          <a:rPr lang="zh-CN" altLang="en-US" sz="1600" i="1" dirty="0">
                            <a:latin typeface="Cambria Math" panose="02040503050406030204" pitchFamily="18" charset="0"/>
                          </a:rPr>
                          <m:t>h</m:t>
                        </m:r>
                      </m:e>
                      <m:sub>
                        <m:r>
                          <a:rPr lang="zh-CN" altLang="en-US" sz="1600" i="1" dirty="0">
                            <a:latin typeface="Cambria Math" panose="02040503050406030204" pitchFamily="18" charset="0"/>
                          </a:rPr>
                          <m:t>𝑡</m:t>
                        </m:r>
                      </m:sub>
                    </m:sSub>
                  </m:oMath>
                </a14:m>
                <a:r>
                  <a:rPr lang="zh-CN" altLang="en-US" sz="1600" dirty="0"/>
                  <a:t>之间的路径的深度。</a:t>
                </a:r>
              </a:p>
            </p:txBody>
          </p:sp>
        </mc:Choice>
        <mc:Fallback>
          <p:sp>
            <p:nvSpPr>
              <p:cNvPr id="24" name="矩形 23"/>
              <p:cNvSpPr>
                <a:spLocks noRot="1" noChangeAspect="1" noMove="1" noResize="1" noEditPoints="1" noAdjustHandles="1" noChangeArrowheads="1" noChangeShapeType="1" noTextEdit="1"/>
              </p:cNvSpPr>
              <p:nvPr/>
            </p:nvSpPr>
            <p:spPr>
              <a:xfrm>
                <a:off x="704099" y="1537445"/>
                <a:ext cx="7612058" cy="3783110"/>
              </a:xfrm>
              <a:prstGeom prst="rect">
                <a:avLst/>
              </a:prstGeom>
              <a:blipFill rotWithShape="1">
                <a:blip r:embed="rId1"/>
                <a:stretch>
                  <a:fillRect l="-481" r="-1603"/>
                </a:stretch>
              </a:blipFill>
              <a:ln>
                <a:noFill/>
              </a:ln>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5310" cy="414020"/>
          </a:xfrm>
          <a:prstGeom prst="rect">
            <a:avLst/>
          </a:prstGeom>
          <a:noFill/>
        </p:spPr>
        <p:txBody>
          <a:bodyPr wrap="none" rtlCol="0">
            <a:spAutoFit/>
          </a:bodyPr>
          <a:lstStyle/>
          <a:p>
            <a:r>
              <a:rPr lang="en-US" altLang="zh-CN" sz="2100" spc="225" dirty="0">
                <a:solidFill>
                  <a:prstClr val="white"/>
                </a:solidFill>
              </a:rPr>
              <a:t>8.3</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深层循环神经网络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2226" y="774006"/>
            <a:ext cx="7612058" cy="11305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一种常见的做法是将多个循环网络堆叠起来，称为堆叠循环神经网络（</a:t>
            </a:r>
            <a:r>
              <a:rPr lang="en-US" altLang="zh-CN" sz="1600" dirty="0"/>
              <a:t>Stacked Recurrent Neural Network</a:t>
            </a:r>
            <a:r>
              <a:rPr lang="zh-CN" altLang="en-US" sz="1600" dirty="0"/>
              <a:t>，</a:t>
            </a:r>
            <a:r>
              <a:rPr lang="en-US" altLang="zh-CN" sz="1600" dirty="0"/>
              <a:t>SRNN</a:t>
            </a:r>
            <a:r>
              <a:rPr lang="zh-CN" altLang="en-US" sz="1600" dirty="0"/>
              <a:t>）。一个堆叠的简单循环神经网络也称为循环网络多层感知器（</a:t>
            </a:r>
            <a:r>
              <a:rPr lang="en-US" altLang="zh-CN" sz="1600" dirty="0"/>
              <a:t>Recurrent Multi-layer Perception</a:t>
            </a:r>
            <a:r>
              <a:rPr lang="zh-CN" altLang="en-US" sz="1600" dirty="0"/>
              <a:t>，</a:t>
            </a:r>
            <a:r>
              <a:rPr lang="en-US" altLang="zh-CN" sz="1600" dirty="0"/>
              <a:t>RMLP</a:t>
            </a:r>
            <a:r>
              <a:rPr lang="zh-CN" altLang="en-US" sz="1600" dirty="0"/>
              <a:t>）。下图给出了按时间展开的堆叠循环神经网络。</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1270329" y="291267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(3)</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1270329" y="5576973"/>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1270329" y="2048581"/>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25" name="直接箭头连接符 24"/>
          <p:cNvCxnSpPr>
            <a:stCxn id="21" idx="0"/>
            <a:endCxn id="23" idx="2"/>
          </p:cNvCxnSpPr>
          <p:nvPr/>
        </p:nvCxnSpPr>
        <p:spPr>
          <a:xfrm flipV="1">
            <a:off x="1675374" y="2552637"/>
            <a:ext cx="0" cy="360040"/>
          </a:xfrm>
          <a:prstGeom prst="straightConnector1">
            <a:avLst/>
          </a:prstGeom>
          <a:noFill/>
          <a:ln w="25400" cap="flat" cmpd="sng" algn="ctr">
            <a:solidFill>
              <a:sysClr val="windowText" lastClr="000000"/>
            </a:solidFill>
            <a:prstDash val="solid"/>
            <a:tailEnd type="triangle" w="med" len="lg"/>
          </a:ln>
          <a:effectLst/>
        </p:spPr>
      </p:cxnSp>
      <p:sp>
        <p:nvSpPr>
          <p:cNvPr id="26" name="矩形 25"/>
          <p:cNvSpPr/>
          <p:nvPr/>
        </p:nvSpPr>
        <p:spPr>
          <a:xfrm>
            <a:off x="2494465" y="291267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2</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(3)</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7" name="矩形 26"/>
          <p:cNvSpPr/>
          <p:nvPr/>
        </p:nvSpPr>
        <p:spPr>
          <a:xfrm>
            <a:off x="2494465" y="5576973"/>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2494465" y="2048581"/>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5" name="矩形 34"/>
          <p:cNvSpPr/>
          <p:nvPr/>
        </p:nvSpPr>
        <p:spPr>
          <a:xfrm>
            <a:off x="3718601" y="291267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3</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(3)</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6" name="矩形 35"/>
          <p:cNvSpPr/>
          <p:nvPr/>
        </p:nvSpPr>
        <p:spPr>
          <a:xfrm>
            <a:off x="3718601" y="5576973"/>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3</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7" name="矩形 36"/>
          <p:cNvSpPr/>
          <p:nvPr/>
        </p:nvSpPr>
        <p:spPr>
          <a:xfrm>
            <a:off x="3718601" y="2048581"/>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3</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8" name="矩形 37"/>
          <p:cNvSpPr/>
          <p:nvPr/>
        </p:nvSpPr>
        <p:spPr>
          <a:xfrm>
            <a:off x="4942737" y="291267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4</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(3)</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4942737" y="5576973"/>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4</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4942737" y="2048581"/>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4</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1" name="矩形 40"/>
          <p:cNvSpPr/>
          <p:nvPr/>
        </p:nvSpPr>
        <p:spPr>
          <a:xfrm>
            <a:off x="7156983" y="291267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1" u="none" strike="noStrike" kern="0" cap="none" spc="0" normalizeH="0" baseline="-2500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(3)</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2" name="矩形 41"/>
          <p:cNvSpPr/>
          <p:nvPr/>
        </p:nvSpPr>
        <p:spPr>
          <a:xfrm>
            <a:off x="7156983" y="5576973"/>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1" u="none" strike="noStrike" kern="0" cap="none" spc="0" normalizeH="0" baseline="-2500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endParaRPr kumimoji="0" lang="zh-CN" altLang="en-US" sz="2400" b="0" i="1"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 name="矩形 42"/>
          <p:cNvSpPr/>
          <p:nvPr/>
        </p:nvSpPr>
        <p:spPr>
          <a:xfrm>
            <a:off x="7156983" y="2048581"/>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1" u="none" strike="noStrike" kern="0" cap="none" spc="0" normalizeH="0" baseline="-2500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endParaRPr kumimoji="0" lang="zh-CN" altLang="en-US" sz="2400" b="0" i="1"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44" name="直接箭头连接符 43"/>
          <p:cNvCxnSpPr>
            <a:stCxn id="22" idx="0"/>
            <a:endCxn id="70" idx="2"/>
          </p:cNvCxnSpPr>
          <p:nvPr/>
        </p:nvCxnSpPr>
        <p:spPr>
          <a:xfrm flipV="1">
            <a:off x="1675374" y="5144925"/>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45" name="直接箭头连接符 44"/>
          <p:cNvCxnSpPr>
            <a:stCxn id="26" idx="0"/>
            <a:endCxn id="34" idx="2"/>
          </p:cNvCxnSpPr>
          <p:nvPr/>
        </p:nvCxnSpPr>
        <p:spPr>
          <a:xfrm flipV="1">
            <a:off x="2899510" y="2552637"/>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46" name="直接箭头连接符 45"/>
          <p:cNvCxnSpPr>
            <a:stCxn id="27" idx="0"/>
            <a:endCxn id="71" idx="2"/>
          </p:cNvCxnSpPr>
          <p:nvPr/>
        </p:nvCxnSpPr>
        <p:spPr>
          <a:xfrm flipV="1">
            <a:off x="2899510" y="5144925"/>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47" name="直接箭头连接符 46"/>
          <p:cNvCxnSpPr>
            <a:stCxn id="35" idx="0"/>
            <a:endCxn id="37" idx="2"/>
          </p:cNvCxnSpPr>
          <p:nvPr/>
        </p:nvCxnSpPr>
        <p:spPr>
          <a:xfrm flipV="1">
            <a:off x="4123646" y="2552637"/>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48" name="直接箭头连接符 47"/>
          <p:cNvCxnSpPr>
            <a:stCxn id="36" idx="0"/>
            <a:endCxn id="72" idx="2"/>
          </p:cNvCxnSpPr>
          <p:nvPr/>
        </p:nvCxnSpPr>
        <p:spPr>
          <a:xfrm flipV="1">
            <a:off x="4123646" y="5144925"/>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49" name="直接箭头连接符 48"/>
          <p:cNvCxnSpPr>
            <a:stCxn id="38" idx="0"/>
            <a:endCxn id="40" idx="2"/>
          </p:cNvCxnSpPr>
          <p:nvPr/>
        </p:nvCxnSpPr>
        <p:spPr>
          <a:xfrm flipV="1">
            <a:off x="5347782" y="2552637"/>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50" name="直接箭头连接符 49"/>
          <p:cNvCxnSpPr>
            <a:stCxn id="39" idx="0"/>
            <a:endCxn id="73" idx="2"/>
          </p:cNvCxnSpPr>
          <p:nvPr/>
        </p:nvCxnSpPr>
        <p:spPr>
          <a:xfrm flipV="1">
            <a:off x="5347782" y="5144925"/>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51" name="直接箭头连接符 50"/>
          <p:cNvCxnSpPr>
            <a:stCxn id="21" idx="3"/>
            <a:endCxn id="26" idx="1"/>
          </p:cNvCxnSpPr>
          <p:nvPr/>
        </p:nvCxnSpPr>
        <p:spPr>
          <a:xfrm>
            <a:off x="2080419" y="316470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52" name="直接箭头连接符 51"/>
          <p:cNvCxnSpPr>
            <a:stCxn id="26" idx="3"/>
            <a:endCxn id="35" idx="1"/>
          </p:cNvCxnSpPr>
          <p:nvPr/>
        </p:nvCxnSpPr>
        <p:spPr>
          <a:xfrm>
            <a:off x="3304555" y="316470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53" name="直接箭头连接符 52"/>
          <p:cNvCxnSpPr>
            <a:stCxn id="35" idx="3"/>
            <a:endCxn id="38" idx="1"/>
          </p:cNvCxnSpPr>
          <p:nvPr/>
        </p:nvCxnSpPr>
        <p:spPr>
          <a:xfrm>
            <a:off x="4528691" y="316470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54" name="直接箭头连接符 53"/>
          <p:cNvCxnSpPr>
            <a:stCxn id="38" idx="3"/>
          </p:cNvCxnSpPr>
          <p:nvPr/>
        </p:nvCxnSpPr>
        <p:spPr>
          <a:xfrm>
            <a:off x="5752827" y="316470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55" name="直接箭头连接符 54"/>
          <p:cNvCxnSpPr>
            <a:endCxn id="41" idx="1"/>
          </p:cNvCxnSpPr>
          <p:nvPr/>
        </p:nvCxnSpPr>
        <p:spPr>
          <a:xfrm>
            <a:off x="6742937" y="316470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56" name="直接连接符 55"/>
          <p:cNvCxnSpPr/>
          <p:nvPr/>
        </p:nvCxnSpPr>
        <p:spPr>
          <a:xfrm>
            <a:off x="6382897" y="3165277"/>
            <a:ext cx="225025" cy="0"/>
          </a:xfrm>
          <a:prstGeom prst="line">
            <a:avLst/>
          </a:prstGeom>
          <a:noFill/>
          <a:ln w="25400" cap="flat" cmpd="sng" algn="ctr">
            <a:solidFill>
              <a:sysClr val="windowText" lastClr="000000"/>
            </a:solidFill>
            <a:prstDash val="sysDot"/>
            <a:tailEnd type="none" w="med" len="lg"/>
          </a:ln>
          <a:effectLst/>
        </p:spPr>
      </p:cxnSp>
      <p:cxnSp>
        <p:nvCxnSpPr>
          <p:cNvPr id="57" name="直接连接符 56"/>
          <p:cNvCxnSpPr/>
          <p:nvPr/>
        </p:nvCxnSpPr>
        <p:spPr>
          <a:xfrm>
            <a:off x="6382896" y="5829001"/>
            <a:ext cx="225025" cy="0"/>
          </a:xfrm>
          <a:prstGeom prst="line">
            <a:avLst/>
          </a:prstGeom>
          <a:noFill/>
          <a:ln w="25400" cap="flat" cmpd="sng" algn="ctr">
            <a:solidFill>
              <a:sysClr val="windowText" lastClr="000000"/>
            </a:solidFill>
            <a:prstDash val="sysDot"/>
            <a:tailEnd type="none" w="med" len="lg"/>
          </a:ln>
          <a:effectLst/>
        </p:spPr>
      </p:cxnSp>
      <p:cxnSp>
        <p:nvCxnSpPr>
          <p:cNvPr id="58" name="直接连接符 57"/>
          <p:cNvCxnSpPr/>
          <p:nvPr/>
        </p:nvCxnSpPr>
        <p:spPr>
          <a:xfrm>
            <a:off x="6382897" y="2336613"/>
            <a:ext cx="225025" cy="0"/>
          </a:xfrm>
          <a:prstGeom prst="line">
            <a:avLst/>
          </a:prstGeom>
          <a:noFill/>
          <a:ln w="25400" cap="flat" cmpd="sng" algn="ctr">
            <a:solidFill>
              <a:sysClr val="windowText" lastClr="000000"/>
            </a:solidFill>
            <a:prstDash val="sysDot"/>
            <a:tailEnd type="none" w="med" len="lg"/>
          </a:ln>
          <a:effectLst/>
        </p:spPr>
      </p:cxnSp>
      <p:sp>
        <p:nvSpPr>
          <p:cNvPr id="59" name="矩形 58"/>
          <p:cNvSpPr/>
          <p:nvPr/>
        </p:nvSpPr>
        <p:spPr>
          <a:xfrm>
            <a:off x="1270329" y="3776773"/>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0" name="矩形 59"/>
          <p:cNvSpPr/>
          <p:nvPr/>
        </p:nvSpPr>
        <p:spPr>
          <a:xfrm>
            <a:off x="2494465" y="3776773"/>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2</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1" name="矩形 60"/>
          <p:cNvSpPr/>
          <p:nvPr/>
        </p:nvSpPr>
        <p:spPr>
          <a:xfrm>
            <a:off x="3718601" y="3776773"/>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3</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2" name="矩形 61"/>
          <p:cNvSpPr/>
          <p:nvPr/>
        </p:nvSpPr>
        <p:spPr>
          <a:xfrm>
            <a:off x="4942737" y="3776773"/>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4</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3" name="矩形 62"/>
          <p:cNvSpPr/>
          <p:nvPr/>
        </p:nvSpPr>
        <p:spPr>
          <a:xfrm>
            <a:off x="7156983" y="3776773"/>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1" u="none" strike="noStrike" kern="0" cap="none" spc="0" normalizeH="0" baseline="-2500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64" name="直接箭头连接符 63"/>
          <p:cNvCxnSpPr>
            <a:stCxn id="59" idx="3"/>
            <a:endCxn id="60" idx="1"/>
          </p:cNvCxnSpPr>
          <p:nvPr/>
        </p:nvCxnSpPr>
        <p:spPr>
          <a:xfrm>
            <a:off x="2080419" y="4028801"/>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5" name="直接箭头连接符 64"/>
          <p:cNvCxnSpPr>
            <a:stCxn id="60" idx="3"/>
            <a:endCxn id="61" idx="1"/>
          </p:cNvCxnSpPr>
          <p:nvPr/>
        </p:nvCxnSpPr>
        <p:spPr>
          <a:xfrm>
            <a:off x="3304555" y="4028801"/>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6" name="直接箭头连接符 65"/>
          <p:cNvCxnSpPr>
            <a:stCxn id="61" idx="3"/>
            <a:endCxn id="62" idx="1"/>
          </p:cNvCxnSpPr>
          <p:nvPr/>
        </p:nvCxnSpPr>
        <p:spPr>
          <a:xfrm>
            <a:off x="4528691" y="4028801"/>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7" name="直接箭头连接符 66"/>
          <p:cNvCxnSpPr>
            <a:stCxn id="62" idx="3"/>
          </p:cNvCxnSpPr>
          <p:nvPr/>
        </p:nvCxnSpPr>
        <p:spPr>
          <a:xfrm>
            <a:off x="5752827" y="4028801"/>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8" name="直接箭头连接符 67"/>
          <p:cNvCxnSpPr>
            <a:endCxn id="63" idx="1"/>
          </p:cNvCxnSpPr>
          <p:nvPr/>
        </p:nvCxnSpPr>
        <p:spPr>
          <a:xfrm>
            <a:off x="6742937" y="4028801"/>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9" name="直接连接符 68"/>
          <p:cNvCxnSpPr/>
          <p:nvPr/>
        </p:nvCxnSpPr>
        <p:spPr>
          <a:xfrm>
            <a:off x="6382897" y="4029373"/>
            <a:ext cx="225025" cy="0"/>
          </a:xfrm>
          <a:prstGeom prst="line">
            <a:avLst/>
          </a:prstGeom>
          <a:noFill/>
          <a:ln w="25400" cap="flat" cmpd="sng" algn="ctr">
            <a:solidFill>
              <a:sysClr val="windowText" lastClr="000000"/>
            </a:solidFill>
            <a:prstDash val="sysDot"/>
            <a:tailEnd type="none" w="med" len="lg"/>
          </a:ln>
          <a:effectLst/>
        </p:spPr>
      </p:cxnSp>
      <p:sp>
        <p:nvSpPr>
          <p:cNvPr id="70" name="矩形 69"/>
          <p:cNvSpPr/>
          <p:nvPr/>
        </p:nvSpPr>
        <p:spPr>
          <a:xfrm>
            <a:off x="1270329" y="4640869"/>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1" name="矩形 70"/>
          <p:cNvSpPr/>
          <p:nvPr/>
        </p:nvSpPr>
        <p:spPr>
          <a:xfrm>
            <a:off x="2494465" y="4640869"/>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2</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2" name="矩形 71"/>
          <p:cNvSpPr/>
          <p:nvPr/>
        </p:nvSpPr>
        <p:spPr>
          <a:xfrm>
            <a:off x="3718601" y="4640869"/>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3</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3" name="矩形 72"/>
          <p:cNvSpPr/>
          <p:nvPr/>
        </p:nvSpPr>
        <p:spPr>
          <a:xfrm>
            <a:off x="4942737" y="4640869"/>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4</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4" name="矩形 73"/>
          <p:cNvSpPr/>
          <p:nvPr/>
        </p:nvSpPr>
        <p:spPr>
          <a:xfrm>
            <a:off x="7156983" y="4640869"/>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1" u="none" strike="noStrike" kern="0" cap="none" spc="0" normalizeH="0" baseline="-2500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75" name="直接箭头连接符 74"/>
          <p:cNvCxnSpPr>
            <a:stCxn id="70" idx="3"/>
            <a:endCxn id="71" idx="1"/>
          </p:cNvCxnSpPr>
          <p:nvPr/>
        </p:nvCxnSpPr>
        <p:spPr>
          <a:xfrm>
            <a:off x="2080419" y="4892897"/>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76" name="直接箭头连接符 75"/>
          <p:cNvCxnSpPr>
            <a:stCxn id="71" idx="3"/>
            <a:endCxn id="72" idx="1"/>
          </p:cNvCxnSpPr>
          <p:nvPr/>
        </p:nvCxnSpPr>
        <p:spPr>
          <a:xfrm>
            <a:off x="3304555" y="4892897"/>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77" name="直接箭头连接符 76"/>
          <p:cNvCxnSpPr>
            <a:stCxn id="72" idx="3"/>
            <a:endCxn id="73" idx="1"/>
          </p:cNvCxnSpPr>
          <p:nvPr/>
        </p:nvCxnSpPr>
        <p:spPr>
          <a:xfrm>
            <a:off x="4528691" y="4892897"/>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78" name="直接箭头连接符 77"/>
          <p:cNvCxnSpPr>
            <a:stCxn id="73" idx="3"/>
          </p:cNvCxnSpPr>
          <p:nvPr/>
        </p:nvCxnSpPr>
        <p:spPr>
          <a:xfrm>
            <a:off x="5752827" y="4892897"/>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79" name="直接箭头连接符 78"/>
          <p:cNvCxnSpPr>
            <a:endCxn id="74" idx="1"/>
          </p:cNvCxnSpPr>
          <p:nvPr/>
        </p:nvCxnSpPr>
        <p:spPr>
          <a:xfrm>
            <a:off x="6742937" y="4892897"/>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80" name="直接连接符 79"/>
          <p:cNvCxnSpPr/>
          <p:nvPr/>
        </p:nvCxnSpPr>
        <p:spPr>
          <a:xfrm>
            <a:off x="6382897" y="4893469"/>
            <a:ext cx="225025" cy="0"/>
          </a:xfrm>
          <a:prstGeom prst="line">
            <a:avLst/>
          </a:prstGeom>
          <a:noFill/>
          <a:ln w="25400" cap="flat" cmpd="sng" algn="ctr">
            <a:solidFill>
              <a:sysClr val="windowText" lastClr="000000"/>
            </a:solidFill>
            <a:prstDash val="sysDot"/>
            <a:tailEnd type="none" w="med" len="lg"/>
          </a:ln>
          <a:effectLst/>
        </p:spPr>
      </p:cxnSp>
      <p:cxnSp>
        <p:nvCxnSpPr>
          <p:cNvPr id="81" name="直接箭头连接符 80"/>
          <p:cNvCxnSpPr>
            <a:stCxn id="41" idx="0"/>
            <a:endCxn id="43" idx="2"/>
          </p:cNvCxnSpPr>
          <p:nvPr/>
        </p:nvCxnSpPr>
        <p:spPr>
          <a:xfrm flipV="1">
            <a:off x="7562028" y="2552637"/>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82" name="直接箭头连接符 81"/>
          <p:cNvCxnSpPr>
            <a:stCxn id="42" idx="0"/>
            <a:endCxn id="74" idx="2"/>
          </p:cNvCxnSpPr>
          <p:nvPr/>
        </p:nvCxnSpPr>
        <p:spPr>
          <a:xfrm flipV="1">
            <a:off x="7562028" y="5144925"/>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83" name="直接箭头连接符 82"/>
          <p:cNvCxnSpPr>
            <a:stCxn id="59" idx="0"/>
            <a:endCxn id="21" idx="2"/>
          </p:cNvCxnSpPr>
          <p:nvPr/>
        </p:nvCxnSpPr>
        <p:spPr>
          <a:xfrm flipV="1">
            <a:off x="1675374" y="3416733"/>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84" name="直接箭头连接符 83"/>
          <p:cNvCxnSpPr>
            <a:stCxn id="60" idx="0"/>
            <a:endCxn id="26" idx="2"/>
          </p:cNvCxnSpPr>
          <p:nvPr/>
        </p:nvCxnSpPr>
        <p:spPr>
          <a:xfrm flipV="1">
            <a:off x="2899510" y="3416733"/>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85" name="直接箭头连接符 84"/>
          <p:cNvCxnSpPr>
            <a:stCxn id="61" idx="0"/>
            <a:endCxn id="35" idx="2"/>
          </p:cNvCxnSpPr>
          <p:nvPr/>
        </p:nvCxnSpPr>
        <p:spPr>
          <a:xfrm flipV="1">
            <a:off x="4123646" y="3416733"/>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86" name="直接箭头连接符 85"/>
          <p:cNvCxnSpPr>
            <a:stCxn id="62" idx="0"/>
            <a:endCxn id="38" idx="2"/>
          </p:cNvCxnSpPr>
          <p:nvPr/>
        </p:nvCxnSpPr>
        <p:spPr>
          <a:xfrm flipV="1">
            <a:off x="5347782" y="3416733"/>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87" name="直接箭头连接符 86"/>
          <p:cNvCxnSpPr>
            <a:stCxn id="63" idx="0"/>
            <a:endCxn id="41" idx="2"/>
          </p:cNvCxnSpPr>
          <p:nvPr/>
        </p:nvCxnSpPr>
        <p:spPr>
          <a:xfrm flipV="1">
            <a:off x="7562028" y="3416733"/>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88" name="直接箭头连接符 87"/>
          <p:cNvCxnSpPr>
            <a:stCxn id="70" idx="0"/>
            <a:endCxn id="59" idx="2"/>
          </p:cNvCxnSpPr>
          <p:nvPr/>
        </p:nvCxnSpPr>
        <p:spPr>
          <a:xfrm flipV="1">
            <a:off x="1675374" y="4280829"/>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89" name="直接箭头连接符 88"/>
          <p:cNvCxnSpPr>
            <a:stCxn id="71" idx="0"/>
            <a:endCxn id="60" idx="2"/>
          </p:cNvCxnSpPr>
          <p:nvPr/>
        </p:nvCxnSpPr>
        <p:spPr>
          <a:xfrm flipV="1">
            <a:off x="2899510" y="4280829"/>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90" name="直接箭头连接符 89"/>
          <p:cNvCxnSpPr>
            <a:stCxn id="72" idx="0"/>
            <a:endCxn id="61" idx="2"/>
          </p:cNvCxnSpPr>
          <p:nvPr/>
        </p:nvCxnSpPr>
        <p:spPr>
          <a:xfrm flipV="1">
            <a:off x="4123646" y="4280829"/>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91" name="直接箭头连接符 90"/>
          <p:cNvCxnSpPr>
            <a:stCxn id="73" idx="0"/>
            <a:endCxn id="62" idx="2"/>
          </p:cNvCxnSpPr>
          <p:nvPr/>
        </p:nvCxnSpPr>
        <p:spPr>
          <a:xfrm flipV="1">
            <a:off x="5347782" y="4280829"/>
            <a:ext cx="0" cy="360040"/>
          </a:xfrm>
          <a:prstGeom prst="straightConnector1">
            <a:avLst/>
          </a:prstGeom>
          <a:noFill/>
          <a:ln w="25400" cap="flat" cmpd="sng" algn="ctr">
            <a:solidFill>
              <a:sysClr val="windowText" lastClr="000000"/>
            </a:solidFill>
            <a:prstDash val="solid"/>
            <a:tailEnd type="triangle" w="med" len="lg"/>
          </a:ln>
          <a:effectLst/>
        </p:spPr>
      </p:cxnSp>
      <p:cxnSp>
        <p:nvCxnSpPr>
          <p:cNvPr id="92" name="直接箭头连接符 91"/>
          <p:cNvCxnSpPr>
            <a:stCxn id="74" idx="0"/>
            <a:endCxn id="63" idx="2"/>
          </p:cNvCxnSpPr>
          <p:nvPr/>
        </p:nvCxnSpPr>
        <p:spPr>
          <a:xfrm flipV="1">
            <a:off x="7562028" y="4280829"/>
            <a:ext cx="0" cy="360040"/>
          </a:xfrm>
          <a:prstGeom prst="straightConnector1">
            <a:avLst/>
          </a:prstGeom>
          <a:noFill/>
          <a:ln w="25400" cap="flat" cmpd="sng" algn="ctr">
            <a:solidFill>
              <a:sysClr val="windowText" lastClr="000000"/>
            </a:solidFill>
            <a:prstDash val="solid"/>
            <a:tailEnd type="triangle" w="med" len="lg"/>
          </a:ln>
          <a:effectLst/>
        </p:spPr>
      </p:cxnSp>
      <p:sp>
        <p:nvSpPr>
          <p:cNvPr id="93" name="矩形 92"/>
          <p:cNvSpPr/>
          <p:nvPr/>
        </p:nvSpPr>
        <p:spPr>
          <a:xfrm>
            <a:off x="812800" y="6167120"/>
            <a:ext cx="7611110" cy="337185"/>
          </a:xfrm>
          <a:prstGeom prst="rect">
            <a:avLst/>
          </a:prstGeom>
        </p:spPr>
        <p:txBody>
          <a:bodyPr wrap="square">
            <a:spAutoFit/>
          </a:bodyPr>
          <a:lstStyle/>
          <a:p>
            <a:pPr algn="ctr">
              <a:lnSpc>
                <a:spcPct val="100000"/>
              </a:lnSpc>
            </a:pPr>
            <a:r>
              <a:rPr lang="zh-CN" altLang="en-US" sz="1600" dirty="0">
                <a:solidFill>
                  <a:srgbClr val="FFFFFF"/>
                </a:solidFill>
                <a:latin typeface="微软雅黑" panose="020B0503020204020204" pitchFamily="34" charset="-122"/>
                <a:ea typeface="微软雅黑" panose="020B0503020204020204" pitchFamily="34" charset="-122"/>
              </a:rPr>
              <a:t>按时间展开的堆叠循环神经网络</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59557" y="1404932"/>
            <a:ext cx="7621400" cy="3869084"/>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5310" cy="414020"/>
          </a:xfrm>
          <a:prstGeom prst="rect">
            <a:avLst/>
          </a:prstGeom>
          <a:noFill/>
        </p:spPr>
        <p:txBody>
          <a:bodyPr wrap="none" rtlCol="0">
            <a:spAutoFit/>
          </a:bodyPr>
          <a:lstStyle/>
          <a:p>
            <a:r>
              <a:rPr lang="en-US" altLang="zh-CN" sz="2100" spc="225" dirty="0">
                <a:solidFill>
                  <a:prstClr val="white"/>
                </a:solidFill>
              </a:rPr>
              <a:t>8.3</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深层循环神经网络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5" name="文本框 54"/>
          <p:cNvSpPr txBox="1"/>
          <p:nvPr/>
        </p:nvSpPr>
        <p:spPr>
          <a:xfrm>
            <a:off x="7020244" y="2890429"/>
            <a:ext cx="771365" cy="338554"/>
          </a:xfrm>
          <a:prstGeom prst="rect">
            <a:avLst/>
          </a:prstGeom>
          <a:noFill/>
        </p:spPr>
        <p:txBody>
          <a:bodyPr wrap="none" rtlCol="0">
            <a:spAutoFit/>
          </a:bodyPr>
          <a:lstStyle/>
          <a:p>
            <a:r>
              <a:rPr lang="en-US" altLang="zh-CN" sz="1600" dirty="0">
                <a:solidFill>
                  <a:schemeClr val="bg1"/>
                </a:solidFill>
              </a:rPr>
              <a:t>(8-39)</a:t>
            </a:r>
            <a:endParaRPr lang="zh-CN" altLang="en-US" sz="1600" dirty="0">
              <a:solidFill>
                <a:schemeClr val="bg1"/>
              </a:solidFill>
            </a:endParaRPr>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3" name="对象 22"/>
          <p:cNvGraphicFramePr>
            <a:graphicFrameLocks noChangeAspect="1"/>
          </p:cNvGraphicFramePr>
          <p:nvPr/>
        </p:nvGraphicFramePr>
        <p:xfrm>
          <a:off x="1734318" y="2827363"/>
          <a:ext cx="4118400" cy="468000"/>
        </p:xfrm>
        <a:graphic>
          <a:graphicData uri="http://schemas.openxmlformats.org/presentationml/2006/ole">
            <mc:AlternateContent xmlns:mc="http://schemas.openxmlformats.org/markup-compatibility/2006">
              <mc:Choice xmlns:v="urn:schemas-microsoft-com:vml" Requires="v">
                <p:oleObj spid="_x0000_s23582" name="Equation" r:id="rId1" imgW="2095500" imgH="241300" progId="Equation.DSMT4">
                  <p:embed/>
                </p:oleObj>
              </mc:Choice>
              <mc:Fallback>
                <p:oleObj name="Equation" r:id="rId1" imgW="2095500" imgH="241300" progId="Equation.DSMT4">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318" y="2827363"/>
                        <a:ext cx="4118400" cy="46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29" name="矩形 28">
                <a:extLst>
                  <a:ext uri="{FF2B5EF4-FFF2-40B4-BE49-F238E27FC236}">
                    <ele attr="{19CD5C17-D6B6-4731-9275-7E1DD9809773}"/>
                  </a:ext>
                </a:extLst>
              </p:cNvPr>
              <p:cNvSpPr/>
              <p:nvPr/>
            </p:nvSpPr>
            <p:spPr>
              <a:xfrm>
                <a:off x="759557" y="4191150"/>
                <a:ext cx="7621400" cy="46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式（</a:t>
                </a:r>
                <a:r>
                  <a:rPr lang="en-US" altLang="zh-CN" sz="1600" dirty="0"/>
                  <a:t>8-39</a:t>
                </a:r>
                <a:r>
                  <a:rPr lang="zh-CN" altLang="en-US" sz="1600" dirty="0"/>
                  <a:t>）中，</a:t>
                </a:r>
                <a14:m>
                  <m:oMath xmlns:m="http://schemas.openxmlformats.org/officeDocument/2006/math">
                    <m:sSup>
                      <m:sSupPr>
                        <m:ctrlPr>
                          <a:rPr lang="en-US" altLang="zh-CN" sz="1600" i="1" smtClean="0">
                            <a:latin typeface="Cambria Math"/>
                          </a:rPr>
                        </m:ctrlPr>
                      </m:sSupPr>
                      <m:e>
                        <m:r>
                          <a:rPr lang="en-US" altLang="zh-CN" sz="1600" b="0" i="1" smtClean="0">
                            <a:latin typeface="Cambria Math" panose="02040503050406030204" pitchFamily="18" charset="0"/>
                          </a:rPr>
                          <m:t>𝑈</m:t>
                        </m:r>
                      </m:e>
                      <m:sup>
                        <m:d>
                          <m:dPr>
                            <m:ctrlPr>
                              <a:rPr lang="en-US" altLang="zh-CN" sz="1600" i="1" smtClean="0">
                                <a:latin typeface="Cambria Math"/>
                              </a:rPr>
                            </m:ctrlPr>
                          </m:dPr>
                          <m:e>
                            <m:r>
                              <a:rPr lang="en-US" altLang="zh-CN" sz="1600" b="0" i="1" smtClean="0">
                                <a:latin typeface="Cambria Math" panose="02040503050406030204" pitchFamily="18" charset="0"/>
                              </a:rPr>
                              <m:t>𝑙</m:t>
                            </m:r>
                          </m:e>
                        </m:d>
                      </m:sup>
                    </m:sSup>
                  </m:oMath>
                </a14:m>
                <a:r>
                  <a:rPr lang="zh-CN" altLang="en-US" sz="1600" dirty="0"/>
                  <a:t>，</a:t>
                </a:r>
                <a14:m>
                  <m:oMath xmlns:m="http://schemas.openxmlformats.org/officeDocument/2006/math">
                    <m:sSup>
                      <m:sSupPr>
                        <m:ctrlPr>
                          <a:rPr lang="en-US" altLang="zh-CN" sz="1600" i="1" dirty="0" smtClean="0">
                            <a:latin typeface="Cambria Math"/>
                          </a:rPr>
                        </m:ctrlPr>
                      </m:sSupPr>
                      <m:e>
                        <m:r>
                          <a:rPr lang="en-US" altLang="zh-CN" sz="1600" b="0" i="1" dirty="0" smtClean="0">
                            <a:latin typeface="Cambria Math" panose="02040503050406030204" pitchFamily="18" charset="0"/>
                          </a:rPr>
                          <m:t>𝑊</m:t>
                        </m:r>
                      </m:e>
                      <m:sup>
                        <m:d>
                          <m:dPr>
                            <m:ctrlPr>
                              <a:rPr lang="en-US" altLang="zh-CN" sz="1600" i="1" dirty="0" smtClean="0">
                                <a:latin typeface="Cambria Math"/>
                              </a:rPr>
                            </m:ctrlPr>
                          </m:dPr>
                          <m:e>
                            <m:r>
                              <a:rPr lang="en-US" altLang="zh-CN" sz="1600" b="0" i="1" dirty="0" smtClean="0">
                                <a:latin typeface="Cambria Math" panose="02040503050406030204" pitchFamily="18" charset="0"/>
                              </a:rPr>
                              <m:t>𝑙</m:t>
                            </m:r>
                          </m:e>
                        </m:d>
                      </m:sup>
                    </m:sSup>
                  </m:oMath>
                </a14:m>
                <a:r>
                  <a:rPr lang="zh-CN" altLang="en-US" sz="1600" dirty="0"/>
                  <a:t>和</a:t>
                </a:r>
                <a14:m>
                  <m:oMath xmlns:m="http://schemas.openxmlformats.org/officeDocument/2006/math">
                    <m:sSup>
                      <m:sSupPr>
                        <m:ctrlPr>
                          <a:rPr lang="en-US" altLang="zh-CN" sz="1600" i="1" dirty="0" smtClean="0">
                            <a:latin typeface="Cambria Math"/>
                          </a:rPr>
                        </m:ctrlPr>
                      </m:sSupPr>
                      <m:e>
                        <m:r>
                          <a:rPr lang="en-US" altLang="zh-CN" sz="1600" b="0" i="1" dirty="0" smtClean="0">
                            <a:latin typeface="Cambria Math" panose="02040503050406030204" pitchFamily="18" charset="0"/>
                          </a:rPr>
                          <m:t>𝑏</m:t>
                        </m:r>
                      </m:e>
                      <m:sup>
                        <m:d>
                          <m:dPr>
                            <m:ctrlPr>
                              <a:rPr lang="en-US" altLang="zh-CN" sz="1600" i="1" dirty="0" smtClean="0">
                                <a:latin typeface="Cambria Math"/>
                              </a:rPr>
                            </m:ctrlPr>
                          </m:dPr>
                          <m:e>
                            <m:r>
                              <a:rPr lang="en-US" altLang="zh-CN" sz="1600" b="0" i="1" dirty="0" smtClean="0">
                                <a:latin typeface="Cambria Math" panose="02040503050406030204" pitchFamily="18" charset="0"/>
                              </a:rPr>
                              <m:t>𝑙</m:t>
                            </m:r>
                          </m:e>
                        </m:d>
                      </m:sup>
                    </m:sSup>
                  </m:oMath>
                </a14:m>
                <a:r>
                  <a:rPr lang="zh-CN" altLang="en-US" sz="1600" dirty="0"/>
                  <a:t>为权重矩阵和偏置向量，当</a:t>
                </a:r>
                <a14:m>
                  <m:oMath xmlns:m="http://schemas.openxmlformats.org/officeDocument/2006/math">
                    <m:r>
                      <a:rPr lang="en-US" altLang="zh-CN" sz="1600" b="0" i="1" smtClean="0">
                        <a:latin typeface="Cambria Math" panose="02040503050406030204" pitchFamily="18" charset="0"/>
                      </a:rPr>
                      <m:t>𝑙</m:t>
                    </m:r>
                    <m:r>
                      <a:rPr lang="en-US" altLang="zh-CN" sz="1600" b="0" i="1" smtClean="0">
                        <a:latin typeface="Cambria Math" panose="02040503050406030204" pitchFamily="18" charset="0"/>
                      </a:rPr>
                      <m:t>=1</m:t>
                    </m:r>
                  </m:oMath>
                </a14:m>
                <a:r>
                  <a:rPr lang="zh-CN" altLang="en-US" sz="1600" dirty="0"/>
                  <a:t>时，</a:t>
                </a:r>
                <a14:m>
                  <m:oMath xmlns:m="http://schemas.openxmlformats.org/officeDocument/2006/math">
                    <m:sSubSup>
                      <m:sSubSupPr>
                        <m:ctrlPr>
                          <a:rPr lang="en-US" altLang="zh-CN" sz="1600" i="1" smtClean="0">
                            <a:latin typeface="Cambria Math"/>
                          </a:rPr>
                        </m:ctrlPr>
                      </m:sSubSupPr>
                      <m:e>
                        <m:r>
                          <a:rPr lang="en-US" altLang="zh-CN" sz="1600" b="0" i="1" smtClean="0">
                            <a:latin typeface="Cambria Math" panose="02040503050406030204" pitchFamily="18" charset="0"/>
                          </a:rPr>
                          <m:t>h</m:t>
                        </m:r>
                      </m:e>
                      <m:sub>
                        <m:r>
                          <a:rPr lang="en-US" altLang="zh-CN" sz="1600" b="0" i="1" smtClean="0">
                            <a:latin typeface="Cambria Math" panose="02040503050406030204" pitchFamily="18" charset="0"/>
                          </a:rPr>
                          <m:t>𝑡</m:t>
                        </m:r>
                      </m:sub>
                      <m:sup>
                        <m:d>
                          <m:dPr>
                            <m:ctrlPr>
                              <a:rPr lang="en-US" altLang="zh-CN" sz="1600" i="1" smtClean="0">
                                <a:latin typeface="Cambria Math"/>
                              </a:rPr>
                            </m:ctrlPr>
                          </m:dPr>
                          <m:e>
                            <m:r>
                              <a:rPr lang="en-US" altLang="zh-CN" sz="1600" b="0" i="1" smtClean="0">
                                <a:latin typeface="Cambria Math" panose="02040503050406030204" pitchFamily="18" charset="0"/>
                              </a:rPr>
                              <m:t>0</m:t>
                            </m:r>
                          </m:e>
                        </m:d>
                      </m:sup>
                    </m:sSubSup>
                    <m:r>
                      <a:rPr lang="en-US" altLang="zh-CN" sz="1600" b="0" i="1" smtClean="0">
                        <a:latin typeface="Cambria Math" panose="02040503050406030204" pitchFamily="18" charset="0"/>
                      </a:rPr>
                      <m:t>=</m:t>
                    </m:r>
                    <m:sSub>
                      <m:sSubPr>
                        <m:ctrlPr>
                          <a:rPr lang="en-US" altLang="zh-CN" sz="1600" b="0" i="1" smtClean="0">
                            <a:latin typeface="Cambria Math"/>
                          </a:rPr>
                        </m:ctrlPr>
                      </m:sSubPr>
                      <m:e>
                        <m:r>
                          <a:rPr lang="en-US" altLang="zh-CN" sz="1600" b="0" i="1" smtClean="0">
                            <a:latin typeface="Cambria Math" panose="02040503050406030204" pitchFamily="18" charset="0"/>
                          </a:rPr>
                          <m:t>𝑥</m:t>
                        </m:r>
                      </m:e>
                      <m:sub>
                        <m:r>
                          <a:rPr lang="en-US" altLang="zh-CN" sz="1600" b="0" i="1" smtClean="0">
                            <a:latin typeface="Cambria Math" panose="02040503050406030204" pitchFamily="18" charset="0"/>
                          </a:rPr>
                          <m:t>𝑡</m:t>
                        </m:r>
                      </m:sub>
                    </m:sSub>
                  </m:oMath>
                </a14:m>
                <a:r>
                  <a:rPr lang="zh-CN" altLang="en-US" sz="1600" dirty="0"/>
                  <a:t> 。</a:t>
                </a:r>
              </a:p>
            </p:txBody>
          </p:sp>
        </mc:Choice>
        <mc:Fallback>
          <p:sp>
            <p:nvSpPr>
              <p:cNvPr id="29" name="矩形 28"/>
              <p:cNvSpPr>
                <a:spLocks noRot="1" noChangeAspect="1" noMove="1" noResize="1" noEditPoints="1" noAdjustHandles="1" noChangeArrowheads="1" noChangeShapeType="1" noTextEdit="1"/>
              </p:cNvSpPr>
              <p:nvPr/>
            </p:nvSpPr>
            <p:spPr>
              <a:xfrm>
                <a:off x="759557" y="4191150"/>
                <a:ext cx="7621400" cy="468000"/>
              </a:xfrm>
              <a:prstGeom prst="rect">
                <a:avLst/>
              </a:prstGeom>
              <a:blipFill rotWithShape="1">
                <a:blip r:embed="rId3"/>
                <a:stretch>
                  <a:fillRect t="-11842" b="-36842"/>
                </a:stretch>
              </a:blipFill>
              <a:ln>
                <a:noFill/>
              </a:ln>
            </p:spPr>
            <p:txBody>
              <a:bodyPr/>
              <a:lstStyle/>
              <a:p>
                <a:r>
                  <a:rPr lang="zh-CN" altLang="en-US">
                    <a:noFill/>
                  </a:rPr>
                  <a:t> </a:t>
                </a:r>
                <a:endParaRPr lang="zh-CN" altLang="en-US">
                  <a:noFill/>
                </a:endParaRPr>
              </a:p>
            </p:txBody>
          </p:sp>
        </mc:Fallback>
      </mc:AlternateContent>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72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80" y="1169836"/>
              <a:ext cx="1780836" cy="521970"/>
            </a:xfrm>
            <a:prstGeom prst="rect">
              <a:avLst/>
            </a:prstGeom>
            <a:noFill/>
          </p:spPr>
          <p:txBody>
            <a:bodyPr wrap="none" rtlCol="0">
              <a:spAutoFit/>
            </a:bodyPr>
            <a:lstStyle/>
            <a:p>
              <a:pPr algn="ctr"/>
              <a:r>
                <a:rPr lang="zh-CN" altLang="en-US" sz="2800" dirty="0">
                  <a:solidFill>
                    <a:schemeClr val="accent4"/>
                  </a:solidFill>
                </a:rPr>
                <a:t>第八</a:t>
              </a:r>
              <a:r>
                <a:rPr lang="zh-CN" altLang="en-US" sz="2800" dirty="0" smtClean="0">
                  <a:solidFill>
                    <a:schemeClr val="accent4"/>
                  </a:solidFill>
                </a:rPr>
                <a:t>章　</a:t>
              </a:r>
              <a:r>
                <a:rPr lang="zh-CN" altLang="zh-CN" sz="2800" dirty="0" smtClean="0">
                  <a:solidFill>
                    <a:schemeClr val="accent4"/>
                  </a:solidFill>
                </a:rPr>
                <a:t>循环神经网络</a:t>
              </a:r>
              <a:endParaRPr lang="zh-CN" altLang="en-US" sz="2800" dirty="0">
                <a:solidFill>
                  <a:schemeClr val="accent4"/>
                </a:solidFill>
              </a:endParaRPr>
            </a:p>
          </p:txBody>
        </p:sp>
      </p:grpSp>
      <p:grpSp>
        <p:nvGrpSpPr>
          <p:cNvPr id="67" name="组合 66"/>
          <p:cNvGrpSpPr/>
          <p:nvPr/>
        </p:nvGrpSpPr>
        <p:grpSpPr>
          <a:xfrm>
            <a:off x="1754534" y="18684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188460" cy="403514"/>
            </a:xfrm>
            <a:prstGeom prst="rect">
              <a:avLst/>
            </a:prstGeom>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8.1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　循环神经网络的工作原理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60249" y="24732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597910"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8.2　改进的循环神经网络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078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8.3　深层循环神经网络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36828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sz="2100" spc="225" dirty="0" smtClean="0">
                  <a:solidFill>
                    <a:schemeClr val="bg1"/>
                  </a:solidFill>
                  <a:latin typeface="微软雅黑" panose="020B0503020204020204" pitchFamily="34" charset="-122"/>
                  <a:ea typeface="微软雅黑" panose="020B0503020204020204" pitchFamily="34" charset="-122"/>
                </a:rPr>
                <a:t>8.4　双向循环神经网络</a:t>
              </a:r>
              <a:endParaRPr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753200" y="42876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877077"/>
              <a:ext cx="3597910" cy="414020"/>
            </a:xfrm>
            <a:prstGeom prst="rect">
              <a:avLst/>
            </a:prstGeom>
          </p:spPr>
          <p:txBody>
            <a:bodyPr wrap="none">
              <a:spAutoFit/>
            </a:bodyPr>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8.5　循环神经网络的应用</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753200" y="48924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773430" cy="414020"/>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8.4 </a:t>
            </a:r>
            <a:r>
              <a:rPr lang="zh-CN" altLang="en-US" sz="2100" spc="225" dirty="0">
                <a:solidFill>
                  <a:prstClr val="white"/>
                </a:solidFill>
              </a:rPr>
              <a:t>双向循环神经网络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1300" y="1989364"/>
            <a:ext cx="7621400" cy="28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从单向的循环神经网络结构中可以知道它的下一刻预测输出是根据前面多个时刻的输入来共同影响的，而有些时候预测可能需要由前面若干输入和后面若干输入共同决定，这样会更加准确。</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0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      鉴于单向循环神经网络在某些情况下的不足，提出了双向循环神经网络，因为在许多应用中是需要能关联未来的数据，而单向循环神经网络属于关联历史数据，所以对于未来数据的关联就提出了反向循环神经网络，两个方向的网络结合到一起就能关联历史与未来了。</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0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      双向循环神经网络（</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Bidirectional Recurrent Neural Network</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Bi-RNN</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）由两层循环神经网络组成，它们的输入相同，只是信息传递的方向不同。</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8.4 </a:t>
            </a:r>
            <a:r>
              <a:rPr lang="zh-CN" altLang="en-US" sz="2100" spc="225" dirty="0">
                <a:solidFill>
                  <a:prstClr val="white"/>
                </a:solidFill>
              </a:rPr>
              <a:t>双向循环神经网络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3" y="900562"/>
            <a:ext cx="7621400" cy="10273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双向循环神经网络按时刻展开的结构如图</a:t>
            </a:r>
            <a:r>
              <a:rPr lang="en-US" altLang="zh-CN" sz="1600" dirty="0"/>
              <a:t>8-17</a:t>
            </a:r>
            <a:r>
              <a:rPr lang="zh-CN" altLang="en-US" sz="1600" dirty="0"/>
              <a:t>所示，可以看到向前和向后层共同连接着输出层，其中包含了</a:t>
            </a:r>
            <a:r>
              <a:rPr lang="en-US" altLang="zh-CN" sz="1600" dirty="0"/>
              <a:t>6</a:t>
            </a:r>
            <a:r>
              <a:rPr lang="zh-CN" altLang="en-US" sz="1600" dirty="0"/>
              <a:t>个共享权值，分别为输入到向前层和向后层两个权值、向前层和向后层各自隐含层到隐含层的权值、向前层和向后层各自隐含层到输出层的权值。</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1238084" y="5537721"/>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1238084" y="2009329"/>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22" name="直接箭头连接符 21"/>
          <p:cNvCxnSpPr>
            <a:stCxn id="77" idx="0"/>
            <a:endCxn id="21" idx="2"/>
          </p:cNvCxnSpPr>
          <p:nvPr/>
        </p:nvCxnSpPr>
        <p:spPr>
          <a:xfrm flipH="1" flipV="1">
            <a:off x="1643129" y="2513385"/>
            <a:ext cx="3191" cy="360040"/>
          </a:xfrm>
          <a:prstGeom prst="straightConnector1">
            <a:avLst/>
          </a:prstGeom>
          <a:noFill/>
          <a:ln w="25400" cap="flat" cmpd="sng" algn="ctr">
            <a:solidFill>
              <a:sysClr val="windowText" lastClr="000000"/>
            </a:solidFill>
            <a:prstDash val="solid"/>
            <a:tailEnd type="triangle" w="med" len="lg"/>
          </a:ln>
          <a:effectLst/>
        </p:spPr>
      </p:cxnSp>
      <p:sp>
        <p:nvSpPr>
          <p:cNvPr id="23" name="矩形 22"/>
          <p:cNvSpPr/>
          <p:nvPr/>
        </p:nvSpPr>
        <p:spPr>
          <a:xfrm>
            <a:off x="2462220" y="5537721"/>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5" name="矩形 24"/>
          <p:cNvSpPr/>
          <p:nvPr/>
        </p:nvSpPr>
        <p:spPr>
          <a:xfrm>
            <a:off x="2462220" y="2009329"/>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6" name="矩形 25"/>
          <p:cNvSpPr/>
          <p:nvPr/>
        </p:nvSpPr>
        <p:spPr>
          <a:xfrm>
            <a:off x="3686356" y="5537721"/>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3</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7" name="矩形 26"/>
          <p:cNvSpPr/>
          <p:nvPr/>
        </p:nvSpPr>
        <p:spPr>
          <a:xfrm>
            <a:off x="3686356" y="2009329"/>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3</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4910492" y="5537721"/>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4</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5" name="矩形 34"/>
          <p:cNvSpPr/>
          <p:nvPr/>
        </p:nvSpPr>
        <p:spPr>
          <a:xfrm>
            <a:off x="4910492" y="2009329"/>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4</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6" name="矩形 35"/>
          <p:cNvSpPr/>
          <p:nvPr/>
        </p:nvSpPr>
        <p:spPr>
          <a:xfrm>
            <a:off x="7124738" y="5537721"/>
            <a:ext cx="810090" cy="504056"/>
          </a:xfrm>
          <a:prstGeom prst="rect">
            <a:avLst/>
          </a:prstGeom>
          <a:solidFill>
            <a:srgbClr val="C0504D">
              <a:lumMod val="40000"/>
              <a:lumOff val="60000"/>
            </a:srgb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US" altLang="zh-CN" sz="2400" b="0" i="1" u="none" strike="noStrike" kern="0" cap="none" spc="0" normalizeH="0" baseline="-2500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endParaRPr kumimoji="0" lang="zh-CN" altLang="en-US" sz="2400" b="0" i="1"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矩形 36"/>
          <p:cNvSpPr/>
          <p:nvPr/>
        </p:nvSpPr>
        <p:spPr>
          <a:xfrm>
            <a:off x="7124738" y="2009329"/>
            <a:ext cx="810090" cy="504056"/>
          </a:xfrm>
          <a:prstGeom prst="rect">
            <a:avLst/>
          </a:prstGeom>
          <a:solidFill>
            <a:sysClr val="window" lastClr="FFFFFF">
              <a:lumMod val="85000"/>
            </a:sysClr>
          </a:solid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altLang="zh-CN" sz="2400" b="0" i="1" u="none" strike="noStrike" kern="0" cap="none" spc="0" normalizeH="0" baseline="-2500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endParaRPr kumimoji="0" lang="zh-CN" altLang="en-US" sz="2400" b="0" i="1"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38" name="直接箭头连接符 37"/>
          <p:cNvCxnSpPr>
            <a:stCxn id="19" idx="0"/>
            <a:endCxn id="59" idx="2"/>
          </p:cNvCxnSpPr>
          <p:nvPr/>
        </p:nvCxnSpPr>
        <p:spPr>
          <a:xfrm flipV="1">
            <a:off x="1643129" y="5105673"/>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39" name="直接箭头连接符 38"/>
          <p:cNvCxnSpPr>
            <a:stCxn id="78" idx="0"/>
            <a:endCxn id="25" idx="2"/>
          </p:cNvCxnSpPr>
          <p:nvPr/>
        </p:nvCxnSpPr>
        <p:spPr>
          <a:xfrm flipH="1" flipV="1">
            <a:off x="2867265" y="2513385"/>
            <a:ext cx="3191" cy="360040"/>
          </a:xfrm>
          <a:prstGeom prst="straightConnector1">
            <a:avLst/>
          </a:prstGeom>
          <a:noFill/>
          <a:ln w="25400" cap="flat" cmpd="sng" algn="ctr">
            <a:solidFill>
              <a:sysClr val="windowText" lastClr="000000"/>
            </a:solidFill>
            <a:prstDash val="solid"/>
            <a:tailEnd type="triangle" w="med" len="lg"/>
          </a:ln>
          <a:effectLst/>
        </p:spPr>
      </p:cxnSp>
      <p:cxnSp>
        <p:nvCxnSpPr>
          <p:cNvPr id="40" name="直接箭头连接符 39"/>
          <p:cNvCxnSpPr>
            <a:stCxn id="23" idx="0"/>
            <a:endCxn id="60" idx="2"/>
          </p:cNvCxnSpPr>
          <p:nvPr/>
        </p:nvCxnSpPr>
        <p:spPr>
          <a:xfrm flipV="1">
            <a:off x="2867265" y="5105673"/>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41" name="直接箭头连接符 40"/>
          <p:cNvCxnSpPr>
            <a:stCxn id="79" idx="0"/>
            <a:endCxn id="27" idx="2"/>
          </p:cNvCxnSpPr>
          <p:nvPr/>
        </p:nvCxnSpPr>
        <p:spPr>
          <a:xfrm flipH="1" flipV="1">
            <a:off x="4091401" y="2513385"/>
            <a:ext cx="524" cy="402575"/>
          </a:xfrm>
          <a:prstGeom prst="straightConnector1">
            <a:avLst/>
          </a:prstGeom>
          <a:noFill/>
          <a:ln w="25400" cap="flat" cmpd="sng" algn="ctr">
            <a:solidFill>
              <a:sysClr val="windowText" lastClr="000000"/>
            </a:solidFill>
            <a:prstDash val="solid"/>
            <a:tailEnd type="triangle" w="med" len="lg"/>
          </a:ln>
          <a:effectLst/>
        </p:spPr>
      </p:cxnSp>
      <p:cxnSp>
        <p:nvCxnSpPr>
          <p:cNvPr id="42" name="直接箭头连接符 41"/>
          <p:cNvCxnSpPr>
            <a:stCxn id="26" idx="0"/>
            <a:endCxn id="61" idx="2"/>
          </p:cNvCxnSpPr>
          <p:nvPr/>
        </p:nvCxnSpPr>
        <p:spPr>
          <a:xfrm flipV="1">
            <a:off x="4091401" y="5105673"/>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43" name="直接箭头连接符 42"/>
          <p:cNvCxnSpPr>
            <a:stCxn id="80" idx="0"/>
            <a:endCxn id="35" idx="2"/>
          </p:cNvCxnSpPr>
          <p:nvPr/>
        </p:nvCxnSpPr>
        <p:spPr>
          <a:xfrm flipV="1">
            <a:off x="5314156" y="2513385"/>
            <a:ext cx="1381" cy="402575"/>
          </a:xfrm>
          <a:prstGeom prst="straightConnector1">
            <a:avLst/>
          </a:prstGeom>
          <a:noFill/>
          <a:ln w="25400" cap="flat" cmpd="sng" algn="ctr">
            <a:solidFill>
              <a:sysClr val="windowText" lastClr="000000"/>
            </a:solidFill>
            <a:prstDash val="solid"/>
            <a:tailEnd type="triangle" w="med" len="lg"/>
          </a:ln>
          <a:effectLst/>
        </p:spPr>
      </p:cxnSp>
      <p:cxnSp>
        <p:nvCxnSpPr>
          <p:cNvPr id="44" name="直接箭头连接符 43"/>
          <p:cNvCxnSpPr>
            <a:stCxn id="34" idx="0"/>
            <a:endCxn id="62" idx="2"/>
          </p:cNvCxnSpPr>
          <p:nvPr/>
        </p:nvCxnSpPr>
        <p:spPr>
          <a:xfrm flipV="1">
            <a:off x="5315537" y="5105673"/>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45" name="直接连接符 44"/>
          <p:cNvCxnSpPr/>
          <p:nvPr/>
        </p:nvCxnSpPr>
        <p:spPr>
          <a:xfrm>
            <a:off x="6350652" y="3126025"/>
            <a:ext cx="225025" cy="0"/>
          </a:xfrm>
          <a:prstGeom prst="line">
            <a:avLst/>
          </a:prstGeom>
          <a:noFill/>
          <a:ln w="25400" cap="flat" cmpd="sng" algn="ctr">
            <a:solidFill>
              <a:sysClr val="windowText" lastClr="000000"/>
            </a:solidFill>
            <a:prstDash val="sysDot"/>
            <a:tailEnd type="none" w="med" len="lg"/>
          </a:ln>
          <a:effectLst/>
        </p:spPr>
      </p:cxnSp>
      <p:cxnSp>
        <p:nvCxnSpPr>
          <p:cNvPr id="46" name="直接连接符 45"/>
          <p:cNvCxnSpPr/>
          <p:nvPr/>
        </p:nvCxnSpPr>
        <p:spPr>
          <a:xfrm>
            <a:off x="6350651" y="5789749"/>
            <a:ext cx="225025" cy="0"/>
          </a:xfrm>
          <a:prstGeom prst="line">
            <a:avLst/>
          </a:prstGeom>
          <a:noFill/>
          <a:ln w="25400" cap="flat" cmpd="sng" algn="ctr">
            <a:solidFill>
              <a:sysClr val="windowText" lastClr="000000"/>
            </a:solidFill>
            <a:prstDash val="sysDot"/>
            <a:tailEnd type="none" w="med" len="lg"/>
          </a:ln>
          <a:effectLst/>
        </p:spPr>
      </p:cxnSp>
      <p:cxnSp>
        <p:nvCxnSpPr>
          <p:cNvPr id="47" name="直接连接符 46"/>
          <p:cNvCxnSpPr/>
          <p:nvPr/>
        </p:nvCxnSpPr>
        <p:spPr>
          <a:xfrm>
            <a:off x="6350652" y="2297361"/>
            <a:ext cx="225025" cy="0"/>
          </a:xfrm>
          <a:prstGeom prst="line">
            <a:avLst/>
          </a:prstGeom>
          <a:noFill/>
          <a:ln w="25400" cap="flat" cmpd="sng" algn="ctr">
            <a:solidFill>
              <a:sysClr val="windowText" lastClr="000000"/>
            </a:solidFill>
            <a:prstDash val="sysDot"/>
            <a:tailEnd type="none" w="med" len="lg"/>
          </a:ln>
          <a:effectLst/>
        </p:spPr>
      </p:cxnSp>
      <p:sp>
        <p:nvSpPr>
          <p:cNvPr id="48" name="矩形 47"/>
          <p:cNvSpPr/>
          <p:nvPr/>
        </p:nvSpPr>
        <p:spPr>
          <a:xfrm>
            <a:off x="1238084" y="3737521"/>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9" name="矩形 48"/>
          <p:cNvSpPr/>
          <p:nvPr/>
        </p:nvSpPr>
        <p:spPr>
          <a:xfrm>
            <a:off x="2462220" y="3737521"/>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2</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0" name="矩形 49"/>
          <p:cNvSpPr/>
          <p:nvPr/>
        </p:nvSpPr>
        <p:spPr>
          <a:xfrm>
            <a:off x="3686356" y="3737521"/>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3</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1" name="矩形 50"/>
          <p:cNvSpPr/>
          <p:nvPr/>
        </p:nvSpPr>
        <p:spPr>
          <a:xfrm>
            <a:off x="4910492" y="3737521"/>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4</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2" name="矩形 51"/>
          <p:cNvSpPr/>
          <p:nvPr/>
        </p:nvSpPr>
        <p:spPr>
          <a:xfrm>
            <a:off x="7124738" y="3737521"/>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1" u="none" strike="noStrike" kern="0" cap="none" spc="0" normalizeH="0" baseline="-2500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(2)</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53" name="直接箭头连接符 52"/>
          <p:cNvCxnSpPr>
            <a:stCxn id="49" idx="1"/>
            <a:endCxn id="48" idx="3"/>
          </p:cNvCxnSpPr>
          <p:nvPr/>
        </p:nvCxnSpPr>
        <p:spPr>
          <a:xfrm flipH="1">
            <a:off x="2048174" y="3989549"/>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54" name="直接箭头连接符 53"/>
          <p:cNvCxnSpPr>
            <a:stCxn id="50" idx="1"/>
            <a:endCxn id="49" idx="3"/>
          </p:cNvCxnSpPr>
          <p:nvPr/>
        </p:nvCxnSpPr>
        <p:spPr>
          <a:xfrm flipH="1">
            <a:off x="3272310" y="3989549"/>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55" name="直接箭头连接符 54"/>
          <p:cNvCxnSpPr>
            <a:stCxn id="51" idx="1"/>
            <a:endCxn id="50" idx="3"/>
          </p:cNvCxnSpPr>
          <p:nvPr/>
        </p:nvCxnSpPr>
        <p:spPr>
          <a:xfrm flipH="1">
            <a:off x="4496446" y="3989549"/>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56" name="直接箭头连接符 55"/>
          <p:cNvCxnSpPr>
            <a:endCxn id="51" idx="3"/>
          </p:cNvCxnSpPr>
          <p:nvPr/>
        </p:nvCxnSpPr>
        <p:spPr>
          <a:xfrm flipH="1" flipV="1">
            <a:off x="5720582" y="3989549"/>
            <a:ext cx="414046" cy="572"/>
          </a:xfrm>
          <a:prstGeom prst="straightConnector1">
            <a:avLst/>
          </a:prstGeom>
          <a:noFill/>
          <a:ln w="25400" cap="flat" cmpd="sng" algn="ctr">
            <a:solidFill>
              <a:sysClr val="windowText" lastClr="000000"/>
            </a:solidFill>
            <a:prstDash val="solid"/>
            <a:tailEnd type="triangle" w="med" len="lg"/>
          </a:ln>
          <a:effectLst/>
        </p:spPr>
      </p:cxnSp>
      <p:cxnSp>
        <p:nvCxnSpPr>
          <p:cNvPr id="57" name="直接箭头连接符 56"/>
          <p:cNvCxnSpPr>
            <a:stCxn id="52" idx="1"/>
          </p:cNvCxnSpPr>
          <p:nvPr/>
        </p:nvCxnSpPr>
        <p:spPr>
          <a:xfrm flipH="1">
            <a:off x="6710692" y="3989549"/>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58" name="直接连接符 57"/>
          <p:cNvCxnSpPr/>
          <p:nvPr/>
        </p:nvCxnSpPr>
        <p:spPr>
          <a:xfrm>
            <a:off x="6350652" y="3990121"/>
            <a:ext cx="225025" cy="0"/>
          </a:xfrm>
          <a:prstGeom prst="line">
            <a:avLst/>
          </a:prstGeom>
          <a:noFill/>
          <a:ln w="25400" cap="flat" cmpd="sng" algn="ctr">
            <a:solidFill>
              <a:sysClr val="windowText" lastClr="000000"/>
            </a:solidFill>
            <a:prstDash val="sysDot"/>
            <a:tailEnd type="none" w="med" len="lg"/>
          </a:ln>
          <a:effectLst/>
        </p:spPr>
      </p:cxnSp>
      <p:sp>
        <p:nvSpPr>
          <p:cNvPr id="59" name="矩形 58"/>
          <p:cNvSpPr/>
          <p:nvPr/>
        </p:nvSpPr>
        <p:spPr>
          <a:xfrm>
            <a:off x="1238084" y="460161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1</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0" name="矩形 59"/>
          <p:cNvSpPr/>
          <p:nvPr/>
        </p:nvSpPr>
        <p:spPr>
          <a:xfrm>
            <a:off x="2462220" y="460161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2</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1" name="矩形 60"/>
          <p:cNvSpPr/>
          <p:nvPr/>
        </p:nvSpPr>
        <p:spPr>
          <a:xfrm>
            <a:off x="3686356" y="460161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3</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2" name="矩形 61"/>
          <p:cNvSpPr/>
          <p:nvPr/>
        </p:nvSpPr>
        <p:spPr>
          <a:xfrm>
            <a:off x="4910492" y="460161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0" u="none" strike="noStrike" kern="0" cap="none" spc="0" normalizeH="0" baseline="-25000" noProof="0" dirty="0">
                <a:ln>
                  <a:noFill/>
                </a:ln>
                <a:solidFill>
                  <a:prstClr val="black"/>
                </a:solidFill>
                <a:effectLst/>
                <a:uLnTx/>
                <a:uFillTx/>
                <a:latin typeface="Calibri" panose="020F0502020204030204"/>
                <a:ea typeface="宋体" panose="02010600030101010101" pitchFamily="2" charset="-122"/>
                <a:cs typeface="+mn-cs"/>
              </a:rPr>
              <a:t>4</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3" name="矩形 62"/>
          <p:cNvSpPr/>
          <p:nvPr/>
        </p:nvSpPr>
        <p:spPr>
          <a:xfrm>
            <a:off x="7124738" y="4601617"/>
            <a:ext cx="810090" cy="504056"/>
          </a:xfrm>
          <a:prstGeom prst="rect">
            <a:avLst/>
          </a:prstGeom>
          <a:noFill/>
          <a:ln w="25400" cap="flat" cmpd="sng" algn="ctr">
            <a:solidFill>
              <a:srgbClr val="4F81BD">
                <a:shade val="50000"/>
              </a:srgbClr>
            </a:solid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1"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t>
            </a:r>
            <a:r>
              <a:rPr kumimoji="0" lang="en-US" altLang="zh-CN" sz="2400" b="0" i="1" u="none" strike="noStrike" kern="0" cap="none" spc="0" normalizeH="0" baseline="-2500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a:t>
            </a:r>
            <a:r>
              <a:rPr kumimoji="0" lang="en-US" altLang="zh-CN" sz="2400" b="0" i="0" u="none" strike="noStrike" kern="0" cap="none" spc="0" normalizeH="0" baseline="30000" noProof="0" dirty="0">
                <a:ln>
                  <a:noFill/>
                </a:ln>
                <a:solidFill>
                  <a:prstClr val="black"/>
                </a:solidFill>
                <a:effectLst/>
                <a:uLnTx/>
                <a:uFillTx/>
                <a:latin typeface="Calibri" panose="020F0502020204030204"/>
                <a:ea typeface="宋体" panose="02010600030101010101" pitchFamily="2" charset="-122"/>
                <a:cs typeface="+mn-cs"/>
              </a:rPr>
              <a:t>(1)</a:t>
            </a:r>
            <a:endPar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64" name="直接箭头连接符 63"/>
          <p:cNvCxnSpPr>
            <a:stCxn id="59" idx="3"/>
            <a:endCxn id="60" idx="1"/>
          </p:cNvCxnSpPr>
          <p:nvPr/>
        </p:nvCxnSpPr>
        <p:spPr>
          <a:xfrm>
            <a:off x="2048174" y="485364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5" name="直接箭头连接符 64"/>
          <p:cNvCxnSpPr>
            <a:stCxn id="60" idx="3"/>
            <a:endCxn id="61" idx="1"/>
          </p:cNvCxnSpPr>
          <p:nvPr/>
        </p:nvCxnSpPr>
        <p:spPr>
          <a:xfrm>
            <a:off x="3272310" y="485364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6" name="直接箭头连接符 65"/>
          <p:cNvCxnSpPr>
            <a:stCxn id="61" idx="3"/>
            <a:endCxn id="62" idx="1"/>
          </p:cNvCxnSpPr>
          <p:nvPr/>
        </p:nvCxnSpPr>
        <p:spPr>
          <a:xfrm>
            <a:off x="4496446" y="485364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7" name="直接箭头连接符 66"/>
          <p:cNvCxnSpPr>
            <a:stCxn id="62" idx="3"/>
          </p:cNvCxnSpPr>
          <p:nvPr/>
        </p:nvCxnSpPr>
        <p:spPr>
          <a:xfrm>
            <a:off x="5720582" y="485364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8" name="直接箭头连接符 67"/>
          <p:cNvCxnSpPr>
            <a:endCxn id="63" idx="1"/>
          </p:cNvCxnSpPr>
          <p:nvPr/>
        </p:nvCxnSpPr>
        <p:spPr>
          <a:xfrm>
            <a:off x="6710692" y="4853645"/>
            <a:ext cx="414046" cy="0"/>
          </a:xfrm>
          <a:prstGeom prst="straightConnector1">
            <a:avLst/>
          </a:prstGeom>
          <a:noFill/>
          <a:ln w="25400" cap="flat" cmpd="sng" algn="ctr">
            <a:solidFill>
              <a:sysClr val="windowText" lastClr="000000"/>
            </a:solidFill>
            <a:prstDash val="solid"/>
            <a:tailEnd type="triangle" w="med" len="lg"/>
          </a:ln>
          <a:effectLst/>
        </p:spPr>
      </p:cxnSp>
      <p:cxnSp>
        <p:nvCxnSpPr>
          <p:cNvPr id="69" name="直接连接符 68"/>
          <p:cNvCxnSpPr/>
          <p:nvPr/>
        </p:nvCxnSpPr>
        <p:spPr>
          <a:xfrm>
            <a:off x="6350652" y="4854217"/>
            <a:ext cx="225025" cy="0"/>
          </a:xfrm>
          <a:prstGeom prst="line">
            <a:avLst/>
          </a:prstGeom>
          <a:noFill/>
          <a:ln w="25400" cap="flat" cmpd="sng" algn="ctr">
            <a:solidFill>
              <a:sysClr val="windowText" lastClr="000000"/>
            </a:solidFill>
            <a:prstDash val="sysDot"/>
            <a:tailEnd type="none" w="med" len="lg"/>
          </a:ln>
          <a:effectLst/>
        </p:spPr>
      </p:cxnSp>
      <p:cxnSp>
        <p:nvCxnSpPr>
          <p:cNvPr id="70" name="直接箭头连接符 69"/>
          <p:cNvCxnSpPr>
            <a:stCxn id="81" idx="0"/>
            <a:endCxn id="37" idx="2"/>
          </p:cNvCxnSpPr>
          <p:nvPr/>
        </p:nvCxnSpPr>
        <p:spPr>
          <a:xfrm flipV="1">
            <a:off x="7529259" y="2513385"/>
            <a:ext cx="524" cy="402575"/>
          </a:xfrm>
          <a:prstGeom prst="straightConnector1">
            <a:avLst/>
          </a:prstGeom>
          <a:noFill/>
          <a:ln w="25400" cap="flat" cmpd="sng" algn="ctr">
            <a:solidFill>
              <a:sysClr val="windowText" lastClr="000000"/>
            </a:solidFill>
            <a:prstDash val="solid"/>
            <a:tailEnd type="triangle" w="med" len="lg"/>
          </a:ln>
          <a:effectLst/>
        </p:spPr>
      </p:cxnSp>
      <p:cxnSp>
        <p:nvCxnSpPr>
          <p:cNvPr id="71" name="直接箭头连接符 70"/>
          <p:cNvCxnSpPr>
            <a:stCxn id="36" idx="0"/>
            <a:endCxn id="63" idx="2"/>
          </p:cNvCxnSpPr>
          <p:nvPr/>
        </p:nvCxnSpPr>
        <p:spPr>
          <a:xfrm flipV="1">
            <a:off x="7529783" y="5105673"/>
            <a:ext cx="0" cy="432048"/>
          </a:xfrm>
          <a:prstGeom prst="straightConnector1">
            <a:avLst/>
          </a:prstGeom>
          <a:noFill/>
          <a:ln w="25400" cap="flat" cmpd="sng" algn="ctr">
            <a:solidFill>
              <a:sysClr val="windowText" lastClr="000000"/>
            </a:solidFill>
            <a:prstDash val="solid"/>
            <a:tailEnd type="triangle" w="med" len="lg"/>
          </a:ln>
          <a:effectLst/>
        </p:spPr>
      </p:cxnSp>
      <p:cxnSp>
        <p:nvCxnSpPr>
          <p:cNvPr id="72" name="直接箭头连接符 71"/>
          <p:cNvCxnSpPr>
            <a:stCxn id="48" idx="0"/>
            <a:endCxn id="77" idx="4"/>
          </p:cNvCxnSpPr>
          <p:nvPr/>
        </p:nvCxnSpPr>
        <p:spPr>
          <a:xfrm flipV="1">
            <a:off x="1643129" y="3262938"/>
            <a:ext cx="3191" cy="474583"/>
          </a:xfrm>
          <a:prstGeom prst="straightConnector1">
            <a:avLst/>
          </a:prstGeom>
          <a:noFill/>
          <a:ln w="25400" cap="flat" cmpd="sng" algn="ctr">
            <a:solidFill>
              <a:sysClr val="windowText" lastClr="000000"/>
            </a:solidFill>
            <a:prstDash val="solid"/>
            <a:tailEnd type="triangle" w="med" len="lg"/>
          </a:ln>
          <a:effectLst/>
        </p:spPr>
      </p:cxnSp>
      <p:cxnSp>
        <p:nvCxnSpPr>
          <p:cNvPr id="73" name="直接箭头连接符 72"/>
          <p:cNvCxnSpPr>
            <a:stCxn id="49" idx="0"/>
            <a:endCxn id="78" idx="4"/>
          </p:cNvCxnSpPr>
          <p:nvPr/>
        </p:nvCxnSpPr>
        <p:spPr>
          <a:xfrm flipV="1">
            <a:off x="2867265" y="3262938"/>
            <a:ext cx="3191" cy="474583"/>
          </a:xfrm>
          <a:prstGeom prst="straightConnector1">
            <a:avLst/>
          </a:prstGeom>
          <a:noFill/>
          <a:ln w="25400" cap="flat" cmpd="sng" algn="ctr">
            <a:solidFill>
              <a:sysClr val="windowText" lastClr="000000"/>
            </a:solidFill>
            <a:prstDash val="solid"/>
            <a:tailEnd type="triangle" w="med" len="lg"/>
          </a:ln>
          <a:effectLst/>
        </p:spPr>
      </p:cxnSp>
      <p:cxnSp>
        <p:nvCxnSpPr>
          <p:cNvPr id="74" name="直接箭头连接符 73"/>
          <p:cNvCxnSpPr>
            <a:stCxn id="50" idx="0"/>
            <a:endCxn id="79" idx="4"/>
          </p:cNvCxnSpPr>
          <p:nvPr/>
        </p:nvCxnSpPr>
        <p:spPr>
          <a:xfrm flipV="1">
            <a:off x="4091401" y="3305473"/>
            <a:ext cx="524" cy="432048"/>
          </a:xfrm>
          <a:prstGeom prst="straightConnector1">
            <a:avLst/>
          </a:prstGeom>
          <a:noFill/>
          <a:ln w="25400" cap="flat" cmpd="sng" algn="ctr">
            <a:solidFill>
              <a:sysClr val="windowText" lastClr="000000"/>
            </a:solidFill>
            <a:prstDash val="solid"/>
            <a:tailEnd type="triangle" w="med" len="lg"/>
          </a:ln>
          <a:effectLst/>
        </p:spPr>
      </p:cxnSp>
      <p:cxnSp>
        <p:nvCxnSpPr>
          <p:cNvPr id="75" name="直接箭头连接符 74"/>
          <p:cNvCxnSpPr>
            <a:stCxn id="51" idx="0"/>
            <a:endCxn id="80" idx="4"/>
          </p:cNvCxnSpPr>
          <p:nvPr/>
        </p:nvCxnSpPr>
        <p:spPr>
          <a:xfrm flipH="1" flipV="1">
            <a:off x="5314156" y="3305473"/>
            <a:ext cx="1381" cy="432048"/>
          </a:xfrm>
          <a:prstGeom prst="straightConnector1">
            <a:avLst/>
          </a:prstGeom>
          <a:noFill/>
          <a:ln w="25400" cap="flat" cmpd="sng" algn="ctr">
            <a:solidFill>
              <a:sysClr val="windowText" lastClr="000000"/>
            </a:solidFill>
            <a:prstDash val="solid"/>
            <a:tailEnd type="triangle" w="med" len="lg"/>
          </a:ln>
          <a:effectLst/>
        </p:spPr>
      </p:cxnSp>
      <p:cxnSp>
        <p:nvCxnSpPr>
          <p:cNvPr id="76" name="直接箭头连接符 75"/>
          <p:cNvCxnSpPr>
            <a:stCxn id="52" idx="0"/>
            <a:endCxn id="81" idx="4"/>
          </p:cNvCxnSpPr>
          <p:nvPr/>
        </p:nvCxnSpPr>
        <p:spPr>
          <a:xfrm flipH="1" flipV="1">
            <a:off x="7529259" y="3305473"/>
            <a:ext cx="524" cy="432048"/>
          </a:xfrm>
          <a:prstGeom prst="straightConnector1">
            <a:avLst/>
          </a:prstGeom>
          <a:noFill/>
          <a:ln w="25400" cap="flat" cmpd="sng" algn="ctr">
            <a:solidFill>
              <a:sysClr val="windowText" lastClr="000000"/>
            </a:solidFill>
            <a:prstDash val="solid"/>
            <a:tailEnd type="triangle" w="med" len="lg"/>
          </a:ln>
          <a:effectLst/>
        </p:spPr>
      </p:cxnSp>
      <p:sp>
        <p:nvSpPr>
          <p:cNvPr id="77" name="椭圆 76"/>
          <p:cNvSpPr/>
          <p:nvPr/>
        </p:nvSpPr>
        <p:spPr>
          <a:xfrm>
            <a:off x="1466300" y="2873425"/>
            <a:ext cx="360040" cy="389513"/>
          </a:xfrm>
          <a:prstGeom prst="ellipse">
            <a:avLst/>
          </a:prstGeom>
          <a:solidFill>
            <a:srgbClr val="4F81BD"/>
          </a:solidFill>
          <a:ln w="25400" cap="flat" cmpd="sng" algn="ctr">
            <a:solidFill>
              <a:srgbClr val="4F81BD">
                <a:shade val="50000"/>
              </a:srgbClr>
            </a:solidFill>
            <a:prstDash val="solid"/>
          </a:ln>
          <a:effectLst/>
        </p:spPr>
        <p:txBody>
          <a:bodyPr lIns="0" tIns="0" rIns="0" bIns="0"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8" name="椭圆 77"/>
          <p:cNvSpPr/>
          <p:nvPr/>
        </p:nvSpPr>
        <p:spPr>
          <a:xfrm>
            <a:off x="2690436" y="2873425"/>
            <a:ext cx="360040" cy="389513"/>
          </a:xfrm>
          <a:prstGeom prst="ellipse">
            <a:avLst/>
          </a:prstGeom>
          <a:solidFill>
            <a:srgbClr val="4F81BD"/>
          </a:solidFill>
          <a:ln w="25400" cap="flat" cmpd="sng" algn="ctr">
            <a:solidFill>
              <a:srgbClr val="4F81BD">
                <a:shade val="50000"/>
              </a:srgbClr>
            </a:solidFill>
            <a:prstDash val="solid"/>
          </a:ln>
          <a:effectLst/>
        </p:spPr>
        <p:txBody>
          <a:bodyPr lIns="0" tIns="0" rIns="0" bIns="0"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9" name="椭圆 78"/>
          <p:cNvSpPr/>
          <p:nvPr/>
        </p:nvSpPr>
        <p:spPr>
          <a:xfrm>
            <a:off x="3911905" y="2915960"/>
            <a:ext cx="360040" cy="389513"/>
          </a:xfrm>
          <a:prstGeom prst="ellipse">
            <a:avLst/>
          </a:prstGeom>
          <a:solidFill>
            <a:srgbClr val="4F81BD"/>
          </a:solidFill>
          <a:ln w="25400" cap="flat" cmpd="sng" algn="ctr">
            <a:solidFill>
              <a:srgbClr val="4F81BD">
                <a:shade val="50000"/>
              </a:srgbClr>
            </a:solidFill>
            <a:prstDash val="solid"/>
          </a:ln>
          <a:effectLst/>
        </p:spPr>
        <p:txBody>
          <a:bodyPr lIns="0" tIns="0" rIns="0" bIns="0"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0" name="椭圆 79"/>
          <p:cNvSpPr/>
          <p:nvPr/>
        </p:nvSpPr>
        <p:spPr>
          <a:xfrm>
            <a:off x="5134136" y="2915960"/>
            <a:ext cx="360040" cy="389513"/>
          </a:xfrm>
          <a:prstGeom prst="ellipse">
            <a:avLst/>
          </a:prstGeom>
          <a:solidFill>
            <a:srgbClr val="4F81BD"/>
          </a:solidFill>
          <a:ln w="25400" cap="flat" cmpd="sng" algn="ctr">
            <a:solidFill>
              <a:srgbClr val="4F81BD">
                <a:shade val="50000"/>
              </a:srgbClr>
            </a:solidFill>
            <a:prstDash val="solid"/>
          </a:ln>
          <a:effectLst/>
        </p:spPr>
        <p:txBody>
          <a:bodyPr lIns="0" tIns="0" rIns="0" bIns="0"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1" name="椭圆 80"/>
          <p:cNvSpPr/>
          <p:nvPr/>
        </p:nvSpPr>
        <p:spPr>
          <a:xfrm>
            <a:off x="7349239" y="2915960"/>
            <a:ext cx="360040" cy="389513"/>
          </a:xfrm>
          <a:prstGeom prst="ellipse">
            <a:avLst/>
          </a:prstGeom>
          <a:solidFill>
            <a:srgbClr val="4F81BD"/>
          </a:solidFill>
          <a:ln w="25400" cap="flat" cmpd="sng" algn="ctr">
            <a:solidFill>
              <a:srgbClr val="4F81BD">
                <a:shade val="50000"/>
              </a:srgbClr>
            </a:solidFill>
            <a:prstDash val="solid"/>
          </a:ln>
          <a:effectLst/>
        </p:spPr>
        <p:txBody>
          <a:bodyPr lIns="0" tIns="0" rIns="0" bIns="0"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2" name="任意多边形 21"/>
          <p:cNvSpPr/>
          <p:nvPr/>
        </p:nvSpPr>
        <p:spPr>
          <a:xfrm>
            <a:off x="1647981" y="3206486"/>
            <a:ext cx="268129" cy="1395900"/>
          </a:xfrm>
          <a:custGeom>
            <a:avLst/>
            <a:gdLst>
              <a:gd name="connsiteX0" fmla="*/ 0 w 268129"/>
              <a:gd name="connsiteY0" fmla="*/ 1395900 h 1395900"/>
              <a:gd name="connsiteX1" fmla="*/ 266700 w 268129"/>
              <a:gd name="connsiteY1" fmla="*/ 786300 h 1395900"/>
              <a:gd name="connsiteX2" fmla="*/ 104775 w 268129"/>
              <a:gd name="connsiteY2" fmla="*/ 71925 h 1395900"/>
              <a:gd name="connsiteX3" fmla="*/ 76200 w 268129"/>
              <a:gd name="connsiteY3" fmla="*/ 62400 h 1395900"/>
            </a:gdLst>
            <a:ahLst/>
            <a:cxnLst>
              <a:cxn ang="0">
                <a:pos x="connsiteX0" y="connsiteY0"/>
              </a:cxn>
              <a:cxn ang="0">
                <a:pos x="connsiteX1" y="connsiteY1"/>
              </a:cxn>
              <a:cxn ang="0">
                <a:pos x="connsiteX2" y="connsiteY2"/>
              </a:cxn>
              <a:cxn ang="0">
                <a:pos x="connsiteX3" y="connsiteY3"/>
              </a:cxn>
            </a:cxnLst>
            <a:rect l="l" t="t" r="r" b="b"/>
            <a:pathLst>
              <a:path w="268129" h="1395900">
                <a:moveTo>
                  <a:pt x="0" y="1395900"/>
                </a:moveTo>
                <a:cubicBezTo>
                  <a:pt x="124618" y="1201431"/>
                  <a:pt x="249237" y="1006963"/>
                  <a:pt x="266700" y="786300"/>
                </a:cubicBezTo>
                <a:cubicBezTo>
                  <a:pt x="284163" y="565637"/>
                  <a:pt x="136525" y="192575"/>
                  <a:pt x="104775" y="71925"/>
                </a:cubicBezTo>
                <a:cubicBezTo>
                  <a:pt x="73025" y="-48725"/>
                  <a:pt x="74612" y="6837"/>
                  <a:pt x="76200" y="6240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3" name="任意多边形 98"/>
          <p:cNvSpPr/>
          <p:nvPr/>
        </p:nvSpPr>
        <p:spPr>
          <a:xfrm>
            <a:off x="2866546" y="3204890"/>
            <a:ext cx="268129" cy="1395900"/>
          </a:xfrm>
          <a:custGeom>
            <a:avLst/>
            <a:gdLst>
              <a:gd name="connsiteX0" fmla="*/ 0 w 268129"/>
              <a:gd name="connsiteY0" fmla="*/ 1395900 h 1395900"/>
              <a:gd name="connsiteX1" fmla="*/ 266700 w 268129"/>
              <a:gd name="connsiteY1" fmla="*/ 786300 h 1395900"/>
              <a:gd name="connsiteX2" fmla="*/ 104775 w 268129"/>
              <a:gd name="connsiteY2" fmla="*/ 71925 h 1395900"/>
              <a:gd name="connsiteX3" fmla="*/ 76200 w 268129"/>
              <a:gd name="connsiteY3" fmla="*/ 62400 h 1395900"/>
            </a:gdLst>
            <a:ahLst/>
            <a:cxnLst>
              <a:cxn ang="0">
                <a:pos x="connsiteX0" y="connsiteY0"/>
              </a:cxn>
              <a:cxn ang="0">
                <a:pos x="connsiteX1" y="connsiteY1"/>
              </a:cxn>
              <a:cxn ang="0">
                <a:pos x="connsiteX2" y="connsiteY2"/>
              </a:cxn>
              <a:cxn ang="0">
                <a:pos x="connsiteX3" y="connsiteY3"/>
              </a:cxn>
            </a:cxnLst>
            <a:rect l="l" t="t" r="r" b="b"/>
            <a:pathLst>
              <a:path w="268129" h="1395900">
                <a:moveTo>
                  <a:pt x="0" y="1395900"/>
                </a:moveTo>
                <a:cubicBezTo>
                  <a:pt x="124618" y="1201431"/>
                  <a:pt x="249237" y="1006963"/>
                  <a:pt x="266700" y="786300"/>
                </a:cubicBezTo>
                <a:cubicBezTo>
                  <a:pt x="284163" y="565637"/>
                  <a:pt x="136525" y="192575"/>
                  <a:pt x="104775" y="71925"/>
                </a:cubicBezTo>
                <a:cubicBezTo>
                  <a:pt x="73025" y="-48725"/>
                  <a:pt x="74612" y="6837"/>
                  <a:pt x="76200" y="6240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4" name="任意多边形 100"/>
          <p:cNvSpPr/>
          <p:nvPr/>
        </p:nvSpPr>
        <p:spPr>
          <a:xfrm>
            <a:off x="4089541" y="3224767"/>
            <a:ext cx="268129" cy="1376023"/>
          </a:xfrm>
          <a:custGeom>
            <a:avLst/>
            <a:gdLst>
              <a:gd name="connsiteX0" fmla="*/ 0 w 268129"/>
              <a:gd name="connsiteY0" fmla="*/ 1395900 h 1395900"/>
              <a:gd name="connsiteX1" fmla="*/ 266700 w 268129"/>
              <a:gd name="connsiteY1" fmla="*/ 786300 h 1395900"/>
              <a:gd name="connsiteX2" fmla="*/ 104775 w 268129"/>
              <a:gd name="connsiteY2" fmla="*/ 71925 h 1395900"/>
              <a:gd name="connsiteX3" fmla="*/ 76200 w 268129"/>
              <a:gd name="connsiteY3" fmla="*/ 62400 h 1395900"/>
            </a:gdLst>
            <a:ahLst/>
            <a:cxnLst>
              <a:cxn ang="0">
                <a:pos x="connsiteX0" y="connsiteY0"/>
              </a:cxn>
              <a:cxn ang="0">
                <a:pos x="connsiteX1" y="connsiteY1"/>
              </a:cxn>
              <a:cxn ang="0">
                <a:pos x="connsiteX2" y="connsiteY2"/>
              </a:cxn>
              <a:cxn ang="0">
                <a:pos x="connsiteX3" y="connsiteY3"/>
              </a:cxn>
            </a:cxnLst>
            <a:rect l="l" t="t" r="r" b="b"/>
            <a:pathLst>
              <a:path w="268129" h="1395900">
                <a:moveTo>
                  <a:pt x="0" y="1395900"/>
                </a:moveTo>
                <a:cubicBezTo>
                  <a:pt x="124618" y="1201431"/>
                  <a:pt x="249237" y="1006963"/>
                  <a:pt x="266700" y="786300"/>
                </a:cubicBezTo>
                <a:cubicBezTo>
                  <a:pt x="284163" y="565637"/>
                  <a:pt x="136525" y="192575"/>
                  <a:pt x="104775" y="71925"/>
                </a:cubicBezTo>
                <a:cubicBezTo>
                  <a:pt x="73025" y="-48725"/>
                  <a:pt x="74612" y="6837"/>
                  <a:pt x="76200" y="6240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5" name="任意多边形 101"/>
          <p:cNvSpPr/>
          <p:nvPr/>
        </p:nvSpPr>
        <p:spPr>
          <a:xfrm>
            <a:off x="5314156" y="3233465"/>
            <a:ext cx="271073" cy="1367325"/>
          </a:xfrm>
          <a:custGeom>
            <a:avLst/>
            <a:gdLst>
              <a:gd name="connsiteX0" fmla="*/ 0 w 268129"/>
              <a:gd name="connsiteY0" fmla="*/ 1395900 h 1395900"/>
              <a:gd name="connsiteX1" fmla="*/ 266700 w 268129"/>
              <a:gd name="connsiteY1" fmla="*/ 786300 h 1395900"/>
              <a:gd name="connsiteX2" fmla="*/ 104775 w 268129"/>
              <a:gd name="connsiteY2" fmla="*/ 71925 h 1395900"/>
              <a:gd name="connsiteX3" fmla="*/ 76200 w 268129"/>
              <a:gd name="connsiteY3" fmla="*/ 62400 h 1395900"/>
            </a:gdLst>
            <a:ahLst/>
            <a:cxnLst>
              <a:cxn ang="0">
                <a:pos x="connsiteX0" y="connsiteY0"/>
              </a:cxn>
              <a:cxn ang="0">
                <a:pos x="connsiteX1" y="connsiteY1"/>
              </a:cxn>
              <a:cxn ang="0">
                <a:pos x="connsiteX2" y="connsiteY2"/>
              </a:cxn>
              <a:cxn ang="0">
                <a:pos x="connsiteX3" y="connsiteY3"/>
              </a:cxn>
            </a:cxnLst>
            <a:rect l="l" t="t" r="r" b="b"/>
            <a:pathLst>
              <a:path w="268129" h="1395900">
                <a:moveTo>
                  <a:pt x="0" y="1395900"/>
                </a:moveTo>
                <a:cubicBezTo>
                  <a:pt x="124618" y="1201431"/>
                  <a:pt x="249237" y="1006963"/>
                  <a:pt x="266700" y="786300"/>
                </a:cubicBezTo>
                <a:cubicBezTo>
                  <a:pt x="284163" y="565637"/>
                  <a:pt x="136525" y="192575"/>
                  <a:pt x="104775" y="71925"/>
                </a:cubicBezTo>
                <a:cubicBezTo>
                  <a:pt x="73025" y="-48725"/>
                  <a:pt x="74612" y="6837"/>
                  <a:pt x="76200" y="6240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6" name="任意多边形 103"/>
          <p:cNvSpPr/>
          <p:nvPr/>
        </p:nvSpPr>
        <p:spPr>
          <a:xfrm>
            <a:off x="7574788" y="3233465"/>
            <a:ext cx="268129" cy="1368921"/>
          </a:xfrm>
          <a:custGeom>
            <a:avLst/>
            <a:gdLst>
              <a:gd name="connsiteX0" fmla="*/ 0 w 268129"/>
              <a:gd name="connsiteY0" fmla="*/ 1395900 h 1395900"/>
              <a:gd name="connsiteX1" fmla="*/ 266700 w 268129"/>
              <a:gd name="connsiteY1" fmla="*/ 786300 h 1395900"/>
              <a:gd name="connsiteX2" fmla="*/ 104775 w 268129"/>
              <a:gd name="connsiteY2" fmla="*/ 71925 h 1395900"/>
              <a:gd name="connsiteX3" fmla="*/ 76200 w 268129"/>
              <a:gd name="connsiteY3" fmla="*/ 62400 h 1395900"/>
            </a:gdLst>
            <a:ahLst/>
            <a:cxnLst>
              <a:cxn ang="0">
                <a:pos x="connsiteX0" y="connsiteY0"/>
              </a:cxn>
              <a:cxn ang="0">
                <a:pos x="connsiteX1" y="connsiteY1"/>
              </a:cxn>
              <a:cxn ang="0">
                <a:pos x="connsiteX2" y="connsiteY2"/>
              </a:cxn>
              <a:cxn ang="0">
                <a:pos x="connsiteX3" y="connsiteY3"/>
              </a:cxn>
            </a:cxnLst>
            <a:rect l="l" t="t" r="r" b="b"/>
            <a:pathLst>
              <a:path w="268129" h="1395900">
                <a:moveTo>
                  <a:pt x="0" y="1395900"/>
                </a:moveTo>
                <a:cubicBezTo>
                  <a:pt x="124618" y="1201431"/>
                  <a:pt x="249237" y="1006963"/>
                  <a:pt x="266700" y="786300"/>
                </a:cubicBezTo>
                <a:cubicBezTo>
                  <a:pt x="284163" y="565637"/>
                  <a:pt x="136525" y="192575"/>
                  <a:pt x="104775" y="71925"/>
                </a:cubicBezTo>
                <a:cubicBezTo>
                  <a:pt x="73025" y="-48725"/>
                  <a:pt x="74612" y="6837"/>
                  <a:pt x="76200" y="6240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7" name="任意多边形 22"/>
          <p:cNvSpPr/>
          <p:nvPr/>
        </p:nvSpPr>
        <p:spPr>
          <a:xfrm>
            <a:off x="1381202" y="4240436"/>
            <a:ext cx="200104" cy="1295400"/>
          </a:xfrm>
          <a:custGeom>
            <a:avLst/>
            <a:gdLst>
              <a:gd name="connsiteX0" fmla="*/ 181054 w 200104"/>
              <a:gd name="connsiteY0" fmla="*/ 1295400 h 1295400"/>
              <a:gd name="connsiteX1" fmla="*/ 79 w 200104"/>
              <a:gd name="connsiteY1" fmla="*/ 628650 h 1295400"/>
              <a:gd name="connsiteX2" fmla="*/ 200104 w 200104"/>
              <a:gd name="connsiteY2" fmla="*/ 0 h 1295400"/>
            </a:gdLst>
            <a:ahLst/>
            <a:cxnLst>
              <a:cxn ang="0">
                <a:pos x="connsiteX0" y="connsiteY0"/>
              </a:cxn>
              <a:cxn ang="0">
                <a:pos x="connsiteX1" y="connsiteY1"/>
              </a:cxn>
              <a:cxn ang="0">
                <a:pos x="connsiteX2" y="connsiteY2"/>
              </a:cxn>
            </a:cxnLst>
            <a:rect l="l" t="t" r="r" b="b"/>
            <a:pathLst>
              <a:path w="200104" h="1295400">
                <a:moveTo>
                  <a:pt x="181054" y="1295400"/>
                </a:moveTo>
                <a:cubicBezTo>
                  <a:pt x="88979" y="1069975"/>
                  <a:pt x="-3096" y="844550"/>
                  <a:pt x="79" y="628650"/>
                </a:cubicBezTo>
                <a:cubicBezTo>
                  <a:pt x="3254" y="412750"/>
                  <a:pt x="101679" y="206375"/>
                  <a:pt x="200104" y="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8" name="任意多边形 104"/>
          <p:cNvSpPr/>
          <p:nvPr/>
        </p:nvSpPr>
        <p:spPr>
          <a:xfrm>
            <a:off x="2550148" y="4241577"/>
            <a:ext cx="200104" cy="1295400"/>
          </a:xfrm>
          <a:custGeom>
            <a:avLst/>
            <a:gdLst>
              <a:gd name="connsiteX0" fmla="*/ 181054 w 200104"/>
              <a:gd name="connsiteY0" fmla="*/ 1295400 h 1295400"/>
              <a:gd name="connsiteX1" fmla="*/ 79 w 200104"/>
              <a:gd name="connsiteY1" fmla="*/ 628650 h 1295400"/>
              <a:gd name="connsiteX2" fmla="*/ 200104 w 200104"/>
              <a:gd name="connsiteY2" fmla="*/ 0 h 1295400"/>
            </a:gdLst>
            <a:ahLst/>
            <a:cxnLst>
              <a:cxn ang="0">
                <a:pos x="connsiteX0" y="connsiteY0"/>
              </a:cxn>
              <a:cxn ang="0">
                <a:pos x="connsiteX1" y="connsiteY1"/>
              </a:cxn>
              <a:cxn ang="0">
                <a:pos x="connsiteX2" y="connsiteY2"/>
              </a:cxn>
            </a:cxnLst>
            <a:rect l="l" t="t" r="r" b="b"/>
            <a:pathLst>
              <a:path w="200104" h="1295400">
                <a:moveTo>
                  <a:pt x="181054" y="1295400"/>
                </a:moveTo>
                <a:cubicBezTo>
                  <a:pt x="88979" y="1069975"/>
                  <a:pt x="-3096" y="844550"/>
                  <a:pt x="79" y="628650"/>
                </a:cubicBezTo>
                <a:cubicBezTo>
                  <a:pt x="3254" y="412750"/>
                  <a:pt x="101679" y="206375"/>
                  <a:pt x="200104" y="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9" name="任意多边形 108"/>
          <p:cNvSpPr/>
          <p:nvPr/>
        </p:nvSpPr>
        <p:spPr>
          <a:xfrm>
            <a:off x="3758364" y="4241577"/>
            <a:ext cx="200104" cy="1295400"/>
          </a:xfrm>
          <a:custGeom>
            <a:avLst/>
            <a:gdLst>
              <a:gd name="connsiteX0" fmla="*/ 181054 w 200104"/>
              <a:gd name="connsiteY0" fmla="*/ 1295400 h 1295400"/>
              <a:gd name="connsiteX1" fmla="*/ 79 w 200104"/>
              <a:gd name="connsiteY1" fmla="*/ 628650 h 1295400"/>
              <a:gd name="connsiteX2" fmla="*/ 200104 w 200104"/>
              <a:gd name="connsiteY2" fmla="*/ 0 h 1295400"/>
            </a:gdLst>
            <a:ahLst/>
            <a:cxnLst>
              <a:cxn ang="0">
                <a:pos x="connsiteX0" y="connsiteY0"/>
              </a:cxn>
              <a:cxn ang="0">
                <a:pos x="connsiteX1" y="connsiteY1"/>
              </a:cxn>
              <a:cxn ang="0">
                <a:pos x="connsiteX2" y="connsiteY2"/>
              </a:cxn>
            </a:cxnLst>
            <a:rect l="l" t="t" r="r" b="b"/>
            <a:pathLst>
              <a:path w="200104" h="1295400">
                <a:moveTo>
                  <a:pt x="181054" y="1295400"/>
                </a:moveTo>
                <a:cubicBezTo>
                  <a:pt x="88979" y="1069975"/>
                  <a:pt x="-3096" y="844550"/>
                  <a:pt x="79" y="628650"/>
                </a:cubicBezTo>
                <a:cubicBezTo>
                  <a:pt x="3254" y="412750"/>
                  <a:pt x="101679" y="206375"/>
                  <a:pt x="200104" y="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0" name="任意多边形 109"/>
          <p:cNvSpPr/>
          <p:nvPr/>
        </p:nvSpPr>
        <p:spPr>
          <a:xfrm>
            <a:off x="4982500" y="4241577"/>
            <a:ext cx="200104" cy="1295400"/>
          </a:xfrm>
          <a:custGeom>
            <a:avLst/>
            <a:gdLst>
              <a:gd name="connsiteX0" fmla="*/ 181054 w 200104"/>
              <a:gd name="connsiteY0" fmla="*/ 1295400 h 1295400"/>
              <a:gd name="connsiteX1" fmla="*/ 79 w 200104"/>
              <a:gd name="connsiteY1" fmla="*/ 628650 h 1295400"/>
              <a:gd name="connsiteX2" fmla="*/ 200104 w 200104"/>
              <a:gd name="connsiteY2" fmla="*/ 0 h 1295400"/>
            </a:gdLst>
            <a:ahLst/>
            <a:cxnLst>
              <a:cxn ang="0">
                <a:pos x="connsiteX0" y="connsiteY0"/>
              </a:cxn>
              <a:cxn ang="0">
                <a:pos x="connsiteX1" y="connsiteY1"/>
              </a:cxn>
              <a:cxn ang="0">
                <a:pos x="connsiteX2" y="connsiteY2"/>
              </a:cxn>
            </a:cxnLst>
            <a:rect l="l" t="t" r="r" b="b"/>
            <a:pathLst>
              <a:path w="200104" h="1295400">
                <a:moveTo>
                  <a:pt x="181054" y="1295400"/>
                </a:moveTo>
                <a:cubicBezTo>
                  <a:pt x="88979" y="1069975"/>
                  <a:pt x="-3096" y="844550"/>
                  <a:pt x="79" y="628650"/>
                </a:cubicBezTo>
                <a:cubicBezTo>
                  <a:pt x="3254" y="412750"/>
                  <a:pt x="101679" y="206375"/>
                  <a:pt x="200104" y="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1" name="任意多边形 110"/>
          <p:cNvSpPr/>
          <p:nvPr/>
        </p:nvSpPr>
        <p:spPr>
          <a:xfrm>
            <a:off x="7230668" y="4241577"/>
            <a:ext cx="200104" cy="1295400"/>
          </a:xfrm>
          <a:custGeom>
            <a:avLst/>
            <a:gdLst>
              <a:gd name="connsiteX0" fmla="*/ 181054 w 200104"/>
              <a:gd name="connsiteY0" fmla="*/ 1295400 h 1295400"/>
              <a:gd name="connsiteX1" fmla="*/ 79 w 200104"/>
              <a:gd name="connsiteY1" fmla="*/ 628650 h 1295400"/>
              <a:gd name="connsiteX2" fmla="*/ 200104 w 200104"/>
              <a:gd name="connsiteY2" fmla="*/ 0 h 1295400"/>
            </a:gdLst>
            <a:ahLst/>
            <a:cxnLst>
              <a:cxn ang="0">
                <a:pos x="connsiteX0" y="connsiteY0"/>
              </a:cxn>
              <a:cxn ang="0">
                <a:pos x="connsiteX1" y="connsiteY1"/>
              </a:cxn>
              <a:cxn ang="0">
                <a:pos x="connsiteX2" y="connsiteY2"/>
              </a:cxn>
            </a:cxnLst>
            <a:rect l="l" t="t" r="r" b="b"/>
            <a:pathLst>
              <a:path w="200104" h="1295400">
                <a:moveTo>
                  <a:pt x="181054" y="1295400"/>
                </a:moveTo>
                <a:cubicBezTo>
                  <a:pt x="88979" y="1069975"/>
                  <a:pt x="-3096" y="844550"/>
                  <a:pt x="79" y="628650"/>
                </a:cubicBezTo>
                <a:cubicBezTo>
                  <a:pt x="3254" y="412750"/>
                  <a:pt x="101679" y="206375"/>
                  <a:pt x="200104" y="0"/>
                </a:cubicBezTo>
              </a:path>
            </a:pathLst>
          </a:custGeom>
          <a:noFill/>
          <a:ln w="25400" cap="flat" cmpd="sng" algn="ctr">
            <a:solidFill>
              <a:sysClr val="windowText" lastClr="000000"/>
            </a:solidFill>
            <a:prstDash val="solid"/>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89610" y="6177280"/>
            <a:ext cx="7622540" cy="337185"/>
          </a:xfrm>
          <a:prstGeom prst="rect">
            <a:avLst/>
          </a:prstGeom>
        </p:spPr>
        <p:txBody>
          <a:bodyPr wrap="square">
            <a:spAutoFit/>
          </a:bodyPr>
          <a:lstStyle/>
          <a:p>
            <a:pPr algn="ctr">
              <a:lnSpc>
                <a:spcPct val="100000"/>
              </a:lnSpc>
            </a:pPr>
            <a:r>
              <a:rPr lang="zh-CN" altLang="zh-CN" sz="1600" dirty="0">
                <a:solidFill>
                  <a:srgbClr val="FFFFFF"/>
                </a:solidFill>
              </a:rPr>
              <a:t>按时间展开的双向循环神经网络结构图</a:t>
            </a:r>
            <a:endParaRPr lang="zh-CN" altLang="zh-CN" sz="1600" dirty="0">
              <a:solidFill>
                <a:srgbClr val="FFFF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46678" y="1160232"/>
            <a:ext cx="7621400" cy="4836426"/>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8.4 </a:t>
            </a:r>
            <a:r>
              <a:rPr lang="zh-CN" altLang="en-US" sz="2100" spc="225" dirty="0">
                <a:solidFill>
                  <a:prstClr val="white"/>
                </a:solidFill>
              </a:rPr>
              <a:t>双向循环神经网络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37" name="矩形 36"/>
              <p:cNvSpPr/>
              <p:nvPr/>
            </p:nvSpPr>
            <p:spPr>
              <a:xfrm>
                <a:off x="746678" y="1176324"/>
                <a:ext cx="7621400" cy="7158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假设第</a:t>
                </a:r>
                <a:r>
                  <a:rPr lang="en-US" altLang="zh-CN" sz="1600" dirty="0"/>
                  <a:t>1</a:t>
                </a:r>
                <a:r>
                  <a:rPr lang="zh-CN" altLang="en-US" sz="1600" dirty="0"/>
                  <a:t>层按时间顺序，第</a:t>
                </a:r>
                <a:r>
                  <a:rPr lang="en-US" altLang="zh-CN" sz="1600" dirty="0"/>
                  <a:t>2</a:t>
                </a:r>
                <a:r>
                  <a:rPr lang="zh-CN" altLang="en-US" sz="1600" dirty="0"/>
                  <a:t>层按时间逆序，在时刻</a:t>
                </a:r>
                <a14:m>
                  <m:oMath xmlns:m="http://schemas.openxmlformats.org/officeDocument/2006/math">
                    <m:r>
                      <a:rPr lang="en-US" altLang="zh-CN" sz="1600" b="0" i="1" smtClean="0">
                        <a:latin typeface="Cambria Math" panose="02040503050406030204" pitchFamily="18" charset="0"/>
                      </a:rPr>
                      <m:t>𝑡</m:t>
                    </m:r>
                  </m:oMath>
                </a14:m>
                <a:r>
                  <a:rPr lang="zh-CN" altLang="en-US" sz="1600" dirty="0"/>
                  <a:t>时的隐藏状态定义为</a:t>
                </a:r>
                <a14:m>
                  <m:oMath xmlns:m="http://schemas.openxmlformats.org/officeDocument/2006/math">
                    <m:sSubSup>
                      <m:sSubSupPr>
                        <m:ctrlPr>
                          <a:rPr lang="en-US" altLang="zh-CN" sz="1600" i="1" smtClean="0">
                            <a:latin typeface="Cambria Math"/>
                          </a:rPr>
                        </m:ctrlPr>
                      </m:sSubSupPr>
                      <m:e>
                        <m:r>
                          <a:rPr lang="en-US" altLang="zh-CN" sz="1600" b="0" i="1" smtClean="0">
                            <a:latin typeface="Cambria Math" panose="02040503050406030204" pitchFamily="18" charset="0"/>
                          </a:rPr>
                          <m:t>h</m:t>
                        </m:r>
                      </m:e>
                      <m:sub>
                        <m:r>
                          <a:rPr lang="en-US" altLang="zh-CN" sz="1600" b="0" i="1" smtClean="0">
                            <a:latin typeface="Cambria Math" panose="02040503050406030204" pitchFamily="18" charset="0"/>
                          </a:rPr>
                          <m:t>𝑡</m:t>
                        </m:r>
                      </m:sub>
                      <m:sup>
                        <m:d>
                          <m:dPr>
                            <m:ctrlPr>
                              <a:rPr lang="en-US" altLang="zh-CN" sz="1600" i="1" smtClean="0">
                                <a:latin typeface="Cambria Math"/>
                              </a:rPr>
                            </m:ctrlPr>
                          </m:dPr>
                          <m:e>
                            <m:r>
                              <a:rPr lang="en-US" altLang="zh-CN" sz="1600" b="0" i="1" smtClean="0">
                                <a:latin typeface="Cambria Math" panose="02040503050406030204" pitchFamily="18" charset="0"/>
                              </a:rPr>
                              <m:t>1</m:t>
                            </m:r>
                          </m:e>
                        </m:d>
                      </m:sup>
                    </m:sSubSup>
                  </m:oMath>
                </a14:m>
                <a:r>
                  <a:rPr lang="zh-CN" altLang="en-US" sz="1600" dirty="0"/>
                  <a:t>和</a:t>
                </a:r>
                <a14:m>
                  <m:oMath xmlns:m="http://schemas.openxmlformats.org/officeDocument/2006/math">
                    <m:sSubSup>
                      <m:sSubSupPr>
                        <m:ctrlPr>
                          <a:rPr lang="en-US" altLang="zh-CN" sz="1600" i="1" dirty="0" smtClean="0">
                            <a:latin typeface="Cambria Math"/>
                          </a:rPr>
                        </m:ctrlPr>
                      </m:sSubSupPr>
                      <m:e>
                        <m:r>
                          <a:rPr lang="en-US" altLang="zh-CN" sz="1600" b="0" i="1" dirty="0" smtClean="0">
                            <a:latin typeface="Cambria Math" panose="02040503050406030204" pitchFamily="18" charset="0"/>
                          </a:rPr>
                          <m:t>h</m:t>
                        </m:r>
                      </m:e>
                      <m:sub>
                        <m:r>
                          <a:rPr lang="en-US" altLang="zh-CN" sz="1600" b="0" i="1" dirty="0" smtClean="0">
                            <a:latin typeface="Cambria Math" panose="02040503050406030204" pitchFamily="18" charset="0"/>
                          </a:rPr>
                          <m:t>𝑡</m:t>
                        </m:r>
                      </m:sub>
                      <m:sup>
                        <m:d>
                          <m:dPr>
                            <m:ctrlPr>
                              <a:rPr lang="en-US" altLang="zh-CN" sz="1600" i="1" dirty="0" smtClean="0">
                                <a:latin typeface="Cambria Math"/>
                              </a:rPr>
                            </m:ctrlPr>
                          </m:dPr>
                          <m:e>
                            <m:r>
                              <a:rPr lang="en-US" altLang="zh-CN" sz="1600" b="0" i="1" dirty="0" smtClean="0">
                                <a:latin typeface="Cambria Math" panose="02040503050406030204" pitchFamily="18" charset="0"/>
                              </a:rPr>
                              <m:t>2</m:t>
                            </m:r>
                          </m:e>
                        </m:d>
                      </m:sup>
                    </m:sSubSup>
                  </m:oMath>
                </a14:m>
                <a:r>
                  <a:rPr lang="zh-CN" altLang="en-US" sz="1600" dirty="0"/>
                  <a:t>，则</a:t>
                </a:r>
              </a:p>
            </p:txBody>
          </p:sp>
        </mc:Choice>
        <mc:Fallback>
          <p:sp>
            <p:nvSpPr>
              <p:cNvPr id="37" name="矩形 36"/>
              <p:cNvSpPr>
                <a:spLocks noRot="1" noChangeAspect="1" noMove="1" noResize="1" noEditPoints="1" noAdjustHandles="1" noChangeArrowheads="1" noChangeShapeType="1" noTextEdit="1"/>
              </p:cNvSpPr>
              <p:nvPr/>
            </p:nvSpPr>
            <p:spPr>
              <a:xfrm>
                <a:off x="746678" y="1176324"/>
                <a:ext cx="7621400" cy="715879"/>
              </a:xfrm>
              <a:prstGeom prst="rect">
                <a:avLst/>
              </a:prstGeom>
              <a:blipFill rotWithShape="1">
                <a:blip r:embed="rId1"/>
                <a:stretch>
                  <a:fillRect b="-8547"/>
                </a:stretch>
              </a:blipFill>
              <a:ln>
                <a:noFill/>
              </a:ln>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5" name="文本框 54"/>
          <p:cNvSpPr txBox="1"/>
          <p:nvPr/>
        </p:nvSpPr>
        <p:spPr>
          <a:xfrm>
            <a:off x="7007365" y="1814495"/>
            <a:ext cx="771365" cy="338554"/>
          </a:xfrm>
          <a:prstGeom prst="rect">
            <a:avLst/>
          </a:prstGeom>
          <a:noFill/>
        </p:spPr>
        <p:txBody>
          <a:bodyPr wrap="none" rtlCol="0">
            <a:spAutoFit/>
          </a:bodyPr>
          <a:lstStyle/>
          <a:p>
            <a:r>
              <a:rPr lang="en-US" altLang="zh-CN" sz="1600" dirty="0">
                <a:solidFill>
                  <a:schemeClr val="bg1"/>
                </a:solidFill>
              </a:rPr>
              <a:t>(8-40)</a:t>
            </a:r>
            <a:endParaRPr lang="zh-CN" altLang="en-US" sz="1600" dirty="0">
              <a:solidFill>
                <a:schemeClr val="bg1"/>
              </a:solidFill>
            </a:endParaRPr>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mc:AlternateContent xmlns:mc="http://schemas.openxmlformats.org/markup-compatibility/2006">
        <mc:Choice xmlns:a14="http://schemas.microsoft.com/office/drawing/2010/main" Requires="a14">
          <p:sp>
            <p:nvSpPr>
              <p:cNvPr id="29" name="矩形 28">
                <a:extLst>
                  <a:ext uri="{FF2B5EF4-FFF2-40B4-BE49-F238E27FC236}">
                    <ele attr="{19CD5C17-D6B6-4731-9275-7E1DD9809773}"/>
                  </a:ext>
                </a:extLst>
              </p:cNvPr>
              <p:cNvSpPr/>
              <p:nvPr/>
            </p:nvSpPr>
            <p:spPr>
              <a:xfrm>
                <a:off x="746678" y="3529799"/>
                <a:ext cx="7621400" cy="23172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式</a:t>
                </a:r>
                <a:r>
                  <a:rPr lang="en-US" altLang="zh-CN" sz="1600" dirty="0"/>
                  <a:t>(8-42)</a:t>
                </a:r>
                <a:r>
                  <a:rPr lang="zh-CN" altLang="en-US" sz="1600" dirty="0"/>
                  <a:t>中，</a:t>
                </a:r>
                <a14:m>
                  <m:oMath xmlns:m="http://schemas.openxmlformats.org/officeDocument/2006/math">
                    <m:r>
                      <a:rPr lang="zh-CN" altLang="en-US" sz="1600" i="1" smtClean="0">
                        <a:latin typeface="Cambria Math" panose="02040503050406030204" pitchFamily="18" charset="0"/>
                      </a:rPr>
                      <m:t>⊕</m:t>
                    </m:r>
                  </m:oMath>
                </a14:m>
                <a:r>
                  <a:rPr lang="zh-CN" altLang="en-US" sz="1600" dirty="0"/>
                  <a:t>为向量拼接操作。</a:t>
                </a:r>
              </a:p>
              <a:p>
                <a:pPr indent="457200"/>
                <a:r>
                  <a:rPr lang="zh-CN" altLang="en-US" sz="1600" dirty="0"/>
                  <a:t>从图</a:t>
                </a:r>
                <a:r>
                  <a:rPr lang="en-US" altLang="zh-CN" sz="1600" dirty="0"/>
                  <a:t>8-17</a:t>
                </a:r>
                <a:r>
                  <a:rPr lang="zh-CN" altLang="en-US" sz="1600" dirty="0"/>
                  <a:t>以及式（</a:t>
                </a:r>
                <a:r>
                  <a:rPr lang="en-US" altLang="zh-CN" sz="1600" dirty="0"/>
                  <a:t>8-40</a:t>
                </a:r>
                <a:r>
                  <a:rPr lang="zh-CN" altLang="en-US" sz="1600" dirty="0"/>
                  <a:t>）、式（</a:t>
                </a:r>
                <a:r>
                  <a:rPr lang="en-US" altLang="zh-CN" sz="1600" dirty="0"/>
                  <a:t>8-41</a:t>
                </a:r>
                <a:r>
                  <a:rPr lang="zh-CN" altLang="en-US" sz="1600" dirty="0"/>
                  <a:t>）以及式（</a:t>
                </a:r>
                <a:r>
                  <a:rPr lang="en-US" altLang="zh-CN" sz="1600" dirty="0"/>
                  <a:t>8-42</a:t>
                </a:r>
                <a:r>
                  <a:rPr lang="zh-CN" altLang="en-US" sz="1600" dirty="0"/>
                  <a:t>）中可以看出一般的规律：正向计算时，隐藏层的值</a:t>
                </a:r>
                <a14:m>
                  <m:oMath xmlns:m="http://schemas.openxmlformats.org/officeDocument/2006/math">
                    <m:sSubSup>
                      <m:sSubSupPr>
                        <m:ctrlPr>
                          <a:rPr lang="en-US" altLang="zh-CN" sz="1600" i="1">
                            <a:latin typeface="Cambria Math"/>
                          </a:rPr>
                        </m:ctrlPr>
                      </m:sSubSupPr>
                      <m:e>
                        <m:r>
                          <a:rPr lang="en-US" altLang="zh-CN" sz="1600" i="1">
                            <a:latin typeface="Cambria Math" panose="02040503050406030204" pitchFamily="18" charset="0"/>
                          </a:rPr>
                          <m:t>h</m:t>
                        </m:r>
                      </m:e>
                      <m:sub>
                        <m:r>
                          <a:rPr lang="en-US" altLang="zh-CN" sz="1600" i="1">
                            <a:latin typeface="Cambria Math" panose="02040503050406030204" pitchFamily="18" charset="0"/>
                          </a:rPr>
                          <m:t>𝑡</m:t>
                        </m:r>
                      </m:sub>
                      <m:sup>
                        <m:d>
                          <m:dPr>
                            <m:ctrlPr>
                              <a:rPr lang="en-US" altLang="zh-CN" sz="1600" i="1">
                                <a:latin typeface="Cambria Math"/>
                              </a:rPr>
                            </m:ctrlPr>
                          </m:dPr>
                          <m:e>
                            <m:r>
                              <a:rPr lang="en-US" altLang="zh-CN" sz="1600" b="0" i="1" smtClean="0">
                                <a:latin typeface="Cambria Math" panose="02040503050406030204" pitchFamily="18" charset="0"/>
                              </a:rPr>
                              <m:t>1</m:t>
                            </m:r>
                          </m:e>
                        </m:d>
                      </m:sup>
                    </m:sSubSup>
                  </m:oMath>
                </a14:m>
                <a:r>
                  <a:rPr lang="zh-CN" altLang="en-US" sz="1600" dirty="0"/>
                  <a:t>与</a:t>
                </a:r>
                <a14:m>
                  <m:oMath xmlns:m="http://schemas.openxmlformats.org/officeDocument/2006/math">
                    <m:sSubSup>
                      <m:sSubSupPr>
                        <m:ctrlPr>
                          <a:rPr lang="en-US" altLang="zh-CN" sz="1600" i="1">
                            <a:latin typeface="Cambria Math"/>
                          </a:rPr>
                        </m:ctrlPr>
                      </m:sSubSupPr>
                      <m:e>
                        <m:r>
                          <a:rPr lang="en-US" altLang="zh-CN" sz="1600" i="1">
                            <a:latin typeface="Cambria Math" panose="02040503050406030204" pitchFamily="18" charset="0"/>
                          </a:rPr>
                          <m:t>h</m:t>
                        </m:r>
                      </m:e>
                      <m:sub>
                        <m:r>
                          <a:rPr lang="en-US" altLang="zh-CN" sz="1600" i="1">
                            <a:latin typeface="Cambria Math" panose="02040503050406030204" pitchFamily="18" charset="0"/>
                          </a:rPr>
                          <m:t>𝑡</m:t>
                        </m:r>
                        <m:r>
                          <a:rPr lang="en-US" altLang="zh-CN" sz="1600" b="0" i="1" smtClean="0">
                            <a:latin typeface="Cambria Math" panose="02040503050406030204" pitchFamily="18" charset="0"/>
                          </a:rPr>
                          <m:t>−1</m:t>
                        </m:r>
                      </m:sub>
                      <m:sup>
                        <m:d>
                          <m:dPr>
                            <m:ctrlPr>
                              <a:rPr lang="en-US" altLang="zh-CN" sz="1600" i="1">
                                <a:latin typeface="Cambria Math"/>
                              </a:rPr>
                            </m:ctrlPr>
                          </m:dPr>
                          <m:e>
                            <m:r>
                              <a:rPr lang="en-US" altLang="zh-CN" sz="1600" i="1">
                                <a:latin typeface="Cambria Math" panose="02040503050406030204" pitchFamily="18" charset="0"/>
                              </a:rPr>
                              <m:t>1</m:t>
                            </m:r>
                          </m:e>
                        </m:d>
                      </m:sup>
                    </m:sSubSup>
                  </m:oMath>
                </a14:m>
                <a:r>
                  <a:rPr lang="zh-CN" altLang="en-US" sz="1600" dirty="0"/>
                  <a:t>有关；反向计算时，隐藏层的值</a:t>
                </a:r>
                <a14:m>
                  <m:oMath xmlns:m="http://schemas.openxmlformats.org/officeDocument/2006/math">
                    <m:sSubSup>
                      <m:sSubSupPr>
                        <m:ctrlPr>
                          <a:rPr lang="en-US" altLang="zh-CN" sz="1600" i="1">
                            <a:latin typeface="Cambria Math"/>
                          </a:rPr>
                        </m:ctrlPr>
                      </m:sSubSupPr>
                      <m:e>
                        <m:r>
                          <a:rPr lang="en-US" altLang="zh-CN" sz="1600" i="1">
                            <a:latin typeface="Cambria Math" panose="02040503050406030204" pitchFamily="18" charset="0"/>
                          </a:rPr>
                          <m:t>h</m:t>
                        </m:r>
                      </m:e>
                      <m:sub>
                        <m:r>
                          <a:rPr lang="en-US" altLang="zh-CN" sz="1600" i="1">
                            <a:latin typeface="Cambria Math" panose="02040503050406030204" pitchFamily="18" charset="0"/>
                          </a:rPr>
                          <m:t>𝑡</m:t>
                        </m:r>
                      </m:sub>
                      <m:sup>
                        <m:d>
                          <m:dPr>
                            <m:ctrlPr>
                              <a:rPr lang="en-US" altLang="zh-CN" sz="1600" i="1">
                                <a:latin typeface="Cambria Math"/>
                              </a:rPr>
                            </m:ctrlPr>
                          </m:dPr>
                          <m:e>
                            <m:r>
                              <a:rPr lang="en-US" altLang="zh-CN" sz="1600" b="0" i="1" smtClean="0">
                                <a:latin typeface="Cambria Math" panose="02040503050406030204" pitchFamily="18" charset="0"/>
                              </a:rPr>
                              <m:t>2</m:t>
                            </m:r>
                          </m:e>
                        </m:d>
                      </m:sup>
                    </m:sSubSup>
                  </m:oMath>
                </a14:m>
                <a:r>
                  <a:rPr lang="zh-CN" altLang="en-US" sz="1600" dirty="0"/>
                  <a:t>与</a:t>
                </a:r>
                <a14:m>
                  <m:oMath xmlns:m="http://schemas.openxmlformats.org/officeDocument/2006/math">
                    <m:sSubSup>
                      <m:sSubSupPr>
                        <m:ctrlPr>
                          <a:rPr lang="en-US" altLang="zh-CN" sz="1600" i="1">
                            <a:latin typeface="Cambria Math"/>
                          </a:rPr>
                        </m:ctrlPr>
                      </m:sSubSupPr>
                      <m:e>
                        <m:r>
                          <a:rPr lang="en-US" altLang="zh-CN" sz="1600" i="1">
                            <a:latin typeface="Cambria Math" panose="02040503050406030204" pitchFamily="18" charset="0"/>
                          </a:rPr>
                          <m:t>h</m:t>
                        </m:r>
                      </m:e>
                      <m:sub>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+1</m:t>
                        </m:r>
                      </m:sub>
                      <m:sup>
                        <m:d>
                          <m:dPr>
                            <m:ctrlPr>
                              <a:rPr lang="en-US" altLang="zh-CN" sz="1600" i="1">
                                <a:latin typeface="Cambria Math"/>
                              </a:rPr>
                            </m:ctrlPr>
                          </m:dPr>
                          <m:e>
                            <m:r>
                              <a:rPr lang="en-US" altLang="zh-CN" sz="1600" b="0" i="1" smtClean="0">
                                <a:latin typeface="Cambria Math" panose="02040503050406030204" pitchFamily="18" charset="0"/>
                              </a:rPr>
                              <m:t>2</m:t>
                            </m:r>
                          </m:e>
                        </m:d>
                      </m:sup>
                    </m:sSubSup>
                  </m:oMath>
                </a14:m>
                <a:r>
                  <a:rPr lang="zh-CN" altLang="en-US" sz="1600" dirty="0"/>
                  <a:t>有关；最终的输出取决于正向和反向计算的求和。</a:t>
                </a:r>
              </a:p>
              <a:p>
                <a:pPr indent="457200"/>
                <a:r>
                  <a:rPr lang="zh-CN" altLang="en-US" sz="1600" dirty="0"/>
                  <a:t>从式（</a:t>
                </a:r>
                <a:r>
                  <a:rPr lang="en-US" altLang="zh-CN" sz="1600" dirty="0"/>
                  <a:t>8-40</a:t>
                </a:r>
                <a:r>
                  <a:rPr lang="zh-CN" altLang="en-US" sz="1600" dirty="0"/>
                  <a:t>）、式（</a:t>
                </a:r>
                <a:r>
                  <a:rPr lang="en-US" altLang="zh-CN" sz="1600" dirty="0"/>
                  <a:t>8-41</a:t>
                </a:r>
                <a:r>
                  <a:rPr lang="zh-CN" altLang="en-US" sz="1600" dirty="0"/>
                  <a:t>）以及式（</a:t>
                </a:r>
                <a:r>
                  <a:rPr lang="en-US" altLang="zh-CN" sz="1600" dirty="0"/>
                  <a:t>8-42</a:t>
                </a:r>
                <a:r>
                  <a:rPr lang="zh-CN" altLang="en-US" sz="1600" dirty="0"/>
                  <a:t>）中还可以看到，正向计算和反向计算不共享权值，也就是说</a:t>
                </a:r>
                <a14:m>
                  <m:oMath xmlns:m="http://schemas.openxmlformats.org/officeDocument/2006/math">
                    <m:sSup>
                      <m:sSupPr>
                        <m:ctrlPr>
                          <a:rPr lang="en-US" altLang="zh-CN" sz="1600" i="1">
                            <a:latin typeface="Cambria Math"/>
                          </a:rPr>
                        </m:ctrlPr>
                      </m:sSupPr>
                      <m:e>
                        <m:r>
                          <a:rPr lang="en-US" altLang="zh-CN" sz="1600" i="1">
                            <a:latin typeface="Cambria Math" panose="02040503050406030204" pitchFamily="18" charset="0"/>
                          </a:rPr>
                          <m:t>𝑈</m:t>
                        </m:r>
                      </m:e>
                      <m:sup>
                        <m:d>
                          <m:dPr>
                            <m:ctrlPr>
                              <a:rPr lang="en-US" altLang="zh-CN" sz="1600" i="1">
                                <a:latin typeface="Cambria Math"/>
                              </a:rPr>
                            </m:ctrlPr>
                          </m:dPr>
                          <m:e>
                            <m:r>
                              <a:rPr lang="en-US" altLang="zh-CN" sz="1600" b="0" i="1" smtClean="0">
                                <a:latin typeface="Cambria Math" panose="02040503050406030204" pitchFamily="18" charset="0"/>
                              </a:rPr>
                              <m:t>1</m:t>
                            </m:r>
                          </m:e>
                        </m:d>
                      </m:sup>
                    </m:sSup>
                  </m:oMath>
                </a14:m>
                <a:r>
                  <a:rPr lang="zh-CN" altLang="en-US" sz="1600" dirty="0"/>
                  <a:t>和</a:t>
                </a:r>
                <a14:m>
                  <m:oMath xmlns:m="http://schemas.openxmlformats.org/officeDocument/2006/math">
                    <m:sSup>
                      <m:sSupPr>
                        <m:ctrlPr>
                          <a:rPr lang="en-US" altLang="zh-CN" sz="1600" i="1">
                            <a:latin typeface="Cambria Math"/>
                          </a:rPr>
                        </m:ctrlPr>
                      </m:sSupPr>
                      <m:e>
                        <m:r>
                          <a:rPr lang="en-US" altLang="zh-CN" sz="1600" i="1">
                            <a:latin typeface="Cambria Math" panose="02040503050406030204" pitchFamily="18" charset="0"/>
                          </a:rPr>
                          <m:t>𝑈</m:t>
                        </m:r>
                      </m:e>
                      <m:sup>
                        <m:d>
                          <m:dPr>
                            <m:ctrlPr>
                              <a:rPr lang="en-US" altLang="zh-CN" sz="1600" i="1">
                                <a:latin typeface="Cambria Math"/>
                              </a:rPr>
                            </m:ctrlPr>
                          </m:dPr>
                          <m:e>
                            <m:r>
                              <a:rPr lang="en-US" altLang="zh-CN" sz="1600" b="0" i="1" smtClean="0">
                                <a:latin typeface="Cambria Math" panose="02040503050406030204" pitchFamily="18" charset="0"/>
                              </a:rPr>
                              <m:t>2</m:t>
                            </m:r>
                          </m:e>
                        </m:d>
                      </m:sup>
                    </m:sSup>
                  </m:oMath>
                </a14:m>
                <a:r>
                  <a:rPr lang="zh-CN" altLang="en-US" sz="1600" dirty="0"/>
                  <a:t> 、</a:t>
                </a:r>
                <a14:m>
                  <m:oMath xmlns:m="http://schemas.openxmlformats.org/officeDocument/2006/math">
                    <m:sSup>
                      <m:sSupPr>
                        <m:ctrlPr>
                          <a:rPr lang="en-US" altLang="zh-CN" sz="1600" i="1" dirty="0">
                            <a:latin typeface="Cambria Math"/>
                          </a:rPr>
                        </m:ctrlPr>
                      </m:sSupPr>
                      <m:e>
                        <m:r>
                          <a:rPr lang="en-US" altLang="zh-CN" sz="1600" i="1" dirty="0">
                            <a:latin typeface="Cambria Math" panose="02040503050406030204" pitchFamily="18" charset="0"/>
                          </a:rPr>
                          <m:t>𝑊</m:t>
                        </m:r>
                      </m:e>
                      <m:sup>
                        <m:d>
                          <m:dPr>
                            <m:ctrlPr>
                              <a:rPr lang="en-US" altLang="zh-CN" sz="1600" i="1" dirty="0">
                                <a:latin typeface="Cambria Math"/>
                              </a:rPr>
                            </m:ctrlPr>
                          </m:dPr>
                          <m:e>
                            <m:r>
                              <a:rPr lang="en-US" altLang="zh-CN" sz="1600" b="0" i="1" dirty="0" smtClean="0">
                                <a:latin typeface="Cambria Math" panose="02040503050406030204" pitchFamily="18" charset="0"/>
                              </a:rPr>
                              <m:t>1</m:t>
                            </m:r>
                          </m:e>
                        </m:d>
                      </m:sup>
                    </m:sSup>
                  </m:oMath>
                </a14:m>
                <a:r>
                  <a:rPr lang="zh-CN" altLang="en-US" sz="1600" dirty="0"/>
                  <a:t> 和</a:t>
                </a:r>
                <a14:m>
                  <m:oMath xmlns:m="http://schemas.openxmlformats.org/officeDocument/2006/math">
                    <m:sSup>
                      <m:sSupPr>
                        <m:ctrlPr>
                          <a:rPr lang="en-US" altLang="zh-CN" sz="1600" i="1" dirty="0">
                            <a:latin typeface="Cambria Math"/>
                          </a:rPr>
                        </m:ctrlPr>
                      </m:sSupPr>
                      <m:e>
                        <m:r>
                          <a:rPr lang="en-US" altLang="zh-CN" sz="1600" i="1" dirty="0">
                            <a:latin typeface="Cambria Math" panose="02040503050406030204" pitchFamily="18" charset="0"/>
                          </a:rPr>
                          <m:t>𝑊</m:t>
                        </m:r>
                      </m:e>
                      <m:sup>
                        <m:d>
                          <m:dPr>
                            <m:ctrlPr>
                              <a:rPr lang="en-US" altLang="zh-CN" sz="1600" i="1" dirty="0">
                                <a:latin typeface="Cambria Math"/>
                              </a:rPr>
                            </m:ctrlPr>
                          </m:dPr>
                          <m:e>
                            <m:r>
                              <a:rPr lang="en-US" altLang="zh-CN" sz="1600" b="0" i="1" dirty="0" smtClean="0">
                                <a:latin typeface="Cambria Math" panose="02040503050406030204" pitchFamily="18" charset="0"/>
                              </a:rPr>
                              <m:t>2</m:t>
                            </m:r>
                          </m:e>
                        </m:d>
                      </m:sup>
                    </m:sSup>
                  </m:oMath>
                </a14:m>
                <a:r>
                  <a:rPr lang="zh-CN" altLang="en-US" sz="1600" dirty="0"/>
                  <a:t> 、</a:t>
                </a:r>
                <a14:m>
                  <m:oMath xmlns:m="http://schemas.openxmlformats.org/officeDocument/2006/math">
                    <m:sSup>
                      <m:sSupPr>
                        <m:ctrlPr>
                          <a:rPr lang="en-US" altLang="zh-CN" sz="1600" i="1" dirty="0">
                            <a:latin typeface="Cambria Math"/>
                          </a:rPr>
                        </m:ctrlPr>
                      </m:sSupPr>
                      <m:e>
                        <m:r>
                          <a:rPr lang="en-US" altLang="zh-CN" sz="1600" i="1" dirty="0">
                            <a:latin typeface="Cambria Math" panose="02040503050406030204" pitchFamily="18" charset="0"/>
                          </a:rPr>
                          <m:t>𝑏</m:t>
                        </m:r>
                      </m:e>
                      <m:sup>
                        <m:d>
                          <m:dPr>
                            <m:ctrlPr>
                              <a:rPr lang="en-US" altLang="zh-CN" sz="1600" i="1" dirty="0">
                                <a:latin typeface="Cambria Math"/>
                              </a:rPr>
                            </m:ctrlPr>
                          </m:dPr>
                          <m:e>
                            <m:r>
                              <a:rPr lang="en-US" altLang="zh-CN" sz="1600" b="0" i="1" dirty="0" smtClean="0">
                                <a:latin typeface="Cambria Math" panose="02040503050406030204" pitchFamily="18" charset="0"/>
                              </a:rPr>
                              <m:t>1</m:t>
                            </m:r>
                          </m:e>
                        </m:d>
                      </m:sup>
                    </m:sSup>
                  </m:oMath>
                </a14:m>
                <a:r>
                  <a:rPr lang="zh-CN" altLang="en-US" sz="1600" dirty="0"/>
                  <a:t>和</a:t>
                </a:r>
                <a14:m>
                  <m:oMath xmlns:m="http://schemas.openxmlformats.org/officeDocument/2006/math">
                    <m:sSup>
                      <m:sSupPr>
                        <m:ctrlPr>
                          <a:rPr lang="en-US" altLang="zh-CN" sz="1600" i="1" dirty="0">
                            <a:latin typeface="Cambria Math"/>
                          </a:rPr>
                        </m:ctrlPr>
                      </m:sSupPr>
                      <m:e>
                        <m:r>
                          <a:rPr lang="en-US" altLang="zh-CN" sz="1600" i="1" dirty="0">
                            <a:latin typeface="Cambria Math" panose="02040503050406030204" pitchFamily="18" charset="0"/>
                          </a:rPr>
                          <m:t>𝑏</m:t>
                        </m:r>
                      </m:e>
                      <m:sup>
                        <m:d>
                          <m:dPr>
                            <m:ctrlPr>
                              <a:rPr lang="en-US" altLang="zh-CN" sz="1600" i="1" dirty="0">
                                <a:latin typeface="Cambria Math"/>
                              </a:rPr>
                            </m:ctrlPr>
                          </m:dPr>
                          <m:e>
                            <m:r>
                              <a:rPr lang="en-US" altLang="zh-CN" sz="1600" b="0" i="1" dirty="0" smtClean="0">
                                <a:latin typeface="Cambria Math" panose="02040503050406030204" pitchFamily="18" charset="0"/>
                              </a:rPr>
                              <m:t>2</m:t>
                            </m:r>
                          </m:e>
                        </m:d>
                      </m:sup>
                    </m:sSup>
                  </m:oMath>
                </a14:m>
                <a:r>
                  <a:rPr lang="zh-CN" altLang="en-US" sz="1600" dirty="0"/>
                  <a:t>、</a:t>
                </a:r>
                <a14:m>
                  <m:oMath xmlns:m="http://schemas.openxmlformats.org/officeDocument/2006/math">
                    <m:sSup>
                      <m:sSupPr>
                        <m:ctrlPr>
                          <a:rPr lang="en-US" altLang="zh-CN" sz="1600" i="1" dirty="0">
                            <a:latin typeface="Cambria Math"/>
                          </a:rPr>
                        </m:ctrlPr>
                      </m:sSupPr>
                      <m:e>
                        <m:r>
                          <a:rPr lang="en-US" altLang="zh-CN" sz="1600" b="0" i="1" dirty="0" smtClean="0">
                            <a:latin typeface="Cambria Math" panose="02040503050406030204" pitchFamily="18" charset="0"/>
                          </a:rPr>
                          <m:t>𝑉</m:t>
                        </m:r>
                      </m:e>
                      <m:sup>
                        <m:d>
                          <m:dPr>
                            <m:ctrlPr>
                              <a:rPr lang="en-US" altLang="zh-CN" sz="1600" i="1" dirty="0">
                                <a:latin typeface="Cambria Math"/>
                              </a:rPr>
                            </m:ctrlPr>
                          </m:dPr>
                          <m:e>
                            <m:r>
                              <a:rPr lang="en-US" altLang="zh-CN" sz="1600" b="0" i="1" dirty="0" smtClean="0">
                                <a:latin typeface="Cambria Math" panose="02040503050406030204" pitchFamily="18" charset="0"/>
                              </a:rPr>
                              <m:t>1</m:t>
                            </m:r>
                          </m:e>
                        </m:d>
                      </m:sup>
                    </m:sSup>
                  </m:oMath>
                </a14:m>
                <a:r>
                  <a:rPr lang="zh-CN" altLang="en-US" sz="1600" dirty="0"/>
                  <a:t> 和</a:t>
                </a:r>
                <a14:m>
                  <m:oMath xmlns:m="http://schemas.openxmlformats.org/officeDocument/2006/math">
                    <m:sSup>
                      <m:sSupPr>
                        <m:ctrlPr>
                          <a:rPr lang="en-US" altLang="zh-CN" sz="1600" i="1" dirty="0">
                            <a:latin typeface="Cambria Math"/>
                          </a:rPr>
                        </m:ctrlPr>
                      </m:sSupPr>
                      <m:e>
                        <m:r>
                          <a:rPr lang="en-US" altLang="zh-CN" sz="1600" i="1" dirty="0">
                            <a:latin typeface="Cambria Math" panose="02040503050406030204" pitchFamily="18" charset="0"/>
                          </a:rPr>
                          <m:t>𝑉</m:t>
                        </m:r>
                      </m:e>
                      <m:sup>
                        <m:d>
                          <m:dPr>
                            <m:ctrlPr>
                              <a:rPr lang="en-US" altLang="zh-CN" sz="1600" i="1" dirty="0">
                                <a:latin typeface="Cambria Math"/>
                              </a:rPr>
                            </m:ctrlPr>
                          </m:dPr>
                          <m:e>
                            <m:r>
                              <a:rPr lang="en-US" altLang="zh-CN" sz="1600" b="0" i="1" dirty="0" smtClean="0">
                                <a:latin typeface="Cambria Math" panose="02040503050406030204" pitchFamily="18" charset="0"/>
                              </a:rPr>
                              <m:t>2</m:t>
                            </m:r>
                          </m:e>
                        </m:d>
                      </m:sup>
                    </m:sSup>
                  </m:oMath>
                </a14:m>
                <a:r>
                  <a:rPr lang="zh-CN" altLang="en-US" sz="1600" dirty="0"/>
                  <a:t>都是不同的权重矩阵。</a:t>
                </a:r>
                <a:endParaRPr lang="en-US" altLang="zh-CN" sz="1600" dirty="0"/>
              </a:p>
              <a:p>
                <a:pPr indent="457200"/>
                <a:r>
                  <a:rPr lang="zh-CN" altLang="en-US" sz="1600" dirty="0"/>
                  <a:t>双向</a:t>
                </a:r>
                <a:r>
                  <a:rPr lang="en-US" altLang="zh-CN" sz="1600" dirty="0"/>
                  <a:t>RNN</a:t>
                </a:r>
                <a:r>
                  <a:rPr lang="zh-CN" altLang="en-US" sz="1600" dirty="0"/>
                  <a:t>需要的内存是单向</a:t>
                </a:r>
                <a:r>
                  <a:rPr lang="en-US" altLang="zh-CN" sz="1600" dirty="0"/>
                  <a:t>RNN</a:t>
                </a:r>
                <a:r>
                  <a:rPr lang="zh-CN" altLang="en-US" sz="1600" dirty="0"/>
                  <a:t>的两倍，因为在同一时间点，双向</a:t>
                </a:r>
                <a:r>
                  <a:rPr lang="en-US" altLang="zh-CN" sz="1600" dirty="0"/>
                  <a:t>RNN</a:t>
                </a:r>
                <a:r>
                  <a:rPr lang="zh-CN" altLang="en-US" sz="1600" dirty="0"/>
                  <a:t>需要保存两个方向上的权重参数，在分类的时候，需要同时输入两个隐藏层输出的信息。</a:t>
                </a:r>
              </a:p>
            </p:txBody>
          </p:sp>
        </mc:Choice>
        <mc:Fallback>
          <p:sp>
            <p:nvSpPr>
              <p:cNvPr id="29" name="矩形 28"/>
              <p:cNvSpPr>
                <a:spLocks noRot="1" noChangeAspect="1" noMove="1" noResize="1" noEditPoints="1" noAdjustHandles="1" noChangeArrowheads="1" noChangeShapeType="1" noTextEdit="1"/>
              </p:cNvSpPr>
              <p:nvPr/>
            </p:nvSpPr>
            <p:spPr>
              <a:xfrm>
                <a:off x="746678" y="3529799"/>
                <a:ext cx="7621400" cy="2317210"/>
              </a:xfrm>
              <a:prstGeom prst="rect">
                <a:avLst/>
              </a:prstGeom>
              <a:blipFill rotWithShape="1">
                <a:blip r:embed="rId2"/>
                <a:stretch>
                  <a:fillRect l="-400" t="-1842" r="-1439" b="-4211"/>
                </a:stretch>
              </a:blipFill>
              <a:ln>
                <a:noFill/>
              </a:ln>
            </p:spPr>
            <p:txBody>
              <a:bodyPr/>
              <a:lstStyle/>
              <a:p>
                <a:r>
                  <a:rPr lang="zh-CN" altLang="en-US">
                    <a:noFill/>
                  </a:rPr>
                  <a:t> </a:t>
                </a:r>
                <a:endParaRPr lang="zh-CN" altLang="en-US">
                  <a:noFill/>
                </a:endParaRPr>
              </a:p>
            </p:txBody>
          </p:sp>
        </mc:Fallback>
      </mc:AlternateContent>
      <p:sp>
        <p:nvSpPr>
          <p:cNvPr id="25"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6" name="对象 25"/>
          <p:cNvGraphicFramePr>
            <a:graphicFrameLocks noChangeAspect="1"/>
          </p:cNvGraphicFramePr>
          <p:nvPr/>
        </p:nvGraphicFramePr>
        <p:xfrm>
          <a:off x="1893195" y="1803772"/>
          <a:ext cx="2931429" cy="360000"/>
        </p:xfrm>
        <a:graphic>
          <a:graphicData uri="http://schemas.openxmlformats.org/presentationml/2006/ole">
            <mc:AlternateContent xmlns:mc="http://schemas.openxmlformats.org/markup-compatibility/2006">
              <mc:Choice xmlns:v="urn:schemas-microsoft-com:vml" Requires="v">
                <p:oleObj spid="_x0000_s24665" name="Equation" r:id="rId3" imgW="1625600" imgH="203200" progId="Equation.DSMT4">
                  <p:embed/>
                </p:oleObj>
              </mc:Choice>
              <mc:Fallback>
                <p:oleObj name="Equation" r:id="rId3" imgW="1625600" imgH="20320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195" y="1803772"/>
                        <a:ext cx="2931429"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8" name="对象 27"/>
          <p:cNvGraphicFramePr>
            <a:graphicFrameLocks noChangeAspect="1"/>
          </p:cNvGraphicFramePr>
          <p:nvPr/>
        </p:nvGraphicFramePr>
        <p:xfrm>
          <a:off x="1893195" y="2428869"/>
          <a:ext cx="3017143" cy="360000"/>
        </p:xfrm>
        <a:graphic>
          <a:graphicData uri="http://schemas.openxmlformats.org/presentationml/2006/ole">
            <mc:AlternateContent xmlns:mc="http://schemas.openxmlformats.org/markup-compatibility/2006">
              <mc:Choice xmlns:v="urn:schemas-microsoft-com:vml" Requires="v">
                <p:oleObj spid="_x0000_s24666" name="Equation" r:id="rId5" imgW="1676400" imgH="203200" progId="Equation.DSMT4">
                  <p:embed/>
                </p:oleObj>
              </mc:Choice>
              <mc:Fallback>
                <p:oleObj name="Equation" r:id="rId5" imgW="1676400" imgH="20320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3195" y="2428869"/>
                        <a:ext cx="3017143"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1" name="对象 30"/>
          <p:cNvGraphicFramePr>
            <a:graphicFrameLocks noChangeAspect="1"/>
          </p:cNvGraphicFramePr>
          <p:nvPr/>
        </p:nvGraphicFramePr>
        <p:xfrm>
          <a:off x="1893195" y="3053965"/>
          <a:ext cx="1388571" cy="360000"/>
        </p:xfrm>
        <a:graphic>
          <a:graphicData uri="http://schemas.openxmlformats.org/presentationml/2006/ole">
            <mc:AlternateContent xmlns:mc="http://schemas.openxmlformats.org/markup-compatibility/2006">
              <mc:Choice xmlns:v="urn:schemas-microsoft-com:vml" Requires="v">
                <p:oleObj spid="_x0000_s24667" name="Equation" r:id="rId7" imgW="774065" imgH="203200" progId="Equation.DSMT4">
                  <p:embed/>
                </p:oleObj>
              </mc:Choice>
              <mc:Fallback>
                <p:oleObj name="Equation" r:id="rId7" imgW="774065" imgH="203200" progId="Equation.DSMT4">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3195" y="3053965"/>
                        <a:ext cx="1388571"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文本框 33"/>
          <p:cNvSpPr txBox="1"/>
          <p:nvPr/>
        </p:nvSpPr>
        <p:spPr>
          <a:xfrm>
            <a:off x="7007365" y="2439592"/>
            <a:ext cx="771365" cy="338554"/>
          </a:xfrm>
          <a:prstGeom prst="rect">
            <a:avLst/>
          </a:prstGeom>
          <a:noFill/>
        </p:spPr>
        <p:txBody>
          <a:bodyPr wrap="none" rtlCol="0">
            <a:spAutoFit/>
          </a:bodyPr>
          <a:lstStyle/>
          <a:p>
            <a:r>
              <a:rPr lang="en-US" altLang="zh-CN" sz="1600" dirty="0">
                <a:solidFill>
                  <a:schemeClr val="bg1"/>
                </a:solidFill>
              </a:rPr>
              <a:t>(8-41)</a:t>
            </a:r>
            <a:endParaRPr lang="zh-CN" altLang="en-US" sz="1600" dirty="0">
              <a:solidFill>
                <a:schemeClr val="bg1"/>
              </a:solidFill>
            </a:endParaRPr>
          </a:p>
        </p:txBody>
      </p:sp>
      <p:sp>
        <p:nvSpPr>
          <p:cNvPr id="35" name="文本框 34"/>
          <p:cNvSpPr txBox="1"/>
          <p:nvPr/>
        </p:nvSpPr>
        <p:spPr>
          <a:xfrm>
            <a:off x="7007365" y="3064688"/>
            <a:ext cx="771365" cy="338554"/>
          </a:xfrm>
          <a:prstGeom prst="rect">
            <a:avLst/>
          </a:prstGeom>
          <a:noFill/>
        </p:spPr>
        <p:txBody>
          <a:bodyPr wrap="none" rtlCol="0">
            <a:spAutoFit/>
          </a:bodyPr>
          <a:lstStyle/>
          <a:p>
            <a:r>
              <a:rPr lang="en-US" altLang="zh-CN" sz="1600" dirty="0">
                <a:solidFill>
                  <a:schemeClr val="bg1"/>
                </a:solidFill>
              </a:rPr>
              <a:t>(8-42)</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r>
              <a:rPr lang="en-US" altLang="zh-CN" sz="2100" spc="225" dirty="0">
                <a:solidFill>
                  <a:prstClr val="white"/>
                </a:solidFill>
              </a:rPr>
              <a:t>8.1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aphicFrame>
        <p:nvGraphicFramePr>
          <p:cNvPr id="11" name="图示 10"/>
          <p:cNvGraphicFramePr/>
          <p:nvPr/>
        </p:nvGraphicFramePr>
        <p:xfrm>
          <a:off x="1097692" y="2973711"/>
          <a:ext cx="6806242" cy="2815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矩形 23"/>
          <p:cNvSpPr/>
          <p:nvPr/>
        </p:nvSpPr>
        <p:spPr>
          <a:xfrm>
            <a:off x="690113" y="1382945"/>
            <a:ext cx="7621400" cy="12572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循环神经网络的工程原理或是工作过程其实就是循环神经网络的训练算法，一种基于时间的反向传播算法</a:t>
            </a:r>
            <a:r>
              <a:rPr lang="en-US" altLang="zh-CN" sz="1600" dirty="0"/>
              <a:t>BPTT(Bach Propagation Through Time)</a:t>
            </a:r>
            <a:r>
              <a:rPr lang="zh-CN" altLang="en-US" sz="1600" dirty="0"/>
              <a:t>。</a:t>
            </a:r>
            <a:r>
              <a:rPr lang="en-US" altLang="zh-CN" sz="1600" dirty="0"/>
              <a:t>BPTT</a:t>
            </a:r>
            <a:r>
              <a:rPr lang="zh-CN" altLang="en-US" sz="1600" dirty="0"/>
              <a:t>算法是针对循环层设计的训练算法，它的基本原理和反向传播</a:t>
            </a:r>
            <a:r>
              <a:rPr lang="en-US" altLang="zh-CN" sz="1600" dirty="0"/>
              <a:t>BP</a:t>
            </a:r>
            <a:r>
              <a:rPr lang="zh-CN" altLang="en-US" sz="1600" dirty="0"/>
              <a:t>（</a:t>
            </a:r>
            <a:r>
              <a:rPr lang="en-US" altLang="zh-CN" sz="1600" dirty="0"/>
              <a:t>Back Propagation</a:t>
            </a:r>
            <a:r>
              <a:rPr lang="zh-CN" altLang="en-US" sz="1600" dirty="0"/>
              <a:t>）算法是一样的，也包含同样的三个步骤。</a:t>
            </a:r>
            <a:endParaRPr lang="zh-CN" altLang="en-US" sz="1600" dirty="0"/>
          </a:p>
        </p:txBody>
      </p:sp>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循环神经网络的基本工作原理</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72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80" y="1169836"/>
              <a:ext cx="1780836" cy="521970"/>
            </a:xfrm>
            <a:prstGeom prst="rect">
              <a:avLst/>
            </a:prstGeom>
            <a:noFill/>
          </p:spPr>
          <p:txBody>
            <a:bodyPr wrap="none" rtlCol="0">
              <a:spAutoFit/>
            </a:bodyPr>
            <a:lstStyle/>
            <a:p>
              <a:pPr algn="ctr"/>
              <a:r>
                <a:rPr lang="zh-CN" altLang="en-US" sz="2800" dirty="0">
                  <a:solidFill>
                    <a:schemeClr val="accent4"/>
                  </a:solidFill>
                </a:rPr>
                <a:t>第八</a:t>
              </a:r>
              <a:r>
                <a:rPr lang="zh-CN" altLang="en-US" sz="2800" dirty="0" smtClean="0">
                  <a:solidFill>
                    <a:schemeClr val="accent4"/>
                  </a:solidFill>
                </a:rPr>
                <a:t>章　</a:t>
              </a:r>
              <a:r>
                <a:rPr lang="zh-CN" altLang="zh-CN" sz="2800" dirty="0" smtClean="0">
                  <a:solidFill>
                    <a:schemeClr val="accent4"/>
                  </a:solidFill>
                </a:rPr>
                <a:t>循环神经网络</a:t>
              </a:r>
              <a:endParaRPr lang="zh-CN" altLang="en-US" sz="2800" dirty="0">
                <a:solidFill>
                  <a:schemeClr val="accent4"/>
                </a:solidFill>
              </a:endParaRPr>
            </a:p>
          </p:txBody>
        </p:sp>
      </p:grpSp>
      <p:grpSp>
        <p:nvGrpSpPr>
          <p:cNvPr id="67" name="组合 66"/>
          <p:cNvGrpSpPr/>
          <p:nvPr/>
        </p:nvGrpSpPr>
        <p:grpSpPr>
          <a:xfrm>
            <a:off x="1754534" y="18684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188460" cy="403514"/>
            </a:xfrm>
            <a:prstGeom prst="rect">
              <a:avLst/>
            </a:prstGeom>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8.1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　循环神经网络的工作原理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60249" y="24732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597910"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8.2　改进的循环神经网络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078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8.3　深层循环神经网络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36828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8.4　双向循环神经网络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753200" y="42876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877077"/>
              <a:ext cx="3597910" cy="414020"/>
            </a:xfrm>
            <a:prstGeom prst="rect">
              <a:avLst/>
            </a:prstGeom>
          </p:spPr>
          <p:txBody>
            <a:bodyPr wrap="none">
              <a:spAutoFit/>
            </a:bodyPr>
            <a:p>
              <a:pPr algn="l"/>
              <a:r>
                <a:rPr sz="2100" spc="225" dirty="0" smtClean="0">
                  <a:solidFill>
                    <a:schemeClr val="bg1"/>
                  </a:solidFill>
                  <a:latin typeface="微软雅黑" panose="020B0503020204020204" pitchFamily="34" charset="-122"/>
                  <a:ea typeface="微软雅黑" panose="020B0503020204020204" pitchFamily="34" charset="-122"/>
                </a:rPr>
                <a:t>8.5　循环神经网络的应用</a:t>
              </a:r>
              <a:endParaRPr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753200" y="48924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773430" cy="414020"/>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a:solidFill>
                  <a:srgbClr val="3D89BC"/>
                </a:solidFill>
              </a:rPr>
              <a:t>1</a:t>
            </a:r>
            <a:r>
              <a:rPr lang="zh-CN" altLang="zh-CN" sz="1600" b="1" dirty="0">
                <a:solidFill>
                  <a:srgbClr val="3D89BC"/>
                </a:solidFill>
              </a:rPr>
              <a:t>．</a:t>
            </a:r>
            <a:r>
              <a:rPr lang="zh-CN" altLang="en-US" sz="1600" b="1" dirty="0">
                <a:solidFill>
                  <a:srgbClr val="3D89BC"/>
                </a:solidFill>
              </a:rPr>
              <a:t>情感分析</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6" name="矩形 25"/>
          <p:cNvSpPr/>
          <p:nvPr/>
        </p:nvSpPr>
        <p:spPr>
          <a:xfrm>
            <a:off x="628527" y="1495885"/>
            <a:ext cx="7886946" cy="28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情感分析（</a:t>
            </a:r>
            <a:r>
              <a:rPr lang="en-US" altLang="zh-CN" sz="1600" dirty="0"/>
              <a:t>Sentiment Analysis</a:t>
            </a:r>
            <a:r>
              <a:rPr lang="zh-CN" altLang="en-US" sz="1600" dirty="0"/>
              <a:t>），又称倾向性分析，意见抽取（</a:t>
            </a:r>
            <a:r>
              <a:rPr lang="en-US" altLang="zh-CN" sz="1600" dirty="0"/>
              <a:t>Opinion Extraction</a:t>
            </a:r>
            <a:r>
              <a:rPr lang="zh-CN" altLang="en-US" sz="1600" dirty="0"/>
              <a:t>），意见挖掘（</a:t>
            </a:r>
            <a:r>
              <a:rPr lang="en-US" altLang="zh-CN" sz="1600" dirty="0"/>
              <a:t>Opinion Mining</a:t>
            </a:r>
            <a:r>
              <a:rPr lang="zh-CN" altLang="en-US" sz="1600" dirty="0"/>
              <a:t>），情感挖掘（</a:t>
            </a:r>
            <a:r>
              <a:rPr lang="en-US" altLang="zh-CN" sz="1600" dirty="0"/>
              <a:t>Sentiment Mining</a:t>
            </a:r>
            <a:r>
              <a:rPr lang="zh-CN" altLang="en-US" sz="1600" dirty="0"/>
              <a:t>），主观分析（</a:t>
            </a:r>
            <a:r>
              <a:rPr lang="en-US" altLang="zh-CN" sz="1600" dirty="0"/>
              <a:t>Subjectivity Analysis</a:t>
            </a:r>
            <a:r>
              <a:rPr lang="zh-CN" altLang="en-US" sz="1600" dirty="0"/>
              <a:t>），它是对带有情感色彩的主观性文本进行分析、处理、归纳和推理的过程。</a:t>
            </a:r>
            <a:endParaRPr lang="en-US" altLang="zh-CN" sz="1600" dirty="0"/>
          </a:p>
          <a:p>
            <a:pPr indent="-457200" fontAlgn="auto">
              <a:lnSpc>
                <a:spcPct val="100000"/>
              </a:lnSpc>
            </a:pPr>
            <a:r>
              <a:rPr lang="zh-CN" altLang="en-US" sz="1600" dirty="0"/>
              <a:t>      情感分析最常用的做法就是在文中找到具有各种感情色彩属性的词，统计每个属性词的个数，哪个类多，这段话就属于哪个属性。但是这存在一个问题，例如 </a:t>
            </a:r>
            <a:r>
              <a:rPr lang="en-US" altLang="zh-CN" sz="1600" dirty="0"/>
              <a:t>don't like</a:t>
            </a:r>
            <a:r>
              <a:rPr lang="zh-CN" altLang="en-US" sz="1600" dirty="0"/>
              <a:t>，一个属于否定，一个属于肯定，统计之后变成 </a:t>
            </a:r>
            <a:r>
              <a:rPr lang="en-US" altLang="zh-CN" sz="1600" dirty="0"/>
              <a:t>0 </a:t>
            </a:r>
            <a:r>
              <a:rPr lang="zh-CN" altLang="en-US" sz="1600" dirty="0"/>
              <a:t>了，而实际上应该是否定的态度。再有一种情况是，前面几句是否定，后面又是肯定，那整段到底是中立还是肯定呢，为了解决这样的问题，就需要考虑上下文的环境。</a:t>
            </a:r>
            <a:endParaRPr lang="zh-CN" altLang="en-US" sz="1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语音识别</a:t>
            </a:r>
            <a:endParaRPr lang="zh-CN" altLang="zh-CN" sz="1600" b="1" dirty="0">
              <a:solidFill>
                <a:srgbClr val="3D89BC"/>
              </a:solidFill>
            </a:endParaRPr>
          </a:p>
        </p:txBody>
      </p:sp>
      <p:sp>
        <p:nvSpPr>
          <p:cNvPr id="37" name="矩形 36"/>
          <p:cNvSpPr/>
          <p:nvPr/>
        </p:nvSpPr>
        <p:spPr>
          <a:xfrm>
            <a:off x="802884" y="1331638"/>
            <a:ext cx="7621400" cy="229424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语音识别技术是一门交叉技术，近二十年来，语音识别技术取得显著进步，开始从实验室走向市场。人们预计，未来</a:t>
            </a:r>
            <a:r>
              <a:rPr lang="en-US" altLang="zh-CN" sz="1600" dirty="0"/>
              <a:t>10</a:t>
            </a:r>
            <a:r>
              <a:rPr lang="zh-CN" altLang="en-US" sz="1600" dirty="0"/>
              <a:t>年内，语音识别技术将进入工业、家电、通信、汽车电子、医疗、家庭服务、消费电子产品等各个领域。语音识别技术，也被称为自动语音识别，其目标是将人类的语音中的词汇内容转换为计算机可读的输入，要实现语音识别，其实现过程如图所示。</a:t>
            </a:r>
            <a:endParaRPr lang="en-US" altLang="zh-CN" sz="1600" dirty="0"/>
          </a:p>
          <a:p>
            <a:pPr indent="-457200" fontAlgn="auto"/>
            <a:r>
              <a:rPr lang="zh-CN" altLang="en-US" sz="1600" dirty="0"/>
              <a:t>      语音识别方法主要是模式匹配法，其包括两个阶段，其一是训练阶段，用户将词汇表中的所有词依次说一遍，并且将其特征矢量作为模板存入模型库；其二是识别阶段，将输入语音的特征矢量依次与模型库中的每个模板进行相似度比较，将相似度最高者作为识别结果的输出。</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999" y="3868763"/>
            <a:ext cx="7200000" cy="1725814"/>
          </a:xfrm>
          <a:prstGeom prst="rect">
            <a:avLst/>
          </a:prstGeom>
        </p:spPr>
      </p:pic>
      <p:sp>
        <p:nvSpPr>
          <p:cNvPr id="11" name="矩形 10"/>
          <p:cNvSpPr/>
          <p:nvPr/>
        </p:nvSpPr>
        <p:spPr>
          <a:xfrm>
            <a:off x="802640" y="5607685"/>
            <a:ext cx="7621270" cy="337185"/>
          </a:xfrm>
          <a:prstGeom prst="rect">
            <a:avLst/>
          </a:prstGeom>
        </p:spPr>
        <p:txBody>
          <a:bodyPr wrap="square">
            <a:spAutoFit/>
          </a:bodyPr>
          <a:lstStyle/>
          <a:p>
            <a:pPr indent="-266700" algn="ctr" fontAlgn="auto">
              <a:lnSpc>
                <a:spcPct val="100000"/>
              </a:lnSpc>
              <a:spcAft>
                <a:spcPts val="0"/>
              </a:spcAft>
            </a:pPr>
            <a:r>
              <a:rPr lang="zh-CN" altLang="zh-CN" sz="1600" dirty="0">
                <a:solidFill>
                  <a:schemeClr val="tx1">
                    <a:lumMod val="75000"/>
                    <a:lumOff val="25000"/>
                  </a:schemeClr>
                </a:solidFill>
              </a:rPr>
              <a:t>语音识别过程</a:t>
            </a:r>
            <a:endParaRPr lang="zh-CN"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a:solidFill>
                  <a:srgbClr val="3D89BC"/>
                </a:solidFill>
              </a:rPr>
              <a:t>3</a:t>
            </a:r>
            <a:r>
              <a:rPr lang="zh-CN" altLang="en-US" sz="1600" b="1" dirty="0">
                <a:solidFill>
                  <a:srgbClr val="3D89BC"/>
                </a:solidFill>
              </a:rPr>
              <a:t>．机器翻译</a:t>
            </a:r>
            <a:endParaRPr lang="zh-CN" altLang="en-US" sz="1600" b="1" dirty="0">
              <a:solidFill>
                <a:srgbClr val="3D89BC"/>
              </a:solidFill>
            </a:endParaRPr>
          </a:p>
        </p:txBody>
      </p:sp>
      <p:sp>
        <p:nvSpPr>
          <p:cNvPr id="37" name="矩形 36"/>
          <p:cNvSpPr/>
          <p:nvPr/>
        </p:nvSpPr>
        <p:spPr>
          <a:xfrm>
            <a:off x="761299" y="1401229"/>
            <a:ext cx="7621400" cy="28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机器翻译（</a:t>
            </a:r>
            <a:r>
              <a:rPr lang="en-US" altLang="zh-CN" sz="1600" dirty="0"/>
              <a:t>Machine Translation</a:t>
            </a:r>
            <a:r>
              <a:rPr lang="zh-CN" altLang="en-US" sz="1600" dirty="0"/>
              <a:t>，简称</a:t>
            </a:r>
            <a:r>
              <a:rPr lang="en-US" altLang="zh-CN" sz="1600" dirty="0"/>
              <a:t>MT</a:t>
            </a:r>
            <a:r>
              <a:rPr lang="zh-CN" altLang="en-US" sz="1600" dirty="0"/>
              <a:t>）是采用电子计算机来进行自然语言之间翻译的一门新兴实验性学科，是将一种源语言语句变成意思相同的另一种源语言语句，如将英语语句变成同样意思的中文语句。</a:t>
            </a:r>
            <a:endParaRPr lang="en-US" altLang="zh-CN" sz="1600" dirty="0"/>
          </a:p>
          <a:p>
            <a:pPr indent="-457200" fontAlgn="auto">
              <a:lnSpc>
                <a:spcPct val="100000"/>
              </a:lnSpc>
            </a:pPr>
            <a:r>
              <a:rPr lang="zh-CN" altLang="en-US" sz="1600" dirty="0"/>
              <a:t>      机器翻译也是计算语言学的一个应用领域，它的研究是建立在语言学、数学和计算技术这三门学科的基础之上，语言学家提供适合于机器进行加工的词典和语法规则，数学家把语言学家提供的材料进行形式化和代码化，计算技术专家给机器翻译提供软件手段和硬件设备，缺少上述任何一方面，机器翻译就不能实现。机器翻译效果的好坏，也完全取决于上述三方面的共同努力。</a:t>
            </a:r>
            <a:endParaRPr lang="en-US" altLang="zh-CN" sz="1600" dirty="0"/>
          </a:p>
          <a:p>
            <a:pPr indent="-457200" fontAlgn="auto">
              <a:lnSpc>
                <a:spcPct val="100000"/>
              </a:lnSpc>
            </a:pPr>
            <a:r>
              <a:rPr lang="zh-CN" altLang="en-US" sz="1600" dirty="0"/>
              <a:t>      机器翻译与语言模型的关键区别在于，机器翻译需要将源语言语句序列输入后，才进行输出，即输出第一个单词时，便需要从完整的输入序列中进行获取第二个单词、依次进行。</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a:solidFill>
                  <a:srgbClr val="3D89BC"/>
                </a:solidFill>
              </a:rPr>
              <a:t>3</a:t>
            </a:r>
            <a:r>
              <a:rPr lang="zh-CN" altLang="en-US" sz="1600" b="1" dirty="0">
                <a:solidFill>
                  <a:srgbClr val="3D89BC"/>
                </a:solidFill>
              </a:rPr>
              <a:t>．机器翻译</a:t>
            </a:r>
            <a:endParaRPr lang="zh-CN" altLang="en-US" sz="1600" b="1" dirty="0">
              <a:solidFill>
                <a:srgbClr val="3D89BC"/>
              </a:solidFill>
            </a:endParaRPr>
          </a:p>
        </p:txBody>
      </p:sp>
      <p:sp>
        <p:nvSpPr>
          <p:cNvPr id="37" name="矩形 36"/>
          <p:cNvSpPr/>
          <p:nvPr/>
        </p:nvSpPr>
        <p:spPr>
          <a:xfrm>
            <a:off x="802884" y="1437956"/>
            <a:ext cx="7621400" cy="7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机器翻译如图所示。将整个句子输入循环神经网络后，这个时候最后一刻的输出就已经处理完了整个句子。</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799787" y="2422327"/>
            <a:ext cx="5760000" cy="3299388"/>
          </a:xfrm>
          <a:prstGeom prst="rect">
            <a:avLst/>
          </a:prstGeom>
          <a:noFill/>
          <a:ln>
            <a:noFill/>
          </a:ln>
        </p:spPr>
      </p:pic>
      <p:sp>
        <p:nvSpPr>
          <p:cNvPr id="11" name="矩形 10"/>
          <p:cNvSpPr/>
          <p:nvPr/>
        </p:nvSpPr>
        <p:spPr>
          <a:xfrm>
            <a:off x="1799590" y="5693410"/>
            <a:ext cx="5760085" cy="337185"/>
          </a:xfrm>
          <a:prstGeom prst="rect">
            <a:avLst/>
          </a:prstGeom>
        </p:spPr>
        <p:txBody>
          <a:bodyPr wrap="square">
            <a:spAutoFit/>
          </a:bodyPr>
          <a:lstStyle/>
          <a:p>
            <a:pPr algn="ctr">
              <a:lnSpc>
                <a:spcPct val="100000"/>
              </a:lnSpc>
            </a:pPr>
            <a:r>
              <a:rPr lang="zh-CN" altLang="zh-CN" sz="1600" dirty="0">
                <a:solidFill>
                  <a:schemeClr val="tx1">
                    <a:lumMod val="75000"/>
                    <a:lumOff val="25000"/>
                  </a:schemeClr>
                </a:solidFill>
              </a:rPr>
              <a:t>机器翻译示意图</a:t>
            </a:r>
            <a:endParaRPr lang="zh-CN"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4</a:t>
            </a:r>
            <a:r>
              <a:rPr lang="zh-CN" altLang="en-US" sz="1600" b="1" dirty="0">
                <a:solidFill>
                  <a:srgbClr val="3D89BC"/>
                </a:solidFill>
              </a:rPr>
              <a:t>．基于循环神经网络的语言模型</a:t>
            </a:r>
            <a:endParaRPr lang="zh-CN" altLang="en-US" sz="1600" b="1" dirty="0">
              <a:solidFill>
                <a:srgbClr val="3D89BC"/>
              </a:solidFill>
            </a:endParaRPr>
          </a:p>
        </p:txBody>
      </p:sp>
      <p:sp>
        <p:nvSpPr>
          <p:cNvPr id="37" name="矩形 36"/>
          <p:cNvSpPr/>
          <p:nvPr/>
        </p:nvSpPr>
        <p:spPr>
          <a:xfrm>
            <a:off x="802884" y="1437956"/>
            <a:ext cx="7621400" cy="10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基于循环神经网络的语言模型就是把词依次输入到循环神经网络中，每输入一个词，循环神经网络就输出截止到目前为止，下一个最可能的词。例如，当依次输入：我</a:t>
            </a:r>
            <a:r>
              <a:rPr lang="en-US" altLang="zh-CN" sz="1600" dirty="0"/>
              <a:t>-</a:t>
            </a:r>
            <a:r>
              <a:rPr lang="zh-CN" altLang="en-US" sz="1600" dirty="0"/>
              <a:t>昨天</a:t>
            </a:r>
            <a:r>
              <a:rPr lang="en-US" altLang="zh-CN" sz="1600" dirty="0"/>
              <a:t>-</a:t>
            </a:r>
            <a:r>
              <a:rPr lang="zh-CN" altLang="en-US" sz="1600" dirty="0"/>
              <a:t>上学</a:t>
            </a:r>
            <a:r>
              <a:rPr lang="en-US" altLang="zh-CN" sz="1600" dirty="0"/>
              <a:t>-</a:t>
            </a:r>
            <a:r>
              <a:rPr lang="zh-CN" altLang="en-US" sz="1600" dirty="0"/>
              <a:t>迟到</a:t>
            </a:r>
            <a:r>
              <a:rPr lang="en-US" altLang="zh-CN" sz="1600" dirty="0"/>
              <a:t>-</a:t>
            </a:r>
            <a:r>
              <a:rPr lang="zh-CN" altLang="en-US" sz="1600" dirty="0"/>
              <a:t>了。神经网络的输出如图所示。</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254885" y="5664200"/>
            <a:ext cx="4716780" cy="337185"/>
          </a:xfrm>
          <a:prstGeom prst="rect">
            <a:avLst/>
          </a:prstGeom>
        </p:spPr>
        <p:txBody>
          <a:bodyPr wrap="square">
            <a:spAutoFit/>
          </a:bodyPr>
          <a:lstStyle/>
          <a:p>
            <a:pPr algn="ctr">
              <a:lnSpc>
                <a:spcPct val="1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RNN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输入与输出示例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255584" y="2797643"/>
            <a:ext cx="4716000" cy="2766089"/>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61298" y="1904843"/>
            <a:ext cx="7621399" cy="3524968"/>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4</a:t>
            </a:r>
            <a:r>
              <a:rPr lang="zh-CN" altLang="en-US" sz="1600" b="1" dirty="0">
                <a:solidFill>
                  <a:srgbClr val="3D89BC"/>
                </a:solidFill>
              </a:rPr>
              <a:t>．基于循环神经网络的语言模型</a:t>
            </a:r>
            <a:endParaRPr lang="zh-CN" altLang="en-US" sz="1600" b="1" dirty="0">
              <a:solidFill>
                <a:srgbClr val="3D89BC"/>
              </a:solidFill>
            </a:endParaRPr>
          </a:p>
        </p:txBody>
      </p:sp>
      <mc:AlternateContent xmlns:mc="http://schemas.openxmlformats.org/markup-compatibility/2006">
        <mc:Choice xmlns:a14="http://schemas.microsoft.com/office/drawing/2010/main" Requires="a14">
          <p:sp>
            <p:nvSpPr>
              <p:cNvPr id="37" name="矩形 36"/>
              <p:cNvSpPr/>
              <p:nvPr/>
            </p:nvSpPr>
            <p:spPr>
              <a:xfrm>
                <a:off x="761299" y="1904843"/>
                <a:ext cx="7621400" cy="24868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nSpc>
                    <a:spcPct val="150000"/>
                  </a:lnSpc>
                </a:pPr>
                <a:r>
                  <a:rPr lang="zh-CN" altLang="en-US" sz="1600" dirty="0"/>
                  <a:t>神经网络的输入和输出都是向量，为了让语言模型能够被循环神经网络处理，必须把词表达为向量的形式，这样神经网络才能处理它。</a:t>
                </a:r>
              </a:p>
              <a:p>
                <a:pPr indent="457200">
                  <a:lnSpc>
                    <a:spcPct val="150000"/>
                  </a:lnSpc>
                </a:pPr>
                <a:r>
                  <a:rPr lang="zh-CN" altLang="en-US" sz="1600" dirty="0"/>
                  <a:t>神经网络的输入是词，可以用下面的步骤对输入进行向量化：</a:t>
                </a:r>
              </a:p>
              <a:p>
                <a:pPr indent="457200">
                  <a:lnSpc>
                    <a:spcPct val="150000"/>
                  </a:lnSpc>
                </a:pPr>
                <a:r>
                  <a:rPr lang="en-US" altLang="zh-CN" sz="1600" dirty="0"/>
                  <a:t>1</a:t>
                </a:r>
                <a:r>
                  <a:rPr lang="zh-CN" altLang="en-US" sz="1600" dirty="0"/>
                  <a:t>）建立一个包含所有词的词典，每个词在词典里面有一个唯一的编号。</a:t>
                </a:r>
              </a:p>
              <a:p>
                <a:pPr indent="457200">
                  <a:lnSpc>
                    <a:spcPct val="150000"/>
                  </a:lnSpc>
                </a:pPr>
                <a:r>
                  <a:rPr lang="en-US" altLang="zh-CN" sz="1600" dirty="0"/>
                  <a:t>2</a:t>
                </a:r>
                <a:r>
                  <a:rPr lang="zh-CN" altLang="en-US" sz="1600" dirty="0"/>
                  <a:t>）任意一个词都可以用一个</a:t>
                </a:r>
                <a:r>
                  <a:rPr lang="en-US" altLang="zh-CN" sz="1600" dirty="0"/>
                  <a:t>N</a:t>
                </a:r>
                <a:r>
                  <a:rPr lang="zh-CN" altLang="en-US" sz="1600" dirty="0"/>
                  <a:t>维的</a:t>
                </a:r>
                <a:r>
                  <a:rPr lang="en-US" altLang="zh-CN" sz="1600" dirty="0"/>
                  <a:t>one-hot</a:t>
                </a:r>
                <a:r>
                  <a:rPr lang="zh-CN" altLang="en-US" sz="1600" dirty="0"/>
                  <a:t>向量来表示。其中，</a:t>
                </a:r>
                <a:r>
                  <a:rPr lang="en-US" altLang="zh-CN" sz="1600" dirty="0"/>
                  <a:t>N</a:t>
                </a:r>
                <a:r>
                  <a:rPr lang="zh-CN" altLang="en-US" sz="1600" dirty="0"/>
                  <a:t>是词典中包含的词的个数。假设一个词在词典中的编号是</a:t>
                </a:r>
                <a14:m>
                  <m:oMath xmlns:m="http://schemas.openxmlformats.org/officeDocument/2006/math">
                    <m:r>
                      <a:rPr lang="en-US" altLang="zh-CN" sz="1600" b="0" i="1" smtClean="0">
                        <a:latin typeface="Cambria Math" panose="02040503050406030204" pitchFamily="18" charset="0"/>
                      </a:rPr>
                      <m:t>𝑖</m:t>
                    </m:r>
                  </m:oMath>
                </a14:m>
                <a:r>
                  <a:rPr lang="zh-CN" altLang="en-US" sz="1600" dirty="0"/>
                  <a:t>，</a:t>
                </a:r>
                <a14:m>
                  <m:oMath xmlns:m="http://schemas.openxmlformats.org/officeDocument/2006/math">
                    <m:r>
                      <a:rPr lang="en-US" altLang="zh-CN" sz="1600" b="0" i="1" dirty="0" smtClean="0">
                        <a:latin typeface="Cambria Math" panose="02040503050406030204" pitchFamily="18" charset="0"/>
                      </a:rPr>
                      <m:t>𝑉</m:t>
                    </m:r>
                  </m:oMath>
                </a14:m>
                <a:r>
                  <a:rPr lang="zh-CN" altLang="en-US" sz="1600" dirty="0"/>
                  <a:t>是表示这个词的向量，</a:t>
                </a:r>
                <a14:m>
                  <m:oMath xmlns:m="http://schemas.openxmlformats.org/officeDocument/2006/math">
                    <m:sSub>
                      <m:sSubPr>
                        <m:ctrlPr>
                          <a:rPr lang="en-US" altLang="zh-CN" sz="1600" i="1" smtClean="0">
                            <a:latin typeface="Cambria Math"/>
                          </a:rPr>
                        </m:ctrlPr>
                      </m:sSubPr>
                      <m:e>
                        <m:r>
                          <a:rPr lang="en-US" altLang="zh-CN" sz="1600" b="0" i="1" smtClean="0">
                            <a:latin typeface="Cambria Math" panose="02040503050406030204" pitchFamily="18" charset="0"/>
                          </a:rPr>
                          <m:t>𝑉</m:t>
                        </m:r>
                      </m:e>
                      <m:sub>
                        <m:r>
                          <a:rPr lang="en-US" altLang="zh-CN" sz="1600" b="0" i="1" smtClean="0">
                            <a:latin typeface="Cambria Math" panose="02040503050406030204" pitchFamily="18" charset="0"/>
                          </a:rPr>
                          <m:t>𝑗</m:t>
                        </m:r>
                      </m:sub>
                    </m:sSub>
                  </m:oMath>
                </a14:m>
                <a:r>
                  <a:rPr lang="zh-CN" altLang="en-US" sz="1600" dirty="0"/>
                  <a:t>是向量的第</a:t>
                </a:r>
                <a14:m>
                  <m:oMath xmlns:m="http://schemas.openxmlformats.org/officeDocument/2006/math">
                    <m:r>
                      <a:rPr lang="en-US" altLang="zh-CN" sz="1600" b="0" i="1" smtClean="0">
                        <a:latin typeface="Cambria Math" panose="02040503050406030204" pitchFamily="18" charset="0"/>
                      </a:rPr>
                      <m:t>𝑗</m:t>
                    </m:r>
                  </m:oMath>
                </a14:m>
                <a:r>
                  <a:rPr lang="zh-CN" altLang="en-US" sz="1600" dirty="0"/>
                  <a:t>个元素，则：</a:t>
                </a:r>
                <a:endParaRPr lang="en-US" altLang="zh-CN" sz="1600" dirty="0"/>
              </a:p>
            </p:txBody>
          </p:sp>
        </mc:Choice>
        <mc:Fallback>
          <p:sp>
            <p:nvSpPr>
              <p:cNvPr id="37" name="矩形 36"/>
              <p:cNvSpPr>
                <a:spLocks noRot="1" noChangeAspect="1" noMove="1" noResize="1" noEditPoints="1" noAdjustHandles="1" noChangeArrowheads="1" noChangeShapeType="1" noTextEdit="1"/>
              </p:cNvSpPr>
              <p:nvPr/>
            </p:nvSpPr>
            <p:spPr>
              <a:xfrm>
                <a:off x="761299" y="1904843"/>
                <a:ext cx="7621400" cy="2486853"/>
              </a:xfrm>
              <a:prstGeom prst="rect">
                <a:avLst/>
              </a:prstGeom>
              <a:blipFill rotWithShape="1">
                <a:blip r:embed="rId1"/>
                <a:stretch>
                  <a:fillRect l="-480" t="-490" b="-6373"/>
                </a:stretch>
              </a:blipFill>
              <a:ln>
                <a:noFill/>
              </a:ln>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802884" y="1397083"/>
            <a:ext cx="1337226" cy="338554"/>
          </a:xfrm>
          <a:prstGeom prst="rect">
            <a:avLst/>
          </a:prstGeom>
        </p:spPr>
        <p:txBody>
          <a:bodyPr wrap="none">
            <a:spAutoFit/>
          </a:bodyPr>
          <a:lstStyle/>
          <a:p>
            <a:r>
              <a:rPr lang="zh-CN" altLang="en-US" sz="1600" b="1" dirty="0">
                <a:solidFill>
                  <a:srgbClr val="3D89BC"/>
                </a:solidFill>
              </a:rPr>
              <a:t>（</a:t>
            </a:r>
            <a:r>
              <a:rPr lang="en-US" altLang="zh-CN" sz="1600" b="1" dirty="0">
                <a:solidFill>
                  <a:srgbClr val="3D89BC"/>
                </a:solidFill>
              </a:rPr>
              <a:t>1</a:t>
            </a:r>
            <a:r>
              <a:rPr lang="zh-CN" altLang="en-US" sz="1600" b="1" dirty="0">
                <a:solidFill>
                  <a:srgbClr val="3D89BC"/>
                </a:solidFill>
              </a:rPr>
              <a:t>）向量化</a:t>
            </a:r>
            <a:endParaRPr lang="zh-CN" altLang="en-US" sz="1600" b="1" dirty="0">
              <a:solidFill>
                <a:srgbClr val="3D89BC"/>
              </a:solidFill>
            </a:endParaRPr>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5" name="对象 14"/>
          <p:cNvGraphicFramePr>
            <a:graphicFrameLocks noChangeAspect="1"/>
          </p:cNvGraphicFramePr>
          <p:nvPr/>
        </p:nvGraphicFramePr>
        <p:xfrm>
          <a:off x="2038068" y="4677599"/>
          <a:ext cx="1598049" cy="720000"/>
        </p:xfrm>
        <a:graphic>
          <a:graphicData uri="http://schemas.openxmlformats.org/presentationml/2006/ole">
            <mc:AlternateContent xmlns:mc="http://schemas.openxmlformats.org/markup-compatibility/2006">
              <mc:Choice xmlns:v="urn:schemas-microsoft-com:vml" Requires="v">
                <p:oleObj spid="_x0000_s25618" name="Equation" r:id="rId2" imgW="862965" imgH="393700" progId="Equation.DSMT4">
                  <p:embed/>
                </p:oleObj>
              </mc:Choice>
              <mc:Fallback>
                <p:oleObj name="Equation" r:id="rId2" imgW="862965" imgH="393700"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068" y="4677599"/>
                        <a:ext cx="1598049" cy="7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文本框 16"/>
          <p:cNvSpPr txBox="1"/>
          <p:nvPr/>
        </p:nvSpPr>
        <p:spPr>
          <a:xfrm>
            <a:off x="7007365" y="4868322"/>
            <a:ext cx="771365" cy="338554"/>
          </a:xfrm>
          <a:prstGeom prst="rect">
            <a:avLst/>
          </a:prstGeom>
          <a:noFill/>
        </p:spPr>
        <p:txBody>
          <a:bodyPr wrap="none" rtlCol="0">
            <a:spAutoFit/>
          </a:bodyPr>
          <a:lstStyle/>
          <a:p>
            <a:r>
              <a:rPr lang="en-US" altLang="zh-CN" sz="1600" dirty="0">
                <a:solidFill>
                  <a:schemeClr val="bg1"/>
                </a:solidFill>
              </a:rPr>
              <a:t>(8-43)</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4</a:t>
            </a:r>
            <a:r>
              <a:rPr lang="zh-CN" altLang="en-US" sz="1600" b="1" dirty="0">
                <a:solidFill>
                  <a:srgbClr val="3D89BC"/>
                </a:solidFill>
              </a:rPr>
              <a:t>．基于循环神经网络的语言模型</a:t>
            </a:r>
            <a:endParaRPr lang="zh-CN" altLang="en-US" sz="1600" b="1" dirty="0">
              <a:solidFill>
                <a:srgbClr val="3D89BC"/>
              </a:solidFill>
            </a:endParaRPr>
          </a:p>
        </p:txBody>
      </p:sp>
      <p:sp>
        <p:nvSpPr>
          <p:cNvPr id="37" name="矩形 36"/>
          <p:cNvSpPr/>
          <p:nvPr/>
        </p:nvSpPr>
        <p:spPr>
          <a:xfrm>
            <a:off x="802884" y="1854043"/>
            <a:ext cx="7621400" cy="7159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公式</a:t>
            </a:r>
            <a:r>
              <a:rPr lang="en-US" altLang="zh-CN" sz="1600" dirty="0"/>
              <a:t>{8-43)</a:t>
            </a:r>
            <a:r>
              <a:rPr lang="zh-CN" altLang="en-US" sz="1600" dirty="0"/>
              <a:t>的含义，可以用图</a:t>
            </a:r>
            <a:r>
              <a:rPr lang="en-US" altLang="zh-CN" sz="1600" dirty="0"/>
              <a:t>8-21</a:t>
            </a:r>
            <a:r>
              <a:rPr lang="zh-CN" altLang="en-US" sz="1600" dirty="0"/>
              <a:t>来直观的表示。使用这种向量化方法，就得到了一个高维、稀疏的向量（稀疏是指绝大部分元素的值都是</a:t>
            </a:r>
            <a:r>
              <a:rPr lang="en-US" altLang="zh-CN" sz="1600" dirty="0"/>
              <a:t>0</a:t>
            </a:r>
            <a:r>
              <a:rPr lang="zh-CN" altLang="en-US" sz="1600" dirty="0"/>
              <a:t>）。</a:t>
            </a:r>
            <a:endParaRPr lang="en-US"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393950" y="5589270"/>
            <a:ext cx="4356100" cy="337185"/>
          </a:xfrm>
          <a:prstGeom prst="rect">
            <a:avLst/>
          </a:prstGeom>
        </p:spPr>
        <p:txBody>
          <a:bodyPr wrap="square">
            <a:spAutoFit/>
          </a:bodyPr>
          <a:lstStyle/>
          <a:p>
            <a:pPr algn="ctr">
              <a:lnSpc>
                <a:spcPct val="1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RNN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语言模型向量化示意图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nvSpPr>
        <p:spPr>
          <a:xfrm>
            <a:off x="802884" y="1397083"/>
            <a:ext cx="1337226" cy="338554"/>
          </a:xfrm>
          <a:prstGeom prst="rect">
            <a:avLst/>
          </a:prstGeom>
        </p:spPr>
        <p:txBody>
          <a:bodyPr wrap="none">
            <a:spAutoFit/>
          </a:bodyPr>
          <a:lstStyle/>
          <a:p>
            <a:r>
              <a:rPr lang="zh-CN" altLang="en-US" sz="1600" b="1" dirty="0">
                <a:solidFill>
                  <a:srgbClr val="3D89BC"/>
                </a:solidFill>
              </a:rPr>
              <a:t>（</a:t>
            </a:r>
            <a:r>
              <a:rPr lang="en-US" altLang="zh-CN" sz="1600" b="1" dirty="0">
                <a:solidFill>
                  <a:srgbClr val="3D89BC"/>
                </a:solidFill>
              </a:rPr>
              <a:t>1</a:t>
            </a:r>
            <a:r>
              <a:rPr lang="zh-CN" altLang="en-US" sz="1600" b="1" dirty="0">
                <a:solidFill>
                  <a:srgbClr val="3D89BC"/>
                </a:solidFill>
              </a:rPr>
              <a:t>）向量化</a:t>
            </a:r>
            <a:endParaRPr lang="zh-CN" altLang="en-US" sz="1600" b="1" dirty="0">
              <a:solidFill>
                <a:srgbClr val="3D89BC"/>
              </a:solidFill>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393999" y="2739119"/>
            <a:ext cx="4356000" cy="2774724"/>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4</a:t>
            </a:r>
            <a:r>
              <a:rPr lang="zh-CN" altLang="en-US" sz="1600" b="1" dirty="0">
                <a:solidFill>
                  <a:srgbClr val="3D89BC"/>
                </a:solidFill>
              </a:rPr>
              <a:t>．基于循环神经网络的语言模型</a:t>
            </a:r>
            <a:endParaRPr lang="zh-CN" altLang="en-US" sz="1600" b="1" dirty="0">
              <a:solidFill>
                <a:srgbClr val="3D89BC"/>
              </a:solidFill>
            </a:endParaRPr>
          </a:p>
        </p:txBody>
      </p:sp>
      <p:sp>
        <p:nvSpPr>
          <p:cNvPr id="37" name="矩形 36"/>
          <p:cNvSpPr/>
          <p:nvPr/>
        </p:nvSpPr>
        <p:spPr>
          <a:xfrm>
            <a:off x="802884" y="1854043"/>
            <a:ext cx="7621400" cy="14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语言模型要求的输出是下一个最可能的词，可以让循环神经网络计算词典中每个词其下一个词的概率，这样，概率最大的词就是下一个最可能的词。因此，神经网络的输出向量也是一个</a:t>
            </a:r>
            <a:r>
              <a:rPr lang="en-US" altLang="zh-CN" sz="1600" dirty="0"/>
              <a:t>N</a:t>
            </a:r>
            <a:r>
              <a:rPr lang="zh-CN" altLang="en-US" sz="1600" dirty="0"/>
              <a:t>维向量，向量中的每个元素对应着词典中相应词的下一个词的概率，如图所示。</a:t>
            </a:r>
            <a:endParaRPr lang="en-US"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339340" y="5697855"/>
            <a:ext cx="4465320" cy="337185"/>
          </a:xfrm>
          <a:prstGeom prst="rect">
            <a:avLst/>
          </a:prstGeom>
        </p:spPr>
        <p:txBody>
          <a:bodyPr wrap="square">
            <a:spAutoFit/>
          </a:bodyPr>
          <a:lstStyle/>
          <a:p>
            <a:pPr algn="ctr">
              <a:lnSpc>
                <a:spcPct val="1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RNN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的语言模型词典示意图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nvSpPr>
        <p:spPr>
          <a:xfrm>
            <a:off x="802884" y="1397083"/>
            <a:ext cx="1323975" cy="337185"/>
          </a:xfrm>
          <a:prstGeom prst="rect">
            <a:avLst/>
          </a:prstGeom>
        </p:spPr>
        <p:txBody>
          <a:bodyPr wrap="none">
            <a:spAutoFit/>
          </a:bodyPr>
          <a:lstStyle/>
          <a:p>
            <a:r>
              <a:rPr lang="zh-CN" altLang="en-US" sz="1600" b="1" dirty="0">
                <a:solidFill>
                  <a:srgbClr val="3D89BC"/>
                </a:solidFill>
              </a:rPr>
              <a:t>（</a:t>
            </a:r>
            <a:r>
              <a:rPr lang="en-US" altLang="zh-CN" sz="1600" b="1" dirty="0">
                <a:solidFill>
                  <a:srgbClr val="3D89BC"/>
                </a:solidFill>
              </a:rPr>
              <a:t>1</a:t>
            </a:r>
            <a:r>
              <a:rPr lang="zh-CN" altLang="en-US" sz="1600" b="1" dirty="0">
                <a:solidFill>
                  <a:srgbClr val="3D89BC"/>
                </a:solidFill>
              </a:rPr>
              <a:t>）向量化</a:t>
            </a:r>
            <a:endParaRPr lang="en-US" altLang="zh-CN" sz="1600" b="1" dirty="0">
              <a:solidFill>
                <a:srgbClr val="3D89BC"/>
              </a:solidFill>
            </a:endParaRPr>
          </a:p>
        </p:txBody>
      </p:sp>
      <p:pic>
        <p:nvPicPr>
          <p:cNvPr id="14" name="图片 13"/>
          <p:cNvPicPr>
            <a:picLocks noChangeAspect="1"/>
          </p:cNvPicPr>
          <p:nvPr/>
        </p:nvPicPr>
        <p:blipFill>
          <a:blip r:embed="rId1"/>
          <a:stretch>
            <a:fillRect/>
          </a:stretch>
        </p:blipFill>
        <p:spPr>
          <a:xfrm>
            <a:off x="2339999" y="3491441"/>
            <a:ext cx="4464000" cy="225134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802884" y="1854042"/>
            <a:ext cx="7621400" cy="3122949"/>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4</a:t>
            </a:r>
            <a:r>
              <a:rPr lang="zh-CN" altLang="en-US" sz="1600" b="1" dirty="0">
                <a:solidFill>
                  <a:srgbClr val="3D89BC"/>
                </a:solidFill>
              </a:rPr>
              <a:t>．基于循环神经网络的语言模型</a:t>
            </a:r>
            <a:endParaRPr lang="zh-CN" altLang="en-US" sz="1600" b="1" dirty="0">
              <a:solidFill>
                <a:srgbClr val="3D89BC"/>
              </a:solidFill>
            </a:endParaRPr>
          </a:p>
        </p:txBody>
      </p:sp>
      <p:sp>
        <p:nvSpPr>
          <p:cNvPr id="37" name="矩形 36"/>
          <p:cNvSpPr/>
          <p:nvPr/>
        </p:nvSpPr>
        <p:spPr>
          <a:xfrm>
            <a:off x="802884" y="1854043"/>
            <a:ext cx="7621400" cy="1249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语言模型是对下一个词出现的概率进行建模，那么，怎样让循环神经网络输出概率呢？方法就是用</a:t>
            </a:r>
            <a:r>
              <a:rPr lang="en-US" altLang="zh-CN" sz="1600" dirty="0"/>
              <a:t>SoftMax</a:t>
            </a:r>
            <a:r>
              <a:rPr lang="zh-CN" altLang="en-US" sz="1600" dirty="0"/>
              <a:t>层作为循环神经网络的输出层。</a:t>
            </a:r>
            <a:endParaRPr lang="en-US" altLang="zh-CN" sz="1600" dirty="0"/>
          </a:p>
          <a:p>
            <a:pPr indent="-457200" fontAlgn="auto">
              <a:lnSpc>
                <a:spcPct val="100000"/>
              </a:lnSpc>
            </a:pPr>
            <a:r>
              <a:rPr lang="en-US" altLang="zh-CN" sz="1600" dirty="0"/>
              <a:t>      SoftMax</a:t>
            </a:r>
            <a:r>
              <a:rPr lang="zh-CN" altLang="en-US" sz="1600" dirty="0"/>
              <a:t>函数的定义：</a:t>
            </a:r>
            <a:endParaRPr lang="en-US"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802884" y="1397083"/>
            <a:ext cx="1794979" cy="338554"/>
          </a:xfrm>
          <a:prstGeom prst="rect">
            <a:avLst/>
          </a:prstGeom>
        </p:spPr>
        <p:txBody>
          <a:bodyPr wrap="none">
            <a:spAutoFit/>
          </a:bodyPr>
          <a:lstStyle/>
          <a:p>
            <a:r>
              <a:rPr lang="zh-CN" altLang="en-US" sz="1600" b="1" dirty="0">
                <a:solidFill>
                  <a:srgbClr val="3D89BC"/>
                </a:solidFill>
              </a:rPr>
              <a:t>（</a:t>
            </a:r>
            <a:r>
              <a:rPr lang="en-US" altLang="zh-CN" sz="1600" b="1" dirty="0">
                <a:solidFill>
                  <a:srgbClr val="3D89BC"/>
                </a:solidFill>
              </a:rPr>
              <a:t>2</a:t>
            </a:r>
            <a:r>
              <a:rPr lang="zh-CN" altLang="en-US" sz="1600" b="1" dirty="0">
                <a:solidFill>
                  <a:srgbClr val="3D89BC"/>
                </a:solidFill>
              </a:rPr>
              <a:t>）</a:t>
            </a:r>
            <a:r>
              <a:rPr lang="en-US" altLang="zh-CN" sz="1600" b="1" dirty="0">
                <a:solidFill>
                  <a:srgbClr val="3D89BC"/>
                </a:solidFill>
              </a:rPr>
              <a:t>SoftMax</a:t>
            </a:r>
            <a:r>
              <a:rPr lang="zh-CN" altLang="en-US" sz="1600" b="1" dirty="0">
                <a:solidFill>
                  <a:srgbClr val="3D89BC"/>
                </a:solidFill>
              </a:rPr>
              <a:t>层</a:t>
            </a:r>
            <a:endParaRPr lang="zh-CN" altLang="en-US" sz="1600" b="1" dirty="0">
              <a:solidFill>
                <a:srgbClr val="3D89BC"/>
              </a:solidFill>
            </a:endParaRPr>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7" name="对象 16"/>
          <p:cNvGraphicFramePr>
            <a:graphicFrameLocks noChangeAspect="1"/>
          </p:cNvGraphicFramePr>
          <p:nvPr/>
        </p:nvGraphicFramePr>
        <p:xfrm>
          <a:off x="2044174" y="3376762"/>
          <a:ext cx="1411765" cy="720000"/>
        </p:xfrm>
        <a:graphic>
          <a:graphicData uri="http://schemas.openxmlformats.org/presentationml/2006/ole">
            <mc:AlternateContent xmlns:mc="http://schemas.openxmlformats.org/markup-compatibility/2006">
              <mc:Choice xmlns:v="urn:schemas-microsoft-com:vml" Requires="v">
                <p:oleObj spid="_x0000_s26638" name="Equation" r:id="rId1" imgW="951865" imgH="482600" progId="Equation.DSMT4">
                  <p:embed/>
                </p:oleObj>
              </mc:Choice>
              <mc:Fallback>
                <p:oleObj name="Equation" r:id="rId1" imgW="951865" imgH="482600" progId="Equation.DSMT4">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174" y="3376762"/>
                        <a:ext cx="1411765" cy="7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文本框 18"/>
          <p:cNvSpPr txBox="1"/>
          <p:nvPr/>
        </p:nvSpPr>
        <p:spPr>
          <a:xfrm>
            <a:off x="7007365" y="3567485"/>
            <a:ext cx="771365" cy="338554"/>
          </a:xfrm>
          <a:prstGeom prst="rect">
            <a:avLst/>
          </a:prstGeom>
          <a:noFill/>
        </p:spPr>
        <p:txBody>
          <a:bodyPr wrap="none" rtlCol="0">
            <a:spAutoFit/>
          </a:bodyPr>
          <a:lstStyle/>
          <a:p>
            <a:r>
              <a:rPr lang="en-US" altLang="zh-CN" sz="1600" dirty="0">
                <a:solidFill>
                  <a:schemeClr val="bg1"/>
                </a:solidFill>
              </a:rPr>
              <a:t>(8-44)</a:t>
            </a:r>
            <a:endParaRPr lang="zh-CN" altLang="en-US" sz="1600" dirty="0">
              <a:solidFill>
                <a:schemeClr val="bg1"/>
              </a:solidFill>
            </a:endParaRPr>
          </a:p>
        </p:txBody>
      </p:sp>
      <p:sp>
        <p:nvSpPr>
          <p:cNvPr id="20" name="矩形 19"/>
          <p:cNvSpPr/>
          <p:nvPr/>
        </p:nvSpPr>
        <p:spPr>
          <a:xfrm>
            <a:off x="799936" y="4440066"/>
            <a:ext cx="7621400" cy="6022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50000"/>
              </a:lnSpc>
            </a:pPr>
            <a:r>
              <a:rPr lang="en-US" altLang="zh-CN" sz="1600" dirty="0"/>
              <a:t>      </a:t>
            </a:r>
            <a:r>
              <a:rPr lang="zh-CN" altLang="en-US" sz="1600" dirty="0"/>
              <a:t>式（</a:t>
            </a:r>
            <a:r>
              <a:rPr lang="en-US" altLang="zh-CN" sz="1600" dirty="0"/>
              <a:t>8-44</a:t>
            </a:r>
            <a:r>
              <a:rPr lang="zh-CN" altLang="en-US" sz="1600" dirty="0"/>
              <a:t>）看起来很晦涩。</a:t>
            </a:r>
            <a:endParaRPr lang="en-US" altLang="zh-CN"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785316" y="1401229"/>
            <a:ext cx="7621400" cy="4407143"/>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r>
              <a:rPr lang="en-US" altLang="zh-CN" sz="2100" spc="225" dirty="0">
                <a:solidFill>
                  <a:prstClr val="white"/>
                </a:solidFill>
              </a:rPr>
              <a:t>8.1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mc:AlternateContent xmlns:mc="http://schemas.openxmlformats.org/markup-compatibility/2006">
        <mc:Choice xmlns:a14="http://schemas.microsoft.com/office/drawing/2010/main" Requires="a14">
          <p:sp>
            <p:nvSpPr>
              <p:cNvPr id="24" name="矩形 23"/>
              <p:cNvSpPr/>
              <p:nvPr/>
            </p:nvSpPr>
            <p:spPr>
              <a:xfrm>
                <a:off x="798194" y="1401229"/>
                <a:ext cx="7621400" cy="11153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最后再用随机梯度下降算法更新权重。</a:t>
                </a:r>
                <a:endParaRPr lang="en-US" altLang="zh-CN" sz="1600" dirty="0"/>
              </a:p>
              <a:p>
                <a:pPr indent="457200"/>
                <a:r>
                  <a:rPr lang="zh-CN" altLang="en-US" sz="1600" dirty="0"/>
                  <a:t>假设时刻为</a:t>
                </a:r>
                <a14:m>
                  <m:oMath xmlns:m="http://schemas.openxmlformats.org/officeDocument/2006/math">
                    <m:r>
                      <a:rPr lang="zh-CN" altLang="en-US" sz="1600" i="1" smtClean="0">
                        <a:latin typeface="Cambria Math" panose="02040503050406030204" pitchFamily="18" charset="0"/>
                      </a:rPr>
                      <m:t>𝑡</m:t>
                    </m:r>
                  </m:oMath>
                </a14:m>
                <a:r>
                  <a:rPr lang="zh-CN" altLang="en-US" sz="1600" dirty="0"/>
                  <a:t>时，输入为</a:t>
                </a:r>
                <a14:m>
                  <m:oMath xmlns:m="http://schemas.openxmlformats.org/officeDocument/2006/math">
                    <m:sSub>
                      <m:sSubPr>
                        <m:ctrlPr>
                          <a:rPr lang="zh-CN" altLang="en-US" sz="1600" i="1" smtClean="0">
                            <a:latin typeface="Cambria Math"/>
                          </a:rPr>
                        </m:ctrlPr>
                      </m:sSubPr>
                      <m:e>
                        <m:r>
                          <a:rPr lang="zh-CN" altLang="en-US" sz="1600" i="1" smtClean="0">
                            <a:latin typeface="Cambria Math" panose="02040503050406030204" pitchFamily="18" charset="0"/>
                          </a:rPr>
                          <m:t>𝑥</m:t>
                        </m:r>
                      </m:e>
                      <m:sub>
                        <m:r>
                          <a:rPr lang="zh-CN" altLang="en-US" sz="1600" i="1" smtClean="0">
                            <a:latin typeface="Cambria Math" panose="02040503050406030204" pitchFamily="18" charset="0"/>
                          </a:rPr>
                          <m:t>𝑡</m:t>
                        </m:r>
                      </m:sub>
                    </m:sSub>
                  </m:oMath>
                </a14:m>
                <a:r>
                  <a:rPr lang="zh-CN" altLang="en-US" sz="1600" dirty="0"/>
                  <a:t>，隐层状态（隐层神经元活性值）为</a:t>
                </a:r>
                <a14:m>
                  <m:oMath xmlns:m="http://schemas.openxmlformats.org/officeDocument/2006/math">
                    <m:sSub>
                      <m:sSubPr>
                        <m:ctrlPr>
                          <a:rPr lang="zh-CN" altLang="en-US" sz="1600" i="1" smtClean="0">
                            <a:latin typeface="Cambria Math"/>
                          </a:rPr>
                        </m:ctrlPr>
                      </m:sSubPr>
                      <m:e>
                        <m:r>
                          <a:rPr lang="zh-CN" altLang="en-US" sz="1600" i="1" smtClean="0">
                            <a:latin typeface="Cambria Math" panose="02040503050406030204" pitchFamily="18" charset="0"/>
                          </a:rPr>
                          <m:t>h</m:t>
                        </m:r>
                      </m:e>
                      <m:sub>
                        <m:r>
                          <a:rPr lang="zh-CN" altLang="en-US" sz="1600" i="1" smtClean="0">
                            <a:latin typeface="Cambria Math" panose="02040503050406030204" pitchFamily="18" charset="0"/>
                          </a:rPr>
                          <m:t>𝑡</m:t>
                        </m:r>
                      </m:sub>
                    </m:sSub>
                    <m:r>
                      <a:rPr lang="zh-CN" altLang="en-US" sz="1600" i="1">
                        <a:latin typeface="Cambria Math" panose="02040503050406030204" pitchFamily="18" charset="0"/>
                      </a:rPr>
                      <m:t>，</m:t>
                    </m:r>
                  </m:oMath>
                </a14:m>
                <a:r>
                  <a:rPr lang="zh-CN" altLang="en-US" sz="1600" dirty="0"/>
                  <a:t> </a:t>
                </a:r>
                <a14:m>
                  <m:oMath xmlns:m="http://schemas.openxmlformats.org/officeDocument/2006/math">
                    <m:sSub>
                      <m:sSubPr>
                        <m:ctrlPr>
                          <a:rPr lang="zh-CN" altLang="en-US" sz="1600" i="1">
                            <a:latin typeface="Cambria Math"/>
                          </a:rPr>
                        </m:ctrlPr>
                      </m:sSubPr>
                      <m:e>
                        <m:r>
                          <a:rPr lang="zh-CN" altLang="en-US" sz="1600" i="1">
                            <a:latin typeface="Cambria Math" panose="02040503050406030204" pitchFamily="18" charset="0"/>
                          </a:rPr>
                          <m:t>h</m:t>
                        </m:r>
                      </m:e>
                      <m:sub>
                        <m:r>
                          <a:rPr lang="zh-CN" altLang="en-US" sz="1600" i="1">
                            <a:latin typeface="Cambria Math" panose="02040503050406030204" pitchFamily="18" charset="0"/>
                          </a:rPr>
                          <m:t>𝑡</m:t>
                        </m:r>
                      </m:sub>
                    </m:sSub>
                  </m:oMath>
                </a14:m>
                <a:r>
                  <a:rPr lang="zh-CN" altLang="en-US" sz="1600" dirty="0"/>
                  <a:t>不仅和当前时刻的输入</a:t>
                </a:r>
                <a14:m>
                  <m:oMath xmlns:m="http://schemas.openxmlformats.org/officeDocument/2006/math">
                    <m:sSub>
                      <m:sSubPr>
                        <m:ctrlPr>
                          <a:rPr lang="zh-CN" altLang="en-US" sz="1600" i="1">
                            <a:latin typeface="Cambria Math"/>
                          </a:rPr>
                        </m:ctrlPr>
                      </m:sSubPr>
                      <m:e>
                        <m:r>
                          <a:rPr lang="zh-CN" altLang="en-US" sz="1600" i="1">
                            <a:latin typeface="Cambria Math" panose="02040503050406030204" pitchFamily="18" charset="0"/>
                          </a:rPr>
                          <m:t>𝑥</m:t>
                        </m:r>
                      </m:e>
                      <m:sub>
                        <m:r>
                          <a:rPr lang="zh-CN" altLang="en-US" sz="1600" i="1">
                            <a:latin typeface="Cambria Math" panose="02040503050406030204" pitchFamily="18" charset="0"/>
                          </a:rPr>
                          <m:t>𝑡</m:t>
                        </m:r>
                      </m:sub>
                    </m:sSub>
                  </m:oMath>
                </a14:m>
                <a:r>
                  <a:rPr lang="zh-CN" altLang="en-US" sz="1600" dirty="0"/>
                  <a:t>相关，也和上一个时刻的隐层状态</a:t>
                </a:r>
                <a14:m>
                  <m:oMath xmlns:m="http://schemas.openxmlformats.org/officeDocument/2006/math">
                    <m:sSub>
                      <m:sSubPr>
                        <m:ctrlPr>
                          <a:rPr lang="zh-CN" altLang="en-US" sz="1600" i="1" smtClean="0">
                            <a:latin typeface="Cambria Math"/>
                          </a:rPr>
                        </m:ctrlPr>
                      </m:sSubPr>
                      <m:e>
                        <m:r>
                          <a:rPr lang="zh-CN" altLang="en-US" sz="1600" i="1" smtClean="0">
                            <a:latin typeface="Cambria Math" panose="02040503050406030204" pitchFamily="18" charset="0"/>
                          </a:rPr>
                          <m:t>h</m:t>
                        </m:r>
                      </m:e>
                      <m:sub>
                        <m:r>
                          <a:rPr lang="zh-CN" altLang="en-US" sz="1600" i="1" smtClean="0">
                            <a:latin typeface="Cambria Math" panose="02040503050406030204" pitchFamily="18" charset="0"/>
                          </a:rPr>
                          <m:t>𝑡</m:t>
                        </m:r>
                        <m:r>
                          <a:rPr lang="zh-CN" altLang="en-US" sz="1600" i="1" smtClean="0">
                            <a:latin typeface="Cambria Math" panose="02040503050406030204" pitchFamily="18" charset="0"/>
                          </a:rPr>
                          <m:t>−1</m:t>
                        </m:r>
                      </m:sub>
                    </m:sSub>
                  </m:oMath>
                </a14:m>
                <a:r>
                  <a:rPr lang="zh-CN" altLang="en-US" sz="1600" dirty="0"/>
                  <a:t>相关。</a:t>
                </a:r>
                <a:endParaRPr lang="en-US" altLang="zh-CN" sz="1600" dirty="0"/>
              </a:p>
            </p:txBody>
          </p:sp>
        </mc:Choice>
        <mc:Fallback>
          <p:sp>
            <p:nvSpPr>
              <p:cNvPr id="24" name="矩形 23"/>
              <p:cNvSpPr>
                <a:spLocks noRot="1" noChangeAspect="1" noMove="1" noResize="1" noEditPoints="1" noAdjustHandles="1" noChangeArrowheads="1" noChangeShapeType="1" noTextEdit="1"/>
              </p:cNvSpPr>
              <p:nvPr/>
            </p:nvSpPr>
            <p:spPr>
              <a:xfrm>
                <a:off x="798194" y="1401229"/>
                <a:ext cx="7621400" cy="1115359"/>
              </a:xfrm>
              <a:prstGeom prst="rect">
                <a:avLst/>
              </a:prstGeom>
              <a:blipFill rotWithShape="1">
                <a:blip r:embed="rId3"/>
                <a:stretch>
                  <a:fillRect l="-480"/>
                </a:stretch>
              </a:blipFill>
              <a:ln>
                <a:noFill/>
              </a:ln>
            </p:spPr>
            <p:txBody>
              <a:bodyPr/>
              <a:lstStyle/>
              <a:p>
                <a:r>
                  <a:rPr lang="zh-CN" altLang="en-US">
                    <a:noFill/>
                  </a:rPr>
                  <a:t> </a:t>
                </a:r>
                <a:endParaRPr lang="zh-CN" altLang="en-US">
                  <a:noFill/>
                </a:endParaRPr>
              </a:p>
            </p:txBody>
          </p:sp>
        </mc:Fallback>
      </mc:AlternateContent>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循环神经网络的基本工作原理</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7" name="对象 36"/>
          <p:cNvGraphicFramePr>
            <a:graphicFrameLocks noChangeAspect="1"/>
          </p:cNvGraphicFramePr>
          <p:nvPr/>
        </p:nvGraphicFramePr>
        <p:xfrm>
          <a:off x="1944327" y="3358531"/>
          <a:ext cx="1071739" cy="360000"/>
        </p:xfrm>
        <a:graphic>
          <a:graphicData uri="http://schemas.openxmlformats.org/presentationml/2006/ole">
            <mc:AlternateContent xmlns:mc="http://schemas.openxmlformats.org/markup-compatibility/2006">
              <mc:Choice xmlns:v="urn:schemas-microsoft-com:vml" Requires="v">
                <p:oleObj spid="_x0000_s8435" name="Equation" r:id="rId4" imgW="13716000" imgH="4572000" progId="Equation.DSMT4">
                  <p:embed/>
                </p:oleObj>
              </mc:Choice>
              <mc:Fallback>
                <p:oleObj name="Equation" r:id="rId4" imgW="13716000" imgH="4572000" progId="Equation.DSMT4">
                  <p:embed/>
                  <p:pic>
                    <p:nvPicPr>
                      <p:cNvPr id="0" name="Object 14"/>
                      <p:cNvPicPr>
                        <a:picLocks noChangeAspect="1" noChangeArrowheads="1"/>
                      </p:cNvPicPr>
                      <p:nvPr/>
                    </p:nvPicPr>
                    <p:blipFill>
                      <a:blip r:embed="rId5"/>
                      <a:srcRect/>
                      <a:stretch>
                        <a:fillRect/>
                      </a:stretch>
                    </p:blipFill>
                    <p:spPr bwMode="auto">
                      <a:xfrm>
                        <a:off x="1944327" y="3358531"/>
                        <a:ext cx="1071739" cy="360000"/>
                      </a:xfrm>
                      <a:prstGeom prst="rect">
                        <a:avLst/>
                      </a:prstGeom>
                      <a:noFill/>
                    </p:spPr>
                  </p:pic>
                </p:oleObj>
              </mc:Fallback>
            </mc:AlternateContent>
          </a:graphicData>
        </a:graphic>
      </p:graphicFrame>
      <p:sp>
        <p:nvSpPr>
          <p:cNvPr id="3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9" name="对象 38"/>
          <p:cNvGraphicFramePr>
            <a:graphicFrameLocks noChangeAspect="1"/>
          </p:cNvGraphicFramePr>
          <p:nvPr/>
        </p:nvGraphicFramePr>
        <p:xfrm>
          <a:off x="1948496" y="2732952"/>
          <a:ext cx="1978185" cy="360000"/>
        </p:xfrm>
        <a:graphic>
          <a:graphicData uri="http://schemas.openxmlformats.org/presentationml/2006/ole">
            <mc:AlternateContent xmlns:mc="http://schemas.openxmlformats.org/markup-compatibility/2006">
              <mc:Choice xmlns:v="urn:schemas-microsoft-com:vml" Requires="v">
                <p:oleObj spid="_x0000_s8436" name="Equation" r:id="rId6" imgW="1104900" imgH="190500" progId="Equation.DSMT4">
                  <p:embed/>
                </p:oleObj>
              </mc:Choice>
              <mc:Fallback>
                <p:oleObj name="Equation" r:id="rId6" imgW="1104900" imgH="190500" progId="Equation.DSMT4">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8496" y="2732952"/>
                        <a:ext cx="1978185" cy="360000"/>
                      </a:xfrm>
                      <a:prstGeom prst="rect">
                        <a:avLst/>
                      </a:prstGeom>
                      <a:noFill/>
                    </p:spPr>
                  </p:pic>
                </p:oleObj>
              </mc:Fallback>
            </mc:AlternateContent>
          </a:graphicData>
        </a:graphic>
      </p:graphicFrame>
      <p:sp>
        <p:nvSpPr>
          <p:cNvPr id="4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3" name="对象 42"/>
          <p:cNvGraphicFramePr>
            <a:graphicFrameLocks noChangeAspect="1"/>
          </p:cNvGraphicFramePr>
          <p:nvPr/>
        </p:nvGraphicFramePr>
        <p:xfrm>
          <a:off x="1942336" y="5176882"/>
          <a:ext cx="2430000" cy="360000"/>
        </p:xfrm>
        <a:graphic>
          <a:graphicData uri="http://schemas.openxmlformats.org/presentationml/2006/ole">
            <mc:AlternateContent xmlns:mc="http://schemas.openxmlformats.org/markup-compatibility/2006">
              <mc:Choice xmlns:v="urn:schemas-microsoft-com:vml" Requires="v">
                <p:oleObj spid="_x0000_s8437" name="Equation" r:id="rId8" imgW="1282700" imgH="190500" progId="Equation.DSMT4">
                  <p:embed/>
                </p:oleObj>
              </mc:Choice>
              <mc:Fallback>
                <p:oleObj name="Equation" r:id="rId8" imgW="1282700" imgH="190500" progId="Equation.DSMT4">
                  <p:embed/>
                  <p:pic>
                    <p:nvPicPr>
                      <p:cNvPr id="0"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2336" y="5176882"/>
                        <a:ext cx="2430000" cy="360000"/>
                      </a:xfrm>
                      <a:prstGeom prst="rect">
                        <a:avLst/>
                      </a:prstGeom>
                      <a:noFill/>
                    </p:spPr>
                  </p:pic>
                </p:oleObj>
              </mc:Fallback>
            </mc:AlternateContent>
          </a:graphicData>
        </a:graphic>
      </p:graphicFrame>
      <mc:AlternateContent xmlns:mc="http://schemas.openxmlformats.org/markup-compatibility/2006">
        <mc:Choice xmlns:a14="http://schemas.microsoft.com/office/drawing/2010/main" Requires="a14">
          <p:sp>
            <p:nvSpPr>
              <p:cNvPr id="44" name="矩形 43">
                <a:extLst>
                  <a:ext uri="{FF2B5EF4-FFF2-40B4-BE49-F238E27FC236}">
                    <ele attr="{DB09ECB2-EBA0-4148-AD63-5D564105614D}"/>
                  </a:ext>
                </a:extLst>
              </p:cNvPr>
              <p:cNvSpPr/>
              <p:nvPr/>
            </p:nvSpPr>
            <p:spPr>
              <a:xfrm>
                <a:off x="798194" y="3892777"/>
                <a:ext cx="7621400" cy="10784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其中</a:t>
                </a:r>
                <a14:m>
                  <m:oMath xmlns:m="http://schemas.openxmlformats.org/officeDocument/2006/math">
                    <m:sSub>
                      <m:sSubPr>
                        <m:ctrlPr>
                          <a:rPr lang="zh-CN" altLang="en-US" sz="1600" i="1">
                            <a:latin typeface="Cambria Math"/>
                          </a:rPr>
                        </m:ctrlPr>
                      </m:sSubPr>
                      <m:e>
                        <m:r>
                          <a:rPr lang="zh-CN" altLang="en-US" sz="1600" i="1">
                            <a:latin typeface="Cambria Math" panose="02040503050406030204" pitchFamily="18" charset="0"/>
                          </a:rPr>
                          <m:t>𝑧</m:t>
                        </m:r>
                      </m:e>
                      <m:sub>
                        <m:r>
                          <a:rPr lang="zh-CN" altLang="en-US" sz="1600" i="1">
                            <a:latin typeface="Cambria Math" panose="02040503050406030204" pitchFamily="18" charset="0"/>
                          </a:rPr>
                          <m:t>𝑡</m:t>
                        </m:r>
                      </m:sub>
                    </m:sSub>
                  </m:oMath>
                </a14:m>
                <a:r>
                  <a:rPr lang="zh-CN" altLang="en-US" sz="1600" dirty="0"/>
                  <a:t>为隐藏层的净输入；</a:t>
                </a:r>
                <a14:m>
                  <m:oMath xmlns:m="http://schemas.openxmlformats.org/officeDocument/2006/math">
                    <m:r>
                      <a:rPr lang="zh-CN" altLang="en-US" sz="1600" i="1">
                        <a:latin typeface="Cambria Math" panose="02040503050406030204" pitchFamily="18" charset="0"/>
                      </a:rPr>
                      <m:t>𝑓</m:t>
                    </m:r>
                    <m:d>
                      <m:dPr>
                        <m:ctrlPr>
                          <a:rPr lang="zh-CN" altLang="en-US" sz="1600" i="1">
                            <a:latin typeface="Cambria Math"/>
                          </a:rPr>
                        </m:ctrlPr>
                      </m:dPr>
                      <m:e>
                        <m:r>
                          <a:rPr lang="zh-CN" altLang="en-US" sz="1600">
                            <a:latin typeface="Cambria Math" panose="02040503050406030204" pitchFamily="18" charset="0"/>
                          </a:rPr>
                          <m:t>⋅</m:t>
                        </m:r>
                      </m:e>
                    </m:d>
                  </m:oMath>
                </a14:m>
                <a:r>
                  <a:rPr lang="zh-CN" altLang="en-US" sz="1600" dirty="0"/>
                  <a:t>是非线性激活函数，通常为</a:t>
                </a:r>
                <a:r>
                  <a:rPr lang="en-US" altLang="zh-CN" sz="1600" dirty="0"/>
                  <a:t>logistic</a:t>
                </a:r>
                <a:r>
                  <a:rPr lang="zh-CN" altLang="en-US" sz="1600" dirty="0"/>
                  <a:t>函数或</a:t>
                </a:r>
                <a:r>
                  <a:rPr lang="en-US" altLang="zh-CN" sz="1600" dirty="0"/>
                  <a:t>tanh</a:t>
                </a:r>
                <a:r>
                  <a:rPr lang="zh-CN" altLang="en-US" sz="1600" dirty="0"/>
                  <a:t>函数；</a:t>
                </a:r>
                <a14:m>
                  <m:oMath xmlns:m="http://schemas.openxmlformats.org/officeDocument/2006/math">
                    <m:r>
                      <a:rPr lang="zh-CN" altLang="en-US" sz="1600" i="1">
                        <a:latin typeface="Cambria Math" panose="02040503050406030204" pitchFamily="18" charset="0"/>
                      </a:rPr>
                      <m:t>𝑢</m:t>
                    </m:r>
                  </m:oMath>
                </a14:m>
                <a:r>
                  <a:rPr lang="zh-CN" altLang="en-US" sz="1600" dirty="0"/>
                  <a:t>为状态</a:t>
                </a:r>
                <a:r>
                  <a:rPr lang="en-US" altLang="zh-CN" sz="1600" dirty="0"/>
                  <a:t>-</a:t>
                </a:r>
                <a:r>
                  <a:rPr lang="zh-CN" altLang="en-US" sz="1600" dirty="0"/>
                  <a:t>状态权重矩阵；</a:t>
                </a:r>
                <a14:m>
                  <m:oMath xmlns:m="http://schemas.openxmlformats.org/officeDocument/2006/math">
                    <m:r>
                      <a:rPr lang="zh-CN" altLang="en-US" sz="1600" i="1">
                        <a:latin typeface="Cambria Math" panose="02040503050406030204" pitchFamily="18" charset="0"/>
                      </a:rPr>
                      <m:t>𝑤</m:t>
                    </m:r>
                  </m:oMath>
                </a14:m>
                <a:r>
                  <a:rPr lang="zh-CN" altLang="en-US" sz="1600" dirty="0"/>
                  <a:t>为状态</a:t>
                </a:r>
                <a:r>
                  <a:rPr lang="en-US" altLang="zh-CN" sz="1600" dirty="0"/>
                  <a:t>-</a:t>
                </a:r>
                <a:r>
                  <a:rPr lang="zh-CN" altLang="en-US" sz="1600" dirty="0"/>
                  <a:t>输入权重矩阵；</a:t>
                </a:r>
                <a14:m>
                  <m:oMath xmlns:m="http://schemas.openxmlformats.org/officeDocument/2006/math">
                    <m:r>
                      <a:rPr lang="zh-CN" altLang="en-US" sz="1600" i="1">
                        <a:latin typeface="Cambria Math" panose="02040503050406030204" pitchFamily="18" charset="0"/>
                      </a:rPr>
                      <m:t>𝑏</m:t>
                    </m:r>
                  </m:oMath>
                </a14:m>
                <a:r>
                  <a:rPr lang="zh-CN" altLang="en-US" sz="1600" dirty="0"/>
                  <a:t>为偏置。式（</a:t>
                </a:r>
                <a:r>
                  <a:rPr lang="en-US" altLang="zh-CN" sz="1600" dirty="0"/>
                  <a:t>8-1</a:t>
                </a:r>
                <a:r>
                  <a:rPr lang="zh-CN" altLang="en-US" sz="1600" dirty="0"/>
                  <a:t>）和式（</a:t>
                </a:r>
                <a:r>
                  <a:rPr lang="en-US" altLang="zh-CN" sz="1600" dirty="0"/>
                  <a:t>8-2</a:t>
                </a:r>
                <a:r>
                  <a:rPr lang="zh-CN" altLang="en-US" sz="1600" dirty="0"/>
                  <a:t>）也经常直接写为</a:t>
                </a:r>
                <a:r>
                  <a:rPr lang="en-US" altLang="zh-CN" sz="1600" dirty="0"/>
                  <a:t>:</a:t>
                </a:r>
              </a:p>
            </p:txBody>
          </p:sp>
        </mc:Choice>
        <mc:Fallback>
          <p:sp>
            <p:nvSpPr>
              <p:cNvPr id="44" name="矩形 43"/>
              <p:cNvSpPr>
                <a:spLocks noRot="1" noChangeAspect="1" noMove="1" noResize="1" noEditPoints="1" noAdjustHandles="1" noChangeArrowheads="1" noChangeShapeType="1" noTextEdit="1"/>
              </p:cNvSpPr>
              <p:nvPr/>
            </p:nvSpPr>
            <p:spPr>
              <a:xfrm>
                <a:off x="798194" y="3892777"/>
                <a:ext cx="7621400" cy="1078469"/>
              </a:xfrm>
              <a:prstGeom prst="rect">
                <a:avLst/>
              </a:prstGeom>
              <a:blipFill rotWithShape="1">
                <a:blip r:embed="rId10"/>
                <a:stretch>
                  <a:fillRect l="-480"/>
                </a:stretch>
              </a:blipFill>
              <a:ln>
                <a:noFill/>
              </a:ln>
            </p:spPr>
            <p:txBody>
              <a:bodyPr/>
              <a:lstStyle/>
              <a:p>
                <a:r>
                  <a:rPr lang="zh-CN" altLang="en-US">
                    <a:noFill/>
                  </a:rPr>
                  <a:t> </a:t>
                </a:r>
                <a:endParaRPr lang="zh-CN" altLang="en-US">
                  <a:noFill/>
                </a:endParaRPr>
              </a:p>
            </p:txBody>
          </p:sp>
        </mc:Fallback>
      </mc:AlternateContent>
      <p:sp>
        <p:nvSpPr>
          <p:cNvPr id="45" name="文本框 44"/>
          <p:cNvSpPr txBox="1"/>
          <p:nvPr/>
        </p:nvSpPr>
        <p:spPr>
          <a:xfrm>
            <a:off x="7159432" y="2743675"/>
            <a:ext cx="651140" cy="338554"/>
          </a:xfrm>
          <a:prstGeom prst="rect">
            <a:avLst/>
          </a:prstGeom>
          <a:noFill/>
        </p:spPr>
        <p:txBody>
          <a:bodyPr wrap="none" rtlCol="0">
            <a:spAutoFit/>
          </a:bodyPr>
          <a:lstStyle/>
          <a:p>
            <a:r>
              <a:rPr lang="en-US" altLang="zh-CN" sz="1600" dirty="0">
                <a:solidFill>
                  <a:schemeClr val="bg1"/>
                </a:solidFill>
              </a:rPr>
              <a:t>(8-1)</a:t>
            </a:r>
            <a:endParaRPr lang="zh-CN" altLang="en-US" sz="1600" dirty="0">
              <a:solidFill>
                <a:schemeClr val="bg1"/>
              </a:solidFill>
            </a:endParaRPr>
          </a:p>
        </p:txBody>
      </p:sp>
      <p:sp>
        <p:nvSpPr>
          <p:cNvPr id="46" name="文本框 45"/>
          <p:cNvSpPr txBox="1"/>
          <p:nvPr/>
        </p:nvSpPr>
        <p:spPr>
          <a:xfrm>
            <a:off x="7159432" y="3369254"/>
            <a:ext cx="651140" cy="338554"/>
          </a:xfrm>
          <a:prstGeom prst="rect">
            <a:avLst/>
          </a:prstGeom>
          <a:noFill/>
        </p:spPr>
        <p:txBody>
          <a:bodyPr wrap="none" rtlCol="0">
            <a:spAutoFit/>
          </a:bodyPr>
          <a:lstStyle/>
          <a:p>
            <a:r>
              <a:rPr lang="en-US" altLang="zh-CN" sz="1600" dirty="0">
                <a:solidFill>
                  <a:schemeClr val="bg1"/>
                </a:solidFill>
              </a:rPr>
              <a:t>(8-2)</a:t>
            </a:r>
            <a:endParaRPr lang="zh-CN" altLang="en-US" sz="1600" dirty="0">
              <a:solidFill>
                <a:schemeClr val="bg1"/>
              </a:solidFill>
            </a:endParaRPr>
          </a:p>
        </p:txBody>
      </p:sp>
      <p:sp>
        <p:nvSpPr>
          <p:cNvPr id="48" name="文本框 47"/>
          <p:cNvSpPr txBox="1"/>
          <p:nvPr/>
        </p:nvSpPr>
        <p:spPr>
          <a:xfrm>
            <a:off x="7159432" y="5187605"/>
            <a:ext cx="651140" cy="338554"/>
          </a:xfrm>
          <a:prstGeom prst="rect">
            <a:avLst/>
          </a:prstGeom>
          <a:noFill/>
        </p:spPr>
        <p:txBody>
          <a:bodyPr wrap="none" rtlCol="0">
            <a:spAutoFit/>
          </a:bodyPr>
          <a:lstStyle/>
          <a:p>
            <a:r>
              <a:rPr lang="en-US" altLang="zh-CN" sz="1600" dirty="0">
                <a:solidFill>
                  <a:schemeClr val="bg1"/>
                </a:solidFill>
              </a:rPr>
              <a:t>(8-3)</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4</a:t>
            </a:r>
            <a:r>
              <a:rPr lang="zh-CN" altLang="en-US" sz="1600" b="1" dirty="0">
                <a:solidFill>
                  <a:srgbClr val="3D89BC"/>
                </a:solidFill>
              </a:rPr>
              <a:t>．基于循环神经网络的语言模型</a:t>
            </a:r>
            <a:endParaRPr lang="zh-CN" altLang="en-US" sz="1600" b="1" dirty="0">
              <a:solidFill>
                <a:srgbClr val="3D89BC"/>
              </a:solidFill>
            </a:endParaRPr>
          </a:p>
        </p:txBody>
      </p:sp>
      <p:sp>
        <p:nvSpPr>
          <p:cNvPr id="37" name="矩形 36"/>
          <p:cNvSpPr/>
          <p:nvPr/>
        </p:nvSpPr>
        <p:spPr>
          <a:xfrm>
            <a:off x="802884" y="1854043"/>
            <a:ext cx="7621400" cy="79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从图可以看出，</a:t>
            </a:r>
            <a:r>
              <a:rPr lang="en-US" altLang="zh-CN" sz="1600" dirty="0"/>
              <a:t>SoftMax layer</a:t>
            </a:r>
            <a:r>
              <a:rPr lang="zh-CN" altLang="en-US" sz="1600" dirty="0"/>
              <a:t>的输入是一个向量，输出也是一个向量，两个向量的维度是一样的。</a:t>
            </a:r>
            <a:endParaRPr lang="en-US"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802005" y="5697855"/>
            <a:ext cx="7621270" cy="337185"/>
          </a:xfrm>
          <a:prstGeom prst="rect">
            <a:avLst/>
          </a:prstGeom>
        </p:spPr>
        <p:txBody>
          <a:bodyPr wrap="square">
            <a:spAutoFit/>
          </a:bodyPr>
          <a:lstStyle/>
          <a:p>
            <a:pPr algn="ctr">
              <a:lnSpc>
                <a:spcPct val="1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RNN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语言处理输出层示意图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nvSpPr>
        <p:spPr>
          <a:xfrm>
            <a:off x="802884" y="1397083"/>
            <a:ext cx="1794979" cy="338554"/>
          </a:xfrm>
          <a:prstGeom prst="rect">
            <a:avLst/>
          </a:prstGeom>
        </p:spPr>
        <p:txBody>
          <a:bodyPr wrap="none">
            <a:spAutoFit/>
          </a:bodyPr>
          <a:lstStyle/>
          <a:p>
            <a:r>
              <a:rPr lang="zh-CN" altLang="en-US" sz="1600" b="1" dirty="0">
                <a:solidFill>
                  <a:srgbClr val="3D89BC"/>
                </a:solidFill>
              </a:rPr>
              <a:t>（</a:t>
            </a:r>
            <a:r>
              <a:rPr lang="en-US" altLang="zh-CN" sz="1600" b="1" dirty="0">
                <a:solidFill>
                  <a:srgbClr val="3D89BC"/>
                </a:solidFill>
              </a:rPr>
              <a:t>2</a:t>
            </a:r>
            <a:r>
              <a:rPr lang="zh-CN" altLang="en-US" sz="1600" b="1" dirty="0">
                <a:solidFill>
                  <a:srgbClr val="3D89BC"/>
                </a:solidFill>
              </a:rPr>
              <a:t>）</a:t>
            </a:r>
            <a:r>
              <a:rPr lang="en-US" altLang="zh-CN" sz="1600" b="1" dirty="0">
                <a:solidFill>
                  <a:srgbClr val="3D89BC"/>
                </a:solidFill>
              </a:rPr>
              <a:t>SoftMax</a:t>
            </a:r>
            <a:r>
              <a:rPr lang="zh-CN" altLang="en-US" sz="1600" b="1" dirty="0">
                <a:solidFill>
                  <a:srgbClr val="3D89BC"/>
                </a:solidFill>
              </a:rPr>
              <a:t>层</a:t>
            </a:r>
            <a:endParaRPr lang="zh-CN" altLang="en-US" sz="1600" b="1" dirty="0">
              <a:solidFill>
                <a:srgbClr val="3D89BC"/>
              </a:solidFill>
            </a:endParaRPr>
          </a:p>
        </p:txBody>
      </p:sp>
      <p:pic>
        <p:nvPicPr>
          <p:cNvPr id="15" name="图片 14"/>
          <p:cNvPicPr>
            <a:picLocks noChangeAspect="1"/>
          </p:cNvPicPr>
          <p:nvPr/>
        </p:nvPicPr>
        <p:blipFill>
          <a:blip r:embed="rId1"/>
          <a:stretch>
            <a:fillRect/>
          </a:stretch>
        </p:blipFill>
        <p:spPr>
          <a:xfrm>
            <a:off x="3227584" y="3038320"/>
            <a:ext cx="2772000" cy="2622561"/>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4</a:t>
            </a:r>
            <a:r>
              <a:rPr lang="zh-CN" altLang="en-US" sz="1600" b="1" dirty="0">
                <a:solidFill>
                  <a:srgbClr val="3D89BC"/>
                </a:solidFill>
              </a:rPr>
              <a:t>．基于循环神经网络的语言模型</a:t>
            </a:r>
            <a:endParaRPr lang="zh-CN" altLang="en-US" sz="1600" b="1" dirty="0">
              <a:solidFill>
                <a:srgbClr val="3D89BC"/>
              </a:solidFill>
            </a:endParaRPr>
          </a:p>
        </p:txBody>
      </p:sp>
      <p:sp>
        <p:nvSpPr>
          <p:cNvPr id="37" name="矩形 36"/>
          <p:cNvSpPr/>
          <p:nvPr/>
        </p:nvSpPr>
        <p:spPr>
          <a:xfrm>
            <a:off x="802884" y="1977758"/>
            <a:ext cx="7621400" cy="23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可以使用监督学习的方法对语言模型进行训练，首先，需要准备训练数据集。接下来，介绍怎样把语料“我</a:t>
            </a:r>
            <a:r>
              <a:rPr lang="en-US" altLang="zh-CN" sz="1600" dirty="0"/>
              <a:t>-</a:t>
            </a:r>
            <a:r>
              <a:rPr lang="zh-CN" altLang="en-US" sz="1600" dirty="0"/>
              <a:t>昨天</a:t>
            </a:r>
            <a:r>
              <a:rPr lang="en-US" altLang="zh-CN" sz="1600" dirty="0"/>
              <a:t>-</a:t>
            </a:r>
            <a:r>
              <a:rPr lang="zh-CN" altLang="en-US" sz="1600" dirty="0"/>
              <a:t>上学</a:t>
            </a:r>
            <a:r>
              <a:rPr lang="en-US" altLang="zh-CN" sz="1600" dirty="0"/>
              <a:t>-</a:t>
            </a:r>
            <a:r>
              <a:rPr lang="zh-CN" altLang="en-US" sz="1600" dirty="0"/>
              <a:t>迟到</a:t>
            </a:r>
            <a:r>
              <a:rPr lang="en-US" altLang="zh-CN" sz="1600" dirty="0"/>
              <a:t>-</a:t>
            </a:r>
            <a:r>
              <a:rPr lang="zh-CN" altLang="en-US" sz="1600" dirty="0"/>
              <a:t>了”转换成语言模型的训练数据集。</a:t>
            </a:r>
            <a:endParaRPr lang="en-US" altLang="zh-CN" sz="1600" dirty="0"/>
          </a:p>
          <a:p>
            <a:pPr indent="-457200" fontAlgn="auto">
              <a:lnSpc>
                <a:spcPct val="100000"/>
              </a:lnSpc>
            </a:pPr>
            <a:r>
              <a:rPr lang="zh-CN" altLang="en-US" sz="1600" dirty="0"/>
              <a:t>      使用前面介绍过的向量化方法，对输入</a:t>
            </a:r>
            <a:r>
              <a:rPr lang="en-US" altLang="zh-CN" sz="1600" dirty="0"/>
              <a:t>x</a:t>
            </a:r>
            <a:r>
              <a:rPr lang="zh-CN" altLang="en-US" sz="1600" dirty="0"/>
              <a:t>和标签</a:t>
            </a:r>
            <a:r>
              <a:rPr lang="en-US" altLang="zh-CN" sz="1600" dirty="0"/>
              <a:t>y</a:t>
            </a:r>
            <a:r>
              <a:rPr lang="zh-CN" altLang="en-US" sz="1600" dirty="0"/>
              <a:t>进行向量化。对标签</a:t>
            </a:r>
            <a:r>
              <a:rPr lang="en-US" altLang="zh-CN" sz="1600" dirty="0"/>
              <a:t>y</a:t>
            </a:r>
            <a:r>
              <a:rPr lang="zh-CN" altLang="en-US" sz="1600" dirty="0"/>
              <a:t>进行向量化，其结果也是一个</a:t>
            </a:r>
            <a:r>
              <a:rPr lang="en-US" altLang="zh-CN" sz="1600" dirty="0"/>
              <a:t>one-hot</a:t>
            </a:r>
            <a:r>
              <a:rPr lang="zh-CN" altLang="en-US" sz="1600" dirty="0"/>
              <a:t>向量。</a:t>
            </a:r>
            <a:endParaRPr lang="en-US" altLang="zh-CN" sz="1600" dirty="0"/>
          </a:p>
          <a:p>
            <a:pPr indent="-457200" fontAlgn="auto">
              <a:lnSpc>
                <a:spcPct val="100000"/>
              </a:lnSpc>
            </a:pPr>
            <a:r>
              <a:rPr lang="zh-CN" altLang="en-US" sz="1600" dirty="0"/>
              <a:t>      使用交叉熵误差函数作为优化目标，对模型进行优化。在实际工程中，可以使用大量的语料来对模型进行训练，获取训练数据集和传统的循环神经网络训练的方法是完成相同的。</a:t>
            </a:r>
            <a:endParaRPr lang="en-US"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802884" y="1397083"/>
            <a:ext cx="2157963" cy="338554"/>
          </a:xfrm>
          <a:prstGeom prst="rect">
            <a:avLst/>
          </a:prstGeom>
        </p:spPr>
        <p:txBody>
          <a:bodyPr wrap="none">
            <a:spAutoFit/>
          </a:bodyPr>
          <a:lstStyle/>
          <a:p>
            <a:r>
              <a:rPr lang="zh-CN" altLang="en-US" sz="1600" b="1" dirty="0">
                <a:solidFill>
                  <a:srgbClr val="3D89BC"/>
                </a:solidFill>
              </a:rPr>
              <a:t>（</a:t>
            </a:r>
            <a:r>
              <a:rPr lang="en-US" altLang="zh-CN" sz="1600" b="1" dirty="0">
                <a:solidFill>
                  <a:srgbClr val="3D89BC"/>
                </a:solidFill>
              </a:rPr>
              <a:t>3</a:t>
            </a:r>
            <a:r>
              <a:rPr lang="zh-CN" altLang="en-US" sz="1600" b="1" dirty="0">
                <a:solidFill>
                  <a:srgbClr val="3D89BC"/>
                </a:solidFill>
              </a:rPr>
              <a:t>）语言模型的训练</a:t>
            </a:r>
            <a:endParaRPr lang="zh-CN" altLang="en-US" sz="1600" b="1" dirty="0">
              <a:solidFill>
                <a:srgbClr val="3D89BC"/>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61300" y="1977758"/>
            <a:ext cx="7621400" cy="3766219"/>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a:solidFill>
                  <a:prstClr val="white"/>
                </a:solidFill>
              </a:rPr>
              <a:t>8.5 </a:t>
            </a:r>
            <a:r>
              <a:rPr lang="zh-CN" altLang="en-US" sz="2100" spc="225" dirty="0">
                <a:solidFill>
                  <a:prstClr val="white"/>
                </a:solidFill>
              </a:rPr>
              <a:t>循环神经网络的应用</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4</a:t>
            </a:r>
            <a:r>
              <a:rPr lang="zh-CN" altLang="en-US" sz="1600" b="1" dirty="0">
                <a:solidFill>
                  <a:srgbClr val="3D89BC"/>
                </a:solidFill>
              </a:rPr>
              <a:t>．基于循环神经网络的语言模型</a:t>
            </a:r>
            <a:endParaRPr lang="zh-CN" altLang="en-US" sz="1600" b="1" dirty="0">
              <a:solidFill>
                <a:srgbClr val="3D89BC"/>
              </a:solidFill>
            </a:endParaRPr>
          </a:p>
        </p:txBody>
      </p:sp>
      <p:sp>
        <p:nvSpPr>
          <p:cNvPr id="37" name="矩形 36"/>
          <p:cNvSpPr/>
          <p:nvPr/>
        </p:nvSpPr>
        <p:spPr>
          <a:xfrm>
            <a:off x="777126" y="1977758"/>
            <a:ext cx="7621400" cy="84726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lnSpc>
                <a:spcPct val="100000"/>
              </a:lnSpc>
            </a:pPr>
            <a:r>
              <a:rPr lang="en-US" altLang="zh-CN" sz="1600" dirty="0"/>
              <a:t>      </a:t>
            </a:r>
            <a:r>
              <a:rPr lang="zh-CN" altLang="en-US" sz="1600" dirty="0"/>
              <a:t>一般来说，当神经网络的输出层是</a:t>
            </a:r>
            <a:r>
              <a:rPr lang="en-US" altLang="zh-CN" sz="1600" dirty="0"/>
              <a:t>SoftMax</a:t>
            </a:r>
            <a:r>
              <a:rPr lang="zh-CN" altLang="en-US" sz="1600" dirty="0"/>
              <a:t>层时，对应的误差函数</a:t>
            </a:r>
            <a:r>
              <a:rPr lang="en-US" altLang="zh-CN" sz="1600" dirty="0"/>
              <a:t>E</a:t>
            </a:r>
            <a:r>
              <a:rPr lang="zh-CN" altLang="en-US" sz="1600" dirty="0"/>
              <a:t>通常选择交叉熵误差函数，其定义如下：</a:t>
            </a:r>
            <a:endParaRPr lang="en-US"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802884" y="1397083"/>
            <a:ext cx="1747594" cy="338554"/>
          </a:xfrm>
          <a:prstGeom prst="rect">
            <a:avLst/>
          </a:prstGeom>
        </p:spPr>
        <p:txBody>
          <a:bodyPr wrap="none">
            <a:spAutoFit/>
          </a:bodyPr>
          <a:lstStyle/>
          <a:p>
            <a:r>
              <a:rPr lang="zh-CN" altLang="en-US" sz="1600" b="1" dirty="0">
                <a:solidFill>
                  <a:srgbClr val="3D89BC"/>
                </a:solidFill>
              </a:rPr>
              <a:t>（</a:t>
            </a:r>
            <a:r>
              <a:rPr lang="en-US" altLang="zh-CN" sz="1600" b="1" dirty="0">
                <a:solidFill>
                  <a:srgbClr val="3D89BC"/>
                </a:solidFill>
              </a:rPr>
              <a:t>4</a:t>
            </a:r>
            <a:r>
              <a:rPr lang="zh-CN" altLang="en-US" sz="1600" b="1" dirty="0">
                <a:solidFill>
                  <a:srgbClr val="3D89BC"/>
                </a:solidFill>
              </a:rPr>
              <a:t>）交叉熵误差</a:t>
            </a:r>
            <a:endParaRPr lang="zh-CN" altLang="en-US" sz="1600" b="1" dirty="0">
              <a:solidFill>
                <a:srgbClr val="3D89BC"/>
              </a:solidFill>
            </a:endParaRPr>
          </a:p>
        </p:txBody>
      </p:sp>
      <p:sp>
        <p:nvSpPr>
          <p:cNvPr id="29" name="矩形 28"/>
          <p:cNvSpPr/>
          <p:nvPr/>
        </p:nvSpPr>
        <p:spPr>
          <a:xfrm>
            <a:off x="761300" y="4035673"/>
            <a:ext cx="7621400" cy="17083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l">
              <a:lnSpc>
                <a:spcPct val="100000"/>
              </a:lnSpc>
              <a:buClrTx/>
              <a:buSzTx/>
              <a:buFontTx/>
            </a:pPr>
            <a:r>
              <a:rPr lang="en-US" altLang="zh-CN" sz="1600" dirty="0"/>
              <a:t>      </a:t>
            </a:r>
            <a:r>
              <a:rPr lang="zh-CN" altLang="en-US" sz="1600" dirty="0"/>
              <a:t>式中，N是训练样本的个数；向量𝑦_𝑛是样本的标记；向量𝑜_𝑛是网络的输出。标记𝑦_𝑛是一个one-hot向量。</a:t>
            </a:r>
            <a:endParaRPr lang="zh-CN" altLang="en-US" sz="1600" dirty="0"/>
          </a:p>
          <a:p>
            <a:pPr indent="-457200" algn="l">
              <a:lnSpc>
                <a:spcPct val="100000"/>
              </a:lnSpc>
              <a:buClrTx/>
              <a:buSzTx/>
              <a:buFontTx/>
            </a:pPr>
            <a:r>
              <a:rPr lang="zh-CN" altLang="en-US" sz="1600" dirty="0"/>
              <a:t>      当然可以选择其他函数作为误差函数，比如最小平方误差函数(MSE)。不过对概率进行建模时，选择交叉熵误差函数更合适。</a:t>
            </a:r>
            <a:endParaRPr lang="zh-CN" altLang="en-US" sz="1600" dirty="0"/>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6" name="对象 15"/>
          <p:cNvGraphicFramePr>
            <a:graphicFrameLocks noChangeAspect="1"/>
          </p:cNvGraphicFramePr>
          <p:nvPr/>
        </p:nvGraphicFramePr>
        <p:xfrm>
          <a:off x="1532578" y="3156047"/>
          <a:ext cx="2781818" cy="720000"/>
        </p:xfrm>
        <a:graphic>
          <a:graphicData uri="http://schemas.openxmlformats.org/presentationml/2006/ole">
            <mc:AlternateContent xmlns:mc="http://schemas.openxmlformats.org/markup-compatibility/2006">
              <mc:Choice xmlns:v="urn:schemas-microsoft-com:vml" Requires="v">
                <p:oleObj spid="_x0000_s27659" name="Equation" r:id="rId1" imgW="1600200" imgH="419100" progId="Equation.DSMT4">
                  <p:embed/>
                </p:oleObj>
              </mc:Choice>
              <mc:Fallback>
                <p:oleObj name="Equation" r:id="rId1" imgW="1600200" imgH="419100" progId="Equation.DSMT4">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578" y="3156047"/>
                        <a:ext cx="2781818" cy="7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文本框 18"/>
          <p:cNvSpPr txBox="1"/>
          <p:nvPr/>
        </p:nvSpPr>
        <p:spPr>
          <a:xfrm>
            <a:off x="7007365" y="3346770"/>
            <a:ext cx="771365" cy="338554"/>
          </a:xfrm>
          <a:prstGeom prst="rect">
            <a:avLst/>
          </a:prstGeom>
          <a:noFill/>
        </p:spPr>
        <p:txBody>
          <a:bodyPr wrap="none" rtlCol="0">
            <a:spAutoFit/>
          </a:bodyPr>
          <a:lstStyle/>
          <a:p>
            <a:r>
              <a:rPr lang="en-US" altLang="zh-CN" sz="1600" dirty="0">
                <a:solidFill>
                  <a:schemeClr val="bg1"/>
                </a:solidFill>
              </a:rPr>
              <a:t>(8-45)</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72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80" y="1169836"/>
              <a:ext cx="1780836" cy="521970"/>
            </a:xfrm>
            <a:prstGeom prst="rect">
              <a:avLst/>
            </a:prstGeom>
            <a:noFill/>
          </p:spPr>
          <p:txBody>
            <a:bodyPr wrap="none" rtlCol="0">
              <a:spAutoFit/>
            </a:bodyPr>
            <a:lstStyle/>
            <a:p>
              <a:pPr algn="ctr"/>
              <a:r>
                <a:rPr lang="zh-CN" altLang="en-US" sz="2800" dirty="0">
                  <a:solidFill>
                    <a:schemeClr val="accent4"/>
                  </a:solidFill>
                </a:rPr>
                <a:t>第八</a:t>
              </a:r>
              <a:r>
                <a:rPr lang="zh-CN" altLang="en-US" sz="2800" dirty="0" smtClean="0">
                  <a:solidFill>
                    <a:schemeClr val="accent4"/>
                  </a:solidFill>
                </a:rPr>
                <a:t>章　</a:t>
              </a:r>
              <a:r>
                <a:rPr lang="zh-CN" altLang="zh-CN" sz="2800" dirty="0" smtClean="0">
                  <a:solidFill>
                    <a:schemeClr val="accent4"/>
                  </a:solidFill>
                </a:rPr>
                <a:t>循环神经网络</a:t>
              </a:r>
              <a:endParaRPr lang="zh-CN" altLang="en-US" sz="2800" dirty="0">
                <a:solidFill>
                  <a:schemeClr val="accent4"/>
                </a:solidFill>
              </a:endParaRPr>
            </a:p>
          </p:txBody>
        </p:sp>
      </p:grpSp>
      <p:grpSp>
        <p:nvGrpSpPr>
          <p:cNvPr id="67" name="组合 66"/>
          <p:cNvGrpSpPr/>
          <p:nvPr/>
        </p:nvGrpSpPr>
        <p:grpSpPr>
          <a:xfrm>
            <a:off x="1754534" y="18684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188460" cy="399679"/>
            </a:xfrm>
            <a:prstGeom prst="rect">
              <a:avLst/>
            </a:prstGeom>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8.1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　循环神经网络的工作原理</a:t>
              </a:r>
              <a:endPar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60249" y="24732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597910"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8.2　改进的循环神经网络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078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8.3　深层循环神经网络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36828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02635" cy="414020"/>
            </a:xfrm>
            <a:prstGeom prst="rect">
              <a:avLst/>
            </a:prstGeom>
          </p:spPr>
          <p:txBody>
            <a:bodyPr wrap="none">
              <a:spAutoFit/>
            </a:bodyPr>
            <a:lstStyle/>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8.4　双向循环神经网络</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753200" y="42876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877077"/>
              <a:ext cx="3597910" cy="414020"/>
            </a:xfrm>
            <a:prstGeom prst="rect">
              <a:avLst/>
            </a:prstGeom>
          </p:spPr>
          <p:txBody>
            <a:bodyPr wrap="none">
              <a:spAutoFit/>
            </a:bodyPr>
            <a:p>
              <a:pPr algn="l"/>
              <a:r>
                <a:rPr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8.5　循环神经网络的应用</a:t>
              </a:r>
              <a:endParaRPr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753200" y="48924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773430" cy="414020"/>
            </a:xfrm>
            <a:prstGeom prst="rect">
              <a:avLst/>
            </a:prstGeom>
          </p:spPr>
          <p:txBody>
            <a:bodyPr wrap="none">
              <a:spAutoFit/>
            </a:bodyPr>
            <a:lstStyle/>
            <a:p>
              <a:r>
                <a:rPr lang="zh-CN" sz="2100" spc="225" dirty="0" smtClean="0">
                  <a:solidFill>
                    <a:schemeClr val="bg1"/>
                  </a:solidFill>
                  <a:latin typeface="微软雅黑" panose="020B0503020204020204" pitchFamily="34" charset="-122"/>
                  <a:ea typeface="微软雅黑" panose="020B0503020204020204" pitchFamily="34" charset="-122"/>
                </a:rPr>
                <a:t>习题</a:t>
              </a:r>
              <a:endParaRPr lang="zh-CN" sz="2100" spc="225"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800000"/>
            <a:ext cx="8648700" cy="2748280"/>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1．简述循环神经网络工作过程。</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2．循环神经网络同卷积神经网络有什么区别？</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3．计算式(8-18)、式（8-19） 和式(8-20) 中的梯度。</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4．计算LSTM网络中参数的梯度，并分析其避免梯度消失的效果。</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5．计算GRU网络中参数的梯度，并分析其避免梯度消失的效果。</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6．查找资料，为何能将GRU的输入门和遗忘门合并成一个门。</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7．简述双向循环神经网络的工作过程。</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8．循环神经网络除了本章介绍的基本应用外，还有什么其他应用？</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785316" y="1401229"/>
            <a:ext cx="7621400" cy="4407143"/>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r>
              <a:rPr lang="en-US" altLang="zh-CN" sz="2100" spc="225" dirty="0">
                <a:solidFill>
                  <a:prstClr val="white"/>
                </a:solidFill>
              </a:rPr>
              <a:t>8.1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mc:AlternateContent xmlns:mc="http://schemas.openxmlformats.org/markup-compatibility/2006">
        <mc:Choice xmlns:a14="http://schemas.microsoft.com/office/drawing/2010/main" Requires="a14">
          <p:sp>
            <p:nvSpPr>
              <p:cNvPr id="24" name="矩形 23"/>
              <p:cNvSpPr/>
              <p:nvPr/>
            </p:nvSpPr>
            <p:spPr>
              <a:xfrm>
                <a:off x="798194" y="1401230"/>
                <a:ext cx="7621400" cy="9728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循环神经网络要求每一个时刻都有一个输入，但是不一定每一个时刻都需要有输出。其次循环神经网络可以往前看获得任意多个输入值，其递归推导方法如式（</a:t>
                </a:r>
                <a:r>
                  <a:rPr lang="en-US" altLang="zh-CN" sz="1600" dirty="0"/>
                  <a:t>8-4</a:t>
                </a:r>
                <a:r>
                  <a:rPr lang="zh-CN" altLang="en-US" sz="1600" dirty="0"/>
                  <a:t>）所示，即</a:t>
                </a:r>
                <a:r>
                  <a:rPr lang="en-US" altLang="zh-CN" sz="1600" dirty="0"/>
                  <a:t>RNN</a:t>
                </a:r>
                <a:r>
                  <a:rPr lang="zh-CN" altLang="en-US" sz="1600" dirty="0"/>
                  <a:t>的输出层</a:t>
                </a:r>
                <a14:m>
                  <m:oMath xmlns:m="http://schemas.openxmlformats.org/officeDocument/2006/math">
                    <m:r>
                      <a:rPr lang="zh-CN" altLang="en-US" sz="1600" i="1" smtClean="0">
                        <a:latin typeface="Cambria Math" panose="02040503050406030204" pitchFamily="18" charset="0"/>
                      </a:rPr>
                      <m:t>𝑦</m:t>
                    </m:r>
                  </m:oMath>
                </a14:m>
                <a:r>
                  <a:rPr lang="zh-CN" altLang="en-US" sz="1600" dirty="0"/>
                  <a:t>和隐藏层</a:t>
                </a:r>
                <a14:m>
                  <m:oMath xmlns:m="http://schemas.openxmlformats.org/officeDocument/2006/math">
                    <m:r>
                      <a:rPr lang="zh-CN" altLang="en-US" sz="1600" i="1" smtClean="0">
                        <a:latin typeface="Cambria Math" panose="02040503050406030204" pitchFamily="18" charset="0"/>
                      </a:rPr>
                      <m:t>h</m:t>
                    </m:r>
                  </m:oMath>
                </a14:m>
                <a:r>
                  <a:rPr lang="zh-CN" altLang="en-US" sz="1600" dirty="0"/>
                  <a:t>的计算方法：</a:t>
                </a:r>
                <a:endParaRPr lang="en-US" altLang="zh-CN" sz="1600" dirty="0"/>
              </a:p>
            </p:txBody>
          </p:sp>
        </mc:Choice>
        <mc:Fallback>
          <p:sp>
            <p:nvSpPr>
              <p:cNvPr id="24" name="矩形 23"/>
              <p:cNvSpPr>
                <a:spLocks noRot="1" noChangeAspect="1" noMove="1" noResize="1" noEditPoints="1" noAdjustHandles="1" noChangeArrowheads="1" noChangeShapeType="1" noTextEdit="1"/>
              </p:cNvSpPr>
              <p:nvPr/>
            </p:nvSpPr>
            <p:spPr>
              <a:xfrm>
                <a:off x="802639" y="1401230"/>
                <a:ext cx="7621400" cy="972860"/>
              </a:xfrm>
              <a:prstGeom prst="rect">
                <a:avLst/>
              </a:prstGeom>
              <a:blipFill rotWithShape="1">
                <a:blip r:embed="rId3"/>
                <a:stretch>
                  <a:fillRect l="-480" b="-629"/>
                </a:stretch>
              </a:blipFill>
              <a:ln>
                <a:noFill/>
              </a:ln>
            </p:spPr>
            <p:txBody>
              <a:bodyPr/>
              <a:lstStyle/>
              <a:p>
                <a:r>
                  <a:rPr lang="zh-CN" altLang="en-US">
                    <a:noFill/>
                  </a:rPr>
                  <a:t> </a:t>
                </a:r>
                <a:endParaRPr lang="zh-CN" altLang="en-US">
                  <a:noFill/>
                </a:endParaRPr>
              </a:p>
            </p:txBody>
          </p:sp>
        </mc:Fallback>
      </mc:AlternateContent>
      <p:sp>
        <p:nvSpPr>
          <p:cNvPr id="12" name="矩形 11"/>
          <p:cNvSpPr/>
          <p:nvPr/>
        </p:nvSpPr>
        <p:spPr>
          <a:xfrm>
            <a:off x="452232" y="889323"/>
            <a:ext cx="3183885" cy="338554"/>
          </a:xfrm>
          <a:prstGeom prst="rect">
            <a:avLst/>
          </a:prstGeom>
        </p:spPr>
        <p:txBody>
          <a:bodyPr wrap="none">
            <a:spAutoFit/>
          </a:bodyPr>
          <a:lstStyle/>
          <a:p>
            <a:r>
              <a:rPr lang="en-US" altLang="zh-CN" sz="1600" b="1" dirty="0">
                <a:solidFill>
                  <a:srgbClr val="3D89BC"/>
                </a:solidFill>
              </a:rPr>
              <a:t>2</a:t>
            </a:r>
            <a:r>
              <a:rPr lang="zh-CN" altLang="zh-CN" sz="1600" b="1" dirty="0">
                <a:solidFill>
                  <a:srgbClr val="3D89BC"/>
                </a:solidFill>
              </a:rPr>
              <a:t>．</a:t>
            </a:r>
            <a:r>
              <a:rPr lang="zh-CN" altLang="en-US" sz="1600" b="1" dirty="0">
                <a:solidFill>
                  <a:srgbClr val="3D89BC"/>
                </a:solidFill>
              </a:rPr>
              <a:t>循环神经网络的基本工作原理</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mc:AlternateContent xmlns:mc="http://schemas.openxmlformats.org/markup-compatibility/2006">
        <mc:Choice xmlns:a14="http://schemas.microsoft.com/office/drawing/2010/main" Requires="a14">
          <p:sp>
            <p:nvSpPr>
              <p:cNvPr id="44" name="矩形 43">
                <a:extLst>
                  <a:ext uri="{FF2B5EF4-FFF2-40B4-BE49-F238E27FC236}">
                    <ele attr="{DB09ECB2-EBA0-4148-AD63-5D564105614D}"/>
                  </a:ext>
                </a:extLst>
              </p:cNvPr>
              <p:cNvSpPr/>
              <p:nvPr/>
            </p:nvSpPr>
            <p:spPr>
              <a:xfrm>
                <a:off x="802588" y="3544588"/>
                <a:ext cx="7621400" cy="4492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如果反复把式（</a:t>
                </a:r>
                <a:r>
                  <a:rPr lang="en-US" altLang="zh-CN" sz="1600" dirty="0"/>
                  <a:t>8-5</a:t>
                </a:r>
                <a:r>
                  <a:rPr lang="zh-CN" altLang="en-US" sz="1600" dirty="0"/>
                  <a:t>）带入到式（</a:t>
                </a:r>
                <a:r>
                  <a:rPr lang="en-US" altLang="zh-CN" sz="1600" dirty="0"/>
                  <a:t>8-4</a:t>
                </a:r>
                <a:r>
                  <a:rPr lang="zh-CN" altLang="en-US" sz="1600" dirty="0"/>
                  <a:t>），将得到递归如下，推导可以看出，</a:t>
                </a:r>
                <a:r>
                  <a:rPr lang="en-US" altLang="zh-CN" sz="1600" dirty="0"/>
                  <a:t>RNN</a:t>
                </a:r>
                <a:r>
                  <a:rPr lang="zh-CN" altLang="en-US" sz="1600" dirty="0"/>
                  <a:t>的输出层</a:t>
                </a:r>
                <a14:m>
                  <m:oMath xmlns:m="http://schemas.openxmlformats.org/officeDocument/2006/math">
                    <m:r>
                      <a:rPr lang="zh-CN" altLang="en-US" sz="1600" i="1">
                        <a:latin typeface="Cambria Math" panose="02040503050406030204" pitchFamily="18" charset="0"/>
                      </a:rPr>
                      <m:t>𝑦</m:t>
                    </m:r>
                  </m:oMath>
                </a14:m>
                <a:r>
                  <a:rPr lang="zh-CN" altLang="en-US" sz="1600" dirty="0"/>
                  <a:t>和输入系列</a:t>
                </a:r>
                <a14:m>
                  <m:oMath xmlns:m="http://schemas.openxmlformats.org/officeDocument/2006/math">
                    <m:sSub>
                      <m:sSubPr>
                        <m:ctrlPr>
                          <a:rPr lang="zh-CN" altLang="en-US" sz="1600" i="1">
                            <a:latin typeface="Cambria Math"/>
                          </a:rPr>
                        </m:ctrlPr>
                      </m:sSubPr>
                      <m:e>
                        <m:r>
                          <a:rPr lang="zh-CN" altLang="en-US" sz="1600" i="1">
                            <a:latin typeface="Cambria Math" panose="02040503050406030204" pitchFamily="18" charset="0"/>
                          </a:rPr>
                          <m:t>𝑥</m:t>
                        </m:r>
                      </m:e>
                      <m:sub>
                        <m:r>
                          <a:rPr lang="zh-CN" altLang="en-US" sz="1600" i="1">
                            <a:latin typeface="Cambria Math" panose="02040503050406030204" pitchFamily="18" charset="0"/>
                          </a:rPr>
                          <m:t>𝑡</m:t>
                        </m:r>
                      </m:sub>
                    </m:sSub>
                  </m:oMath>
                </a14:m>
                <a:r>
                  <a:rPr lang="zh-CN" altLang="en-US" sz="1600" dirty="0"/>
                  <a:t> 的前</a:t>
                </a:r>
                <a14:m>
                  <m:oMath xmlns:m="http://schemas.openxmlformats.org/officeDocument/2006/math">
                    <m:r>
                      <a:rPr lang="zh-CN" altLang="en-US" sz="1600" i="1" smtClean="0">
                        <a:latin typeface="Cambria Math" panose="02040503050406030204" pitchFamily="18" charset="0"/>
                      </a:rPr>
                      <m:t>𝑡</m:t>
                    </m:r>
                  </m:oMath>
                </a14:m>
                <a:r>
                  <a:rPr lang="zh-CN" altLang="en-US" sz="1600" dirty="0"/>
                  <a:t>个时刻都有关。</a:t>
                </a:r>
                <a:endParaRPr lang="en-US" altLang="zh-CN" sz="1600" dirty="0"/>
              </a:p>
            </p:txBody>
          </p:sp>
        </mc:Choice>
        <mc:Fallback>
          <p:sp>
            <p:nvSpPr>
              <p:cNvPr id="44" name="矩形 43"/>
              <p:cNvSpPr>
                <a:spLocks noRot="1" noChangeAspect="1" noMove="1" noResize="1" noEditPoints="1" noAdjustHandles="1" noChangeArrowheads="1" noChangeShapeType="1" noTextEdit="1"/>
              </p:cNvSpPr>
              <p:nvPr/>
            </p:nvSpPr>
            <p:spPr>
              <a:xfrm>
                <a:off x="802588" y="3544588"/>
                <a:ext cx="7621400" cy="449298"/>
              </a:xfrm>
              <a:prstGeom prst="rect">
                <a:avLst/>
              </a:prstGeom>
              <a:blipFill rotWithShape="1">
                <a:blip r:embed="rId4"/>
                <a:stretch>
                  <a:fillRect l="-480" t="-17568" b="-32432"/>
                </a:stretch>
              </a:blipFill>
              <a:ln>
                <a:noFill/>
              </a:ln>
            </p:spPr>
            <p:txBody>
              <a:bodyPr/>
              <a:lstStyle/>
              <a:p>
                <a:r>
                  <a:rPr lang="zh-CN" altLang="en-US">
                    <a:noFill/>
                  </a:rPr>
                  <a:t> </a:t>
                </a:r>
                <a:endParaRPr lang="zh-CN" altLang="en-US">
                  <a:noFill/>
                </a:endParaRPr>
              </a:p>
            </p:txBody>
          </p:sp>
        </mc:Fallback>
      </mc:AlternateContent>
      <p:sp>
        <p:nvSpPr>
          <p:cNvPr id="45" name="文本框 44"/>
          <p:cNvSpPr txBox="1"/>
          <p:nvPr/>
        </p:nvSpPr>
        <p:spPr>
          <a:xfrm>
            <a:off x="7159432" y="2455132"/>
            <a:ext cx="651140" cy="338554"/>
          </a:xfrm>
          <a:prstGeom prst="rect">
            <a:avLst/>
          </a:prstGeom>
          <a:noFill/>
        </p:spPr>
        <p:txBody>
          <a:bodyPr wrap="none" rtlCol="0">
            <a:spAutoFit/>
          </a:bodyPr>
          <a:lstStyle/>
          <a:p>
            <a:r>
              <a:rPr lang="en-US" altLang="zh-CN" sz="1600" dirty="0">
                <a:solidFill>
                  <a:schemeClr val="bg1"/>
                </a:solidFill>
              </a:rPr>
              <a:t>(8-4)</a:t>
            </a:r>
            <a:endParaRPr lang="zh-CN" altLang="en-US" sz="1600" dirty="0">
              <a:solidFill>
                <a:schemeClr val="bg1"/>
              </a:solidFill>
            </a:endParaRPr>
          </a:p>
        </p:txBody>
      </p:sp>
      <p:sp>
        <p:nvSpPr>
          <p:cNvPr id="46" name="文本框 45"/>
          <p:cNvSpPr txBox="1"/>
          <p:nvPr/>
        </p:nvSpPr>
        <p:spPr>
          <a:xfrm>
            <a:off x="7159432" y="3096047"/>
            <a:ext cx="651140" cy="338554"/>
          </a:xfrm>
          <a:prstGeom prst="rect">
            <a:avLst/>
          </a:prstGeom>
          <a:noFill/>
        </p:spPr>
        <p:txBody>
          <a:bodyPr wrap="none" rtlCol="0">
            <a:spAutoFit/>
          </a:bodyPr>
          <a:lstStyle/>
          <a:p>
            <a:r>
              <a:rPr lang="en-US" altLang="zh-CN" sz="1600" dirty="0">
                <a:solidFill>
                  <a:schemeClr val="bg1"/>
                </a:solidFill>
              </a:rPr>
              <a:t>(8-5)</a:t>
            </a:r>
            <a:endParaRPr lang="zh-CN" altLang="en-US" sz="1600" dirty="0">
              <a:solidFill>
                <a:schemeClr val="bg1"/>
              </a:solidFill>
            </a:endParaRPr>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3" name="对象 12"/>
          <p:cNvGraphicFramePr>
            <a:graphicFrameLocks noChangeAspect="1"/>
          </p:cNvGraphicFramePr>
          <p:nvPr/>
        </p:nvGraphicFramePr>
        <p:xfrm>
          <a:off x="1942336" y="2444409"/>
          <a:ext cx="1166400" cy="360000"/>
        </p:xfrm>
        <a:graphic>
          <a:graphicData uri="http://schemas.openxmlformats.org/presentationml/2006/ole">
            <mc:AlternateContent xmlns:mc="http://schemas.openxmlformats.org/markup-compatibility/2006">
              <mc:Choice xmlns:v="urn:schemas-microsoft-com:vml" Requires="v">
                <p:oleObj spid="_x0000_s11481" name="Equation" r:id="rId5" imgW="774065" imgH="228600" progId="Equation.DSMT4">
                  <p:embed/>
                </p:oleObj>
              </mc:Choice>
              <mc:Fallback>
                <p:oleObj name="Equation" r:id="rId5" imgW="774065" imgH="2286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2336" y="2444409"/>
                        <a:ext cx="11664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5" name="对象 14"/>
          <p:cNvGraphicFramePr>
            <a:graphicFrameLocks noChangeAspect="1"/>
          </p:cNvGraphicFramePr>
          <p:nvPr/>
        </p:nvGraphicFramePr>
        <p:xfrm>
          <a:off x="1942336" y="3085324"/>
          <a:ext cx="1958400" cy="360000"/>
        </p:xfrm>
        <a:graphic>
          <a:graphicData uri="http://schemas.openxmlformats.org/presentationml/2006/ole">
            <mc:AlternateContent xmlns:mc="http://schemas.openxmlformats.org/markup-compatibility/2006">
              <mc:Choice xmlns:v="urn:schemas-microsoft-com:vml" Requires="v">
                <p:oleObj spid="_x0000_s11482" name="Equation" r:id="rId7" imgW="1295400" imgH="228600" progId="Equation.DSMT4">
                  <p:embed/>
                </p:oleObj>
              </mc:Choice>
              <mc:Fallback>
                <p:oleObj name="Equation" r:id="rId7" imgW="1295400" imgH="2286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2336" y="3085324"/>
                        <a:ext cx="19584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9"/>
          <p:cNvSpPr>
            <a:spLocks noChangeArrowheads="1"/>
          </p:cNvSpPr>
          <p:nvPr/>
        </p:nvSpPr>
        <p:spPr bwMode="auto">
          <a:xfrm>
            <a:off x="1794668" y="44049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7" name="对象 16"/>
          <p:cNvGraphicFramePr>
            <a:graphicFrameLocks noChangeAspect="1"/>
          </p:cNvGraphicFramePr>
          <p:nvPr/>
        </p:nvGraphicFramePr>
        <p:xfrm>
          <a:off x="1002482" y="4005457"/>
          <a:ext cx="7319009" cy="1800000"/>
        </p:xfrm>
        <a:graphic>
          <a:graphicData uri="http://schemas.openxmlformats.org/presentationml/2006/ole">
            <mc:AlternateContent xmlns:mc="http://schemas.openxmlformats.org/markup-compatibility/2006">
              <mc:Choice xmlns:v="urn:schemas-microsoft-com:vml" Requires="v">
                <p:oleObj spid="_x0000_s11483" name="Equation" r:id="rId9" imgW="4724400" imgH="1143000" progId="Equation.DSMT4">
                  <p:embed/>
                </p:oleObj>
              </mc:Choice>
              <mc:Fallback>
                <p:oleObj name="Equation" r:id="rId9" imgW="4724400" imgH="1143000"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2482" y="4005457"/>
                        <a:ext cx="7319009" cy="180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785316" y="1401229"/>
            <a:ext cx="7621400" cy="4407143"/>
          </a:xfrm>
          <a:prstGeom prst="rect">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r>
              <a:rPr lang="en-US" altLang="zh-CN" sz="2100" spc="225" dirty="0">
                <a:solidFill>
                  <a:prstClr val="white"/>
                </a:solidFill>
              </a:rPr>
              <a:t>8.1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98194" y="1401229"/>
            <a:ext cx="7621400" cy="143264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循环神经网络中循环的意思就是同一网络结构不停的重复。相比普通的神经网络，循环神经网络的不同之处在于，隐层的神经元之间还有相互的连接，在隐层上增加了一个反馈连接，也就是说，</a:t>
            </a:r>
            <a:r>
              <a:rPr lang="en-US" altLang="zh-CN" sz="1600" dirty="0"/>
              <a:t>RNN</a:t>
            </a:r>
            <a:r>
              <a:rPr lang="zh-CN" altLang="en-US" sz="1600" dirty="0"/>
              <a:t>隐层当前时刻的输入有一部分是前一时刻隐层的输出，这使得</a:t>
            </a:r>
            <a:r>
              <a:rPr lang="en-US" altLang="zh-CN" sz="1600" dirty="0"/>
              <a:t>RNN</a:t>
            </a:r>
            <a:r>
              <a:rPr lang="zh-CN" altLang="en-US" sz="1600" dirty="0"/>
              <a:t>可以通过循环反馈连接保留前面所有时刻的信息，这赋予了</a:t>
            </a:r>
            <a:r>
              <a:rPr lang="en-US" altLang="zh-CN" sz="1600" dirty="0"/>
              <a:t>RNN</a:t>
            </a:r>
            <a:r>
              <a:rPr lang="zh-CN" altLang="en-US" sz="1600" dirty="0"/>
              <a:t>的记忆功能。这些特点使得</a:t>
            </a:r>
            <a:r>
              <a:rPr lang="en-US" altLang="zh-CN" sz="1600" dirty="0"/>
              <a:t>RNN</a:t>
            </a:r>
            <a:r>
              <a:rPr lang="zh-CN" altLang="en-US" sz="1600" dirty="0"/>
              <a:t>非常适合用于对时序信号的建模。</a:t>
            </a:r>
            <a:endParaRPr lang="en-US" altLang="zh-CN" sz="1600" dirty="0"/>
          </a:p>
        </p:txBody>
      </p:sp>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3</a:t>
            </a:r>
            <a:r>
              <a:rPr lang="zh-CN" altLang="en-US" sz="1600" b="1" dirty="0">
                <a:solidFill>
                  <a:srgbClr val="3D89BC"/>
                </a:solidFill>
              </a:rPr>
              <a:t>．循环神经网络的前向计算</a:t>
            </a:r>
            <a:endParaRPr lang="zh-CN" altLang="en-US"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4" name="矩形 43"/>
          <p:cNvSpPr/>
          <p:nvPr/>
        </p:nvSpPr>
        <p:spPr>
          <a:xfrm>
            <a:off x="801602" y="4406487"/>
            <a:ext cx="7621400" cy="4492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整理一下可以写为：</a:t>
            </a:r>
            <a:endParaRPr lang="en-US" altLang="zh-CN" sz="1600" dirty="0"/>
          </a:p>
        </p:txBody>
      </p:sp>
      <p:sp>
        <p:nvSpPr>
          <p:cNvPr id="46" name="文本框 45"/>
          <p:cNvSpPr txBox="1"/>
          <p:nvPr/>
        </p:nvSpPr>
        <p:spPr>
          <a:xfrm>
            <a:off x="6863224" y="3066106"/>
            <a:ext cx="651140" cy="338554"/>
          </a:xfrm>
          <a:prstGeom prst="rect">
            <a:avLst/>
          </a:prstGeom>
          <a:noFill/>
        </p:spPr>
        <p:txBody>
          <a:bodyPr wrap="none" rtlCol="0">
            <a:spAutoFit/>
          </a:bodyPr>
          <a:lstStyle/>
          <a:p>
            <a:r>
              <a:rPr lang="en-US" altLang="zh-CN" sz="1600" dirty="0">
                <a:solidFill>
                  <a:schemeClr val="bg1"/>
                </a:solidFill>
              </a:rPr>
              <a:t>(8-6)</a:t>
            </a:r>
            <a:endParaRPr lang="zh-CN" altLang="en-US" sz="1600" dirty="0">
              <a:solidFill>
                <a:schemeClr val="bg1"/>
              </a:solidFill>
            </a:endParaRPr>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9"/>
          <p:cNvSpPr>
            <a:spLocks noChangeArrowheads="1"/>
          </p:cNvSpPr>
          <p:nvPr/>
        </p:nvSpPr>
        <p:spPr bwMode="auto">
          <a:xfrm>
            <a:off x="1794668" y="44049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9" name="对象 18"/>
          <p:cNvGraphicFramePr>
            <a:graphicFrameLocks noChangeAspect="1"/>
          </p:cNvGraphicFramePr>
          <p:nvPr/>
        </p:nvGraphicFramePr>
        <p:xfrm>
          <a:off x="2096219" y="3126919"/>
          <a:ext cx="1929600" cy="360000"/>
        </p:xfrm>
        <a:graphic>
          <a:graphicData uri="http://schemas.openxmlformats.org/presentationml/2006/ole">
            <mc:AlternateContent xmlns:mc="http://schemas.openxmlformats.org/markup-compatibility/2006">
              <mc:Choice xmlns:v="urn:schemas-microsoft-com:vml" Requires="v">
                <p:oleObj spid="_x0000_s13523" name="Equation" r:id="rId3" imgW="31089600" imgH="5486400" progId="Equation.DSMT4">
                  <p:embed/>
                </p:oleObj>
              </mc:Choice>
              <mc:Fallback>
                <p:oleObj name="Equation" r:id="rId3" imgW="31089600" imgH="5486400" progId="Equation.DSMT4">
                  <p:embed/>
                  <p:pic>
                    <p:nvPicPr>
                      <p:cNvPr id="0" name="Object 1"/>
                      <p:cNvPicPr>
                        <a:picLocks noChangeAspect="1" noChangeArrowheads="1"/>
                      </p:cNvPicPr>
                      <p:nvPr/>
                    </p:nvPicPr>
                    <p:blipFill>
                      <a:blip r:embed="rId4"/>
                      <a:srcRect/>
                      <a:stretch>
                        <a:fillRect/>
                      </a:stretch>
                    </p:blipFill>
                    <p:spPr bwMode="auto">
                      <a:xfrm>
                        <a:off x="2096219" y="3126919"/>
                        <a:ext cx="19296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1" name="对象 20"/>
          <p:cNvGraphicFramePr>
            <a:graphicFrameLocks noChangeAspect="1"/>
          </p:cNvGraphicFramePr>
          <p:nvPr/>
        </p:nvGraphicFramePr>
        <p:xfrm>
          <a:off x="2096219" y="3897230"/>
          <a:ext cx="1152000" cy="360000"/>
        </p:xfrm>
        <a:graphic>
          <a:graphicData uri="http://schemas.openxmlformats.org/presentationml/2006/ole">
            <mc:AlternateContent xmlns:mc="http://schemas.openxmlformats.org/markup-compatibility/2006">
              <mc:Choice xmlns:v="urn:schemas-microsoft-com:vml" Requires="v">
                <p:oleObj spid="_x0000_s13524" name="Equation" r:id="rId5" imgW="774065" imgH="228600" progId="Equation.DSMT4">
                  <p:embed/>
                </p:oleObj>
              </mc:Choice>
              <mc:Fallback>
                <p:oleObj name="Equation" r:id="rId5" imgW="774065" imgH="22860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6219" y="3897230"/>
                        <a:ext cx="11520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文本框 36"/>
          <p:cNvSpPr txBox="1"/>
          <p:nvPr/>
        </p:nvSpPr>
        <p:spPr>
          <a:xfrm>
            <a:off x="6882084" y="3968043"/>
            <a:ext cx="651140" cy="338554"/>
          </a:xfrm>
          <a:prstGeom prst="rect">
            <a:avLst/>
          </a:prstGeom>
          <a:noFill/>
        </p:spPr>
        <p:txBody>
          <a:bodyPr wrap="none" rtlCol="0">
            <a:spAutoFit/>
          </a:bodyPr>
          <a:lstStyle/>
          <a:p>
            <a:r>
              <a:rPr lang="en-US" altLang="zh-CN" sz="1600" dirty="0">
                <a:solidFill>
                  <a:schemeClr val="bg1"/>
                </a:solidFill>
              </a:rPr>
              <a:t>(8-7)</a:t>
            </a:r>
            <a:endParaRPr lang="zh-CN" altLang="en-US" sz="1600" dirty="0">
              <a:solidFill>
                <a:schemeClr val="bg1"/>
              </a:solidFill>
            </a:endParaRPr>
          </a:p>
        </p:txBody>
      </p:sp>
      <p:sp>
        <p:nvSpPr>
          <p:cNvPr id="22"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3" name="对象 22"/>
          <p:cNvGraphicFramePr>
            <a:graphicFrameLocks noChangeAspect="1"/>
          </p:cNvGraphicFramePr>
          <p:nvPr/>
        </p:nvGraphicFramePr>
        <p:xfrm>
          <a:off x="2096219" y="5143148"/>
          <a:ext cx="2361600" cy="360000"/>
        </p:xfrm>
        <a:graphic>
          <a:graphicData uri="http://schemas.openxmlformats.org/presentationml/2006/ole">
            <mc:AlternateContent xmlns:mc="http://schemas.openxmlformats.org/markup-compatibility/2006">
              <mc:Choice xmlns:v="urn:schemas-microsoft-com:vml" Requires="v">
                <p:oleObj spid="_x0000_s13525" name="Equation" r:id="rId7" imgW="1574800" imgH="228600" progId="Equation.DSMT4">
                  <p:embed/>
                </p:oleObj>
              </mc:Choice>
              <mc:Fallback>
                <p:oleObj name="Equation" r:id="rId7" imgW="1574800" imgH="228600" progId="Equation.DSMT4">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6219" y="5143148"/>
                        <a:ext cx="2361600"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文本框 40"/>
          <p:cNvSpPr txBox="1"/>
          <p:nvPr/>
        </p:nvSpPr>
        <p:spPr>
          <a:xfrm>
            <a:off x="6863224" y="5161083"/>
            <a:ext cx="651140" cy="338554"/>
          </a:xfrm>
          <a:prstGeom prst="rect">
            <a:avLst/>
          </a:prstGeom>
          <a:noFill/>
        </p:spPr>
        <p:txBody>
          <a:bodyPr wrap="none" rtlCol="0">
            <a:spAutoFit/>
          </a:bodyPr>
          <a:lstStyle/>
          <a:p>
            <a:r>
              <a:rPr lang="en-US" altLang="zh-CN" sz="1600" dirty="0">
                <a:solidFill>
                  <a:schemeClr val="bg1"/>
                </a:solidFill>
              </a:rPr>
              <a:t>(8-8)</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r>
              <a:rPr lang="en-US" altLang="zh-CN" sz="2100" spc="225" dirty="0">
                <a:solidFill>
                  <a:prstClr val="white"/>
                </a:solidFill>
              </a:rPr>
              <a:t>8.1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09600" y="1382945"/>
            <a:ext cx="7939314" cy="6800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fontAlgn="auto"/>
            <a:r>
              <a:rPr lang="en-US" altLang="zh-CN" sz="1600" dirty="0"/>
              <a:t>      </a:t>
            </a:r>
            <a:r>
              <a:rPr lang="zh-CN" altLang="en-US" sz="1600" dirty="0"/>
              <a:t>循环神经网络正向计算如图所示。</a:t>
            </a:r>
            <a:endParaRPr lang="zh-CN" altLang="en-US" sz="1600" dirty="0"/>
          </a:p>
        </p:txBody>
      </p:sp>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3</a:t>
            </a:r>
            <a:r>
              <a:rPr lang="zh-CN" altLang="zh-CN" sz="1600" b="1" dirty="0">
                <a:solidFill>
                  <a:srgbClr val="3D89BC"/>
                </a:solidFill>
              </a:rPr>
              <a:t>．</a:t>
            </a:r>
            <a:r>
              <a:rPr lang="zh-CN" altLang="en-US" sz="1600" b="1" dirty="0">
                <a:solidFill>
                  <a:srgbClr val="3D89BC"/>
                </a:solidFill>
              </a:rPr>
              <a:t>循环神经网络的前向计算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zh-CN" dirty="0"/>
          </a:p>
        </p:txBody>
      </p:sp>
      <p:sp>
        <p:nvSpPr>
          <p:cNvPr id="178" name="流程图: 联系 2"/>
          <p:cNvSpPr/>
          <p:nvPr/>
        </p:nvSpPr>
        <p:spPr>
          <a:xfrm>
            <a:off x="2575624" y="2218877"/>
            <a:ext cx="576064" cy="576064"/>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altLang="zh-CN" sz="2400" b="1" dirty="0">
                <a:solidFill>
                  <a:schemeClr val="tx1"/>
                </a:solidFill>
                <a:latin typeface="Times New Roman" panose="02020603050405020304" pitchFamily="18" charset="0"/>
                <a:cs typeface="Times New Roman" panose="02020603050405020304" pitchFamily="18" charset="0"/>
              </a:rPr>
              <a:t>y</a:t>
            </a:r>
            <a:r>
              <a:rPr lang="en-US" altLang="zh-CN" sz="2400" i="1" baseline="-25000" dirty="0">
                <a:solidFill>
                  <a:schemeClr val="tx1"/>
                </a:solidFill>
                <a:latin typeface="Times New Roman" panose="02020603050405020304" pitchFamily="18" charset="0"/>
                <a:cs typeface="Times New Roman" panose="02020603050405020304" pitchFamily="18" charset="0"/>
              </a:rPr>
              <a:t>t-</a:t>
            </a:r>
            <a:r>
              <a:rPr lang="en-US" altLang="zh-CN" sz="2400" baseline="-25000" dirty="0">
                <a:solidFill>
                  <a:schemeClr val="tx1"/>
                </a:solidFill>
                <a:latin typeface="Times New Roman" panose="02020603050405020304" pitchFamily="18" charset="0"/>
                <a:cs typeface="Times New Roman" panose="02020603050405020304" pitchFamily="18" charset="0"/>
              </a:rPr>
              <a:t>1</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179" name="流程图: 联系 33"/>
          <p:cNvSpPr/>
          <p:nvPr/>
        </p:nvSpPr>
        <p:spPr>
          <a:xfrm>
            <a:off x="2575624" y="5099197"/>
            <a:ext cx="576064" cy="576064"/>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altLang="zh-CN" sz="2400" b="1" dirty="0">
                <a:solidFill>
                  <a:schemeClr val="tx1"/>
                </a:solidFill>
                <a:latin typeface="Times New Roman" panose="02020603050405020304" pitchFamily="18" charset="0"/>
                <a:cs typeface="Times New Roman" panose="02020603050405020304" pitchFamily="18" charset="0"/>
              </a:rPr>
              <a:t>x</a:t>
            </a:r>
            <a:r>
              <a:rPr lang="en-US" altLang="zh-CN" sz="2400" i="1" baseline="-25000" dirty="0">
                <a:solidFill>
                  <a:schemeClr val="tx1"/>
                </a:solidFill>
                <a:latin typeface="Times New Roman" panose="02020603050405020304" pitchFamily="18" charset="0"/>
                <a:cs typeface="Times New Roman" panose="02020603050405020304" pitchFamily="18" charset="0"/>
              </a:rPr>
              <a:t>t-</a:t>
            </a:r>
            <a:r>
              <a:rPr lang="en-US" altLang="zh-CN" sz="2400" baseline="-25000" dirty="0">
                <a:solidFill>
                  <a:schemeClr val="tx1"/>
                </a:solidFill>
                <a:latin typeface="Times New Roman" panose="02020603050405020304" pitchFamily="18" charset="0"/>
                <a:cs typeface="Times New Roman" panose="02020603050405020304" pitchFamily="18" charset="0"/>
              </a:rPr>
              <a:t>1</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180" name="流程图: 过程 179"/>
          <p:cNvSpPr/>
          <p:nvPr/>
        </p:nvSpPr>
        <p:spPr>
          <a:xfrm>
            <a:off x="2431608" y="3587029"/>
            <a:ext cx="864096" cy="64807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Times New Roman" panose="02020603050405020304" pitchFamily="18" charset="0"/>
                <a:cs typeface="Times New Roman" panose="02020603050405020304" pitchFamily="18" charset="0"/>
              </a:rPr>
              <a:t>h</a:t>
            </a:r>
            <a:r>
              <a:rPr lang="en-US" altLang="zh-CN" sz="2400" i="1" baseline="-25000" dirty="0">
                <a:solidFill>
                  <a:schemeClr val="tx1"/>
                </a:solidFill>
                <a:latin typeface="Times New Roman" panose="02020603050405020304" pitchFamily="18" charset="0"/>
                <a:cs typeface="Times New Roman" panose="02020603050405020304" pitchFamily="18" charset="0"/>
              </a:rPr>
              <a:t>t-</a:t>
            </a:r>
            <a:r>
              <a:rPr lang="en-US" altLang="zh-CN" sz="2400" baseline="-25000" dirty="0">
                <a:solidFill>
                  <a:schemeClr val="tx1"/>
                </a:solidFill>
                <a:latin typeface="Times New Roman" panose="02020603050405020304" pitchFamily="18" charset="0"/>
                <a:cs typeface="Times New Roman" panose="02020603050405020304" pitchFamily="18" charset="0"/>
              </a:rPr>
              <a:t>1</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181" name="流程图: 联系 35"/>
          <p:cNvSpPr/>
          <p:nvPr/>
        </p:nvSpPr>
        <p:spPr>
          <a:xfrm>
            <a:off x="6104016" y="2218877"/>
            <a:ext cx="576064" cy="576064"/>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altLang="zh-CN" sz="2400" b="1" dirty="0" err="1">
                <a:solidFill>
                  <a:schemeClr val="tx1"/>
                </a:solidFill>
                <a:latin typeface="Times New Roman" panose="02020603050405020304" pitchFamily="18" charset="0"/>
                <a:cs typeface="Times New Roman" panose="02020603050405020304" pitchFamily="18" charset="0"/>
              </a:rPr>
              <a:t>y</a:t>
            </a:r>
            <a:r>
              <a:rPr lang="en-US" altLang="zh-CN" sz="2400" i="1" baseline="-25000" dirty="0" err="1">
                <a:solidFill>
                  <a:schemeClr val="tx1"/>
                </a:solidFill>
                <a:latin typeface="Times New Roman" panose="02020603050405020304" pitchFamily="18" charset="0"/>
                <a:cs typeface="Times New Roman" panose="02020603050405020304" pitchFamily="18" charset="0"/>
              </a:rPr>
              <a:t>t</a:t>
            </a:r>
            <a:endParaRPr lang="zh-CN" altLang="en-US" sz="2400" i="1" dirty="0">
              <a:solidFill>
                <a:schemeClr val="tx1"/>
              </a:solidFill>
              <a:latin typeface="Times New Roman" panose="02020603050405020304" pitchFamily="18" charset="0"/>
              <a:cs typeface="Times New Roman" panose="02020603050405020304" pitchFamily="18" charset="0"/>
            </a:endParaRPr>
          </a:p>
        </p:txBody>
      </p:sp>
      <p:sp>
        <p:nvSpPr>
          <p:cNvPr id="182" name="流程图: 联系 36"/>
          <p:cNvSpPr/>
          <p:nvPr/>
        </p:nvSpPr>
        <p:spPr>
          <a:xfrm>
            <a:off x="6104016" y="5099197"/>
            <a:ext cx="576064" cy="576064"/>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altLang="zh-CN" sz="2400" b="1" dirty="0">
                <a:solidFill>
                  <a:schemeClr val="tx1"/>
                </a:solidFill>
                <a:latin typeface="Times New Roman" panose="02020603050405020304" pitchFamily="18" charset="0"/>
                <a:cs typeface="Times New Roman" panose="02020603050405020304" pitchFamily="18" charset="0"/>
              </a:rPr>
              <a:t>x</a:t>
            </a:r>
            <a:r>
              <a:rPr lang="en-US" altLang="zh-CN" sz="2400" i="1" baseline="-25000" dirty="0">
                <a:solidFill>
                  <a:schemeClr val="tx1"/>
                </a:solidFill>
                <a:latin typeface="Times New Roman" panose="02020603050405020304" pitchFamily="18" charset="0"/>
                <a:cs typeface="Times New Roman" panose="02020603050405020304" pitchFamily="18" charset="0"/>
              </a:rPr>
              <a:t>t</a:t>
            </a:r>
            <a:endParaRPr lang="zh-CN" altLang="en-US" sz="2400" i="1" dirty="0">
              <a:solidFill>
                <a:schemeClr val="tx1"/>
              </a:solidFill>
              <a:latin typeface="Times New Roman" panose="02020603050405020304" pitchFamily="18" charset="0"/>
              <a:cs typeface="Times New Roman" panose="02020603050405020304" pitchFamily="18" charset="0"/>
            </a:endParaRPr>
          </a:p>
        </p:txBody>
      </p:sp>
      <p:sp>
        <p:nvSpPr>
          <p:cNvPr id="183" name="流程图: 过程 182"/>
          <p:cNvSpPr/>
          <p:nvPr/>
        </p:nvSpPr>
        <p:spPr>
          <a:xfrm>
            <a:off x="5960000" y="3587029"/>
            <a:ext cx="864096" cy="64807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a:r>
              <a:rPr lang="en-US" altLang="zh-CN" sz="1600" i="1" dirty="0">
                <a:solidFill>
                  <a:schemeClr val="tx1"/>
                </a:solidFill>
                <a:latin typeface="Times New Roman" panose="02020603050405020304" pitchFamily="18" charset="0"/>
                <a:cs typeface="Times New Roman" panose="02020603050405020304" pitchFamily="18" charset="0"/>
              </a:rPr>
              <a:t>            </a:t>
            </a:r>
            <a:r>
              <a:rPr lang="en-US" altLang="zh-CN" sz="1600" b="1" dirty="0">
                <a:solidFill>
                  <a:schemeClr val="tx1"/>
                </a:solidFill>
                <a:latin typeface="Times New Roman" panose="02020603050405020304" pitchFamily="18" charset="0"/>
                <a:cs typeface="Times New Roman" panose="02020603050405020304" pitchFamily="18" charset="0"/>
              </a:rPr>
              <a:t>h</a:t>
            </a:r>
            <a:r>
              <a:rPr lang="en-US" altLang="zh-CN" sz="1600" i="1" baseline="-25000" dirty="0">
                <a:solidFill>
                  <a:schemeClr val="tx1"/>
                </a:solidFill>
                <a:latin typeface="Times New Roman" panose="02020603050405020304" pitchFamily="18" charset="0"/>
                <a:cs typeface="Times New Roman" panose="02020603050405020304" pitchFamily="18" charset="0"/>
              </a:rPr>
              <a:t>t</a:t>
            </a:r>
            <a:endParaRPr lang="zh-CN" altLang="en-US" sz="1600" i="1" dirty="0">
              <a:solidFill>
                <a:schemeClr val="tx1"/>
              </a:solidFill>
              <a:latin typeface="Times New Roman" panose="02020603050405020304" pitchFamily="18" charset="0"/>
              <a:cs typeface="Times New Roman" panose="02020603050405020304" pitchFamily="18" charset="0"/>
            </a:endParaRPr>
          </a:p>
        </p:txBody>
      </p:sp>
      <p:sp>
        <p:nvSpPr>
          <p:cNvPr id="184" name="流程图: 过程 183"/>
          <p:cNvSpPr/>
          <p:nvPr/>
        </p:nvSpPr>
        <p:spPr>
          <a:xfrm>
            <a:off x="6248032" y="3803053"/>
            <a:ext cx="288032" cy="288032"/>
          </a:xfrm>
          <a:prstGeom prst="flowChartProcess">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b="1" dirty="0" err="1">
                <a:solidFill>
                  <a:schemeClr val="tx1"/>
                </a:solidFill>
                <a:latin typeface="Times New Roman" panose="02020603050405020304" pitchFamily="18" charset="0"/>
                <a:cs typeface="Times New Roman" panose="02020603050405020304" pitchFamily="18" charset="0"/>
              </a:rPr>
              <a:t>z</a:t>
            </a:r>
            <a:r>
              <a:rPr lang="en-US" altLang="zh-CN" i="1" baseline="-25000" dirty="0" err="1">
                <a:solidFill>
                  <a:schemeClr val="tx1"/>
                </a:solidFill>
                <a:latin typeface="Times New Roman" panose="02020603050405020304" pitchFamily="18" charset="0"/>
                <a:cs typeface="Times New Roman" panose="02020603050405020304" pitchFamily="18" charset="0"/>
              </a:rPr>
              <a:t>t</a:t>
            </a:r>
            <a:endParaRPr lang="zh-CN" altLang="en-US" sz="3200" i="1" dirty="0">
              <a:solidFill>
                <a:schemeClr val="tx1"/>
              </a:solidFill>
              <a:latin typeface="Times New Roman" panose="02020603050405020304" pitchFamily="18" charset="0"/>
              <a:cs typeface="Times New Roman" panose="02020603050405020304" pitchFamily="18" charset="0"/>
            </a:endParaRPr>
          </a:p>
        </p:txBody>
      </p:sp>
      <p:sp>
        <p:nvSpPr>
          <p:cNvPr id="185" name="TextBox 7"/>
          <p:cNvSpPr txBox="1"/>
          <p:nvPr/>
        </p:nvSpPr>
        <p:spPr>
          <a:xfrm>
            <a:off x="6368602" y="3625954"/>
            <a:ext cx="288032" cy="276999"/>
          </a:xfrm>
          <a:prstGeom prst="rect">
            <a:avLst/>
          </a:prstGeom>
          <a:noFill/>
        </p:spPr>
        <p:txBody>
          <a:bodyPr wrap="square" rtlCol="0">
            <a:spAutoFit/>
          </a:bodyPr>
          <a:lstStyle/>
          <a:p>
            <a:r>
              <a:rPr lang="en-US" altLang="zh-CN" sz="1200" i="1" dirty="0">
                <a:latin typeface="Times New Roman" panose="02020603050405020304" pitchFamily="18" charset="0"/>
                <a:cs typeface="Times New Roman" panose="02020603050405020304" pitchFamily="18" charset="0"/>
              </a:rPr>
              <a:t>f</a:t>
            </a:r>
            <a:endParaRPr lang="zh-CN" altLang="en-US" sz="1200" i="1" dirty="0">
              <a:latin typeface="Times New Roman" panose="02020603050405020304" pitchFamily="18" charset="0"/>
              <a:cs typeface="Times New Roman" panose="02020603050405020304" pitchFamily="18" charset="0"/>
            </a:endParaRPr>
          </a:p>
        </p:txBody>
      </p:sp>
      <p:sp>
        <p:nvSpPr>
          <p:cNvPr id="186" name="TextBox 41"/>
          <p:cNvSpPr txBox="1"/>
          <p:nvPr/>
        </p:nvSpPr>
        <p:spPr>
          <a:xfrm>
            <a:off x="6320040" y="3226989"/>
            <a:ext cx="792088"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V</a:t>
            </a:r>
            <a:r>
              <a:rPr lang="en-US" altLang="zh-CN" sz="1400" dirty="0">
                <a:latin typeface="Times New Roman" panose="02020603050405020304" pitchFamily="18" charset="0"/>
                <a:cs typeface="Times New Roman" panose="02020603050405020304" pitchFamily="18" charset="0"/>
              </a:rPr>
              <a:t>=[</a:t>
            </a:r>
            <a:r>
              <a:rPr lang="en-US" altLang="zh-CN" sz="1400" i="1" dirty="0">
                <a:latin typeface="Times New Roman" panose="02020603050405020304" pitchFamily="18" charset="0"/>
                <a:cs typeface="Times New Roman" panose="02020603050405020304" pitchFamily="18" charset="0"/>
              </a:rPr>
              <a:t>w</a:t>
            </a:r>
            <a:r>
              <a:rPr lang="en-US" altLang="zh-CN" sz="1400" i="1" baseline="-25000" dirty="0">
                <a:latin typeface="Times New Roman" panose="02020603050405020304" pitchFamily="18" charset="0"/>
                <a:cs typeface="Times New Roman" panose="02020603050405020304" pitchFamily="18" charset="0"/>
              </a:rPr>
              <a:t>hy</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
        <p:nvSpPr>
          <p:cNvPr id="187" name="流程图: 过程 186"/>
          <p:cNvSpPr/>
          <p:nvPr/>
        </p:nvSpPr>
        <p:spPr>
          <a:xfrm>
            <a:off x="5671968" y="3226989"/>
            <a:ext cx="1368152" cy="1296144"/>
          </a:xfrm>
          <a:prstGeom prst="flowChartProcess">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TextBox 43"/>
          <p:cNvSpPr txBox="1"/>
          <p:nvPr/>
        </p:nvSpPr>
        <p:spPr>
          <a:xfrm>
            <a:off x="6824096" y="2888435"/>
            <a:ext cx="388604" cy="338554"/>
          </a:xfrm>
          <a:prstGeom prst="rect">
            <a:avLst/>
          </a:prstGeom>
          <a:noFill/>
        </p:spPr>
        <p:txBody>
          <a:bodyPr wrap="square" rtlCol="0">
            <a:spAutoFit/>
          </a:bodyPr>
          <a:lstStyle/>
          <a:p>
            <a:r>
              <a:rPr lang="en-US" altLang="zh-CN" sz="1600" i="1" dirty="0">
                <a:latin typeface="Times New Roman" panose="02020603050405020304" pitchFamily="18" charset="0"/>
                <a:cs typeface="Times New Roman" panose="02020603050405020304" pitchFamily="18" charset="0"/>
              </a:rPr>
              <a:t>g</a:t>
            </a:r>
            <a:endParaRPr lang="zh-CN" altLang="en-US" sz="1600" i="1" dirty="0">
              <a:latin typeface="Times New Roman" panose="02020603050405020304" pitchFamily="18" charset="0"/>
              <a:cs typeface="Times New Roman" panose="02020603050405020304" pitchFamily="18" charset="0"/>
            </a:endParaRPr>
          </a:p>
        </p:txBody>
      </p:sp>
      <p:cxnSp>
        <p:nvCxnSpPr>
          <p:cNvPr id="189" name="直接连接符 188"/>
          <p:cNvCxnSpPr>
            <a:stCxn id="181" idx="4"/>
            <a:endCxn id="183" idx="0"/>
          </p:cNvCxnSpPr>
          <p:nvPr/>
        </p:nvCxnSpPr>
        <p:spPr>
          <a:xfrm>
            <a:off x="6392048" y="2794941"/>
            <a:ext cx="0" cy="792088"/>
          </a:xfrm>
          <a:prstGeom prst="line">
            <a:avLst/>
          </a:prstGeom>
          <a:ln w="254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0" name="直接连接符 189"/>
          <p:cNvCxnSpPr>
            <a:stCxn id="183" idx="2"/>
            <a:endCxn id="182" idx="0"/>
          </p:cNvCxnSpPr>
          <p:nvPr/>
        </p:nvCxnSpPr>
        <p:spPr>
          <a:xfrm>
            <a:off x="6392048" y="4235101"/>
            <a:ext cx="0" cy="864096"/>
          </a:xfrm>
          <a:prstGeom prst="line">
            <a:avLst/>
          </a:prstGeom>
          <a:ln w="254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1" name="直接连接符 190"/>
          <p:cNvCxnSpPr>
            <a:stCxn id="178" idx="4"/>
            <a:endCxn id="180" idx="0"/>
          </p:cNvCxnSpPr>
          <p:nvPr/>
        </p:nvCxnSpPr>
        <p:spPr>
          <a:xfrm>
            <a:off x="2863656" y="2794941"/>
            <a:ext cx="0" cy="792088"/>
          </a:xfrm>
          <a:prstGeom prst="line">
            <a:avLst/>
          </a:prstGeom>
          <a:ln w="254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2" name="直接连接符 191"/>
          <p:cNvCxnSpPr>
            <a:stCxn id="180" idx="2"/>
            <a:endCxn id="179" idx="0"/>
          </p:cNvCxnSpPr>
          <p:nvPr/>
        </p:nvCxnSpPr>
        <p:spPr>
          <a:xfrm>
            <a:off x="2863656" y="4235101"/>
            <a:ext cx="0" cy="864096"/>
          </a:xfrm>
          <a:prstGeom prst="line">
            <a:avLst/>
          </a:prstGeom>
          <a:ln w="254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sp>
        <p:nvSpPr>
          <p:cNvPr id="193" name="TextBox 66"/>
          <p:cNvSpPr txBox="1"/>
          <p:nvPr/>
        </p:nvSpPr>
        <p:spPr>
          <a:xfrm>
            <a:off x="4160562" y="3947069"/>
            <a:ext cx="1079358"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U</a:t>
            </a:r>
            <a:r>
              <a:rPr lang="en-US" altLang="zh-CN" sz="1600" i="1"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a:t>
            </a:r>
            <a:r>
              <a:rPr lang="en-US" altLang="zh-CN" sz="1600" i="1" dirty="0">
                <a:latin typeface="Times New Roman" panose="02020603050405020304" pitchFamily="18" charset="0"/>
                <a:cs typeface="Times New Roman" panose="02020603050405020304" pitchFamily="18" charset="0"/>
              </a:rPr>
              <a:t>w</a:t>
            </a:r>
            <a:r>
              <a:rPr lang="en-US" altLang="zh-CN" sz="1600" i="1" baseline="-25000" dirty="0">
                <a:latin typeface="Times New Roman" panose="02020603050405020304" pitchFamily="18" charset="0"/>
                <a:cs typeface="Times New Roman" panose="02020603050405020304" pitchFamily="18" charset="0"/>
              </a:rPr>
              <a:t>h,h-</a:t>
            </a:r>
            <a:r>
              <a:rPr lang="en-US" altLang="zh-CN" sz="1600" baseline="-25000" dirty="0">
                <a:latin typeface="Times New Roman" panose="02020603050405020304" pitchFamily="18" charset="0"/>
                <a:cs typeface="Times New Roman" panose="02020603050405020304" pitchFamily="18" charset="0"/>
              </a:rPr>
              <a:t>1</a:t>
            </a: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cxnSp>
        <p:nvCxnSpPr>
          <p:cNvPr id="194" name="直接箭头连接符 193"/>
          <p:cNvCxnSpPr>
            <a:stCxn id="180" idx="3"/>
            <a:endCxn id="183" idx="1"/>
          </p:cNvCxnSpPr>
          <p:nvPr/>
        </p:nvCxnSpPr>
        <p:spPr>
          <a:xfrm>
            <a:off x="3295704" y="3911065"/>
            <a:ext cx="2664296"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95" name="TextBox 67"/>
          <p:cNvSpPr txBox="1"/>
          <p:nvPr/>
        </p:nvSpPr>
        <p:spPr>
          <a:xfrm>
            <a:off x="6320040" y="4523133"/>
            <a:ext cx="1008112"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W</a:t>
            </a:r>
            <a:r>
              <a:rPr lang="en-US" altLang="zh-CN" sz="1600" i="1"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a:t>
            </a:r>
            <a:r>
              <a:rPr lang="en-US" altLang="zh-CN" sz="1600" i="1" dirty="0" err="1">
                <a:latin typeface="Times New Roman" panose="02020603050405020304" pitchFamily="18" charset="0"/>
                <a:cs typeface="Times New Roman" panose="02020603050405020304" pitchFamily="18" charset="0"/>
              </a:rPr>
              <a:t>w</a:t>
            </a:r>
            <a:r>
              <a:rPr lang="en-US" altLang="zh-CN" sz="1600" i="1" baseline="-25000" dirty="0" err="1">
                <a:latin typeface="Times New Roman" panose="02020603050405020304" pitchFamily="18" charset="0"/>
                <a:cs typeface="Times New Roman" panose="02020603050405020304" pitchFamily="18" charset="0"/>
              </a:rPr>
              <a:t>xh</a:t>
            </a:r>
            <a:r>
              <a:rPr lang="en-US" altLang="zh-CN" sz="1600" dirty="0">
                <a:latin typeface="Times New Roman" panose="02020603050405020304" pitchFamily="18" charset="0"/>
                <a:cs typeface="Times New Roman" panose="02020603050405020304" pitchFamily="18" charset="0"/>
              </a:rPr>
              <a:t>]</a:t>
            </a:r>
            <a:endParaRPr lang="zh-CN" altLang="en-US" sz="1600" i="1" dirty="0">
              <a:latin typeface="Times New Roman" panose="02020603050405020304" pitchFamily="18" charset="0"/>
              <a:cs typeface="Times New Roman" panose="02020603050405020304" pitchFamily="18" charset="0"/>
            </a:endParaRPr>
          </a:p>
        </p:txBody>
      </p:sp>
      <p:sp>
        <p:nvSpPr>
          <p:cNvPr id="196" name="TextBox 69"/>
          <p:cNvSpPr txBox="1"/>
          <p:nvPr/>
        </p:nvSpPr>
        <p:spPr>
          <a:xfrm>
            <a:off x="2632570" y="5819277"/>
            <a:ext cx="519118"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t-1</a:t>
            </a:r>
            <a:endParaRPr lang="zh-CN" altLang="en-US" sz="1600" dirty="0">
              <a:latin typeface="Times New Roman" panose="02020603050405020304" pitchFamily="18" charset="0"/>
              <a:cs typeface="Times New Roman" panose="02020603050405020304" pitchFamily="18" charset="0"/>
            </a:endParaRPr>
          </a:p>
        </p:txBody>
      </p:sp>
      <p:sp>
        <p:nvSpPr>
          <p:cNvPr id="197" name="TextBox 71"/>
          <p:cNvSpPr txBox="1"/>
          <p:nvPr/>
        </p:nvSpPr>
        <p:spPr>
          <a:xfrm>
            <a:off x="6232970" y="5819277"/>
            <a:ext cx="519118"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t</a:t>
            </a:r>
            <a:endParaRPr lang="zh-CN" altLang="en-US" sz="1600" dirty="0">
              <a:latin typeface="Times New Roman" panose="02020603050405020304" pitchFamily="18" charset="0"/>
              <a:cs typeface="Times New Roman" panose="02020603050405020304" pitchFamily="18" charset="0"/>
            </a:endParaRPr>
          </a:p>
        </p:txBody>
      </p:sp>
      <p:sp>
        <p:nvSpPr>
          <p:cNvPr id="205" name="矩形 204"/>
          <p:cNvSpPr/>
          <p:nvPr/>
        </p:nvSpPr>
        <p:spPr>
          <a:xfrm>
            <a:off x="608965" y="6231890"/>
            <a:ext cx="7940675" cy="337185"/>
          </a:xfrm>
          <a:prstGeom prst="rect">
            <a:avLst/>
          </a:prstGeom>
        </p:spPr>
        <p:txBody>
          <a:bodyPr wrap="square">
            <a:spAutoFit/>
          </a:bodyPr>
          <a:lstStyle/>
          <a:p>
            <a:pPr algn="ctr"/>
            <a:r>
              <a:rPr lang="zh-CN"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前向计算示意图</a:t>
            </a:r>
            <a:endParaRPr lang="zh-CN"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1135" cy="414020"/>
          </a:xfrm>
          <a:prstGeom prst="rect">
            <a:avLst/>
          </a:prstGeom>
          <a:noFill/>
        </p:spPr>
        <p:txBody>
          <a:bodyPr wrap="none" rtlCol="0">
            <a:spAutoFit/>
          </a:bodyPr>
          <a:lstStyle/>
          <a:p>
            <a:r>
              <a:rPr lang="en-US" altLang="zh-CN" sz="2100" spc="225" dirty="0">
                <a:solidFill>
                  <a:prstClr val="white"/>
                </a:solidFill>
              </a:rPr>
              <a:t>8.1</a:t>
            </a:r>
            <a:r>
              <a:rPr lang="en-US" altLang="zh-CN" sz="2100" b="1" spc="225" dirty="0">
                <a:solidFill>
                  <a:prstClr val="white"/>
                </a:solidFill>
              </a:rPr>
              <a:t> </a:t>
            </a:r>
            <a:r>
              <a:rPr lang="zh-CN" altLang="en-US" sz="2100" spc="225" dirty="0">
                <a:solidFill>
                  <a:schemeClr val="bg1"/>
                </a:solidFill>
                <a:latin typeface="微软雅黑" panose="020B0503020204020204" pitchFamily="34" charset="-122"/>
                <a:ea typeface="微软雅黑" panose="020B0503020204020204" pitchFamily="34" charset="-122"/>
              </a:rPr>
              <a:t>循环神经网络的工作原理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94081" cy="300082"/>
          </a:xfrm>
          <a:prstGeom prst="rect">
            <a:avLst/>
          </a:prstGeom>
          <a:noFill/>
        </p:spPr>
        <p:txBody>
          <a:bodyPr wrap="none" rtlCol="0">
            <a:spAutoFit/>
          </a:bodyPr>
          <a:lstStyle/>
          <a:p>
            <a:r>
              <a:rPr lang="zh-CN" altLang="en-US" sz="1350" dirty="0">
                <a:solidFill>
                  <a:prstClr val="white"/>
                </a:solidFill>
              </a:rPr>
              <a:t>第八章 循环神经网络</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3</a:t>
            </a:r>
            <a:r>
              <a:rPr lang="zh-CN" altLang="en-US" sz="1600" b="1" dirty="0">
                <a:solidFill>
                  <a:srgbClr val="3D89BC"/>
                </a:solidFill>
              </a:rPr>
              <a:t>．循环神经网络的前向计算</a:t>
            </a:r>
            <a:endParaRPr lang="zh-CN" altLang="en-US"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9"/>
          <p:cNvSpPr>
            <a:spLocks noChangeArrowheads="1"/>
          </p:cNvSpPr>
          <p:nvPr/>
        </p:nvSpPr>
        <p:spPr bwMode="auto">
          <a:xfrm>
            <a:off x="1794668" y="44049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2"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mc:AlternateContent xmlns:mc="http://schemas.openxmlformats.org/markup-compatibility/2006">
        <mc:Choice xmlns:a14="http://schemas.microsoft.com/office/drawing/2010/main" Requires="a14">
          <p:sp>
            <p:nvSpPr>
              <p:cNvPr id="24" name="矩形 23"/>
              <p:cNvSpPr/>
              <p:nvPr/>
            </p:nvSpPr>
            <p:spPr>
              <a:xfrm>
                <a:off x="554639" y="1490288"/>
                <a:ext cx="7952172" cy="42932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zh-CN" altLang="en-US" sz="1600" dirty="0"/>
                  <a:t>给定计算</a:t>
                </a:r>
                <a:r>
                  <a:rPr lang="en-US" altLang="zh-CN" sz="1600" dirty="0"/>
                  <a:t>t</a:t>
                </a:r>
                <a:r>
                  <a:rPr lang="zh-CN" altLang="en-US" sz="1600" dirty="0"/>
                  <a:t>时刻的输入</a:t>
                </a:r>
                <a14:m>
                  <m:oMath xmlns:m="http://schemas.openxmlformats.org/officeDocument/2006/math">
                    <m:sSub>
                      <m:sSubPr>
                        <m:ctrlPr>
                          <a:rPr lang="zh-CN" altLang="en-US" sz="1600" i="1">
                            <a:latin typeface="Cambria Math"/>
                          </a:rPr>
                        </m:ctrlPr>
                      </m:sSubPr>
                      <m:e>
                        <m:r>
                          <a:rPr lang="zh-CN" altLang="en-US" sz="1600">
                            <a:latin typeface="Cambria Math" panose="02040503050406030204" pitchFamily="18" charset="0"/>
                          </a:rPr>
                          <m:t>𝑥</m:t>
                        </m:r>
                      </m:e>
                      <m:sub>
                        <m:r>
                          <a:rPr lang="zh-CN" altLang="en-US" sz="1600">
                            <a:latin typeface="Cambria Math" panose="02040503050406030204" pitchFamily="18" charset="0"/>
                          </a:rPr>
                          <m:t>𝑡</m:t>
                        </m:r>
                      </m:sub>
                    </m:sSub>
                  </m:oMath>
                </a14:m>
                <a:r>
                  <a:rPr lang="zh-CN" altLang="en-US" sz="1600" dirty="0"/>
                  <a:t>求网络的输出</a:t>
                </a:r>
                <a14:m>
                  <m:oMath xmlns:m="http://schemas.openxmlformats.org/officeDocument/2006/math">
                    <m:sSub>
                      <m:sSubPr>
                        <m:ctrlPr>
                          <a:rPr lang="zh-CN" altLang="en-US" sz="1600" i="1">
                            <a:latin typeface="Cambria Math"/>
                          </a:rPr>
                        </m:ctrlPr>
                      </m:sSubPr>
                      <m:e>
                        <m:r>
                          <a:rPr lang="zh-CN" altLang="en-US" sz="1600">
                            <a:latin typeface="Cambria Math" panose="02040503050406030204" pitchFamily="18" charset="0"/>
                          </a:rPr>
                          <m:t>𝑦</m:t>
                        </m:r>
                      </m:e>
                      <m:sub>
                        <m:r>
                          <a:rPr lang="zh-CN" altLang="en-US" sz="1600">
                            <a:latin typeface="Cambria Math" panose="02040503050406030204" pitchFamily="18" charset="0"/>
                          </a:rPr>
                          <m:t>𝑡</m:t>
                        </m:r>
                      </m:sub>
                    </m:sSub>
                  </m:oMath>
                </a14:m>
                <a:r>
                  <a:rPr lang="zh-CN" altLang="en-US" sz="1600" dirty="0"/>
                  <a:t>。输入</a:t>
                </a:r>
                <a14:m>
                  <m:oMath xmlns:m="http://schemas.openxmlformats.org/officeDocument/2006/math">
                    <m:sSub>
                      <m:sSubPr>
                        <m:ctrlPr>
                          <a:rPr lang="zh-CN" altLang="en-US" sz="1600" i="1">
                            <a:latin typeface="Cambria Math"/>
                          </a:rPr>
                        </m:ctrlPr>
                      </m:sSubPr>
                      <m:e>
                        <m:r>
                          <a:rPr lang="zh-CN" altLang="en-US" sz="1600">
                            <a:latin typeface="Cambria Math" panose="02040503050406030204" pitchFamily="18" charset="0"/>
                          </a:rPr>
                          <m:t>𝑥</m:t>
                        </m:r>
                      </m:e>
                      <m:sub>
                        <m:r>
                          <a:rPr lang="zh-CN" altLang="en-US" sz="1600">
                            <a:latin typeface="Cambria Math" panose="02040503050406030204" pitchFamily="18" charset="0"/>
                          </a:rPr>
                          <m:t>𝑡</m:t>
                        </m:r>
                      </m:sub>
                    </m:sSub>
                  </m:oMath>
                </a14:m>
                <a:r>
                  <a:rPr lang="zh-CN" altLang="en-US" sz="1600" dirty="0"/>
                  <a:t>与权</a:t>
                </a:r>
                <a14:m>
                  <m:oMath xmlns:m="http://schemas.openxmlformats.org/officeDocument/2006/math">
                    <m:sSub>
                      <m:sSubPr>
                        <m:ctrlPr>
                          <a:rPr lang="zh-CN" altLang="en-US" sz="1600" i="1" dirty="0">
                            <a:latin typeface="Cambria Math"/>
                          </a:rPr>
                        </m:ctrlPr>
                      </m:sSubPr>
                      <m:e>
                        <m:r>
                          <a:rPr lang="zh-CN" altLang="en-US" sz="1600" dirty="0">
                            <a:latin typeface="Cambria Math" panose="02040503050406030204" pitchFamily="18" charset="0"/>
                          </a:rPr>
                          <m:t>𝑤</m:t>
                        </m:r>
                      </m:e>
                      <m:sub>
                        <m:sSub>
                          <m:sSubPr>
                            <m:ctrlPr>
                              <a:rPr lang="zh-CN" altLang="en-US" sz="1600" i="1" dirty="0">
                                <a:latin typeface="Cambria Math"/>
                              </a:rPr>
                            </m:ctrlPr>
                          </m:sSubPr>
                          <m:e>
                            <m:r>
                              <a:rPr lang="zh-CN" altLang="en-US" sz="1600" dirty="0">
                                <a:latin typeface="Cambria Math" panose="02040503050406030204" pitchFamily="18" charset="0"/>
                              </a:rPr>
                              <m:t>𝑥</m:t>
                            </m:r>
                          </m:e>
                          <m:sub>
                            <m:r>
                              <a:rPr lang="zh-CN" altLang="en-US" sz="1600" dirty="0">
                                <a:latin typeface="Cambria Math" panose="02040503050406030204" pitchFamily="18" charset="0"/>
                              </a:rPr>
                              <m:t>h</m:t>
                            </m:r>
                          </m:sub>
                        </m:sSub>
                      </m:sub>
                    </m:sSub>
                  </m:oMath>
                </a14:m>
                <a:r>
                  <a:rPr lang="zh-CN" altLang="en-US" sz="1600" dirty="0"/>
                  <a:t> 相乘（加上偏差</a:t>
                </a:r>
                <a14:m>
                  <m:oMath xmlns:m="http://schemas.openxmlformats.org/officeDocument/2006/math">
                    <m:r>
                      <a:rPr lang="zh-CN" altLang="en-US" sz="1600">
                        <a:latin typeface="Cambria Math" panose="02040503050406030204" pitchFamily="18" charset="0"/>
                      </a:rPr>
                      <m:t>𝑏</m:t>
                    </m:r>
                  </m:oMath>
                </a14:m>
                <a:r>
                  <a:rPr lang="zh-CN" altLang="en-US" sz="1600" dirty="0"/>
                  <a:t>）与前一时刻的隐层输出与权重</a:t>
                </a:r>
                <a14:m>
                  <m:oMath xmlns:m="http://schemas.openxmlformats.org/officeDocument/2006/math">
                    <m:sSub>
                      <m:sSubPr>
                        <m:ctrlPr>
                          <a:rPr lang="en-US" altLang="zh-CN" sz="1600" i="1">
                            <a:latin typeface="Cambria Math"/>
                          </a:rPr>
                        </m:ctrlPr>
                      </m:sSubPr>
                      <m:e>
                        <m:r>
                          <a:rPr lang="en-US" altLang="zh-CN" sz="1600">
                            <a:latin typeface="Cambria Math" panose="02040503050406030204" pitchFamily="18" charset="0"/>
                          </a:rPr>
                          <m:t>h</m:t>
                        </m:r>
                      </m:e>
                      <m:sub>
                        <m:r>
                          <a:rPr lang="en-US" altLang="zh-CN" sz="1600">
                            <a:latin typeface="Cambria Math" panose="02040503050406030204" pitchFamily="18" charset="0"/>
                          </a:rPr>
                          <m:t>𝑡</m:t>
                        </m:r>
                        <m:r>
                          <a:rPr lang="en-US" altLang="zh-CN" sz="1600">
                            <a:latin typeface="Cambria Math" panose="02040503050406030204" pitchFamily="18" charset="0"/>
                          </a:rPr>
                          <m:t>−1</m:t>
                        </m:r>
                      </m:sub>
                    </m:sSub>
                    <m:sSub>
                      <m:sSubPr>
                        <m:ctrlPr>
                          <a:rPr lang="en-US" altLang="zh-CN" sz="1600" i="1">
                            <a:latin typeface="Cambria Math"/>
                          </a:rPr>
                        </m:ctrlPr>
                      </m:sSubPr>
                      <m:e>
                        <m:r>
                          <a:rPr lang="en-US" altLang="zh-CN" sz="1600">
                            <a:latin typeface="Cambria Math" panose="02040503050406030204" pitchFamily="18" charset="0"/>
                          </a:rPr>
                          <m:t>𝑈</m:t>
                        </m:r>
                      </m:e>
                      <m:sub>
                        <m:r>
                          <a:rPr lang="en-US" altLang="zh-CN" sz="1600">
                            <a:latin typeface="Cambria Math" panose="02040503050406030204" pitchFamily="18" charset="0"/>
                          </a:rPr>
                          <m:t>h</m:t>
                        </m:r>
                        <m:r>
                          <a:rPr lang="en-US" altLang="zh-CN" sz="1600">
                            <a:latin typeface="Cambria Math" panose="02040503050406030204" pitchFamily="18" charset="0"/>
                          </a:rPr>
                          <m:t>,</m:t>
                        </m:r>
                        <m:r>
                          <a:rPr lang="en-US" altLang="zh-CN" sz="1600">
                            <a:latin typeface="Cambria Math" panose="02040503050406030204" pitchFamily="18" charset="0"/>
                          </a:rPr>
                          <m:t>h</m:t>
                        </m:r>
                        <m:r>
                          <a:rPr lang="en-US" altLang="zh-CN" sz="1600">
                            <a:latin typeface="Cambria Math" panose="02040503050406030204" pitchFamily="18" charset="0"/>
                          </a:rPr>
                          <m:t>−1</m:t>
                        </m:r>
                      </m:sub>
                    </m:sSub>
                  </m:oMath>
                </a14:m>
                <a:r>
                  <a:rPr lang="zh-CN" altLang="en-US" sz="1600" dirty="0"/>
                  <a:t>的和为</a:t>
                </a:r>
                <a14:m>
                  <m:oMath xmlns:m="http://schemas.openxmlformats.org/officeDocument/2006/math">
                    <m:sSub>
                      <m:sSubPr>
                        <m:ctrlPr>
                          <a:rPr lang="en-US" altLang="zh-CN" sz="1600" i="1">
                            <a:latin typeface="Cambria Math"/>
                          </a:rPr>
                        </m:ctrlPr>
                      </m:sSubPr>
                      <m:e>
                        <m:r>
                          <a:rPr lang="en-US" altLang="zh-CN" sz="1600">
                            <a:latin typeface="Cambria Math" panose="02040503050406030204" pitchFamily="18" charset="0"/>
                          </a:rPr>
                          <m:t>𝑍</m:t>
                        </m:r>
                      </m:e>
                      <m:sub>
                        <m:r>
                          <a:rPr lang="en-US" altLang="zh-CN" sz="1600">
                            <a:latin typeface="Cambria Math" panose="02040503050406030204" pitchFamily="18" charset="0"/>
                          </a:rPr>
                          <m:t>𝑡</m:t>
                        </m:r>
                      </m:sub>
                    </m:sSub>
                  </m:oMath>
                </a14:m>
                <a:r>
                  <a:rPr lang="en-US" altLang="zh-CN" sz="1600" dirty="0"/>
                  <a:t>,</a:t>
                </a:r>
                <a:r>
                  <a:rPr lang="zh-CN" altLang="en-US" sz="1600" dirty="0"/>
                  <a:t>即 </a:t>
                </a:r>
                <a14:m>
                  <m:oMath xmlns:m="http://schemas.openxmlformats.org/officeDocument/2006/math">
                    <m:sSub>
                      <m:sSubPr>
                        <m:ctrlPr>
                          <a:rPr lang="en-US" altLang="zh-CN" sz="1600" i="1">
                            <a:latin typeface="Cambria Math"/>
                          </a:rPr>
                        </m:ctrlPr>
                      </m:sSubPr>
                      <m:e>
                        <m:r>
                          <a:rPr lang="en-US" altLang="zh-CN" sz="1600">
                            <a:latin typeface="Cambria Math" panose="02040503050406030204" pitchFamily="18" charset="0"/>
                          </a:rPr>
                          <m:t>𝑍</m:t>
                        </m:r>
                      </m:e>
                      <m:sub>
                        <m:r>
                          <a:rPr lang="en-US" altLang="zh-CN" sz="1600">
                            <a:latin typeface="Cambria Math" panose="02040503050406030204" pitchFamily="18" charset="0"/>
                          </a:rPr>
                          <m:t>𝑡</m:t>
                        </m:r>
                      </m:sub>
                    </m:sSub>
                    <m:r>
                      <a:rPr lang="en-US" altLang="zh-CN" sz="1600">
                        <a:latin typeface="Cambria Math" panose="02040503050406030204" pitchFamily="18" charset="0"/>
                      </a:rPr>
                      <m:t>=</m:t>
                    </m:r>
                    <m:sSub>
                      <m:sSubPr>
                        <m:ctrlPr>
                          <a:rPr lang="en-US" altLang="zh-CN" sz="1600" i="1">
                            <a:latin typeface="Cambria Math"/>
                          </a:rPr>
                        </m:ctrlPr>
                      </m:sSubPr>
                      <m:e>
                        <m:r>
                          <a:rPr lang="en-US" altLang="zh-CN" sz="1600">
                            <a:latin typeface="Cambria Math" panose="02040503050406030204" pitchFamily="18" charset="0"/>
                          </a:rPr>
                          <m:t>𝑈</m:t>
                        </m:r>
                      </m:e>
                      <m:sub>
                        <m:r>
                          <a:rPr lang="en-US" altLang="zh-CN" sz="1600">
                            <a:latin typeface="Cambria Math" panose="02040503050406030204" pitchFamily="18" charset="0"/>
                          </a:rPr>
                          <m:t>h</m:t>
                        </m:r>
                        <m:r>
                          <a:rPr lang="en-US" altLang="zh-CN" sz="1600">
                            <a:latin typeface="Cambria Math" panose="02040503050406030204" pitchFamily="18" charset="0"/>
                          </a:rPr>
                          <m:t>,</m:t>
                        </m:r>
                        <m:r>
                          <a:rPr lang="en-US" altLang="zh-CN" sz="1600">
                            <a:latin typeface="Cambria Math" panose="02040503050406030204" pitchFamily="18" charset="0"/>
                          </a:rPr>
                          <m:t>h</m:t>
                        </m:r>
                        <m:r>
                          <a:rPr lang="en-US" altLang="zh-CN" sz="1600">
                            <a:latin typeface="Cambria Math" panose="02040503050406030204" pitchFamily="18" charset="0"/>
                          </a:rPr>
                          <m:t>−1</m:t>
                        </m:r>
                      </m:sub>
                    </m:sSub>
                    <m:sSub>
                      <m:sSubPr>
                        <m:ctrlPr>
                          <a:rPr lang="en-US" altLang="zh-CN" sz="1600" i="1">
                            <a:latin typeface="Cambria Math"/>
                          </a:rPr>
                        </m:ctrlPr>
                      </m:sSubPr>
                      <m:e>
                        <m:r>
                          <a:rPr lang="en-US" altLang="zh-CN" sz="1600">
                            <a:latin typeface="Cambria Math" panose="02040503050406030204" pitchFamily="18" charset="0"/>
                          </a:rPr>
                          <m:t>h</m:t>
                        </m:r>
                      </m:e>
                      <m:sub>
                        <m:r>
                          <a:rPr lang="en-US" altLang="zh-CN" sz="1600">
                            <a:latin typeface="Cambria Math" panose="02040503050406030204" pitchFamily="18" charset="0"/>
                          </a:rPr>
                          <m:t>𝑡</m:t>
                        </m:r>
                        <m:r>
                          <a:rPr lang="en-US" altLang="zh-CN" sz="1600">
                            <a:latin typeface="Cambria Math" panose="02040503050406030204" pitchFamily="18" charset="0"/>
                          </a:rPr>
                          <m:t>−1</m:t>
                        </m:r>
                      </m:sub>
                    </m:sSub>
                    <m:r>
                      <a:rPr lang="en-US" altLang="zh-CN" sz="1600">
                        <a:latin typeface="Cambria Math" panose="02040503050406030204" pitchFamily="18" charset="0"/>
                      </a:rPr>
                      <m:t>+</m:t>
                    </m:r>
                    <m:sSub>
                      <m:sSubPr>
                        <m:ctrlPr>
                          <a:rPr lang="en-US" altLang="zh-CN" sz="1600" i="1">
                            <a:latin typeface="Cambria Math"/>
                          </a:rPr>
                        </m:ctrlPr>
                      </m:sSubPr>
                      <m:e>
                        <m:r>
                          <a:rPr lang="en-US" altLang="zh-CN" sz="1600">
                            <a:latin typeface="Cambria Math" panose="02040503050406030204" pitchFamily="18" charset="0"/>
                          </a:rPr>
                          <m:t>𝑊</m:t>
                        </m:r>
                      </m:e>
                      <m:sub>
                        <m:r>
                          <a:rPr lang="en-US" altLang="zh-CN" sz="1600">
                            <a:latin typeface="Cambria Math" panose="02040503050406030204" pitchFamily="18" charset="0"/>
                          </a:rPr>
                          <m:t>𝑥h</m:t>
                        </m:r>
                      </m:sub>
                    </m:sSub>
                    <m:sSub>
                      <m:sSubPr>
                        <m:ctrlPr>
                          <a:rPr lang="en-US" altLang="zh-CN" sz="1600" i="1">
                            <a:latin typeface="Cambria Math"/>
                          </a:rPr>
                        </m:ctrlPr>
                      </m:sSubPr>
                      <m:e>
                        <m:r>
                          <a:rPr lang="en-US" altLang="zh-CN" sz="1600">
                            <a:latin typeface="Cambria Math" panose="02040503050406030204" pitchFamily="18" charset="0"/>
                          </a:rPr>
                          <m:t>𝑋</m:t>
                        </m:r>
                      </m:e>
                      <m:sub>
                        <m:r>
                          <a:rPr lang="en-US" altLang="zh-CN" sz="1600">
                            <a:latin typeface="Cambria Math" panose="02040503050406030204" pitchFamily="18" charset="0"/>
                          </a:rPr>
                          <m:t>𝑡</m:t>
                        </m:r>
                      </m:sub>
                    </m:sSub>
                    <m:r>
                      <a:rPr lang="en-US" altLang="zh-CN" sz="1600">
                        <a:latin typeface="Cambria Math" panose="02040503050406030204" pitchFamily="18" charset="0"/>
                      </a:rPr>
                      <m:t>+</m:t>
                    </m:r>
                    <m:r>
                      <a:rPr lang="en-US" altLang="zh-CN" sz="1600">
                        <a:latin typeface="Cambria Math" panose="02040503050406030204" pitchFamily="18" charset="0"/>
                      </a:rPr>
                      <m:t>𝑏</m:t>
                    </m:r>
                  </m:oMath>
                </a14:m>
                <a:r>
                  <a:rPr lang="zh-CN" altLang="en-US" sz="1600" dirty="0"/>
                  <a:t>，且</a:t>
                </a:r>
                <a14:m>
                  <m:oMath xmlns:m="http://schemas.openxmlformats.org/officeDocument/2006/math">
                    <m:sSub>
                      <m:sSubPr>
                        <m:ctrlPr>
                          <a:rPr lang="en-US" altLang="zh-CN" sz="1600" i="1">
                            <a:latin typeface="Cambria Math"/>
                          </a:rPr>
                        </m:ctrlPr>
                      </m:sSubPr>
                      <m:e>
                        <m:r>
                          <a:rPr lang="en-US" altLang="zh-CN" sz="1600">
                            <a:latin typeface="Cambria Math" panose="02040503050406030204" pitchFamily="18" charset="0"/>
                          </a:rPr>
                          <m:t>𝑍</m:t>
                        </m:r>
                      </m:e>
                      <m:sub>
                        <m:r>
                          <a:rPr lang="en-US" altLang="zh-CN" sz="1600">
                            <a:latin typeface="Cambria Math" panose="02040503050406030204" pitchFamily="18" charset="0"/>
                          </a:rPr>
                          <m:t>𝑡</m:t>
                        </m:r>
                      </m:sub>
                    </m:sSub>
                  </m:oMath>
                </a14:m>
                <a:r>
                  <a:rPr lang="zh-CN" altLang="en-US" sz="1600" dirty="0"/>
                  <a:t>为</a:t>
                </a:r>
                <a14:m>
                  <m:oMath xmlns:m="http://schemas.openxmlformats.org/officeDocument/2006/math">
                    <m:r>
                      <m:rPr>
                        <m:sty m:val="p"/>
                      </m:rPr>
                      <a:rPr lang="en-US" altLang="zh-CN" sz="1600" dirty="0">
                        <a:latin typeface="Cambria Math" panose="02040503050406030204" pitchFamily="18" charset="0"/>
                      </a:rPr>
                      <m:t>N</m:t>
                    </m:r>
                    <m:r>
                      <a:rPr lang="en-US" altLang="zh-CN" sz="1600" dirty="0">
                        <a:latin typeface="Cambria Math" panose="02040503050406030204" pitchFamily="18" charset="0"/>
                      </a:rPr>
                      <m:t>×1</m:t>
                    </m:r>
                  </m:oMath>
                </a14:m>
                <a:r>
                  <a:rPr lang="zh-CN" altLang="en-US" sz="1600" dirty="0"/>
                  <a:t>隐含层潜向量， </a:t>
                </a:r>
                <a14:m>
                  <m:oMath xmlns:m="http://schemas.openxmlformats.org/officeDocument/2006/math">
                    <m:sSub>
                      <m:sSubPr>
                        <m:ctrlPr>
                          <a:rPr lang="zh-CN" altLang="en-US" sz="1600" i="1" dirty="0">
                            <a:latin typeface="Cambria Math"/>
                          </a:rPr>
                        </m:ctrlPr>
                      </m:sSubPr>
                      <m:e>
                        <m:r>
                          <a:rPr lang="zh-CN" altLang="en-US" sz="1600" dirty="0">
                            <a:latin typeface="Cambria Math" panose="02040503050406030204" pitchFamily="18" charset="0"/>
                          </a:rPr>
                          <m:t>𝑤</m:t>
                        </m:r>
                      </m:e>
                      <m:sub>
                        <m:sSub>
                          <m:sSubPr>
                            <m:ctrlPr>
                              <a:rPr lang="zh-CN" altLang="en-US" sz="1600" i="1" dirty="0">
                                <a:latin typeface="Cambria Math"/>
                              </a:rPr>
                            </m:ctrlPr>
                          </m:sSubPr>
                          <m:e>
                            <m:r>
                              <a:rPr lang="zh-CN" altLang="en-US" sz="1600" dirty="0">
                                <a:latin typeface="Cambria Math" panose="02040503050406030204" pitchFamily="18" charset="0"/>
                              </a:rPr>
                              <m:t>𝑥</m:t>
                            </m:r>
                          </m:e>
                          <m:sub>
                            <m:r>
                              <a:rPr lang="zh-CN" altLang="en-US" sz="1600" dirty="0">
                                <a:latin typeface="Cambria Math" panose="02040503050406030204" pitchFamily="18" charset="0"/>
                              </a:rPr>
                              <m:t>h</m:t>
                            </m:r>
                          </m:sub>
                        </m:sSub>
                      </m:sub>
                    </m:sSub>
                  </m:oMath>
                </a14:m>
                <a:r>
                  <a:rPr lang="zh-CN" altLang="en-US" sz="1600" dirty="0"/>
                  <a:t>是</a:t>
                </a:r>
                <a14:m>
                  <m:oMath xmlns:m="http://schemas.openxmlformats.org/officeDocument/2006/math">
                    <m:r>
                      <m:rPr>
                        <m:sty m:val="p"/>
                      </m:rPr>
                      <a:rPr lang="en-US" altLang="zh-CN" sz="1600" dirty="0">
                        <a:latin typeface="Cambria Math" panose="02040503050406030204" pitchFamily="18" charset="0"/>
                      </a:rPr>
                      <m:t>N</m:t>
                    </m:r>
                    <m:r>
                      <a:rPr lang="en-US" altLang="zh-CN" sz="1600" dirty="0">
                        <a:latin typeface="Cambria Math" panose="02040503050406030204" pitchFamily="18" charset="0"/>
                      </a:rPr>
                      <m:t>×</m:t>
                    </m:r>
                    <m:r>
                      <a:rPr lang="en-US" altLang="zh-CN" sz="1600" dirty="0">
                        <a:latin typeface="Cambria Math" panose="02040503050406030204" pitchFamily="18" charset="0"/>
                      </a:rPr>
                      <m:t>𝐾</m:t>
                    </m:r>
                  </m:oMath>
                </a14:m>
                <a:r>
                  <a:rPr lang="zh-CN" altLang="en-US" sz="1600" dirty="0"/>
                  <a:t>权重矩阵连接</a:t>
                </a:r>
                <a:r>
                  <a:rPr lang="en-US" altLang="zh-CN" sz="1600" dirty="0"/>
                  <a:t>K</a:t>
                </a:r>
                <a:r>
                  <a:rPr lang="zh-CN" altLang="en-US" sz="1600" dirty="0"/>
                  <a:t>个输入单元到</a:t>
                </a:r>
                <a:r>
                  <a:rPr lang="en-US" altLang="zh-CN" sz="1600" dirty="0"/>
                  <a:t>N</a:t>
                </a:r>
                <a:r>
                  <a:rPr lang="zh-CN" altLang="en-US" sz="1600" dirty="0"/>
                  <a:t>个隐含层单元；</a:t>
                </a:r>
                <a14:m>
                  <m:oMath xmlns:m="http://schemas.openxmlformats.org/officeDocument/2006/math">
                    <m:sSub>
                      <m:sSubPr>
                        <m:ctrlPr>
                          <a:rPr lang="en-US" altLang="zh-CN" sz="1600" i="1">
                            <a:latin typeface="Cambria Math"/>
                          </a:rPr>
                        </m:ctrlPr>
                      </m:sSubPr>
                      <m:e>
                        <m:r>
                          <a:rPr lang="en-US" altLang="zh-CN" sz="1600">
                            <a:latin typeface="Cambria Math" panose="02040503050406030204" pitchFamily="18" charset="0"/>
                          </a:rPr>
                          <m:t>𝑍</m:t>
                        </m:r>
                      </m:e>
                      <m:sub>
                        <m:r>
                          <a:rPr lang="en-US" altLang="zh-CN" sz="1600">
                            <a:latin typeface="Cambria Math" panose="02040503050406030204" pitchFamily="18" charset="0"/>
                          </a:rPr>
                          <m:t>𝑡</m:t>
                        </m:r>
                      </m:sub>
                    </m:sSub>
                  </m:oMath>
                </a14:m>
                <a:r>
                  <a:rPr lang="zh-CN" altLang="en-US" sz="1600" dirty="0"/>
                  <a:t>经过激活函数</a:t>
                </a:r>
                <a14:m>
                  <m:oMath xmlns:m="http://schemas.openxmlformats.org/officeDocument/2006/math">
                    <m:r>
                      <a:rPr lang="en-US" altLang="zh-CN" sz="1600">
                        <a:latin typeface="Cambria Math" panose="02040503050406030204" pitchFamily="18" charset="0"/>
                      </a:rPr>
                      <m:t>𝑓</m:t>
                    </m:r>
                    <m:d>
                      <m:dPr>
                        <m:ctrlPr>
                          <a:rPr lang="en-US" altLang="zh-CN" sz="1600" i="1">
                            <a:latin typeface="Cambria Math"/>
                          </a:rPr>
                        </m:ctrlPr>
                      </m:dPr>
                      <m:e>
                        <m:r>
                          <a:rPr lang="en-US" altLang="zh-CN" sz="1600">
                            <a:latin typeface="Cambria Math" panose="02040503050406030204" pitchFamily="18" charset="0"/>
                          </a:rPr>
                          <m:t>∙</m:t>
                        </m:r>
                      </m:e>
                    </m:d>
                  </m:oMath>
                </a14:m>
                <a:r>
                  <a:rPr lang="zh-CN" altLang="en-US" sz="1600" dirty="0"/>
                  <a:t>之后即为隐藏层的输出</a:t>
                </a:r>
                <a14:m>
                  <m:oMath xmlns:m="http://schemas.openxmlformats.org/officeDocument/2006/math">
                    <m:sSub>
                      <m:sSubPr>
                        <m:ctrlPr>
                          <a:rPr lang="en-US" altLang="zh-CN" sz="1600" i="1">
                            <a:latin typeface="Cambria Math"/>
                          </a:rPr>
                        </m:ctrlPr>
                      </m:sSubPr>
                      <m:e>
                        <m:r>
                          <a:rPr lang="en-US" altLang="zh-CN" sz="1600">
                            <a:latin typeface="Cambria Math" panose="02040503050406030204" pitchFamily="18" charset="0"/>
                          </a:rPr>
                          <m:t>h</m:t>
                        </m:r>
                      </m:e>
                      <m:sub>
                        <m:r>
                          <a:rPr lang="en-US" altLang="zh-CN" sz="1600">
                            <a:latin typeface="Cambria Math" panose="02040503050406030204" pitchFamily="18" charset="0"/>
                          </a:rPr>
                          <m:t>𝑡</m:t>
                        </m:r>
                      </m:sub>
                    </m:sSub>
                    <m:r>
                      <a:rPr lang="zh-CN" altLang="en-US" sz="1600">
                        <a:latin typeface="Cambria Math" panose="02040503050406030204" pitchFamily="18" charset="0"/>
                      </a:rPr>
                      <m:t>，</m:t>
                    </m:r>
                    <m:sSub>
                      <m:sSubPr>
                        <m:ctrlPr>
                          <a:rPr lang="en-US" altLang="zh-CN" sz="1600" i="1">
                            <a:latin typeface="Cambria Math"/>
                          </a:rPr>
                        </m:ctrlPr>
                      </m:sSubPr>
                      <m:e>
                        <m:r>
                          <a:rPr lang="en-US" altLang="zh-CN" sz="1600">
                            <a:latin typeface="Cambria Math" panose="02040503050406030204" pitchFamily="18" charset="0"/>
                          </a:rPr>
                          <m:t>𝑉</m:t>
                        </m:r>
                      </m:e>
                      <m:sub>
                        <m:r>
                          <a:rPr lang="en-US" altLang="zh-CN" sz="1600">
                            <a:latin typeface="Cambria Math" panose="02040503050406030204" pitchFamily="18" charset="0"/>
                          </a:rPr>
                          <m:t>𝑡</m:t>
                        </m:r>
                      </m:sub>
                    </m:sSub>
                    <m:r>
                      <a:rPr lang="en-US" altLang="zh-CN" sz="1600">
                        <a:latin typeface="Cambria Math" panose="02040503050406030204" pitchFamily="18" charset="0"/>
                      </a:rPr>
                      <m:t>=</m:t>
                    </m:r>
                    <m:sSub>
                      <m:sSubPr>
                        <m:ctrlPr>
                          <a:rPr lang="en-US" altLang="zh-CN" sz="1600" i="1">
                            <a:latin typeface="Cambria Math"/>
                          </a:rPr>
                        </m:ctrlPr>
                      </m:sSubPr>
                      <m:e>
                        <m:r>
                          <a:rPr lang="en-US" altLang="zh-CN" sz="1600">
                            <a:latin typeface="Cambria Math" panose="02040503050406030204" pitchFamily="18" charset="0"/>
                          </a:rPr>
                          <m:t>h</m:t>
                        </m:r>
                      </m:e>
                      <m:sub>
                        <m:r>
                          <a:rPr lang="en-US" altLang="zh-CN" sz="1600">
                            <a:latin typeface="Cambria Math" panose="02040503050406030204" pitchFamily="18" charset="0"/>
                          </a:rPr>
                          <m:t>𝑡</m:t>
                        </m:r>
                      </m:sub>
                    </m:sSub>
                    <m:sSub>
                      <m:sSubPr>
                        <m:ctrlPr>
                          <a:rPr lang="en-US" altLang="zh-CN" sz="1600" i="1">
                            <a:latin typeface="Cambria Math"/>
                          </a:rPr>
                        </m:ctrlPr>
                      </m:sSubPr>
                      <m:e>
                        <m:r>
                          <a:rPr lang="en-US" altLang="zh-CN" sz="1600">
                            <a:latin typeface="Cambria Math" panose="02040503050406030204" pitchFamily="18" charset="0"/>
                          </a:rPr>
                          <m:t>𝑉</m:t>
                        </m:r>
                      </m:e>
                      <m:sub>
                        <m:r>
                          <a:rPr lang="en-US" altLang="zh-CN" sz="1600">
                            <a:latin typeface="Cambria Math" panose="02040503050406030204" pitchFamily="18" charset="0"/>
                          </a:rPr>
                          <m:t>h𝑦</m:t>
                        </m:r>
                      </m:sub>
                    </m:sSub>
                    <m:r>
                      <a:rPr lang="zh-CN" altLang="en-US" sz="1600">
                        <a:latin typeface="Cambria Math" panose="02040503050406030204" pitchFamily="18" charset="0"/>
                      </a:rPr>
                      <m:t>，</m:t>
                    </m:r>
                    <m:sSub>
                      <m:sSubPr>
                        <m:ctrlPr>
                          <a:rPr lang="en-US" altLang="zh-CN" sz="1600" i="1">
                            <a:latin typeface="Cambria Math"/>
                          </a:rPr>
                        </m:ctrlPr>
                      </m:sSubPr>
                      <m:e>
                        <m:r>
                          <a:rPr lang="en-US" altLang="zh-CN" sz="1600">
                            <a:latin typeface="Cambria Math" panose="02040503050406030204" pitchFamily="18" charset="0"/>
                          </a:rPr>
                          <m:t>𝑉</m:t>
                        </m:r>
                      </m:e>
                      <m:sub>
                        <m:r>
                          <a:rPr lang="en-US" altLang="zh-CN" sz="1600">
                            <a:latin typeface="Cambria Math" panose="02040503050406030204" pitchFamily="18" charset="0"/>
                          </a:rPr>
                          <m:t>𝑡</m:t>
                        </m:r>
                      </m:sub>
                    </m:sSub>
                  </m:oMath>
                </a14:m>
                <a:r>
                  <a:rPr lang="zh-CN" altLang="en-US" sz="1600" dirty="0"/>
                  <a:t>是</a:t>
                </a:r>
                <a14:m>
                  <m:oMath xmlns:m="http://schemas.openxmlformats.org/officeDocument/2006/math">
                    <m:r>
                      <m:rPr>
                        <m:sty m:val="p"/>
                      </m:rPr>
                      <a:rPr lang="en-US" altLang="zh-CN" sz="1600" dirty="0">
                        <a:latin typeface="Cambria Math" panose="02040503050406030204" pitchFamily="18" charset="0"/>
                      </a:rPr>
                      <m:t>L</m:t>
                    </m:r>
                    <m:r>
                      <a:rPr lang="en-US" altLang="zh-CN" sz="1600" dirty="0">
                        <a:latin typeface="Cambria Math" panose="02040503050406030204" pitchFamily="18" charset="0"/>
                      </a:rPr>
                      <m:t>×1</m:t>
                    </m:r>
                  </m:oMath>
                </a14:m>
                <a:r>
                  <a:rPr lang="zh-CN" altLang="en-US" sz="1600" dirty="0"/>
                  <a:t>输出层潜向量，</a:t>
                </a:r>
                <a:r>
                  <a:rPr lang="en-US" altLang="zh-CN" sz="1600" dirty="0"/>
                  <a:t> </a:t>
                </a:r>
                <a14:m>
                  <m:oMath xmlns:m="http://schemas.openxmlformats.org/officeDocument/2006/math">
                    <m:sSub>
                      <m:sSubPr>
                        <m:ctrlPr>
                          <a:rPr lang="en-US" altLang="zh-CN" sz="1600" i="1">
                            <a:latin typeface="Cambria Math"/>
                          </a:rPr>
                        </m:ctrlPr>
                      </m:sSubPr>
                      <m:e>
                        <m:r>
                          <a:rPr lang="en-US" altLang="zh-CN" sz="1600">
                            <a:latin typeface="Cambria Math" panose="02040503050406030204" pitchFamily="18" charset="0"/>
                          </a:rPr>
                          <m:t>𝑉</m:t>
                        </m:r>
                      </m:e>
                      <m:sub>
                        <m:r>
                          <a:rPr lang="en-US" altLang="zh-CN" sz="1600">
                            <a:latin typeface="Cambria Math" panose="02040503050406030204" pitchFamily="18" charset="0"/>
                          </a:rPr>
                          <m:t>𝑡</m:t>
                        </m:r>
                      </m:sub>
                    </m:sSub>
                  </m:oMath>
                </a14:m>
                <a:r>
                  <a:rPr lang="zh-CN" altLang="en-US" sz="1600" dirty="0"/>
                  <a:t>经过激活函数</a:t>
                </a:r>
                <a14:m>
                  <m:oMath xmlns:m="http://schemas.openxmlformats.org/officeDocument/2006/math">
                    <m:r>
                      <a:rPr lang="en-US" altLang="zh-CN" sz="1600">
                        <a:latin typeface="Cambria Math" panose="02040503050406030204" pitchFamily="18" charset="0"/>
                      </a:rPr>
                      <m:t>𝑔</m:t>
                    </m:r>
                    <m:d>
                      <m:dPr>
                        <m:ctrlPr>
                          <a:rPr lang="en-US" altLang="zh-CN" sz="1600" i="1">
                            <a:latin typeface="Cambria Math"/>
                          </a:rPr>
                        </m:ctrlPr>
                      </m:dPr>
                      <m:e>
                        <m:r>
                          <a:rPr lang="en-US" altLang="zh-CN" sz="1600">
                            <a:latin typeface="Cambria Math" panose="02040503050406030204" pitchFamily="18" charset="0"/>
                          </a:rPr>
                          <m:t>∙</m:t>
                        </m:r>
                      </m:e>
                    </m:d>
                  </m:oMath>
                </a14:m>
                <a:r>
                  <a:rPr lang="zh-CN" altLang="en-US" sz="1600" dirty="0"/>
                  <a:t>以后即得到输出</a:t>
                </a:r>
                <a14:m>
                  <m:oMath xmlns:m="http://schemas.openxmlformats.org/officeDocument/2006/math">
                    <m:sSub>
                      <m:sSubPr>
                        <m:ctrlPr>
                          <a:rPr lang="en-US" altLang="zh-CN" sz="1600" i="1">
                            <a:latin typeface="Cambria Math"/>
                          </a:rPr>
                        </m:ctrlPr>
                      </m:sSubPr>
                      <m:e>
                        <m:r>
                          <a:rPr lang="en-US" altLang="zh-CN" sz="1600">
                            <a:latin typeface="Cambria Math" panose="02040503050406030204" pitchFamily="18" charset="0"/>
                          </a:rPr>
                          <m:t>𝑦</m:t>
                        </m:r>
                      </m:e>
                      <m:sub>
                        <m:r>
                          <a:rPr lang="en-US" altLang="zh-CN" sz="1600">
                            <a:latin typeface="Cambria Math" panose="02040503050406030204" pitchFamily="18" charset="0"/>
                          </a:rPr>
                          <m:t>𝑡</m:t>
                        </m:r>
                      </m:sub>
                    </m:sSub>
                  </m:oMath>
                </a14:m>
                <a:r>
                  <a:rPr lang="zh-CN" altLang="en-US" sz="1600" dirty="0"/>
                  <a:t>，</a:t>
                </a:r>
                <a:r>
                  <a:rPr lang="en-US" altLang="zh-CN" sz="1600" dirty="0"/>
                  <a:t> </a:t>
                </a:r>
                <a14:m>
                  <m:oMath xmlns:m="http://schemas.openxmlformats.org/officeDocument/2006/math">
                    <m:r>
                      <a:rPr lang="en-US" altLang="zh-CN" sz="1600">
                        <a:latin typeface="Cambria Math" panose="02040503050406030204" pitchFamily="18" charset="0"/>
                      </a:rPr>
                      <m:t>𝑓</m:t>
                    </m:r>
                    <m:d>
                      <m:dPr>
                        <m:ctrlPr>
                          <a:rPr lang="en-US" altLang="zh-CN" sz="1600" i="1">
                            <a:latin typeface="Cambria Math"/>
                          </a:rPr>
                        </m:ctrlPr>
                      </m:dPr>
                      <m:e>
                        <m:sSub>
                          <m:sSubPr>
                            <m:ctrlPr>
                              <a:rPr lang="en-US" altLang="zh-CN" sz="1600" i="1">
                                <a:latin typeface="Cambria Math"/>
                              </a:rPr>
                            </m:ctrlPr>
                          </m:sSubPr>
                          <m:e>
                            <m:r>
                              <a:rPr lang="en-US" altLang="zh-CN" sz="1600">
                                <a:latin typeface="Cambria Math" panose="02040503050406030204" pitchFamily="18" charset="0"/>
                              </a:rPr>
                              <m:t>𝑍</m:t>
                            </m:r>
                          </m:e>
                          <m:sub>
                            <m:r>
                              <a:rPr lang="en-US" altLang="zh-CN" sz="1600">
                                <a:latin typeface="Cambria Math" panose="02040503050406030204" pitchFamily="18" charset="0"/>
                              </a:rPr>
                              <m:t>𝑡</m:t>
                            </m:r>
                          </m:sub>
                        </m:sSub>
                      </m:e>
                    </m:d>
                  </m:oMath>
                </a14:m>
                <a:r>
                  <a:rPr lang="zh-CN" altLang="en-US" sz="1600" dirty="0"/>
                  <a:t>是隐含层激活函数，</a:t>
                </a:r>
                <a:r>
                  <a:rPr lang="en-US" altLang="zh-CN" sz="1600" dirty="0"/>
                  <a:t> </a:t>
                </a:r>
                <a14:m>
                  <m:oMath xmlns:m="http://schemas.openxmlformats.org/officeDocument/2006/math">
                    <m:r>
                      <a:rPr lang="en-US" altLang="zh-CN" sz="1600">
                        <a:latin typeface="Cambria Math" panose="02040503050406030204" pitchFamily="18" charset="0"/>
                      </a:rPr>
                      <m:t>𝑔</m:t>
                    </m:r>
                    <m:d>
                      <m:dPr>
                        <m:ctrlPr>
                          <a:rPr lang="en-US" altLang="zh-CN" sz="1600" i="1">
                            <a:latin typeface="Cambria Math"/>
                          </a:rPr>
                        </m:ctrlPr>
                      </m:dPr>
                      <m:e>
                        <m:sSub>
                          <m:sSubPr>
                            <m:ctrlPr>
                              <a:rPr lang="en-US" altLang="zh-CN" sz="1600" i="1">
                                <a:latin typeface="Cambria Math"/>
                              </a:rPr>
                            </m:ctrlPr>
                          </m:sSubPr>
                          <m:e>
                            <m:r>
                              <a:rPr lang="en-US" altLang="zh-CN" sz="1600">
                                <a:latin typeface="Cambria Math" panose="02040503050406030204" pitchFamily="18" charset="0"/>
                              </a:rPr>
                              <m:t>𝑉</m:t>
                            </m:r>
                          </m:e>
                          <m:sub>
                            <m:r>
                              <a:rPr lang="en-US" altLang="zh-CN" sz="1600">
                                <a:latin typeface="Cambria Math" panose="02040503050406030204" pitchFamily="18" charset="0"/>
                              </a:rPr>
                              <m:t>𝑡</m:t>
                            </m:r>
                          </m:sub>
                        </m:sSub>
                      </m:e>
                    </m:d>
                  </m:oMath>
                </a14:m>
                <a:r>
                  <a:rPr lang="zh-CN" altLang="en-US" sz="1600" dirty="0"/>
                  <a:t>是输出层激活函数。典型的隐含层激活函数有</a:t>
                </a:r>
                <a:r>
                  <a:rPr lang="en-US" altLang="zh-CN" sz="1600" dirty="0"/>
                  <a:t>sigmoid ,tanh</a:t>
                </a:r>
                <a:r>
                  <a:rPr lang="zh-CN" altLang="en-US" sz="1600" dirty="0"/>
                  <a:t> 与 </a:t>
                </a:r>
                <a:r>
                  <a:rPr lang="en-US" altLang="zh-CN" sz="1600" dirty="0"/>
                  <a:t>rectified linear units</a:t>
                </a:r>
                <a:r>
                  <a:rPr lang="zh-CN" altLang="en-US" sz="1600" dirty="0"/>
                  <a:t>，（以去掉黄色阴影）典型的输出层所用的激活函数有</a:t>
                </a:r>
                <a:r>
                  <a:rPr lang="en-US" altLang="zh-CN" sz="1600" dirty="0"/>
                  <a:t>linear</a:t>
                </a:r>
                <a:r>
                  <a:rPr lang="zh-CN" altLang="en-US" sz="1600" dirty="0"/>
                  <a:t>和</a:t>
                </a:r>
                <a:r>
                  <a:rPr lang="en-US" altLang="zh-CN" sz="1600" dirty="0"/>
                  <a:t>SoftMax</a:t>
                </a:r>
                <a:r>
                  <a:rPr lang="zh-CN" altLang="en-US" sz="1600" dirty="0"/>
                  <a:t>函数。激活函数的主要作用是提供网络的非线性建模能力。如果没有激活函数，那么该网络仅能够表达线性映射，此时即便有再多的隐藏层，其整个网络跟单层神经网络也是等价的。因此也可以认为，只有加入了激活函数之后，深度神经网络才具备了分层的非线性映射学习能力。当然激活函数应具有的基本特性有：（</a:t>
                </a:r>
                <a:r>
                  <a:rPr lang="en-US" altLang="zh-CN" sz="1600" dirty="0"/>
                  <a:t>1</a:t>
                </a:r>
                <a:r>
                  <a:rPr lang="zh-CN" altLang="en-US" sz="1600" dirty="0"/>
                  <a:t>）可微性：当优化方法是基于梯度的时候，这个性质是必须的。（</a:t>
                </a:r>
                <a:r>
                  <a:rPr lang="en-US" altLang="zh-CN" sz="1600" dirty="0"/>
                  <a:t>2</a:t>
                </a:r>
                <a:r>
                  <a:rPr lang="zh-CN" altLang="en-US" sz="1600" dirty="0"/>
                  <a:t>）单调性：当激活函数是单调的时候，单层网络能够保证是凸函数。（</a:t>
                </a:r>
                <a:r>
                  <a:rPr lang="en-US" altLang="zh-CN" sz="1600" dirty="0"/>
                  <a:t>3</a:t>
                </a:r>
                <a:r>
                  <a:rPr lang="zh-CN" altLang="en-US" sz="1600" dirty="0"/>
                  <a:t>）输出值的范围：当激活函数输出值是有限的时候，基于梯度的优化方法会更加稳定，因为特征的表示受有限权值的影响更显著；当激活函数的输出是无限的时候，模型的训练会更加高效，不过在这种情况下，一般需要更小的学习率。</a:t>
                </a:r>
                <a:endParaRPr lang="en-US" altLang="zh-CN" sz="1600" dirty="0"/>
              </a:p>
            </p:txBody>
          </p:sp>
        </mc:Choice>
        <mc:Fallback>
          <p:sp>
            <p:nvSpPr>
              <p:cNvPr id="24" name="矩形 23"/>
              <p:cNvSpPr>
                <a:spLocks noRot="1" noChangeAspect="1" noMove="1" noResize="1" noEditPoints="1" noAdjustHandles="1" noChangeArrowheads="1" noChangeShapeType="1" noTextEdit="1"/>
              </p:cNvSpPr>
              <p:nvPr/>
            </p:nvSpPr>
            <p:spPr>
              <a:xfrm>
                <a:off x="554639" y="1490288"/>
                <a:ext cx="7952172" cy="4293228"/>
              </a:xfrm>
              <a:prstGeom prst="rect">
                <a:avLst/>
              </a:prstGeom>
              <a:blipFill rotWithShape="1">
                <a:blip r:embed="rId3"/>
                <a:stretch>
                  <a:fillRect l="-460" r="-1380"/>
                </a:stretch>
              </a:blipFill>
              <a:ln>
                <a:noFill/>
              </a:ln>
            </p:spPr>
            <p:txBody>
              <a:bodyPr/>
              <a:lstStyle/>
              <a:p>
                <a:r>
                  <a:rPr lang="zh-CN" altLang="en-US">
                    <a:noFill/>
                  </a:rPr>
                  <a:t> </a:t>
                </a:r>
                <a:endParaRPr lang="zh-CN" altLang="en-US">
                  <a:noFill/>
                </a:endParaRPr>
              </a:p>
            </p:txBody>
          </p:sp>
        </mc:Fallback>
      </mc:AlternateContent>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9538</Words>
  <Application>WPS 演示</Application>
  <PresentationFormat>全屏显示(4:3)</PresentationFormat>
  <Paragraphs>1512</Paragraphs>
  <Slides>58</Slides>
  <Notes>0</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51</vt:i4>
      </vt:variant>
      <vt:variant>
        <vt:lpstr>幻灯片标题</vt:lpstr>
      </vt:variant>
      <vt:variant>
        <vt:i4>58</vt:i4>
      </vt:variant>
    </vt:vector>
  </HeadingPairs>
  <TitlesOfParts>
    <vt:vector size="123" baseType="lpstr">
      <vt:lpstr>Arial</vt:lpstr>
      <vt:lpstr>宋体</vt:lpstr>
      <vt:lpstr>Wingdings</vt:lpstr>
      <vt:lpstr>微软雅黑</vt:lpstr>
      <vt:lpstr>Times New Roman</vt:lpstr>
      <vt:lpstr>Calibri</vt:lpstr>
      <vt:lpstr>Symbol</vt:lpstr>
      <vt:lpstr>Arial Unicode MS</vt:lpstr>
      <vt:lpstr>Tahoma</vt:lpstr>
      <vt:lpstr>Wingdings</vt:lpstr>
      <vt:lpstr>方正粗黑宋简体</vt:lpstr>
      <vt:lpstr>BatangChe</vt:lpstr>
      <vt:lpstr>Segoe Print</vt:lpstr>
      <vt:lpstr>Office 主题</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585</cp:revision>
  <dcterms:created xsi:type="dcterms:W3CDTF">2015-11-23T03:31:00Z</dcterms:created>
  <dcterms:modified xsi:type="dcterms:W3CDTF">2021-03-17T02:47:06Z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