
<file path=[Content_Types].xml><?xml version="1.0" encoding="utf-8"?>
<Types xmlns="http://schemas.openxmlformats.org/package/2006/content-types">
  <Default Extension="jpeg" ContentType="image/jpe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0"/>
  </p:notesMasterIdLst>
  <p:handoutMasterIdLst>
    <p:handoutMasterId r:id="rId31"/>
  </p:handoutMasterIdLst>
  <p:sldIdLst>
    <p:sldId id="593" r:id="rId3"/>
    <p:sldId id="446" r:id="rId4"/>
    <p:sldId id="547" r:id="rId5"/>
    <p:sldId id="546" r:id="rId6"/>
    <p:sldId id="548" r:id="rId7"/>
    <p:sldId id="566" r:id="rId8"/>
    <p:sldId id="551" r:id="rId9"/>
    <p:sldId id="552" r:id="rId10"/>
    <p:sldId id="567" r:id="rId11"/>
    <p:sldId id="553" r:id="rId12"/>
    <p:sldId id="554" r:id="rId13"/>
    <p:sldId id="555" r:id="rId14"/>
    <p:sldId id="556" r:id="rId15"/>
    <p:sldId id="557" r:id="rId16"/>
    <p:sldId id="558" r:id="rId17"/>
    <p:sldId id="559" r:id="rId18"/>
    <p:sldId id="560" r:id="rId19"/>
    <p:sldId id="561" r:id="rId20"/>
    <p:sldId id="568" r:id="rId21"/>
    <p:sldId id="563" r:id="rId22"/>
    <p:sldId id="564" r:id="rId23"/>
    <p:sldId id="565" r:id="rId24"/>
    <p:sldId id="592" r:id="rId25"/>
    <p:sldId id="644" r:id="rId26"/>
    <p:sldId id="645" r:id="rId27"/>
    <p:sldId id="647" r:id="rId28"/>
    <p:sldId id="591" r:id="rId2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can how" initials="ch" lastIdx="5"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3D89BC"/>
    <a:srgbClr val="404040"/>
    <a:srgbClr val="ED7D31"/>
    <a:srgbClr val="F0C3B5"/>
    <a:srgbClr val="E6E6E6"/>
    <a:srgbClr val="EEEEEE"/>
    <a:srgbClr val="F2F2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2853" autoAdjust="0"/>
    <p:restoredTop sz="96429" autoAdjust="0"/>
  </p:normalViewPr>
  <p:slideViewPr>
    <p:cSldViewPr snapToGrid="0" showGuides="1">
      <p:cViewPr varScale="1">
        <p:scale>
          <a:sx n="85" d="100"/>
          <a:sy n="85" d="100"/>
        </p:scale>
        <p:origin x="-924" y="-96"/>
      </p:cViewPr>
      <p:guideLst>
        <p:guide orient="horz" pos="4034"/>
        <p:guide orient="horz" pos="1442"/>
        <p:guide orient="horz" pos="667"/>
        <p:guide pos="1880"/>
        <p:guide pos="175"/>
        <p:guide pos="5537"/>
        <p:guide pos="1194"/>
      </p:guideLst>
    </p:cSldViewPr>
  </p:slideViewPr>
  <p:notesTextViewPr>
    <p:cViewPr>
      <p:scale>
        <a:sx n="1" d="1"/>
        <a:sy n="1" d="1"/>
      </p:scale>
      <p:origin x="0" y="0"/>
    </p:cViewPr>
  </p:notesTextViewPr>
  <p:sorterViewPr>
    <p:cViewPr varScale="1">
      <p:scale>
        <a:sx n="1" d="1"/>
        <a:sy n="1" d="1"/>
      </p:scale>
      <p:origin x="0" y="-27870"/>
    </p:cViewPr>
  </p:sorterViewPr>
  <p:notesViewPr>
    <p:cSldViewPr snapToGrid="0" showGuides="1">
      <p:cViewPr varScale="1">
        <p:scale>
          <a:sx n="86" d="100"/>
          <a:sy n="86" d="100"/>
        </p:scale>
        <p:origin x="-3846" y="-90"/>
      </p:cViewPr>
      <p:guideLst>
        <p:guide orient="horz" pos="2722"/>
        <p:guide pos="2202"/>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5" Type="http://schemas.openxmlformats.org/officeDocument/2006/relationships/commentAuthors" Target="commentAuthors.xml"/><Relationship Id="rId34" Type="http://schemas.openxmlformats.org/officeDocument/2006/relationships/tableStyles" Target="tableStyles.xml"/><Relationship Id="rId33" Type="http://schemas.openxmlformats.org/officeDocument/2006/relationships/viewProps" Target="viewProps.xml"/><Relationship Id="rId32" Type="http://schemas.openxmlformats.org/officeDocument/2006/relationships/presProps" Target="presProps.xml"/><Relationship Id="rId31" Type="http://schemas.openxmlformats.org/officeDocument/2006/relationships/handoutMaster" Target="handoutMasters/handoutMaster1.xml"/><Relationship Id="rId30" Type="http://schemas.openxmlformats.org/officeDocument/2006/relationships/notesMaster" Target="notesMasters/notesMaster1.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4CCE252-96DC-4364-B6D8-D604A68ECA2D}" type="doc">
      <dgm:prSet loTypeId="urn:microsoft.com/office/officeart/2005/8/layout/chevron2" loCatId="list" qsTypeId="urn:microsoft.com/office/officeart/2005/8/quickstyle/simple1#1" qsCatId="simple" csTypeId="urn:microsoft.com/office/officeart/2005/8/colors/accent1_2#1" csCatId="accent1" phldr="1"/>
      <dgm:spPr/>
      <dgm:t>
        <a:bodyPr/>
        <a:lstStyle/>
        <a:p>
          <a:endParaRPr lang="zh-CN" altLang="en-US"/>
        </a:p>
      </dgm:t>
    </dgm:pt>
    <dgm:pt modelId="{E282234F-EE42-470C-8C43-8A78EA6E63BD}">
      <dgm:prSet phldrT="[文本]" custT="1"/>
      <dgm:spPr>
        <a:solidFill>
          <a:srgbClr val="3D89BC"/>
        </a:solidFill>
      </dgm:spPr>
      <dgm:t>
        <a:bodyPr/>
        <a:lstStyle/>
        <a:p>
          <a:r>
            <a:rPr lang="en-US" altLang="zh-CN" sz="2800" dirty="0" smtClean="0"/>
            <a:t>1</a:t>
          </a:r>
          <a:endParaRPr lang="zh-CN" altLang="en-US" sz="2800" dirty="0"/>
        </a:p>
      </dgm:t>
    </dgm:pt>
    <dgm:pt modelId="{0F0101BD-80A9-4497-9FEA-7F8C4F1F44F5}" cxnId="{E93BE210-42C2-4E0C-B34F-2D726884D47A}" type="parTrans">
      <dgm:prSet/>
      <dgm:spPr/>
      <dgm:t>
        <a:bodyPr/>
        <a:lstStyle/>
        <a:p>
          <a:endParaRPr lang="zh-CN" altLang="en-US"/>
        </a:p>
      </dgm:t>
    </dgm:pt>
    <dgm:pt modelId="{03390D32-013B-471D-B22A-F6682B7463DF}" cxnId="{E93BE210-42C2-4E0C-B34F-2D726884D47A}" type="sibTrans">
      <dgm:prSet/>
      <dgm:spPr/>
      <dgm:t>
        <a:bodyPr/>
        <a:lstStyle/>
        <a:p>
          <a:endParaRPr lang="zh-CN" altLang="en-US"/>
        </a:p>
      </dgm:t>
    </dgm:pt>
    <dgm:pt modelId="{9E4DC953-3A44-4552-B8C7-F5CD3C31F9E0}">
      <dgm:prSet phldrT="[文本]" custT="1"/>
      <dgm:spPr/>
      <dgm:t>
        <a:bodyPr/>
        <a:lstStyle/>
        <a:p>
          <a:r>
            <a:rPr lang="zh-CN" sz="1200" dirty="0" smtClean="0"/>
            <a:t>符号主义</a:t>
          </a:r>
          <a:r>
            <a:rPr lang="en-US" sz="1200" dirty="0" smtClean="0"/>
            <a:t>(</a:t>
          </a:r>
          <a:r>
            <a:rPr lang="en-US" sz="1200" dirty="0" err="1" smtClean="0"/>
            <a:t>symbolicism</a:t>
          </a:r>
          <a:r>
            <a:rPr lang="en-US" sz="1200" dirty="0" smtClean="0"/>
            <a:t>)</a:t>
          </a:r>
          <a:r>
            <a:rPr lang="zh-CN" sz="1200" dirty="0" smtClean="0"/>
            <a:t>源于数理逻辑，认为智能产生于大脑的抽象思维、主观意识过程，例如数学推导、概念化的知识表示、模型语义推理。</a:t>
          </a:r>
          <a:endParaRPr lang="zh-CN" altLang="en-US" sz="1600" dirty="0"/>
        </a:p>
      </dgm:t>
    </dgm:pt>
    <dgm:pt modelId="{4E7F57CA-C3C3-4E05-93CD-2C653C444F98}" cxnId="{2910EFEF-1AE5-48DC-87D9-9E48D95053DB}" type="parTrans">
      <dgm:prSet/>
      <dgm:spPr/>
      <dgm:t>
        <a:bodyPr/>
        <a:lstStyle/>
        <a:p>
          <a:endParaRPr lang="zh-CN" altLang="en-US"/>
        </a:p>
      </dgm:t>
    </dgm:pt>
    <dgm:pt modelId="{1D61F924-9806-40B4-B45A-EF04D7A30D17}" cxnId="{2910EFEF-1AE5-48DC-87D9-9E48D95053DB}" type="sibTrans">
      <dgm:prSet/>
      <dgm:spPr/>
      <dgm:t>
        <a:bodyPr/>
        <a:lstStyle/>
        <a:p>
          <a:endParaRPr lang="zh-CN" altLang="en-US"/>
        </a:p>
      </dgm:t>
    </dgm:pt>
    <dgm:pt modelId="{7151C9E7-DA04-4C8C-9636-B0BD18DF90EF}">
      <dgm:prSet phldrT="[文本]" custT="1"/>
      <dgm:spPr>
        <a:solidFill>
          <a:srgbClr val="3D89BC"/>
        </a:solidFill>
      </dgm:spPr>
      <dgm:t>
        <a:bodyPr/>
        <a:lstStyle/>
        <a:p>
          <a:r>
            <a:rPr lang="en-US" altLang="zh-CN" sz="2800" dirty="0" smtClean="0"/>
            <a:t>2</a:t>
          </a:r>
          <a:endParaRPr lang="zh-CN" altLang="en-US" sz="2800" dirty="0"/>
        </a:p>
      </dgm:t>
    </dgm:pt>
    <dgm:pt modelId="{09F12B68-5361-4AFA-B891-0382200FE95A}" cxnId="{A4CFC5BB-812D-4AD2-A37B-2136CD3DBC96}" type="parTrans">
      <dgm:prSet/>
      <dgm:spPr/>
      <dgm:t>
        <a:bodyPr/>
        <a:lstStyle/>
        <a:p>
          <a:endParaRPr lang="zh-CN" altLang="en-US"/>
        </a:p>
      </dgm:t>
    </dgm:pt>
    <dgm:pt modelId="{62F53C71-1305-4794-9A2A-476F49D45127}" cxnId="{A4CFC5BB-812D-4AD2-A37B-2136CD3DBC96}" type="sibTrans">
      <dgm:prSet/>
      <dgm:spPr/>
      <dgm:t>
        <a:bodyPr/>
        <a:lstStyle/>
        <a:p>
          <a:endParaRPr lang="zh-CN" altLang="en-US"/>
        </a:p>
      </dgm:t>
    </dgm:pt>
    <dgm:pt modelId="{15DF4843-0728-4925-B82A-B9B58423BF78}">
      <dgm:prSet phldrT="[文本]" custT="1"/>
      <dgm:spPr/>
      <dgm:t>
        <a:bodyPr/>
        <a:lstStyle/>
        <a:p>
          <a:r>
            <a:rPr lang="zh-CN" sz="1200" smtClean="0"/>
            <a:t>连接主义</a:t>
          </a:r>
          <a:r>
            <a:rPr lang="en-US" sz="1200" smtClean="0"/>
            <a:t>(connectionism)</a:t>
          </a:r>
          <a:r>
            <a:rPr lang="zh-CN" sz="1200" smtClean="0"/>
            <a:t>源于仿生学，认为智能产生于大脑神经元之间的相互作用及信息往来的学习与统计过程，例如视觉听觉等基于大脑皮层神经网络的下意识的感知处理。</a:t>
          </a:r>
          <a:endParaRPr lang="zh-CN" altLang="en-US" sz="1000" dirty="0"/>
        </a:p>
      </dgm:t>
    </dgm:pt>
    <dgm:pt modelId="{9A2632F6-CF60-48D6-95DA-D2D3CFFCE684}" cxnId="{4E291151-0E86-486D-BCA1-BA1C8B0D5675}" type="parTrans">
      <dgm:prSet/>
      <dgm:spPr/>
      <dgm:t>
        <a:bodyPr/>
        <a:lstStyle/>
        <a:p>
          <a:endParaRPr lang="zh-CN" altLang="en-US"/>
        </a:p>
      </dgm:t>
    </dgm:pt>
    <dgm:pt modelId="{74AE5974-EE46-4FC1-A862-92530231AFF0}" cxnId="{4E291151-0E86-486D-BCA1-BA1C8B0D5675}" type="sibTrans">
      <dgm:prSet/>
      <dgm:spPr/>
      <dgm:t>
        <a:bodyPr/>
        <a:lstStyle/>
        <a:p>
          <a:endParaRPr lang="zh-CN" altLang="en-US"/>
        </a:p>
      </dgm:t>
    </dgm:pt>
    <dgm:pt modelId="{8BC944EC-EDD2-4CD8-9003-4B53A31EE3CB}">
      <dgm:prSet phldrT="[文本]" custT="1"/>
      <dgm:spPr>
        <a:solidFill>
          <a:srgbClr val="3D89BC"/>
        </a:solidFill>
      </dgm:spPr>
      <dgm:t>
        <a:bodyPr/>
        <a:lstStyle/>
        <a:p>
          <a:r>
            <a:rPr lang="en-US" altLang="zh-CN" sz="2800" dirty="0" smtClean="0"/>
            <a:t>3</a:t>
          </a:r>
          <a:endParaRPr lang="zh-CN" altLang="en-US" sz="2800" dirty="0"/>
        </a:p>
      </dgm:t>
    </dgm:pt>
    <dgm:pt modelId="{D836D31E-E363-4B02-9BE7-0568DAE86231}" cxnId="{1CB0A032-AEFA-402B-AB42-57DFB6DF3303}" type="parTrans">
      <dgm:prSet/>
      <dgm:spPr/>
      <dgm:t>
        <a:bodyPr/>
        <a:lstStyle/>
        <a:p>
          <a:endParaRPr lang="zh-CN" altLang="en-US"/>
        </a:p>
      </dgm:t>
    </dgm:pt>
    <dgm:pt modelId="{A86A5730-D298-4A3E-A2E3-7B8869E76B3E}" cxnId="{1CB0A032-AEFA-402B-AB42-57DFB6DF3303}" type="sibTrans">
      <dgm:prSet/>
      <dgm:spPr/>
      <dgm:t>
        <a:bodyPr/>
        <a:lstStyle/>
        <a:p>
          <a:endParaRPr lang="zh-CN" altLang="en-US"/>
        </a:p>
      </dgm:t>
    </dgm:pt>
    <dgm:pt modelId="{EDE2119E-7725-4E73-B0DB-5E9CD5644412}">
      <dgm:prSet phldrT="[文本]" custT="1"/>
      <dgm:spPr/>
      <dgm:t>
        <a:bodyPr/>
        <a:lstStyle/>
        <a:p>
          <a:r>
            <a:rPr lang="zh-CN" sz="1200" dirty="0" smtClean="0"/>
            <a:t>行为主义</a:t>
          </a:r>
          <a:r>
            <a:rPr lang="en-US" sz="1200" dirty="0" smtClean="0"/>
            <a:t>(</a:t>
          </a:r>
          <a:r>
            <a:rPr lang="en-US" sz="1200" dirty="0" err="1" smtClean="0"/>
            <a:t>actionism</a:t>
          </a:r>
          <a:r>
            <a:rPr lang="en-US" sz="1200" dirty="0" smtClean="0"/>
            <a:t>)</a:t>
          </a:r>
          <a:r>
            <a:rPr lang="zh-CN" sz="1200" dirty="0" smtClean="0"/>
            <a:t>源于心理学与控制论。认为智能是产生于主体与环境的交互过程。基于可观测的具体的行为活动，以控制论及感知</a:t>
          </a:r>
          <a:r>
            <a:rPr lang="en-US" sz="1200" dirty="0" smtClean="0"/>
            <a:t>-</a:t>
          </a:r>
          <a:r>
            <a:rPr lang="zh-CN" sz="1200" dirty="0" smtClean="0"/>
            <a:t>动作型控制系统为基础，摒弃了内省的思维过程，而把智能的研究建立在可观测的具体的行为活动基础上。</a:t>
          </a:r>
          <a:endParaRPr lang="zh-CN" altLang="en-US" sz="1200" dirty="0"/>
        </a:p>
      </dgm:t>
    </dgm:pt>
    <dgm:pt modelId="{F6E2E949-37C3-4DED-886C-4E9E8712B314}" cxnId="{BAE15588-ED7B-4E82-A7BD-D0A5BB187842}" type="parTrans">
      <dgm:prSet/>
      <dgm:spPr/>
      <dgm:t>
        <a:bodyPr/>
        <a:lstStyle/>
        <a:p>
          <a:endParaRPr lang="zh-CN" altLang="en-US"/>
        </a:p>
      </dgm:t>
    </dgm:pt>
    <dgm:pt modelId="{0D1D188C-B9EA-4513-947F-52E2CD62AA15}" cxnId="{BAE15588-ED7B-4E82-A7BD-D0A5BB187842}" type="sibTrans">
      <dgm:prSet/>
      <dgm:spPr/>
      <dgm:t>
        <a:bodyPr/>
        <a:lstStyle/>
        <a:p>
          <a:endParaRPr lang="zh-CN" altLang="en-US"/>
        </a:p>
      </dgm:t>
    </dgm:pt>
    <dgm:pt modelId="{21108766-401C-48A1-AFBA-32140676E058}" type="pres">
      <dgm:prSet presAssocID="{44CCE252-96DC-4364-B6D8-D604A68ECA2D}" presName="linearFlow" presStyleCnt="0">
        <dgm:presLayoutVars>
          <dgm:dir/>
          <dgm:animLvl val="lvl"/>
          <dgm:resizeHandles val="exact"/>
        </dgm:presLayoutVars>
      </dgm:prSet>
      <dgm:spPr/>
      <dgm:t>
        <a:bodyPr/>
        <a:lstStyle/>
        <a:p>
          <a:endParaRPr lang="zh-CN" altLang="en-US"/>
        </a:p>
      </dgm:t>
    </dgm:pt>
    <dgm:pt modelId="{08324E8C-E7E4-48DC-943A-D5DFAD6A33C2}" type="pres">
      <dgm:prSet presAssocID="{E282234F-EE42-470C-8C43-8A78EA6E63BD}" presName="composite" presStyleCnt="0"/>
      <dgm:spPr/>
    </dgm:pt>
    <dgm:pt modelId="{8D40D3E1-C55B-4451-BD13-6C4BBCFB59C4}" type="pres">
      <dgm:prSet presAssocID="{E282234F-EE42-470C-8C43-8A78EA6E63BD}" presName="parentText" presStyleLbl="alignNode1" presStyleIdx="0" presStyleCnt="3">
        <dgm:presLayoutVars>
          <dgm:chMax val="1"/>
          <dgm:bulletEnabled val="1"/>
        </dgm:presLayoutVars>
      </dgm:prSet>
      <dgm:spPr/>
      <dgm:t>
        <a:bodyPr/>
        <a:lstStyle/>
        <a:p>
          <a:endParaRPr lang="zh-CN" altLang="en-US"/>
        </a:p>
      </dgm:t>
    </dgm:pt>
    <dgm:pt modelId="{565D165C-FB6D-4F91-B721-4130AF3F3A99}" type="pres">
      <dgm:prSet presAssocID="{E282234F-EE42-470C-8C43-8A78EA6E63BD}" presName="descendantText" presStyleLbl="alignAcc1" presStyleIdx="0" presStyleCnt="3">
        <dgm:presLayoutVars>
          <dgm:bulletEnabled val="1"/>
        </dgm:presLayoutVars>
      </dgm:prSet>
      <dgm:spPr/>
      <dgm:t>
        <a:bodyPr/>
        <a:lstStyle/>
        <a:p>
          <a:endParaRPr lang="zh-CN" altLang="en-US"/>
        </a:p>
      </dgm:t>
    </dgm:pt>
    <dgm:pt modelId="{00FCDB02-AA92-4961-89F7-300473F61CD5}" type="pres">
      <dgm:prSet presAssocID="{03390D32-013B-471D-B22A-F6682B7463DF}" presName="sp" presStyleCnt="0"/>
      <dgm:spPr/>
    </dgm:pt>
    <dgm:pt modelId="{B1EA2659-1B43-4B23-A825-5B082B4578AC}" type="pres">
      <dgm:prSet presAssocID="{7151C9E7-DA04-4C8C-9636-B0BD18DF90EF}" presName="composite" presStyleCnt="0"/>
      <dgm:spPr/>
    </dgm:pt>
    <dgm:pt modelId="{2B022DE4-2826-4456-A48A-9C64F75641DF}" type="pres">
      <dgm:prSet presAssocID="{7151C9E7-DA04-4C8C-9636-B0BD18DF90EF}" presName="parentText" presStyleLbl="alignNode1" presStyleIdx="1" presStyleCnt="3">
        <dgm:presLayoutVars>
          <dgm:chMax val="1"/>
          <dgm:bulletEnabled val="1"/>
        </dgm:presLayoutVars>
      </dgm:prSet>
      <dgm:spPr/>
      <dgm:t>
        <a:bodyPr/>
        <a:lstStyle/>
        <a:p>
          <a:endParaRPr lang="zh-CN" altLang="en-US"/>
        </a:p>
      </dgm:t>
    </dgm:pt>
    <dgm:pt modelId="{A962E1B6-CC9D-4F15-B0B8-9350163A20CC}" type="pres">
      <dgm:prSet presAssocID="{7151C9E7-DA04-4C8C-9636-B0BD18DF90EF}" presName="descendantText" presStyleLbl="alignAcc1" presStyleIdx="1" presStyleCnt="3">
        <dgm:presLayoutVars>
          <dgm:bulletEnabled val="1"/>
        </dgm:presLayoutVars>
      </dgm:prSet>
      <dgm:spPr/>
      <dgm:t>
        <a:bodyPr/>
        <a:lstStyle/>
        <a:p>
          <a:endParaRPr lang="zh-CN" altLang="en-US"/>
        </a:p>
      </dgm:t>
    </dgm:pt>
    <dgm:pt modelId="{BDA0193A-A764-4826-9DB4-EC8AB02A4980}" type="pres">
      <dgm:prSet presAssocID="{62F53C71-1305-4794-9A2A-476F49D45127}" presName="sp" presStyleCnt="0"/>
      <dgm:spPr/>
    </dgm:pt>
    <dgm:pt modelId="{9F360C30-B333-4B83-81A8-92D0DCCB742F}" type="pres">
      <dgm:prSet presAssocID="{8BC944EC-EDD2-4CD8-9003-4B53A31EE3CB}" presName="composite" presStyleCnt="0"/>
      <dgm:spPr/>
    </dgm:pt>
    <dgm:pt modelId="{08B9CE72-FD6B-4FC5-9809-34B2EC5598DE}" type="pres">
      <dgm:prSet presAssocID="{8BC944EC-EDD2-4CD8-9003-4B53A31EE3CB}" presName="parentText" presStyleLbl="alignNode1" presStyleIdx="2" presStyleCnt="3">
        <dgm:presLayoutVars>
          <dgm:chMax val="1"/>
          <dgm:bulletEnabled val="1"/>
        </dgm:presLayoutVars>
      </dgm:prSet>
      <dgm:spPr/>
      <dgm:t>
        <a:bodyPr/>
        <a:lstStyle/>
        <a:p>
          <a:endParaRPr lang="zh-CN" altLang="en-US"/>
        </a:p>
      </dgm:t>
    </dgm:pt>
    <dgm:pt modelId="{48819065-0B0E-41E9-AA52-2A4EBB79C908}" type="pres">
      <dgm:prSet presAssocID="{8BC944EC-EDD2-4CD8-9003-4B53A31EE3CB}" presName="descendantText" presStyleLbl="alignAcc1" presStyleIdx="2" presStyleCnt="3">
        <dgm:presLayoutVars>
          <dgm:bulletEnabled val="1"/>
        </dgm:presLayoutVars>
      </dgm:prSet>
      <dgm:spPr/>
      <dgm:t>
        <a:bodyPr/>
        <a:lstStyle/>
        <a:p>
          <a:endParaRPr lang="zh-CN" altLang="en-US"/>
        </a:p>
      </dgm:t>
    </dgm:pt>
  </dgm:ptLst>
  <dgm:cxnLst>
    <dgm:cxn modelId="{B93B6974-B9B0-44D4-B6DD-EBEDA6D61312}" type="presOf" srcId="{E282234F-EE42-470C-8C43-8A78EA6E63BD}" destId="{8D40D3E1-C55B-4451-BD13-6C4BBCFB59C4}" srcOrd="0" destOrd="0" presId="urn:microsoft.com/office/officeart/2005/8/layout/chevron2"/>
    <dgm:cxn modelId="{A8916CD4-307E-4145-AD9F-F7FD796FC979}" type="presOf" srcId="{8BC944EC-EDD2-4CD8-9003-4B53A31EE3CB}" destId="{08B9CE72-FD6B-4FC5-9809-34B2EC5598DE}" srcOrd="0" destOrd="0" presId="urn:microsoft.com/office/officeart/2005/8/layout/chevron2"/>
    <dgm:cxn modelId="{4E291151-0E86-486D-BCA1-BA1C8B0D5675}" srcId="{7151C9E7-DA04-4C8C-9636-B0BD18DF90EF}" destId="{15DF4843-0728-4925-B82A-B9B58423BF78}" srcOrd="0" destOrd="0" parTransId="{9A2632F6-CF60-48D6-95DA-D2D3CFFCE684}" sibTransId="{74AE5974-EE46-4FC1-A862-92530231AFF0}"/>
    <dgm:cxn modelId="{A4CFC5BB-812D-4AD2-A37B-2136CD3DBC96}" srcId="{44CCE252-96DC-4364-B6D8-D604A68ECA2D}" destId="{7151C9E7-DA04-4C8C-9636-B0BD18DF90EF}" srcOrd="1" destOrd="0" parTransId="{09F12B68-5361-4AFA-B891-0382200FE95A}" sibTransId="{62F53C71-1305-4794-9A2A-476F49D45127}"/>
    <dgm:cxn modelId="{BAE15588-ED7B-4E82-A7BD-D0A5BB187842}" srcId="{8BC944EC-EDD2-4CD8-9003-4B53A31EE3CB}" destId="{EDE2119E-7725-4E73-B0DB-5E9CD5644412}" srcOrd="0" destOrd="0" parTransId="{F6E2E949-37C3-4DED-886C-4E9E8712B314}" sibTransId="{0D1D188C-B9EA-4513-947F-52E2CD62AA15}"/>
    <dgm:cxn modelId="{118F88E3-0CAA-4611-AF6C-2286BB96CC09}" type="presOf" srcId="{9E4DC953-3A44-4552-B8C7-F5CD3C31F9E0}" destId="{565D165C-FB6D-4F91-B721-4130AF3F3A99}" srcOrd="0" destOrd="0" presId="urn:microsoft.com/office/officeart/2005/8/layout/chevron2"/>
    <dgm:cxn modelId="{2F3BB6F4-A2C7-4FA6-A568-8F34D5185FC0}" type="presOf" srcId="{44CCE252-96DC-4364-B6D8-D604A68ECA2D}" destId="{21108766-401C-48A1-AFBA-32140676E058}" srcOrd="0" destOrd="0" presId="urn:microsoft.com/office/officeart/2005/8/layout/chevron2"/>
    <dgm:cxn modelId="{310FFA9A-1526-4215-98E0-86D78B7B628D}" type="presOf" srcId="{15DF4843-0728-4925-B82A-B9B58423BF78}" destId="{A962E1B6-CC9D-4F15-B0B8-9350163A20CC}" srcOrd="0" destOrd="0" presId="urn:microsoft.com/office/officeart/2005/8/layout/chevron2"/>
    <dgm:cxn modelId="{E93BE210-42C2-4E0C-B34F-2D726884D47A}" srcId="{44CCE252-96DC-4364-B6D8-D604A68ECA2D}" destId="{E282234F-EE42-470C-8C43-8A78EA6E63BD}" srcOrd="0" destOrd="0" parTransId="{0F0101BD-80A9-4497-9FEA-7F8C4F1F44F5}" sibTransId="{03390D32-013B-471D-B22A-F6682B7463DF}"/>
    <dgm:cxn modelId="{1CB0A032-AEFA-402B-AB42-57DFB6DF3303}" srcId="{44CCE252-96DC-4364-B6D8-D604A68ECA2D}" destId="{8BC944EC-EDD2-4CD8-9003-4B53A31EE3CB}" srcOrd="2" destOrd="0" parTransId="{D836D31E-E363-4B02-9BE7-0568DAE86231}" sibTransId="{A86A5730-D298-4A3E-A2E3-7B8869E76B3E}"/>
    <dgm:cxn modelId="{7A362132-6804-40B5-AE3C-41F88FD3FFE8}" type="presOf" srcId="{7151C9E7-DA04-4C8C-9636-B0BD18DF90EF}" destId="{2B022DE4-2826-4456-A48A-9C64F75641DF}" srcOrd="0" destOrd="0" presId="urn:microsoft.com/office/officeart/2005/8/layout/chevron2"/>
    <dgm:cxn modelId="{66EA4876-5DE8-4CDB-A93A-AA6C78AE767B}" type="presOf" srcId="{EDE2119E-7725-4E73-B0DB-5E9CD5644412}" destId="{48819065-0B0E-41E9-AA52-2A4EBB79C908}" srcOrd="0" destOrd="0" presId="urn:microsoft.com/office/officeart/2005/8/layout/chevron2"/>
    <dgm:cxn modelId="{2910EFEF-1AE5-48DC-87D9-9E48D95053DB}" srcId="{E282234F-EE42-470C-8C43-8A78EA6E63BD}" destId="{9E4DC953-3A44-4552-B8C7-F5CD3C31F9E0}" srcOrd="0" destOrd="0" parTransId="{4E7F57CA-C3C3-4E05-93CD-2C653C444F98}" sibTransId="{1D61F924-9806-40B4-B45A-EF04D7A30D17}"/>
    <dgm:cxn modelId="{7A6438B5-20E7-4409-A283-8F9ACB3664ED}" type="presParOf" srcId="{21108766-401C-48A1-AFBA-32140676E058}" destId="{08324E8C-E7E4-48DC-943A-D5DFAD6A33C2}" srcOrd="0" destOrd="0" presId="urn:microsoft.com/office/officeart/2005/8/layout/chevron2"/>
    <dgm:cxn modelId="{879C8D05-EF9D-4CAB-A65B-3E404D1B610E}" type="presParOf" srcId="{08324E8C-E7E4-48DC-943A-D5DFAD6A33C2}" destId="{8D40D3E1-C55B-4451-BD13-6C4BBCFB59C4}" srcOrd="0" destOrd="0" presId="urn:microsoft.com/office/officeart/2005/8/layout/chevron2"/>
    <dgm:cxn modelId="{45BA25AC-8F36-4B41-BD26-BB1BEEBD0D10}" type="presParOf" srcId="{08324E8C-E7E4-48DC-943A-D5DFAD6A33C2}" destId="{565D165C-FB6D-4F91-B721-4130AF3F3A99}" srcOrd="1" destOrd="0" presId="urn:microsoft.com/office/officeart/2005/8/layout/chevron2"/>
    <dgm:cxn modelId="{07B321C2-B70E-4087-A509-E5ECEC1FDCD5}" type="presParOf" srcId="{21108766-401C-48A1-AFBA-32140676E058}" destId="{00FCDB02-AA92-4961-89F7-300473F61CD5}" srcOrd="1" destOrd="0" presId="urn:microsoft.com/office/officeart/2005/8/layout/chevron2"/>
    <dgm:cxn modelId="{942A8A53-D11B-4E5F-B70F-6052A1812E38}" type="presParOf" srcId="{21108766-401C-48A1-AFBA-32140676E058}" destId="{B1EA2659-1B43-4B23-A825-5B082B4578AC}" srcOrd="2" destOrd="0" presId="urn:microsoft.com/office/officeart/2005/8/layout/chevron2"/>
    <dgm:cxn modelId="{25BF56CC-8A30-4CC4-9DBE-F4C9E9A44D0D}" type="presParOf" srcId="{B1EA2659-1B43-4B23-A825-5B082B4578AC}" destId="{2B022DE4-2826-4456-A48A-9C64F75641DF}" srcOrd="0" destOrd="0" presId="urn:microsoft.com/office/officeart/2005/8/layout/chevron2"/>
    <dgm:cxn modelId="{5676FFD6-9997-453D-8EA1-45A20FFB3268}" type="presParOf" srcId="{B1EA2659-1B43-4B23-A825-5B082B4578AC}" destId="{A962E1B6-CC9D-4F15-B0B8-9350163A20CC}" srcOrd="1" destOrd="0" presId="urn:microsoft.com/office/officeart/2005/8/layout/chevron2"/>
    <dgm:cxn modelId="{F648546A-3D12-4A13-A2BA-D7A838EBE8CD}" type="presParOf" srcId="{21108766-401C-48A1-AFBA-32140676E058}" destId="{BDA0193A-A764-4826-9DB4-EC8AB02A4980}" srcOrd="3" destOrd="0" presId="urn:microsoft.com/office/officeart/2005/8/layout/chevron2"/>
    <dgm:cxn modelId="{A038BCED-07C7-4263-88C1-A4674B734367}" type="presParOf" srcId="{21108766-401C-48A1-AFBA-32140676E058}" destId="{9F360C30-B333-4B83-81A8-92D0DCCB742F}" srcOrd="4" destOrd="0" presId="urn:microsoft.com/office/officeart/2005/8/layout/chevron2"/>
    <dgm:cxn modelId="{D6412836-7695-4ADA-8340-D90B811148A9}" type="presParOf" srcId="{9F360C30-B333-4B83-81A8-92D0DCCB742F}" destId="{08B9CE72-FD6B-4FC5-9809-34B2EC5598DE}" srcOrd="0" destOrd="0" presId="urn:microsoft.com/office/officeart/2005/8/layout/chevron2"/>
    <dgm:cxn modelId="{E99441DB-BE89-417F-8220-0605319ECE10}" type="presParOf" srcId="{9F360C30-B333-4B83-81A8-92D0DCCB742F}" destId="{48819065-0B0E-41E9-AA52-2A4EBB79C908}"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8D40D3E1-C55B-4451-BD13-6C4BBCFB59C4}">
      <dsp:nvSpPr>
        <dsp:cNvPr id="0" name=""/>
        <dsp:cNvSpPr/>
      </dsp:nvSpPr>
      <dsp:spPr>
        <a:xfrm rot="5400000">
          <a:off x="-210750" y="214814"/>
          <a:ext cx="1405002" cy="983501"/>
        </a:xfrm>
        <a:prstGeom prst="chevron">
          <a:avLst/>
        </a:prstGeom>
        <a:solidFill>
          <a:srgbClr val="3D89BC"/>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altLang="zh-CN" sz="2800" kern="1200" dirty="0" smtClean="0"/>
            <a:t>1</a:t>
          </a:r>
          <a:endParaRPr lang="zh-CN" altLang="en-US" sz="2800" kern="1200" dirty="0"/>
        </a:p>
      </dsp:txBody>
      <dsp:txXfrm rot="5400000">
        <a:off x="-210750" y="214814"/>
        <a:ext cx="1405002" cy="983501"/>
      </dsp:txXfrm>
    </dsp:sp>
    <dsp:sp modelId="{565D165C-FB6D-4F91-B721-4130AF3F3A99}">
      <dsp:nvSpPr>
        <dsp:cNvPr id="0" name=""/>
        <dsp:cNvSpPr/>
      </dsp:nvSpPr>
      <dsp:spPr>
        <a:xfrm rot="5400000">
          <a:off x="3438005" y="-2450440"/>
          <a:ext cx="913731" cy="582274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zh-CN" sz="1200" kern="1200" dirty="0" smtClean="0"/>
            <a:t>符号主义</a:t>
          </a:r>
          <a:r>
            <a:rPr lang="en-US" sz="1200" kern="1200" dirty="0" smtClean="0"/>
            <a:t>(</a:t>
          </a:r>
          <a:r>
            <a:rPr lang="en-US" sz="1200" kern="1200" dirty="0" err="1" smtClean="0"/>
            <a:t>symbolicism</a:t>
          </a:r>
          <a:r>
            <a:rPr lang="en-US" sz="1200" kern="1200" dirty="0" smtClean="0"/>
            <a:t>)</a:t>
          </a:r>
          <a:r>
            <a:rPr lang="zh-CN" sz="1200" kern="1200" dirty="0" smtClean="0"/>
            <a:t>源于数理逻辑，认为智能产生于大脑的抽象思维、主观意识过程，例如数学推导、概念化的知识表示、模型语义推理。</a:t>
          </a:r>
          <a:endParaRPr lang="zh-CN" altLang="en-US" sz="1600" kern="1200" dirty="0"/>
        </a:p>
      </dsp:txBody>
      <dsp:txXfrm rot="5400000">
        <a:off x="3438005" y="-2450440"/>
        <a:ext cx="913731" cy="5822740"/>
      </dsp:txXfrm>
    </dsp:sp>
    <dsp:sp modelId="{2B022DE4-2826-4456-A48A-9C64F75641DF}">
      <dsp:nvSpPr>
        <dsp:cNvPr id="0" name=""/>
        <dsp:cNvSpPr/>
      </dsp:nvSpPr>
      <dsp:spPr>
        <a:xfrm rot="5400000">
          <a:off x="-210750" y="1423313"/>
          <a:ext cx="1405002" cy="983501"/>
        </a:xfrm>
        <a:prstGeom prst="chevron">
          <a:avLst/>
        </a:prstGeom>
        <a:solidFill>
          <a:srgbClr val="3D89BC"/>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altLang="zh-CN" sz="2800" kern="1200" dirty="0" smtClean="0"/>
            <a:t>2</a:t>
          </a:r>
          <a:endParaRPr lang="zh-CN" altLang="en-US" sz="2800" kern="1200" dirty="0"/>
        </a:p>
      </dsp:txBody>
      <dsp:txXfrm rot="5400000">
        <a:off x="-210750" y="1423313"/>
        <a:ext cx="1405002" cy="983501"/>
      </dsp:txXfrm>
    </dsp:sp>
    <dsp:sp modelId="{A962E1B6-CC9D-4F15-B0B8-9350163A20CC}">
      <dsp:nvSpPr>
        <dsp:cNvPr id="0" name=""/>
        <dsp:cNvSpPr/>
      </dsp:nvSpPr>
      <dsp:spPr>
        <a:xfrm rot="5400000">
          <a:off x="3438246" y="-1242181"/>
          <a:ext cx="913251" cy="582274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zh-CN" sz="1200" kern="1200" smtClean="0"/>
            <a:t>连接主义</a:t>
          </a:r>
          <a:r>
            <a:rPr lang="en-US" sz="1200" kern="1200" smtClean="0"/>
            <a:t>(connectionism)</a:t>
          </a:r>
          <a:r>
            <a:rPr lang="zh-CN" sz="1200" kern="1200" smtClean="0"/>
            <a:t>源于仿生学，认为智能产生于大脑神经元之间的相互作用及信息往来的学习与统计过程，例如视觉听觉等基于大脑皮层神经网络的下意识的感知处理。</a:t>
          </a:r>
          <a:endParaRPr lang="zh-CN" altLang="en-US" sz="1000" kern="1200" dirty="0"/>
        </a:p>
      </dsp:txBody>
      <dsp:txXfrm rot="5400000">
        <a:off x="3438246" y="-1242181"/>
        <a:ext cx="913251" cy="5822740"/>
      </dsp:txXfrm>
    </dsp:sp>
    <dsp:sp modelId="{08B9CE72-FD6B-4FC5-9809-34B2EC5598DE}">
      <dsp:nvSpPr>
        <dsp:cNvPr id="0" name=""/>
        <dsp:cNvSpPr/>
      </dsp:nvSpPr>
      <dsp:spPr>
        <a:xfrm rot="5400000">
          <a:off x="-210750" y="2631812"/>
          <a:ext cx="1405002" cy="983501"/>
        </a:xfrm>
        <a:prstGeom prst="chevron">
          <a:avLst/>
        </a:prstGeom>
        <a:solidFill>
          <a:srgbClr val="3D89BC"/>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lvl="0" algn="ctr" defTabSz="1244600">
            <a:lnSpc>
              <a:spcPct val="90000"/>
            </a:lnSpc>
            <a:spcBef>
              <a:spcPct val="0"/>
            </a:spcBef>
            <a:spcAft>
              <a:spcPct val="35000"/>
            </a:spcAft>
          </a:pPr>
          <a:r>
            <a:rPr lang="en-US" altLang="zh-CN" sz="2800" kern="1200" dirty="0" smtClean="0"/>
            <a:t>3</a:t>
          </a:r>
          <a:endParaRPr lang="zh-CN" altLang="en-US" sz="2800" kern="1200" dirty="0"/>
        </a:p>
      </dsp:txBody>
      <dsp:txXfrm rot="5400000">
        <a:off x="-210750" y="2631812"/>
        <a:ext cx="1405002" cy="983501"/>
      </dsp:txXfrm>
    </dsp:sp>
    <dsp:sp modelId="{48819065-0B0E-41E9-AA52-2A4EBB79C908}">
      <dsp:nvSpPr>
        <dsp:cNvPr id="0" name=""/>
        <dsp:cNvSpPr/>
      </dsp:nvSpPr>
      <dsp:spPr>
        <a:xfrm rot="5400000">
          <a:off x="3438246" y="-33681"/>
          <a:ext cx="913251" cy="5822740"/>
        </a:xfrm>
        <a:prstGeom prst="round2Same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7620" rIns="7620" bIns="7620" numCol="1" spcCol="1270" anchor="ctr" anchorCtr="0">
          <a:noAutofit/>
        </a:bodyPr>
        <a:lstStyle/>
        <a:p>
          <a:pPr marL="114300" lvl="1" indent="-114300" algn="l" defTabSz="533400">
            <a:lnSpc>
              <a:spcPct val="90000"/>
            </a:lnSpc>
            <a:spcBef>
              <a:spcPct val="0"/>
            </a:spcBef>
            <a:spcAft>
              <a:spcPct val="15000"/>
            </a:spcAft>
            <a:buChar char="••"/>
          </a:pPr>
          <a:r>
            <a:rPr lang="zh-CN" sz="1200" kern="1200" dirty="0" smtClean="0"/>
            <a:t>行为主义</a:t>
          </a:r>
          <a:r>
            <a:rPr lang="en-US" sz="1200" kern="1200" dirty="0" smtClean="0"/>
            <a:t>(</a:t>
          </a:r>
          <a:r>
            <a:rPr lang="en-US" sz="1200" kern="1200" dirty="0" err="1" smtClean="0"/>
            <a:t>actionism</a:t>
          </a:r>
          <a:r>
            <a:rPr lang="en-US" sz="1200" kern="1200" dirty="0" smtClean="0"/>
            <a:t>)</a:t>
          </a:r>
          <a:r>
            <a:rPr lang="zh-CN" sz="1200" kern="1200" dirty="0" smtClean="0"/>
            <a:t>源于心理学与控制论。认为智能是产生于主体与环境的交互过程。基于可观测的具体的行为活动，以控制论及感知</a:t>
          </a:r>
          <a:r>
            <a:rPr lang="en-US" sz="1200" kern="1200" dirty="0" smtClean="0"/>
            <a:t>-</a:t>
          </a:r>
          <a:r>
            <a:rPr lang="zh-CN" sz="1200" kern="1200" dirty="0" smtClean="0"/>
            <a:t>动作型控制系统为基础，摒弃了内省的思维过程，而把智能的研究建立在可观测的具体的行为活动基础上。</a:t>
          </a:r>
          <a:endParaRPr lang="zh-CN" altLang="en-US" sz="1200" kern="1200" dirty="0"/>
        </a:p>
      </dsp:txBody>
      <dsp:txXfrm rot="5400000">
        <a:off x="3438246" y="-33681"/>
        <a:ext cx="913251" cy="5822740"/>
      </dsp:txXfrm>
    </dsp:sp>
  </dsp:spTree>
</dsp:drawing>
</file>

<file path=ppt/diagrams/layout1.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type="chevron" r:blip="" rot="90">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type="round2SameRect" r:blip="" rot="90">
                <dgm:adjLst/>
              </dgm:shape>
            </dgm:if>
            <dgm:else name="Name6">
              <dgm:alg type="tx">
                <dgm:param type="stBulletLvl" val="1"/>
                <dgm:param type="txAnchorVertCh" val="mid"/>
              </dgm:alg>
              <dgm:shape xmlns:r="http://schemas.openxmlformats.org/officeDocument/2006/relationships" type="round2SameRect" r:blip="" rot="-90">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ea typeface="微软雅黑" panose="020B0503020204020204" pitchFamily="3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9DE7DF6-C895-4E53-B71A-F20B4CC8237B}" type="datetimeFigureOut">
              <a:rPr lang="zh-CN" altLang="en-US" smtClean="0">
                <a:ea typeface="微软雅黑" panose="020B0503020204020204" pitchFamily="34" charset="-122"/>
              </a:rPr>
            </a:fld>
            <a:endParaRPr lang="zh-CN" altLang="en-US">
              <a:ea typeface="微软雅黑" panose="020B0503020204020204" pitchFamily="3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ea typeface="微软雅黑" panose="020B0503020204020204" pitchFamily="3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0D44FD6-F94A-461E-99AC-D29D4ACC8083}" type="slidenum">
              <a:rPr lang="zh-CN" altLang="en-US" smtClean="0">
                <a:ea typeface="微软雅黑" panose="020B0503020204020204" pitchFamily="34" charset="-122"/>
              </a:rPr>
            </a:fld>
            <a:endParaRPr lang="zh-CN" altLang="en-US">
              <a:ea typeface="微软雅黑" panose="020B0503020204020204" pitchFamily="3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ea typeface="微软雅黑" panose="020B0503020204020204" pitchFamily="3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ea typeface="微软雅黑" panose="020B0503020204020204" pitchFamily="34" charset="-122"/>
              </a:defRPr>
            </a:lvl1pPr>
          </a:lstStyle>
          <a:p>
            <a:fld id="{422EFC78-32FE-4758-B504-92B4D0B9F0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ea typeface="微软雅黑" panose="020B0503020204020204" pitchFamily="3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ea typeface="微软雅黑" panose="020B0503020204020204" pitchFamily="34" charset="-122"/>
              </a:defRPr>
            </a:lvl1pPr>
          </a:lstStyle>
          <a:p>
            <a:fld id="{84C1B800-BCBD-4262-B579-5F77D9EE2550}"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微软雅黑" panose="020B0503020204020204" pitchFamily="34" charset="-122"/>
        <a:cs typeface="+mn-cs"/>
      </a:defRPr>
    </a:lvl1pPr>
    <a:lvl2pPr marL="457200" algn="l" defTabSz="914400" rtl="0" eaLnBrk="1" latinLnBrk="0" hangingPunct="1">
      <a:defRPr sz="1200" kern="1200">
        <a:solidFill>
          <a:schemeClr val="tx1"/>
        </a:solidFill>
        <a:latin typeface="+mn-lt"/>
        <a:ea typeface="微软雅黑" panose="020B0503020204020204" pitchFamily="34" charset="-122"/>
        <a:cs typeface="+mn-cs"/>
      </a:defRPr>
    </a:lvl2pPr>
    <a:lvl3pPr marL="914400" algn="l" defTabSz="914400" rtl="0" eaLnBrk="1" latinLnBrk="0" hangingPunct="1">
      <a:defRPr sz="1200" kern="1200">
        <a:solidFill>
          <a:schemeClr val="tx1"/>
        </a:solidFill>
        <a:latin typeface="+mn-lt"/>
        <a:ea typeface="微软雅黑" panose="020B0503020204020204" pitchFamily="34" charset="-122"/>
        <a:cs typeface="+mn-cs"/>
      </a:defRPr>
    </a:lvl3pPr>
    <a:lvl4pPr marL="1371600" algn="l" defTabSz="914400" rtl="0" eaLnBrk="1" latinLnBrk="0" hangingPunct="1">
      <a:defRPr sz="1200" kern="1200">
        <a:solidFill>
          <a:schemeClr val="tx1"/>
        </a:solidFill>
        <a:latin typeface="+mn-lt"/>
        <a:ea typeface="微软雅黑" panose="020B0503020204020204" pitchFamily="34" charset="-122"/>
        <a:cs typeface="+mn-cs"/>
      </a:defRPr>
    </a:lvl4pPr>
    <a:lvl5pPr marL="1828800" algn="l" defTabSz="914400" rtl="0" eaLnBrk="1" latinLnBrk="0" hangingPunct="1">
      <a:defRPr sz="1200" kern="1200">
        <a:solidFill>
          <a:schemeClr val="tx1"/>
        </a:solidFill>
        <a:latin typeface="+mn-lt"/>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7345E1B-70AA-4D6D-A851-01FA6AD8BF9A}" type="datetime1">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E695A926-9446-4F62-9ECE-08A9B18F975E}"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fld id="{ACDE336F-82DC-4654-9554-07866832948F}"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FDD3B142-B2B8-4750-964D-A3BDE93F3EF2}"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B1FC838B-5E56-4490-B16F-070FD98B5E3F}"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4C82377E-F97D-47AE-AC5E-84E924FDA804}"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67C3AAF4-1844-4EEA-8132-22A06EE6489A}" type="slidenum">
              <a:rPr lang="zh-CN" altLang="en-US"/>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2_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lvl1pPr>
              <a:defRPr kumimoji="1" b="1"/>
            </a:lvl1pPr>
          </a:lstStyle>
          <a:p>
            <a:pPr>
              <a:defRPr/>
            </a:pPr>
            <a:fld id="{8509C01B-2147-4857-BC9C-29BBF313931D}" type="datetimeFigureOut">
              <a:rPr lang="zh-CN" altLang="en-US"/>
            </a:fld>
            <a:endParaRPr lang="zh-CN" altLang="en-US"/>
          </a:p>
        </p:txBody>
      </p:sp>
      <p:sp>
        <p:nvSpPr>
          <p:cNvPr id="5" name="页脚占位符 4"/>
          <p:cNvSpPr>
            <a:spLocks noGrp="1"/>
          </p:cNvSpPr>
          <p:nvPr>
            <p:ph type="ftr" sz="quarter" idx="11"/>
          </p:nvPr>
        </p:nvSpPr>
        <p:spPr/>
        <p:txBody>
          <a:bodyPr/>
          <a:lstStyle>
            <a:lvl1pPr>
              <a:defRPr kumimoji="1" b="1"/>
            </a:lvl1pPr>
          </a:lstStyle>
          <a:p>
            <a:pPr>
              <a:defRPr/>
            </a:pPr>
            <a:endParaRPr lang="zh-CN" altLang="en-US"/>
          </a:p>
        </p:txBody>
      </p:sp>
      <p:sp>
        <p:nvSpPr>
          <p:cNvPr id="6" name="灯片编号占位符 5"/>
          <p:cNvSpPr>
            <a:spLocks noGrp="1"/>
          </p:cNvSpPr>
          <p:nvPr>
            <p:ph type="sldNum" sz="quarter" idx="12"/>
          </p:nvPr>
        </p:nvSpPr>
        <p:spPr/>
        <p:txBody>
          <a:bodyPr/>
          <a:lstStyle>
            <a:lvl1pPr>
              <a:defRPr kumimoji="1" b="1"/>
            </a:lvl1pPr>
          </a:lstStyle>
          <a:p>
            <a:pPr>
              <a:defRPr/>
            </a:pPr>
            <a:fld id="{F9AD98D2-E8AF-49B1-9C8C-175DE0A5BE71}" type="slidenum">
              <a:rPr lang="zh-CN" altLang="en-US"/>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701675" y="233363"/>
            <a:ext cx="7829550" cy="5759450"/>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bl">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701675" y="233363"/>
            <a:ext cx="7829550" cy="595312"/>
          </a:xfrm>
        </p:spPr>
        <p:txBody>
          <a:bodyPr/>
          <a:lstStyle/>
          <a:p>
            <a:r>
              <a:rPr lang="zh-CN" altLang="en-US" smtClean="0"/>
              <a:t>单击此处编辑母版标题样式</a:t>
            </a:r>
            <a:endParaRPr lang="zh-CN" altLang="en-US"/>
          </a:p>
        </p:txBody>
      </p:sp>
      <p:sp>
        <p:nvSpPr>
          <p:cNvPr id="3" name="表格占位符 2"/>
          <p:cNvSpPr>
            <a:spLocks noGrp="1"/>
          </p:cNvSpPr>
          <p:nvPr>
            <p:ph type="tbl" idx="1"/>
          </p:nvPr>
        </p:nvSpPr>
        <p:spPr>
          <a:xfrm>
            <a:off x="701675" y="1628775"/>
            <a:ext cx="7829550" cy="4364038"/>
          </a:xfrm>
        </p:spPr>
        <p:txBody>
          <a:bodyPr/>
          <a:lstStyle/>
          <a:p>
            <a:pPr lvl="0"/>
            <a:endParaRPr lang="zh-CN" altLang="en-US" noProof="0" smtClean="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8" name="图片占位符 7"/>
          <p:cNvSpPr>
            <a:spLocks noGrp="1"/>
          </p:cNvSpPr>
          <p:nvPr>
            <p:ph type="pic" sz="quarter" idx="13"/>
          </p:nvPr>
        </p:nvSpPr>
        <p:spPr>
          <a:xfrm>
            <a:off x="1328737" y="1277273"/>
            <a:ext cx="2171700" cy="3243933"/>
          </a:xfrm>
          <a:custGeom>
            <a:avLst/>
            <a:gdLst>
              <a:gd name="connsiteX0" fmla="*/ 1447800 w 2895600"/>
              <a:gd name="connsiteY0" fmla="*/ 0 h 3243933"/>
              <a:gd name="connsiteX1" fmla="*/ 1595195 w 2895600"/>
              <a:gd name="connsiteY1" fmla="*/ 33860 h 3243933"/>
              <a:gd name="connsiteX2" fmla="*/ 2748205 w 2895600"/>
              <a:gd name="connsiteY2" fmla="*/ 699160 h 3243933"/>
              <a:gd name="connsiteX3" fmla="*/ 2895600 w 2895600"/>
              <a:gd name="connsiteY3" fmla="*/ 955776 h 3243933"/>
              <a:gd name="connsiteX4" fmla="*/ 2895600 w 2895600"/>
              <a:gd name="connsiteY4" fmla="*/ 2286376 h 3243933"/>
              <a:gd name="connsiteX5" fmla="*/ 2748205 w 2895600"/>
              <a:gd name="connsiteY5" fmla="*/ 2542992 h 3243933"/>
              <a:gd name="connsiteX6" fmla="*/ 1595195 w 2895600"/>
              <a:gd name="connsiteY6" fmla="*/ 3208293 h 3243933"/>
              <a:gd name="connsiteX7" fmla="*/ 1300405 w 2895600"/>
              <a:gd name="connsiteY7" fmla="*/ 3208293 h 3243933"/>
              <a:gd name="connsiteX8" fmla="*/ 147395 w 2895600"/>
              <a:gd name="connsiteY8" fmla="*/ 2542992 h 3243933"/>
              <a:gd name="connsiteX9" fmla="*/ 0 w 2895600"/>
              <a:gd name="connsiteY9" fmla="*/ 2286376 h 3243933"/>
              <a:gd name="connsiteX10" fmla="*/ 0 w 2895600"/>
              <a:gd name="connsiteY10" fmla="*/ 955776 h 3243933"/>
              <a:gd name="connsiteX11" fmla="*/ 147395 w 2895600"/>
              <a:gd name="connsiteY11" fmla="*/ 699160 h 3243933"/>
              <a:gd name="connsiteX12" fmla="*/ 1300405 w 2895600"/>
              <a:gd name="connsiteY12" fmla="*/ 33860 h 3243933"/>
              <a:gd name="connsiteX13" fmla="*/ 1447800 w 2895600"/>
              <a:gd name="connsiteY13" fmla="*/ 0 h 32439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895600" h="3243933">
                <a:moveTo>
                  <a:pt x="1447800" y="0"/>
                </a:moveTo>
                <a:cubicBezTo>
                  <a:pt x="1501290" y="0"/>
                  <a:pt x="1554780" y="11287"/>
                  <a:pt x="1595195" y="33860"/>
                </a:cubicBezTo>
                <a:cubicBezTo>
                  <a:pt x="2748205" y="699160"/>
                  <a:pt x="2748205" y="699160"/>
                  <a:pt x="2748205" y="699160"/>
                </a:cubicBezTo>
                <a:cubicBezTo>
                  <a:pt x="2829035" y="746681"/>
                  <a:pt x="2895600" y="863109"/>
                  <a:pt x="2895600" y="955776"/>
                </a:cubicBezTo>
                <a:cubicBezTo>
                  <a:pt x="2895600" y="2286376"/>
                  <a:pt x="2895600" y="2286376"/>
                  <a:pt x="2895600" y="2286376"/>
                </a:cubicBezTo>
                <a:cubicBezTo>
                  <a:pt x="2895600" y="2381419"/>
                  <a:pt x="2829035" y="2495471"/>
                  <a:pt x="2748205" y="2542992"/>
                </a:cubicBezTo>
                <a:cubicBezTo>
                  <a:pt x="1595195" y="3208293"/>
                  <a:pt x="1595195" y="3208293"/>
                  <a:pt x="1595195" y="3208293"/>
                </a:cubicBezTo>
                <a:cubicBezTo>
                  <a:pt x="1514366" y="3255814"/>
                  <a:pt x="1381235" y="3255814"/>
                  <a:pt x="1300405" y="3208293"/>
                </a:cubicBezTo>
                <a:cubicBezTo>
                  <a:pt x="147395" y="2542992"/>
                  <a:pt x="147395" y="2542992"/>
                  <a:pt x="147395" y="2542992"/>
                </a:cubicBezTo>
                <a:cubicBezTo>
                  <a:pt x="66566" y="2495471"/>
                  <a:pt x="0" y="2381419"/>
                  <a:pt x="0" y="2286376"/>
                </a:cubicBezTo>
                <a:lnTo>
                  <a:pt x="0" y="955776"/>
                </a:lnTo>
                <a:cubicBezTo>
                  <a:pt x="0" y="863109"/>
                  <a:pt x="66566" y="746681"/>
                  <a:pt x="147395" y="699160"/>
                </a:cubicBezTo>
                <a:cubicBezTo>
                  <a:pt x="1300405" y="33860"/>
                  <a:pt x="1300405" y="33860"/>
                  <a:pt x="1300405" y="33860"/>
                </a:cubicBezTo>
                <a:cubicBezTo>
                  <a:pt x="1340820" y="11287"/>
                  <a:pt x="1394310" y="0"/>
                  <a:pt x="1447800" y="0"/>
                </a:cubicBezTo>
                <a:close/>
              </a:path>
            </a:pathLst>
          </a:custGeom>
        </p:spPr>
        <p:txBody>
          <a:bodyPr wrap="square">
            <a:noAutofit/>
          </a:bodyPr>
          <a:lstStyle/>
          <a:p>
            <a:endParaRPr lang="zh-CN" altLang="en-US"/>
          </a:p>
        </p:txBody>
      </p:sp>
      <p:sp>
        <p:nvSpPr>
          <p:cNvPr id="2" name="日期占位符 1"/>
          <p:cNvSpPr>
            <a:spLocks noGrp="1"/>
          </p:cNvSpPr>
          <p:nvPr>
            <p:ph type="dt" sz="half" idx="10"/>
          </p:nvPr>
        </p:nvSpPr>
        <p:spPr/>
        <p:txBody>
          <a:bodyPr/>
          <a:lstStyle/>
          <a:p>
            <a:fld id="{9CAE4E7C-442E-4252-8F73-431B5154795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D674968-826C-4EDC-B75A-CA0618E1F6B1}"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10285" r="15524" b="21730"/>
          <a:stretch>
            <a:fillRect/>
          </a:stretch>
        </p:blipFill>
        <p:spPr>
          <a:xfrm>
            <a:off x="396" y="3389050"/>
            <a:ext cx="9143604" cy="3468950"/>
          </a:xfrm>
          <a:prstGeom prst="rect">
            <a:avLst/>
          </a:prstGeom>
        </p:spPr>
      </p:pic>
      <p:sp>
        <p:nvSpPr>
          <p:cNvPr id="8" name="矩形 7"/>
          <p:cNvSpPr/>
          <p:nvPr userDrawn="1"/>
        </p:nvSpPr>
        <p:spPr>
          <a:xfrm>
            <a:off x="0" y="0"/>
            <a:ext cx="9144000" cy="6858000"/>
          </a:xfrm>
          <a:prstGeom prst="rect">
            <a:avLst/>
          </a:prstGeom>
          <a:solidFill>
            <a:schemeClr val="bg1">
              <a:lumMod val="95000"/>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9144000" cy="101600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fld id="{9DEBA8EB-3E98-45DF-95F9-20499AB89BB5}" type="datetime1">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E974B168-BF23-49EB-A4EA-A33054B30FF3}" type="datetime1">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629842" y="2505075"/>
            <a:ext cx="3868340"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4629150" y="2505075"/>
            <a:ext cx="3887391"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AF4B3E32-CF70-4BAE-9C47-A15603A9F1F6}" type="datetime1">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EB995835-E83C-4B3D-BEF0-E2AC128A0F5B}" type="datetime1">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22308F32-F09A-4344-B65D-3757FEAF56BD}"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0" Type="http://schemas.openxmlformats.org/officeDocument/2006/relationships/theme" Target="../theme/theme1.xml"/><Relationship Id="rId2" Type="http://schemas.openxmlformats.org/officeDocument/2006/relationships/slideLayout" Target="../slideLayouts/slideLayout2.xml"/><Relationship Id="rId19" Type="http://schemas.openxmlformats.org/officeDocument/2006/relationships/slideLayout" Target="../slideLayouts/slideLayout19.xml"/><Relationship Id="rId18" Type="http://schemas.openxmlformats.org/officeDocument/2006/relationships/slideLayout" Target="../slideLayouts/slideLayout18.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9A33AF3-DAC5-4E98-94B6-B2F606A2A076}" type="datetime1">
              <a:rPr lang="zh-CN" altLang="en-US" smtClean="0"/>
            </a:fld>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308F32-F09A-4344-B65D-3757FEAF56BD}"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4.jpeg"/><Relationship Id="rId2" Type="http://schemas.microsoft.com/office/2007/relationships/hdphoto" Target="../media/image3.wdp"/><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image" Target="../media/image6.png"/><Relationship Id="rId1" Type="http://schemas.openxmlformats.org/officeDocument/2006/relationships/image" Target="../media/image5.png"/></Relationships>
</file>

<file path=ppt/slides/_rels/slide1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image" Target="../media/image5.png"/></Relationships>
</file>

<file path=ppt/slides/_rels/slide1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image" Target="../media/image5.png"/></Relationships>
</file>

<file path=ppt/slides/_rels/slide1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image" Target="../media/image5.png"/></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image" Target="../media/image5.png"/></Relationships>
</file>

<file path=ppt/slides/_rels/slide15.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image" Target="../media/image5.png"/></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image" Target="../media/image5.png"/></Relationships>
</file>

<file path=ppt/slides/_rels/slide1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7.png"/><Relationship Id="rId2" Type="http://schemas.openxmlformats.org/officeDocument/2006/relationships/image" Target="../media/image6.png"/><Relationship Id="rId1" Type="http://schemas.openxmlformats.org/officeDocument/2006/relationships/image" Target="../media/image5.pn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20.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9.png"/><Relationship Id="rId2" Type="http://schemas.openxmlformats.org/officeDocument/2006/relationships/image" Target="../media/image6.png"/><Relationship Id="rId1" Type="http://schemas.openxmlformats.org/officeDocument/2006/relationships/image" Target="../media/image5.png"/></Relationships>
</file>

<file path=ppt/slides/_rels/slide2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20.jpeg"/><Relationship Id="rId2" Type="http://schemas.openxmlformats.org/officeDocument/2006/relationships/image" Target="../media/image6.png"/><Relationship Id="rId1" Type="http://schemas.openxmlformats.org/officeDocument/2006/relationships/image" Target="../media/image5.png"/></Relationships>
</file>

<file path=ppt/slides/_rels/slide22.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hyperlink" Target="http://www.sohu.com/a/126913367_473283" TargetMode="External"/><Relationship Id="rId2" Type="http://schemas.openxmlformats.org/officeDocument/2006/relationships/image" Target="../media/image6.png"/><Relationship Id="rId1" Type="http://schemas.openxmlformats.org/officeDocument/2006/relationships/image" Target="../media/image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19.xml"/><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image" Target="../media/image21.png"/></Relationships>
</file>

<file path=ppt/slides/_rels/slide25.xml.rels><?xml version="1.0" encoding="UTF-8" standalone="yes"?>
<Relationships xmlns="http://schemas.openxmlformats.org/package/2006/relationships"><Relationship Id="rId9" Type="http://schemas.openxmlformats.org/officeDocument/2006/relationships/image" Target="../media/image29.png"/><Relationship Id="rId8" Type="http://schemas.openxmlformats.org/officeDocument/2006/relationships/hyperlink" Target="http://www.chinarobots.cn/" TargetMode="External"/><Relationship Id="rId7" Type="http://schemas.openxmlformats.org/officeDocument/2006/relationships/image" Target="../media/image28.png"/><Relationship Id="rId6" Type="http://schemas.openxmlformats.org/officeDocument/2006/relationships/hyperlink" Target="http://www.chinaaiworld.cn/" TargetMode="External"/><Relationship Id="rId5" Type="http://schemas.openxmlformats.org/officeDocument/2006/relationships/image" Target="../media/image27.png"/><Relationship Id="rId4" Type="http://schemas.openxmlformats.org/officeDocument/2006/relationships/hyperlink" Target="http://www.chinacloud.cn/" TargetMode="External"/><Relationship Id="rId3" Type="http://schemas.openxmlformats.org/officeDocument/2006/relationships/image" Target="../media/image26.png"/><Relationship Id="rId29" Type="http://schemas.openxmlformats.org/officeDocument/2006/relationships/slideLayout" Target="../slideLayouts/slideLayout2.xml"/><Relationship Id="rId28" Type="http://schemas.openxmlformats.org/officeDocument/2006/relationships/image" Target="../media/image41.png"/><Relationship Id="rId27" Type="http://schemas.openxmlformats.org/officeDocument/2006/relationships/image" Target="../media/image40.png"/><Relationship Id="rId26" Type="http://schemas.openxmlformats.org/officeDocument/2006/relationships/image" Target="../media/image39.jpeg"/><Relationship Id="rId25" Type="http://schemas.openxmlformats.org/officeDocument/2006/relationships/image" Target="../media/image38.jpeg"/><Relationship Id="rId24" Type="http://schemas.openxmlformats.org/officeDocument/2006/relationships/image" Target="../media/image37.png"/><Relationship Id="rId23" Type="http://schemas.openxmlformats.org/officeDocument/2006/relationships/hyperlink" Target="http://www.envicloud.cn/" TargetMode="External"/><Relationship Id="rId22" Type="http://schemas.openxmlformats.org/officeDocument/2006/relationships/image" Target="../media/image36.png"/><Relationship Id="rId21" Type="http://schemas.openxmlformats.org/officeDocument/2006/relationships/image" Target="../media/image35.png"/><Relationship Id="rId20" Type="http://schemas.openxmlformats.org/officeDocument/2006/relationships/hyperlink" Target="http://www.smartcitychina.cn/" TargetMode="External"/><Relationship Id="rId2" Type="http://schemas.openxmlformats.org/officeDocument/2006/relationships/hyperlink" Target="http://www.chinaznyj.com/" TargetMode="External"/><Relationship Id="rId19" Type="http://schemas.openxmlformats.org/officeDocument/2006/relationships/image" Target="../media/image34.png"/><Relationship Id="rId18" Type="http://schemas.openxmlformats.org/officeDocument/2006/relationships/hyperlink" Target="http://www.netofthings.cn/" TargetMode="External"/><Relationship Id="rId17" Type="http://schemas.openxmlformats.org/officeDocument/2006/relationships/image" Target="../media/image33.png"/><Relationship Id="rId16" Type="http://schemas.openxmlformats.org/officeDocument/2006/relationships/hyperlink" Target="http://www.thebigdata.cn/" TargetMode="External"/><Relationship Id="rId15" Type="http://schemas.openxmlformats.org/officeDocument/2006/relationships/image" Target="../media/image32.png"/><Relationship Id="rId14" Type="http://schemas.openxmlformats.org/officeDocument/2006/relationships/hyperlink" Target="http://www.worldstor.cn/" TargetMode="External"/><Relationship Id="rId13" Type="http://schemas.openxmlformats.org/officeDocument/2006/relationships/image" Target="../media/image31.png"/><Relationship Id="rId12" Type="http://schemas.openxmlformats.org/officeDocument/2006/relationships/hyperlink" Target="http://www.pm25.org.cn/" TargetMode="External"/><Relationship Id="rId11" Type="http://schemas.openxmlformats.org/officeDocument/2006/relationships/image" Target="../media/image30.png"/><Relationship Id="rId10" Type="http://schemas.openxmlformats.org/officeDocument/2006/relationships/hyperlink" Target="http://www.dlworld.cn/" TargetMode="External"/><Relationship Id="rId1" Type="http://schemas.openxmlformats.org/officeDocument/2006/relationships/hyperlink" Target="http://www.wanwuyun.com/" TargetMode="External"/></Relationships>
</file>

<file path=ppt/slides/_rels/slide26.xml.rels><?xml version="1.0" encoding="UTF-8" standalone="yes"?>
<Relationships xmlns="http://schemas.openxmlformats.org/package/2006/relationships"><Relationship Id="rId9" Type="http://schemas.openxmlformats.org/officeDocument/2006/relationships/tags" Target="../tags/tag5.xml"/><Relationship Id="rId8" Type="http://schemas.openxmlformats.org/officeDocument/2006/relationships/image" Target="../media/image45.png"/><Relationship Id="rId7" Type="http://schemas.openxmlformats.org/officeDocument/2006/relationships/tags" Target="../tags/tag4.xml"/><Relationship Id="rId6" Type="http://schemas.openxmlformats.org/officeDocument/2006/relationships/image" Target="../media/image44.png"/><Relationship Id="rId55" Type="http://schemas.openxmlformats.org/officeDocument/2006/relationships/slideLayout" Target="../slideLayouts/slideLayout2.xml"/><Relationship Id="rId54" Type="http://schemas.openxmlformats.org/officeDocument/2006/relationships/image" Target="../media/image72.png"/><Relationship Id="rId53" Type="http://schemas.openxmlformats.org/officeDocument/2006/relationships/tags" Target="../tags/tag23.xml"/><Relationship Id="rId52" Type="http://schemas.openxmlformats.org/officeDocument/2006/relationships/image" Target="../media/image71.png"/><Relationship Id="rId51" Type="http://schemas.openxmlformats.org/officeDocument/2006/relationships/image" Target="../media/image70.png"/><Relationship Id="rId50" Type="http://schemas.openxmlformats.org/officeDocument/2006/relationships/tags" Target="../tags/tag22.xml"/><Relationship Id="rId5" Type="http://schemas.openxmlformats.org/officeDocument/2006/relationships/tags" Target="../tags/tag3.xml"/><Relationship Id="rId49" Type="http://schemas.openxmlformats.org/officeDocument/2006/relationships/image" Target="../media/image69.png"/><Relationship Id="rId48" Type="http://schemas.openxmlformats.org/officeDocument/2006/relationships/image" Target="../media/image68.png"/><Relationship Id="rId47" Type="http://schemas.openxmlformats.org/officeDocument/2006/relationships/image" Target="../media/image67.png"/><Relationship Id="rId46" Type="http://schemas.openxmlformats.org/officeDocument/2006/relationships/image" Target="../media/image66.png"/><Relationship Id="rId45" Type="http://schemas.openxmlformats.org/officeDocument/2006/relationships/image" Target="../media/image65.png"/><Relationship Id="rId44" Type="http://schemas.openxmlformats.org/officeDocument/2006/relationships/image" Target="../media/image64.png"/><Relationship Id="rId43" Type="http://schemas.openxmlformats.org/officeDocument/2006/relationships/image" Target="../media/image63.png"/><Relationship Id="rId42" Type="http://schemas.openxmlformats.org/officeDocument/2006/relationships/image" Target="../media/image62.png"/><Relationship Id="rId41" Type="http://schemas.openxmlformats.org/officeDocument/2006/relationships/tags" Target="../tags/tag21.xml"/><Relationship Id="rId40" Type="http://schemas.openxmlformats.org/officeDocument/2006/relationships/image" Target="../media/image61.png"/><Relationship Id="rId4" Type="http://schemas.openxmlformats.org/officeDocument/2006/relationships/image" Target="../media/image43.png"/><Relationship Id="rId39" Type="http://schemas.openxmlformats.org/officeDocument/2006/relationships/tags" Target="../tags/tag20.xml"/><Relationship Id="rId38" Type="http://schemas.openxmlformats.org/officeDocument/2006/relationships/image" Target="../media/image60.png"/><Relationship Id="rId37" Type="http://schemas.openxmlformats.org/officeDocument/2006/relationships/tags" Target="../tags/tag19.xml"/><Relationship Id="rId36" Type="http://schemas.openxmlformats.org/officeDocument/2006/relationships/image" Target="../media/image59.png"/><Relationship Id="rId35" Type="http://schemas.openxmlformats.org/officeDocument/2006/relationships/tags" Target="../tags/tag18.xml"/><Relationship Id="rId34" Type="http://schemas.openxmlformats.org/officeDocument/2006/relationships/image" Target="../media/image58.png"/><Relationship Id="rId33" Type="http://schemas.openxmlformats.org/officeDocument/2006/relationships/tags" Target="../tags/tag17.xml"/><Relationship Id="rId32" Type="http://schemas.openxmlformats.org/officeDocument/2006/relationships/image" Target="../media/image57.png"/><Relationship Id="rId31" Type="http://schemas.openxmlformats.org/officeDocument/2006/relationships/tags" Target="../tags/tag16.xml"/><Relationship Id="rId30" Type="http://schemas.openxmlformats.org/officeDocument/2006/relationships/image" Target="../media/image56.png"/><Relationship Id="rId3" Type="http://schemas.openxmlformats.org/officeDocument/2006/relationships/tags" Target="../tags/tag2.xml"/><Relationship Id="rId29" Type="http://schemas.openxmlformats.org/officeDocument/2006/relationships/tags" Target="../tags/tag15.xml"/><Relationship Id="rId28" Type="http://schemas.openxmlformats.org/officeDocument/2006/relationships/image" Target="../media/image55.png"/><Relationship Id="rId27" Type="http://schemas.openxmlformats.org/officeDocument/2006/relationships/tags" Target="../tags/tag14.xml"/><Relationship Id="rId26" Type="http://schemas.openxmlformats.org/officeDocument/2006/relationships/image" Target="../media/image54.png"/><Relationship Id="rId25" Type="http://schemas.openxmlformats.org/officeDocument/2006/relationships/tags" Target="../tags/tag13.xml"/><Relationship Id="rId24" Type="http://schemas.openxmlformats.org/officeDocument/2006/relationships/image" Target="../media/image53.png"/><Relationship Id="rId23" Type="http://schemas.openxmlformats.org/officeDocument/2006/relationships/tags" Target="../tags/tag12.xml"/><Relationship Id="rId22" Type="http://schemas.openxmlformats.org/officeDocument/2006/relationships/image" Target="../media/image52.png"/><Relationship Id="rId21" Type="http://schemas.openxmlformats.org/officeDocument/2006/relationships/tags" Target="../tags/tag11.xml"/><Relationship Id="rId20" Type="http://schemas.openxmlformats.org/officeDocument/2006/relationships/image" Target="../media/image51.png"/><Relationship Id="rId2" Type="http://schemas.openxmlformats.org/officeDocument/2006/relationships/image" Target="../media/image42.png"/><Relationship Id="rId19" Type="http://schemas.openxmlformats.org/officeDocument/2006/relationships/tags" Target="../tags/tag10.xml"/><Relationship Id="rId18" Type="http://schemas.openxmlformats.org/officeDocument/2006/relationships/image" Target="../media/image50.png"/><Relationship Id="rId17" Type="http://schemas.openxmlformats.org/officeDocument/2006/relationships/tags" Target="../tags/tag9.xml"/><Relationship Id="rId16" Type="http://schemas.openxmlformats.org/officeDocument/2006/relationships/image" Target="../media/image49.png"/><Relationship Id="rId15" Type="http://schemas.openxmlformats.org/officeDocument/2006/relationships/tags" Target="../tags/tag8.xml"/><Relationship Id="rId14" Type="http://schemas.openxmlformats.org/officeDocument/2006/relationships/image" Target="../media/image48.png"/><Relationship Id="rId13" Type="http://schemas.openxmlformats.org/officeDocument/2006/relationships/tags" Target="../tags/tag7.xml"/><Relationship Id="rId12" Type="http://schemas.openxmlformats.org/officeDocument/2006/relationships/image" Target="../media/image47.png"/><Relationship Id="rId11" Type="http://schemas.openxmlformats.org/officeDocument/2006/relationships/tags" Target="../tags/tag6.xml"/><Relationship Id="rId10" Type="http://schemas.openxmlformats.org/officeDocument/2006/relationships/image" Target="../media/image46.png"/><Relationship Id="rId1" Type="http://schemas.openxmlformats.org/officeDocument/2006/relationships/tags" Target="../tags/tag1.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3.png"/></Relationships>
</file>

<file path=ppt/slides/_rels/slide3.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microsoft.com/office/2007/relationships/diagramDrawing" Target="../diagrams/drawing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3" Type="http://schemas.openxmlformats.org/officeDocument/2006/relationships/diagramData" Target="../diagrams/data1.xml"/><Relationship Id="rId2" Type="http://schemas.openxmlformats.org/officeDocument/2006/relationships/image" Target="../media/image6.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image" Target="../media/image5.png"/></Relationships>
</file>

<file path=ppt/slides/_rels/slide8.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2" name="矩形 1"/>
          <p:cNvSpPr/>
          <p:nvPr/>
        </p:nvSpPr>
        <p:spPr>
          <a:xfrm>
            <a:off x="7929" y="38314"/>
            <a:ext cx="4339650" cy="300082"/>
          </a:xfrm>
          <a:prstGeom prst="rect">
            <a:avLst/>
          </a:prstGeom>
        </p:spPr>
        <p:txBody>
          <a:bodyPr wrap="none">
            <a:spAutoFit/>
          </a:bodyPr>
          <a:lstStyle/>
          <a:p>
            <a:r>
              <a:rPr lang="zh-CN" altLang="en-US" sz="1350" dirty="0">
                <a:solidFill>
                  <a:schemeClr val="bg1"/>
                </a:solidFill>
              </a:rPr>
              <a:t>高级大数据人才培养丛书之一，大数据挖掘技术与应用</a:t>
            </a:r>
            <a:endParaRPr lang="zh-CN" altLang="en-US" sz="1350" dirty="0">
              <a:solidFill>
                <a:schemeClr val="bg1"/>
              </a:solidFill>
            </a:endParaRPr>
          </a:p>
        </p:txBody>
      </p:sp>
      <p:sp>
        <p:nvSpPr>
          <p:cNvPr id="8" name="矩形 7"/>
          <p:cNvSpPr/>
          <p:nvPr/>
        </p:nvSpPr>
        <p:spPr>
          <a:xfrm>
            <a:off x="8790305" y="3072130"/>
            <a:ext cx="368300" cy="323977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pic>
        <p:nvPicPr>
          <p:cNvPr id="14" name="图片 13" descr="timgE8ADISUU.jpg"/>
          <p:cNvPicPr>
            <a:picLocks noChangeAspect="1"/>
          </p:cNvPicPr>
          <p:nvPr/>
        </p:nvPicPr>
        <p:blipFill>
          <a:blip r:embed="rId1">
            <a:extLst>
              <a:ext uri="{BEBA8EAE-BF5A-486C-A8C5-ECC9F3942E4B}">
                <a14:imgProps xmlns:a14="http://schemas.microsoft.com/office/drawing/2010/main">
                  <a14:imgLayer r:embed="rId2">
                    <a14:imgEffect>
                      <a14:brightnessContrast bright="-5000"/>
                    </a14:imgEffect>
                  </a14:imgLayer>
                </a14:imgProps>
              </a:ext>
            </a:extLst>
          </a:blip>
          <a:stretch>
            <a:fillRect/>
          </a:stretch>
        </p:blipFill>
        <p:spPr>
          <a:xfrm>
            <a:off x="3435350" y="6337300"/>
            <a:ext cx="2400300" cy="520700"/>
          </a:xfrm>
          <a:prstGeom prst="rect">
            <a:avLst/>
          </a:prstGeom>
        </p:spPr>
      </p:pic>
      <p:sp>
        <p:nvSpPr>
          <p:cNvPr id="20" name="矩形 19"/>
          <p:cNvSpPr/>
          <p:nvPr/>
        </p:nvSpPr>
        <p:spPr>
          <a:xfrm>
            <a:off x="1718945" y="2028825"/>
            <a:ext cx="6269990" cy="864006"/>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sp>
        <p:nvSpPr>
          <p:cNvPr id="21" name="矩形 20"/>
          <p:cNvSpPr/>
          <p:nvPr/>
        </p:nvSpPr>
        <p:spPr>
          <a:xfrm>
            <a:off x="1459230" y="2028825"/>
            <a:ext cx="259715" cy="86487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000066"/>
              </a:solidFill>
            </a:endParaRPr>
          </a:p>
        </p:txBody>
      </p:sp>
      <p:sp>
        <p:nvSpPr>
          <p:cNvPr id="22" name="TextBox 6"/>
          <p:cNvSpPr txBox="1"/>
          <p:nvPr/>
        </p:nvSpPr>
        <p:spPr>
          <a:xfrm>
            <a:off x="1719235" y="2476495"/>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刘鹏    主编                                赵海峰    副主编</a:t>
            </a:r>
            <a:endParaRPr lang="zh-CN" altLang="en-US" sz="1600" dirty="0">
              <a:solidFill>
                <a:schemeClr val="tx1">
                  <a:lumMod val="75000"/>
                  <a:lumOff val="25000"/>
                </a:schemeClr>
              </a:solidFill>
            </a:endParaRPr>
          </a:p>
        </p:txBody>
      </p:sp>
      <p:sp>
        <p:nvSpPr>
          <p:cNvPr id="23" name="Freeform 25"/>
          <p:cNvSpPr>
            <a:spLocks noEditPoints="1"/>
          </p:cNvSpPr>
          <p:nvPr/>
        </p:nvSpPr>
        <p:spPr bwMode="auto">
          <a:xfrm>
            <a:off x="2331815" y="258477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TextBox 2"/>
          <p:cNvSpPr txBox="1"/>
          <p:nvPr/>
        </p:nvSpPr>
        <p:spPr>
          <a:xfrm rot="16200000">
            <a:off x="6595898" y="475572"/>
            <a:ext cx="921385" cy="1450817"/>
          </a:xfrm>
          <a:prstGeom prst="rect">
            <a:avLst/>
          </a:prstGeom>
          <a:noFill/>
        </p:spPr>
        <p:txBody>
          <a:bodyPr vert="eaVert" wrap="square" rtlCol="0">
            <a:spAutoFit/>
          </a:bodyPr>
          <a:lstStyle/>
          <a:p>
            <a:r>
              <a:rPr lang="en-US" altLang="zh-CN" sz="2400" b="1" dirty="0">
                <a:solidFill>
                  <a:srgbClr val="000066"/>
                </a:solidFill>
              </a:rPr>
              <a:t>BIG </a:t>
            </a:r>
            <a:endParaRPr lang="en-US" altLang="zh-CN" sz="2400" b="1" dirty="0">
              <a:solidFill>
                <a:srgbClr val="000066"/>
              </a:solidFill>
            </a:endParaRPr>
          </a:p>
          <a:p>
            <a:r>
              <a:rPr lang="en-US" altLang="zh-CN" sz="2400" b="1" dirty="0">
                <a:solidFill>
                  <a:srgbClr val="000066"/>
                </a:solidFill>
              </a:rPr>
              <a:t>DATA</a:t>
            </a:r>
            <a:endParaRPr lang="en-US" altLang="zh-CN" sz="2400" b="1" dirty="0">
              <a:solidFill>
                <a:srgbClr val="000066"/>
              </a:solidFill>
            </a:endParaRPr>
          </a:p>
        </p:txBody>
      </p:sp>
      <p:sp>
        <p:nvSpPr>
          <p:cNvPr id="28" name="TextBox 6"/>
          <p:cNvSpPr txBox="1"/>
          <p:nvPr/>
        </p:nvSpPr>
        <p:spPr>
          <a:xfrm>
            <a:off x="1719235" y="2110231"/>
            <a:ext cx="6270084" cy="337185"/>
          </a:xfrm>
          <a:prstGeom prst="rect">
            <a:avLst/>
          </a:prstGeom>
          <a:noFill/>
        </p:spPr>
        <p:txBody>
          <a:bodyPr wrap="square" rtlCol="0">
            <a:spAutoFit/>
          </a:bodyPr>
          <a:lstStyle/>
          <a:p>
            <a:r>
              <a:rPr lang="zh-CN" altLang="en-US" sz="1600" dirty="0">
                <a:solidFill>
                  <a:schemeClr val="tx1">
                    <a:lumMod val="75000"/>
                    <a:lumOff val="25000"/>
                  </a:schemeClr>
                </a:solidFill>
              </a:rPr>
              <a:t>刘  鹏    张  燕    总主编</a:t>
            </a:r>
            <a:endParaRPr lang="zh-CN" altLang="en-US" sz="1600" dirty="0">
              <a:solidFill>
                <a:schemeClr val="tx1">
                  <a:lumMod val="75000"/>
                  <a:lumOff val="25000"/>
                </a:schemeClr>
              </a:solidFill>
            </a:endParaRPr>
          </a:p>
        </p:txBody>
      </p:sp>
      <p:sp>
        <p:nvSpPr>
          <p:cNvPr id="29" name="Freeform 25"/>
          <p:cNvSpPr>
            <a:spLocks noEditPoints="1"/>
          </p:cNvSpPr>
          <p:nvPr/>
        </p:nvSpPr>
        <p:spPr bwMode="auto">
          <a:xfrm>
            <a:off x="3196118" y="221863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矩形 29"/>
          <p:cNvSpPr/>
          <p:nvPr/>
        </p:nvSpPr>
        <p:spPr>
          <a:xfrm>
            <a:off x="1367492" y="500612"/>
            <a:ext cx="5028201" cy="1322070"/>
          </a:xfrm>
          <a:prstGeom prst="rect">
            <a:avLst/>
          </a:prstGeom>
          <a:effectLst/>
        </p:spPr>
        <p:txBody>
          <a:bodyPr wrap="square">
            <a:spAutoFit/>
          </a:bodyPr>
          <a:lstStyle/>
          <a:p>
            <a:pPr algn="ctr">
              <a:defRPr/>
            </a:pPr>
            <a:r>
              <a:rPr lang="zh-CN" altLang="en-US" sz="8000" b="1" spc="300" dirty="0">
                <a:ln w="11430"/>
                <a:solidFill>
                  <a:srgbClr val="000066"/>
                </a:solidFill>
                <a:latin typeface="微软雅黑" panose="020B0503020204020204" pitchFamily="34" charset="-122"/>
                <a:ea typeface="微软雅黑" panose="020B0503020204020204" pitchFamily="34" charset="-122"/>
              </a:rPr>
              <a:t>深度学习</a:t>
            </a:r>
            <a:endParaRPr lang="zh-CN" altLang="en-US" sz="8000" b="1" spc="300" dirty="0">
              <a:ln w="11430"/>
              <a:solidFill>
                <a:srgbClr val="000066"/>
              </a:solidFill>
              <a:latin typeface="微软雅黑" panose="020B0503020204020204" pitchFamily="34" charset="-122"/>
              <a:ea typeface="微软雅黑" panose="020B0503020204020204" pitchFamily="34" charset="-122"/>
            </a:endParaRPr>
          </a:p>
        </p:txBody>
      </p:sp>
      <p:pic>
        <p:nvPicPr>
          <p:cNvPr id="3" name="图片 2" descr="深度学习封面"/>
          <p:cNvPicPr>
            <a:picLocks noChangeAspect="1"/>
          </p:cNvPicPr>
          <p:nvPr/>
        </p:nvPicPr>
        <p:blipFill>
          <a:blip r:embed="rId3"/>
          <a:stretch>
            <a:fillRect/>
          </a:stretch>
        </p:blipFill>
        <p:spPr>
          <a:xfrm>
            <a:off x="1459230" y="3072130"/>
            <a:ext cx="6529705" cy="3239770"/>
          </a:xfrm>
          <a:prstGeom prst="rect">
            <a:avLst/>
          </a:prstGeom>
        </p:spPr>
      </p:pic>
      <p:sp>
        <p:nvSpPr>
          <p:cNvPr id="6" name="Freeform 25"/>
          <p:cNvSpPr>
            <a:spLocks noEditPoints="1"/>
          </p:cNvSpPr>
          <p:nvPr/>
        </p:nvSpPr>
        <p:spPr bwMode="auto">
          <a:xfrm>
            <a:off x="5474430" y="2584778"/>
            <a:ext cx="130969" cy="119856"/>
          </a:xfrm>
          <a:custGeom>
            <a:avLst/>
            <a:gdLst>
              <a:gd name="T0" fmla="*/ 35 w 70"/>
              <a:gd name="T1" fmla="*/ 0 h 64"/>
              <a:gd name="T2" fmla="*/ 12 w 70"/>
              <a:gd name="T3" fmla="*/ 10 h 64"/>
              <a:gd name="T4" fmla="*/ 12 w 70"/>
              <a:gd name="T5" fmla="*/ 55 h 64"/>
              <a:gd name="T6" fmla="*/ 35 w 70"/>
              <a:gd name="T7" fmla="*/ 64 h 64"/>
              <a:gd name="T8" fmla="*/ 57 w 70"/>
              <a:gd name="T9" fmla="*/ 55 h 64"/>
              <a:gd name="T10" fmla="*/ 57 w 70"/>
              <a:gd name="T11" fmla="*/ 10 h 64"/>
              <a:gd name="T12" fmla="*/ 35 w 70"/>
              <a:gd name="T13" fmla="*/ 0 h 64"/>
              <a:gd name="T14" fmla="*/ 54 w 70"/>
              <a:gd name="T15" fmla="*/ 52 h 64"/>
              <a:gd name="T16" fmla="*/ 35 w 70"/>
              <a:gd name="T17" fmla="*/ 60 h 64"/>
              <a:gd name="T18" fmla="*/ 15 w 70"/>
              <a:gd name="T19" fmla="*/ 52 h 64"/>
              <a:gd name="T20" fmla="*/ 7 w 70"/>
              <a:gd name="T21" fmla="*/ 32 h 64"/>
              <a:gd name="T22" fmla="*/ 15 w 70"/>
              <a:gd name="T23" fmla="*/ 13 h 64"/>
              <a:gd name="T24" fmla="*/ 35 w 70"/>
              <a:gd name="T25" fmla="*/ 5 h 64"/>
              <a:gd name="T26" fmla="*/ 54 w 70"/>
              <a:gd name="T27" fmla="*/ 13 h 64"/>
              <a:gd name="T28" fmla="*/ 62 w 70"/>
              <a:gd name="T29" fmla="*/ 32 h 64"/>
              <a:gd name="T30" fmla="*/ 54 w 70"/>
              <a:gd name="T31" fmla="*/ 52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64">
                <a:moveTo>
                  <a:pt x="35" y="0"/>
                </a:moveTo>
                <a:cubicBezTo>
                  <a:pt x="26" y="0"/>
                  <a:pt x="18" y="4"/>
                  <a:pt x="12" y="10"/>
                </a:cubicBezTo>
                <a:cubicBezTo>
                  <a:pt x="0" y="22"/>
                  <a:pt x="0" y="42"/>
                  <a:pt x="12" y="55"/>
                </a:cubicBezTo>
                <a:cubicBezTo>
                  <a:pt x="18" y="61"/>
                  <a:pt x="26" y="64"/>
                  <a:pt x="35" y="64"/>
                </a:cubicBezTo>
                <a:cubicBezTo>
                  <a:pt x="43" y="64"/>
                  <a:pt x="51" y="61"/>
                  <a:pt x="57" y="55"/>
                </a:cubicBezTo>
                <a:cubicBezTo>
                  <a:pt x="70" y="42"/>
                  <a:pt x="70" y="22"/>
                  <a:pt x="57" y="10"/>
                </a:cubicBezTo>
                <a:cubicBezTo>
                  <a:pt x="51" y="4"/>
                  <a:pt x="43" y="0"/>
                  <a:pt x="35" y="0"/>
                </a:cubicBezTo>
                <a:close/>
                <a:moveTo>
                  <a:pt x="54" y="52"/>
                </a:moveTo>
                <a:cubicBezTo>
                  <a:pt x="49" y="57"/>
                  <a:pt x="42" y="60"/>
                  <a:pt x="35" y="60"/>
                </a:cubicBezTo>
                <a:cubicBezTo>
                  <a:pt x="27" y="60"/>
                  <a:pt x="21" y="57"/>
                  <a:pt x="15" y="52"/>
                </a:cubicBezTo>
                <a:cubicBezTo>
                  <a:pt x="10" y="46"/>
                  <a:pt x="7" y="40"/>
                  <a:pt x="7" y="32"/>
                </a:cubicBezTo>
                <a:cubicBezTo>
                  <a:pt x="7" y="25"/>
                  <a:pt x="10" y="18"/>
                  <a:pt x="15" y="13"/>
                </a:cubicBezTo>
                <a:cubicBezTo>
                  <a:pt x="21" y="8"/>
                  <a:pt x="27" y="5"/>
                  <a:pt x="35" y="5"/>
                </a:cubicBezTo>
                <a:cubicBezTo>
                  <a:pt x="42" y="5"/>
                  <a:pt x="49" y="8"/>
                  <a:pt x="54" y="13"/>
                </a:cubicBezTo>
                <a:cubicBezTo>
                  <a:pt x="59" y="18"/>
                  <a:pt x="62" y="25"/>
                  <a:pt x="62" y="32"/>
                </a:cubicBezTo>
                <a:cubicBezTo>
                  <a:pt x="62" y="40"/>
                  <a:pt x="59" y="46"/>
                  <a:pt x="54" y="52"/>
                </a:cubicBezTo>
                <a:close/>
              </a:path>
            </a:pathLst>
          </a:custGeom>
          <a:solidFill>
            <a:srgbClr val="505A6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65024" cy="415498"/>
          </a:xfrm>
          <a:prstGeom prst="rect">
            <a:avLst/>
          </a:prstGeom>
          <a:noFill/>
        </p:spPr>
        <p:txBody>
          <a:bodyPr wrap="none" rtlCol="0">
            <a:spAutoFit/>
          </a:bodyPr>
          <a:lstStyle/>
          <a:p>
            <a:r>
              <a:rPr lang="en-US" altLang="zh-CN" sz="2100" b="1" spc="225" dirty="0" smtClean="0">
                <a:solidFill>
                  <a:prstClr val="white"/>
                </a:solidFill>
              </a:rPr>
              <a:t>1.3</a:t>
            </a:r>
            <a:r>
              <a:rPr lang="zh-CN" altLang="en-US" sz="2100" spc="225" dirty="0" smtClean="0">
                <a:solidFill>
                  <a:schemeClr val="bg1"/>
                </a:solidFill>
                <a:latin typeface="微软雅黑" panose="020B0503020204020204" pitchFamily="34" charset="-122"/>
                <a:ea typeface="微软雅黑" panose="020B0503020204020204" pitchFamily="34" charset="-122"/>
              </a:rPr>
              <a:t>机器学习与深度学习</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486578" cy="300082"/>
          </a:xfrm>
          <a:prstGeom prst="rect">
            <a:avLst/>
          </a:prstGeom>
          <a:noFill/>
        </p:spPr>
        <p:txBody>
          <a:bodyPr wrap="none" rtlCol="0">
            <a:spAutoFit/>
          </a:bodyPr>
          <a:lstStyle/>
          <a:p>
            <a:r>
              <a:rPr lang="zh-CN" altLang="en-US" sz="1350" dirty="0" smtClean="0">
                <a:solidFill>
                  <a:prstClr val="white"/>
                </a:solidFill>
              </a:rPr>
              <a:t>第一章 深度学习的来源与应用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113" y="1382944"/>
            <a:ext cx="7621400" cy="93650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zh-CN" sz="1600" dirty="0" smtClean="0"/>
              <a:t>机器学习是一种从数据（训练集、验证集）中自动分析（训练）获得规律，并利用规律对未知数据（测试集）进行处理（应用于行动）的过程。也就是说机器学习是“应用计算机将数据转换为可行动的知识的过程”</a:t>
            </a:r>
            <a:r>
              <a:rPr lang="zh-CN" altLang="en-US" sz="1600" dirty="0" smtClean="0"/>
              <a:t>。</a:t>
            </a:r>
            <a:endParaRPr lang="en-US" altLang="zh-CN" sz="1600" dirty="0" smtClean="0"/>
          </a:p>
          <a:p>
            <a:r>
              <a:rPr lang="zh-CN" altLang="en-US" sz="1600" dirty="0" smtClean="0"/>
              <a:t>       调汤机器人的自我修养：</a:t>
            </a:r>
            <a:endParaRPr lang="zh-CN" altLang="en-US" sz="1600" dirty="0"/>
          </a:p>
        </p:txBody>
      </p:sp>
      <p:sp>
        <p:nvSpPr>
          <p:cNvPr id="12" name="矩形 11"/>
          <p:cNvSpPr/>
          <p:nvPr/>
        </p:nvSpPr>
        <p:spPr>
          <a:xfrm>
            <a:off x="452232" y="889323"/>
            <a:ext cx="2157963" cy="338554"/>
          </a:xfrm>
          <a:prstGeom prst="rect">
            <a:avLst/>
          </a:prstGeom>
        </p:spPr>
        <p:txBody>
          <a:bodyPr wrap="none">
            <a:spAutoFit/>
          </a:bodyPr>
          <a:lstStyle/>
          <a:p>
            <a:r>
              <a:rPr lang="en-US" altLang="zh-CN" sz="1600" b="1" dirty="0" smtClean="0">
                <a:solidFill>
                  <a:srgbClr val="3D89BC"/>
                </a:solidFill>
              </a:rPr>
              <a:t>1</a:t>
            </a:r>
            <a:r>
              <a:rPr lang="zh-CN" altLang="zh-CN" sz="1600" b="1" dirty="0" smtClean="0">
                <a:solidFill>
                  <a:srgbClr val="3D89BC"/>
                </a:solidFill>
              </a:rPr>
              <a:t>．</a:t>
            </a:r>
            <a:r>
              <a:rPr lang="zh-CN" altLang="en-US" sz="1600" b="1" dirty="0" smtClean="0">
                <a:solidFill>
                  <a:srgbClr val="3D89BC"/>
                </a:solidFill>
              </a:rPr>
              <a:t>什么是机器学习？</a:t>
            </a:r>
            <a:endParaRPr lang="zh-CN" altLang="zh-CN" sz="1600" b="1" dirty="0">
              <a:solidFill>
                <a:srgbClr val="3D89BC"/>
              </a:solidFill>
            </a:endParaRPr>
          </a:p>
        </p:txBody>
      </p:sp>
      <p:pic>
        <p:nvPicPr>
          <p:cNvPr id="20" name="图片 1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2233" y="2597954"/>
            <a:ext cx="5804118" cy="3078016"/>
          </a:xfrm>
          <a:prstGeom prst="rect">
            <a:avLst/>
          </a:prstGeom>
          <a:noFill/>
          <a:ln>
            <a:noFill/>
          </a:ln>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65024" cy="415498"/>
          </a:xfrm>
          <a:prstGeom prst="rect">
            <a:avLst/>
          </a:prstGeom>
          <a:noFill/>
        </p:spPr>
        <p:txBody>
          <a:bodyPr wrap="none" rtlCol="0">
            <a:spAutoFit/>
          </a:bodyPr>
          <a:lstStyle/>
          <a:p>
            <a:r>
              <a:rPr lang="en-US" altLang="zh-CN" sz="2100" b="1" spc="225" dirty="0" smtClean="0">
                <a:solidFill>
                  <a:prstClr val="white"/>
                </a:solidFill>
              </a:rPr>
              <a:t>1.3</a:t>
            </a:r>
            <a:r>
              <a:rPr lang="zh-CN" altLang="en-US" sz="2100" spc="225" dirty="0" smtClean="0">
                <a:solidFill>
                  <a:schemeClr val="bg1"/>
                </a:solidFill>
                <a:latin typeface="微软雅黑" panose="020B0503020204020204" pitchFamily="34" charset="-122"/>
                <a:ea typeface="微软雅黑" panose="020B0503020204020204" pitchFamily="34" charset="-122"/>
              </a:rPr>
              <a:t>机器学习与深度学习</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486578" cy="300082"/>
          </a:xfrm>
          <a:prstGeom prst="rect">
            <a:avLst/>
          </a:prstGeom>
          <a:noFill/>
        </p:spPr>
        <p:txBody>
          <a:bodyPr wrap="none" rtlCol="0">
            <a:spAutoFit/>
          </a:bodyPr>
          <a:lstStyle/>
          <a:p>
            <a:r>
              <a:rPr lang="zh-CN" altLang="en-US" sz="1350" dirty="0" smtClean="0">
                <a:solidFill>
                  <a:prstClr val="white"/>
                </a:solidFill>
              </a:rPr>
              <a:t>第一章 深度学习的来源与应用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157963" cy="338554"/>
          </a:xfrm>
          <a:prstGeom prst="rect">
            <a:avLst/>
          </a:prstGeom>
        </p:spPr>
        <p:txBody>
          <a:bodyPr wrap="none">
            <a:spAutoFit/>
          </a:bodyPr>
          <a:lstStyle/>
          <a:p>
            <a:r>
              <a:rPr lang="en-US" altLang="zh-CN" sz="1600" b="1" dirty="0" smtClean="0">
                <a:solidFill>
                  <a:srgbClr val="3D89BC"/>
                </a:solidFill>
              </a:rPr>
              <a:t>1</a:t>
            </a:r>
            <a:r>
              <a:rPr lang="zh-CN" altLang="zh-CN" sz="1600" b="1" dirty="0" smtClean="0">
                <a:solidFill>
                  <a:srgbClr val="3D89BC"/>
                </a:solidFill>
              </a:rPr>
              <a:t>．</a:t>
            </a:r>
            <a:r>
              <a:rPr lang="zh-CN" altLang="en-US" sz="1600" b="1" dirty="0" smtClean="0">
                <a:solidFill>
                  <a:srgbClr val="3D89BC"/>
                </a:solidFill>
              </a:rPr>
              <a:t>什么是机器学习？</a:t>
            </a:r>
            <a:endParaRPr lang="zh-CN" altLang="zh-CN" sz="1600" b="1" dirty="0">
              <a:solidFill>
                <a:srgbClr val="3D89BC"/>
              </a:solidFill>
            </a:endParaRPr>
          </a:p>
        </p:txBody>
      </p:sp>
      <p:pic>
        <p:nvPicPr>
          <p:cNvPr id="1026" name="Picture 2"/>
          <p:cNvPicPr>
            <a:picLocks noChangeAspect="1" noChangeArrowheads="1"/>
          </p:cNvPicPr>
          <p:nvPr/>
        </p:nvPicPr>
        <p:blipFill>
          <a:blip r:embed="rId3" cstate="print"/>
          <a:srcRect/>
          <a:stretch>
            <a:fillRect/>
          </a:stretch>
        </p:blipFill>
        <p:spPr bwMode="auto">
          <a:xfrm>
            <a:off x="1564190" y="1292497"/>
            <a:ext cx="5784463" cy="4752253"/>
          </a:xfrm>
          <a:prstGeom prst="rect">
            <a:avLst/>
          </a:prstGeom>
          <a:noFill/>
          <a:ln w="9525">
            <a:noFill/>
            <a:miter lim="800000"/>
            <a:headEnd/>
            <a:tailEnd/>
          </a:ln>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65024" cy="415498"/>
          </a:xfrm>
          <a:prstGeom prst="rect">
            <a:avLst/>
          </a:prstGeom>
          <a:noFill/>
        </p:spPr>
        <p:txBody>
          <a:bodyPr wrap="none" rtlCol="0">
            <a:spAutoFit/>
          </a:bodyPr>
          <a:lstStyle/>
          <a:p>
            <a:r>
              <a:rPr lang="en-US" altLang="zh-CN" sz="2100" b="1" spc="225" dirty="0" smtClean="0">
                <a:solidFill>
                  <a:prstClr val="white"/>
                </a:solidFill>
              </a:rPr>
              <a:t>1.3</a:t>
            </a:r>
            <a:r>
              <a:rPr lang="zh-CN" altLang="en-US" sz="2100" spc="225" dirty="0" smtClean="0">
                <a:solidFill>
                  <a:schemeClr val="bg1"/>
                </a:solidFill>
                <a:latin typeface="微软雅黑" panose="020B0503020204020204" pitchFamily="34" charset="-122"/>
                <a:ea typeface="微软雅黑" panose="020B0503020204020204" pitchFamily="34" charset="-122"/>
              </a:rPr>
              <a:t>机器学习与深度学习</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486578" cy="300082"/>
          </a:xfrm>
          <a:prstGeom prst="rect">
            <a:avLst/>
          </a:prstGeom>
          <a:noFill/>
        </p:spPr>
        <p:txBody>
          <a:bodyPr wrap="none" rtlCol="0">
            <a:spAutoFit/>
          </a:bodyPr>
          <a:lstStyle/>
          <a:p>
            <a:r>
              <a:rPr lang="zh-CN" altLang="en-US" sz="1350" dirty="0" smtClean="0">
                <a:solidFill>
                  <a:prstClr val="white"/>
                </a:solidFill>
              </a:rPr>
              <a:t>第一章 深度学习的来源与应用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3863558" cy="338554"/>
          </a:xfrm>
          <a:prstGeom prst="rect">
            <a:avLst/>
          </a:prstGeom>
        </p:spPr>
        <p:txBody>
          <a:bodyPr wrap="none">
            <a:spAutoFit/>
          </a:bodyPr>
          <a:lstStyle/>
          <a:p>
            <a:r>
              <a:rPr lang="en-US" altLang="zh-CN" sz="1600" b="1" dirty="0" smtClean="0">
                <a:solidFill>
                  <a:srgbClr val="3D89BC"/>
                </a:solidFill>
              </a:rPr>
              <a:t>2</a:t>
            </a:r>
            <a:r>
              <a:rPr lang="zh-CN" altLang="zh-CN" sz="1600" b="1" dirty="0" smtClean="0">
                <a:solidFill>
                  <a:srgbClr val="3D89BC"/>
                </a:solidFill>
              </a:rPr>
              <a:t>．</a:t>
            </a:r>
            <a:r>
              <a:rPr lang="zh-CN" altLang="en-US" sz="1600" b="1" dirty="0" smtClean="0">
                <a:solidFill>
                  <a:srgbClr val="3D89BC"/>
                </a:solidFill>
              </a:rPr>
              <a:t>机器学习的种类</a:t>
            </a:r>
            <a:r>
              <a:rPr lang="en-US" altLang="zh-CN" sz="1600" b="1" dirty="0" smtClean="0">
                <a:solidFill>
                  <a:srgbClr val="3D89BC"/>
                </a:solidFill>
              </a:rPr>
              <a:t>---</a:t>
            </a:r>
            <a:r>
              <a:rPr lang="zh-CN" altLang="zh-CN" sz="1600" b="1" dirty="0" smtClean="0">
                <a:solidFill>
                  <a:srgbClr val="3D89BC"/>
                </a:solidFill>
              </a:rPr>
              <a:t>根据学习程度</a:t>
            </a:r>
            <a:r>
              <a:rPr lang="zh-CN" altLang="en-US" sz="1600" b="1" dirty="0" smtClean="0">
                <a:solidFill>
                  <a:srgbClr val="3D89BC"/>
                </a:solidFill>
              </a:rPr>
              <a:t>区分</a:t>
            </a:r>
            <a:endParaRPr lang="zh-CN" altLang="zh-CN" sz="1600" b="1" dirty="0" smtClean="0">
              <a:solidFill>
                <a:srgbClr val="3D89BC"/>
              </a:solidFill>
            </a:endParaRPr>
          </a:p>
        </p:txBody>
      </p:sp>
      <p:sp>
        <p:nvSpPr>
          <p:cNvPr id="19" name="矩形 18"/>
          <p:cNvSpPr/>
          <p:nvPr/>
        </p:nvSpPr>
        <p:spPr>
          <a:xfrm>
            <a:off x="690113" y="1382945"/>
            <a:ext cx="7621400" cy="148291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zh-CN" sz="1600" dirty="0" smtClean="0"/>
              <a:t>根据所处理的数据种类的不同，机器学习可分为监督学习、无监督学习和强化学习。监督学习类似于跟着导师学习，学习过程中有指导监督，导师预先准备好验证集来纠正学习中的错误；无监督学习类似于一般的自学，学习全靠自己的悟性和直觉，没有导师提供验证集；强化学习是一种以己为师、自求自得的学习，通过环境和自我激励的方式不断学习、调整、产生验证集并自我纠错的迭代过程。</a:t>
            </a:r>
            <a:endParaRPr lang="zh-CN" altLang="en-US" sz="1600" dirty="0"/>
          </a:p>
        </p:txBody>
      </p:sp>
      <p:pic>
        <p:nvPicPr>
          <p:cNvPr id="21" name="图片 20"/>
          <p:cNvPicPr/>
          <p:nvPr/>
        </p:nvPicPr>
        <p:blipFill>
          <a:blip r:embed="rId3" cstate="print"/>
          <a:srcRect/>
          <a:stretch>
            <a:fillRect/>
          </a:stretch>
        </p:blipFill>
        <p:spPr bwMode="auto">
          <a:xfrm>
            <a:off x="1590209" y="3096902"/>
            <a:ext cx="6048375" cy="2244532"/>
          </a:xfrm>
          <a:prstGeom prst="rect">
            <a:avLst/>
          </a:prstGeom>
          <a:noFill/>
          <a:ln w="9525">
            <a:noFill/>
            <a:miter lim="800000"/>
            <a:headEnd/>
            <a:tailEnd/>
          </a:ln>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65024" cy="415498"/>
          </a:xfrm>
          <a:prstGeom prst="rect">
            <a:avLst/>
          </a:prstGeom>
          <a:noFill/>
        </p:spPr>
        <p:txBody>
          <a:bodyPr wrap="none" rtlCol="0">
            <a:spAutoFit/>
          </a:bodyPr>
          <a:lstStyle/>
          <a:p>
            <a:r>
              <a:rPr lang="en-US" altLang="zh-CN" sz="2100" b="1" spc="225" dirty="0" smtClean="0">
                <a:solidFill>
                  <a:prstClr val="white"/>
                </a:solidFill>
              </a:rPr>
              <a:t>1.3</a:t>
            </a:r>
            <a:r>
              <a:rPr lang="zh-CN" altLang="en-US" sz="2100" spc="225" dirty="0" smtClean="0">
                <a:solidFill>
                  <a:schemeClr val="bg1"/>
                </a:solidFill>
                <a:latin typeface="微软雅黑" panose="020B0503020204020204" pitchFamily="34" charset="-122"/>
                <a:ea typeface="微软雅黑" panose="020B0503020204020204" pitchFamily="34" charset="-122"/>
              </a:rPr>
              <a:t>机器学习与深度学习</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486578" cy="300082"/>
          </a:xfrm>
          <a:prstGeom prst="rect">
            <a:avLst/>
          </a:prstGeom>
          <a:noFill/>
        </p:spPr>
        <p:txBody>
          <a:bodyPr wrap="none" rtlCol="0">
            <a:spAutoFit/>
          </a:bodyPr>
          <a:lstStyle/>
          <a:p>
            <a:r>
              <a:rPr lang="zh-CN" altLang="en-US" sz="1350" dirty="0" smtClean="0">
                <a:solidFill>
                  <a:prstClr val="white"/>
                </a:solidFill>
              </a:rPr>
              <a:t>第一章 深度学习的来源与应用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9" name="矩形 18"/>
          <p:cNvSpPr/>
          <p:nvPr/>
        </p:nvSpPr>
        <p:spPr>
          <a:xfrm>
            <a:off x="690113" y="1382945"/>
            <a:ext cx="7621400" cy="1482918"/>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zh-CN" sz="1600" dirty="0" smtClean="0"/>
              <a:t>根据所处理的数据种类的不同，机器学习可分为监督学习、无监督学习和强化学习。监督学习类似于跟着导师学习，学习过程中有指导监督，导师预先准备好验证集来纠正学习中的错误；无监督学习类似于一般的自学，学习全靠自己的悟性和直觉，没有导师提供验证集；强化学习是一种以己为师、自求自得的学习，通过环境和自我激励的方式不断学习、调整、产生验证集并自我纠错的迭代过程。</a:t>
            </a:r>
            <a:endParaRPr lang="zh-CN" altLang="en-US" sz="1600" dirty="0"/>
          </a:p>
        </p:txBody>
      </p:sp>
      <p:pic>
        <p:nvPicPr>
          <p:cNvPr id="20" name="图片 19"/>
          <p:cNvPicPr/>
          <p:nvPr/>
        </p:nvPicPr>
        <p:blipFill>
          <a:blip r:embed="rId3" cstate="print"/>
          <a:srcRect/>
          <a:stretch>
            <a:fillRect/>
          </a:stretch>
        </p:blipFill>
        <p:spPr bwMode="auto">
          <a:xfrm>
            <a:off x="1501696" y="3076226"/>
            <a:ext cx="5557025" cy="2332115"/>
          </a:xfrm>
          <a:prstGeom prst="rect">
            <a:avLst/>
          </a:prstGeom>
          <a:noFill/>
          <a:ln w="9525">
            <a:noFill/>
            <a:miter lim="800000"/>
            <a:headEnd/>
            <a:tailEnd/>
          </a:ln>
        </p:spPr>
      </p:pic>
      <p:sp>
        <p:nvSpPr>
          <p:cNvPr id="21" name="矩形 20"/>
          <p:cNvSpPr/>
          <p:nvPr/>
        </p:nvSpPr>
        <p:spPr>
          <a:xfrm>
            <a:off x="452232" y="889323"/>
            <a:ext cx="4479111" cy="338554"/>
          </a:xfrm>
          <a:prstGeom prst="rect">
            <a:avLst/>
          </a:prstGeom>
        </p:spPr>
        <p:txBody>
          <a:bodyPr wrap="none">
            <a:spAutoFit/>
          </a:bodyPr>
          <a:lstStyle/>
          <a:p>
            <a:r>
              <a:rPr lang="en-US" altLang="zh-CN" sz="1600" b="1" dirty="0" smtClean="0">
                <a:solidFill>
                  <a:srgbClr val="3D89BC"/>
                </a:solidFill>
              </a:rPr>
              <a:t>2</a:t>
            </a:r>
            <a:r>
              <a:rPr lang="zh-CN" altLang="zh-CN" sz="1600" b="1" dirty="0" smtClean="0">
                <a:solidFill>
                  <a:srgbClr val="3D89BC"/>
                </a:solidFill>
              </a:rPr>
              <a:t>．</a:t>
            </a:r>
            <a:r>
              <a:rPr lang="zh-CN" altLang="en-US" sz="1600" b="1" dirty="0" smtClean="0">
                <a:solidFill>
                  <a:srgbClr val="3D89BC"/>
                </a:solidFill>
              </a:rPr>
              <a:t>机器学习的种类</a:t>
            </a:r>
            <a:r>
              <a:rPr lang="en-US" altLang="zh-CN" sz="1600" b="1" dirty="0" smtClean="0">
                <a:solidFill>
                  <a:srgbClr val="3D89BC"/>
                </a:solidFill>
              </a:rPr>
              <a:t>---</a:t>
            </a:r>
            <a:r>
              <a:rPr lang="zh-CN" altLang="zh-CN" sz="1600" b="1" dirty="0" smtClean="0">
                <a:solidFill>
                  <a:srgbClr val="3D89BC"/>
                </a:solidFill>
              </a:rPr>
              <a:t>根据</a:t>
            </a:r>
            <a:r>
              <a:rPr lang="zh-CN" altLang="en-US" sz="1600" b="1" dirty="0" smtClean="0">
                <a:solidFill>
                  <a:srgbClr val="3D89BC"/>
                </a:solidFill>
              </a:rPr>
              <a:t>处理数据的方法区分</a:t>
            </a:r>
            <a:endParaRPr lang="zh-CN" altLang="zh-CN" sz="1600" b="1" dirty="0" smtClean="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65024" cy="415498"/>
          </a:xfrm>
          <a:prstGeom prst="rect">
            <a:avLst/>
          </a:prstGeom>
          <a:noFill/>
        </p:spPr>
        <p:txBody>
          <a:bodyPr wrap="none" rtlCol="0">
            <a:spAutoFit/>
          </a:bodyPr>
          <a:lstStyle/>
          <a:p>
            <a:r>
              <a:rPr lang="en-US" altLang="zh-CN" sz="2100" b="1" spc="225" dirty="0" smtClean="0">
                <a:solidFill>
                  <a:prstClr val="white"/>
                </a:solidFill>
              </a:rPr>
              <a:t>1.3</a:t>
            </a:r>
            <a:r>
              <a:rPr lang="zh-CN" altLang="en-US" sz="2100" spc="225" dirty="0" smtClean="0">
                <a:solidFill>
                  <a:schemeClr val="bg1"/>
                </a:solidFill>
                <a:latin typeface="微软雅黑" panose="020B0503020204020204" pitchFamily="34" charset="-122"/>
                <a:ea typeface="微软雅黑" panose="020B0503020204020204" pitchFamily="34" charset="-122"/>
              </a:rPr>
              <a:t>机器学习与深度学习</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486578" cy="300082"/>
          </a:xfrm>
          <a:prstGeom prst="rect">
            <a:avLst/>
          </a:prstGeom>
          <a:noFill/>
        </p:spPr>
        <p:txBody>
          <a:bodyPr wrap="none" rtlCol="0">
            <a:spAutoFit/>
          </a:bodyPr>
          <a:lstStyle/>
          <a:p>
            <a:r>
              <a:rPr lang="zh-CN" altLang="en-US" sz="1350" dirty="0" smtClean="0">
                <a:solidFill>
                  <a:prstClr val="white"/>
                </a:solidFill>
              </a:rPr>
              <a:t>第一章 深度学习的来源与应用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9" name="矩形 18"/>
          <p:cNvSpPr/>
          <p:nvPr/>
        </p:nvSpPr>
        <p:spPr>
          <a:xfrm>
            <a:off x="690113" y="1382945"/>
            <a:ext cx="7621400" cy="55736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zh-CN" sz="1600" dirty="0" smtClean="0"/>
              <a:t>机器学习的任务主要有回归、分类、聚类、异常检测、机器翻译、去噪、密度估计等。</a:t>
            </a:r>
            <a:endParaRPr lang="zh-CN" altLang="en-US" sz="1600" dirty="0"/>
          </a:p>
        </p:txBody>
      </p:sp>
      <p:sp>
        <p:nvSpPr>
          <p:cNvPr id="21" name="矩形 20"/>
          <p:cNvSpPr/>
          <p:nvPr/>
        </p:nvSpPr>
        <p:spPr>
          <a:xfrm>
            <a:off x="452232" y="889323"/>
            <a:ext cx="2363147" cy="338554"/>
          </a:xfrm>
          <a:prstGeom prst="rect">
            <a:avLst/>
          </a:prstGeom>
        </p:spPr>
        <p:txBody>
          <a:bodyPr wrap="none">
            <a:spAutoFit/>
          </a:bodyPr>
          <a:lstStyle/>
          <a:p>
            <a:r>
              <a:rPr lang="en-US" altLang="zh-CN" sz="1600" b="1" dirty="0" smtClean="0">
                <a:solidFill>
                  <a:srgbClr val="3D89BC"/>
                </a:solidFill>
              </a:rPr>
              <a:t>3</a:t>
            </a:r>
            <a:r>
              <a:rPr lang="zh-CN" altLang="zh-CN" sz="1600" b="1" dirty="0" smtClean="0">
                <a:solidFill>
                  <a:srgbClr val="3D89BC"/>
                </a:solidFill>
              </a:rPr>
              <a:t>．</a:t>
            </a:r>
            <a:r>
              <a:rPr lang="zh-CN" altLang="en-US" sz="1600" b="1" dirty="0" smtClean="0">
                <a:solidFill>
                  <a:srgbClr val="3D89BC"/>
                </a:solidFill>
              </a:rPr>
              <a:t>机器学习的主要任务</a:t>
            </a:r>
            <a:endParaRPr lang="zh-CN" altLang="zh-CN" sz="1600" b="1" dirty="0" smtClean="0">
              <a:solidFill>
                <a:srgbClr val="3D89BC"/>
              </a:solidFill>
            </a:endParaRPr>
          </a:p>
        </p:txBody>
      </p:sp>
      <p:pic>
        <p:nvPicPr>
          <p:cNvPr id="22" name="图片 2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7869" y="2287611"/>
            <a:ext cx="7121370" cy="3388360"/>
          </a:xfrm>
          <a:prstGeom prst="rect">
            <a:avLst/>
          </a:prstGeom>
          <a:noFill/>
          <a:ln>
            <a:noFill/>
          </a:ln>
        </p:spPr>
      </p:pic>
      <p:sp>
        <p:nvSpPr>
          <p:cNvPr id="23" name="矩形 22"/>
          <p:cNvSpPr/>
          <p:nvPr/>
        </p:nvSpPr>
        <p:spPr>
          <a:xfrm>
            <a:off x="3668752" y="5705901"/>
            <a:ext cx="1862253" cy="30460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t>回归</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65024" cy="415498"/>
          </a:xfrm>
          <a:prstGeom prst="rect">
            <a:avLst/>
          </a:prstGeom>
          <a:noFill/>
        </p:spPr>
        <p:txBody>
          <a:bodyPr wrap="none" rtlCol="0">
            <a:spAutoFit/>
          </a:bodyPr>
          <a:lstStyle/>
          <a:p>
            <a:r>
              <a:rPr lang="en-US" altLang="zh-CN" sz="2100" b="1" spc="225" dirty="0" smtClean="0">
                <a:solidFill>
                  <a:prstClr val="white"/>
                </a:solidFill>
              </a:rPr>
              <a:t>1.3</a:t>
            </a:r>
            <a:r>
              <a:rPr lang="zh-CN" altLang="en-US" sz="2100" spc="225" dirty="0" smtClean="0">
                <a:solidFill>
                  <a:schemeClr val="bg1"/>
                </a:solidFill>
                <a:latin typeface="微软雅黑" panose="020B0503020204020204" pitchFamily="34" charset="-122"/>
                <a:ea typeface="微软雅黑" panose="020B0503020204020204" pitchFamily="34" charset="-122"/>
              </a:rPr>
              <a:t>机器学习与深度学习</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486578" cy="300082"/>
          </a:xfrm>
          <a:prstGeom prst="rect">
            <a:avLst/>
          </a:prstGeom>
          <a:noFill/>
        </p:spPr>
        <p:txBody>
          <a:bodyPr wrap="none" rtlCol="0">
            <a:spAutoFit/>
          </a:bodyPr>
          <a:lstStyle/>
          <a:p>
            <a:r>
              <a:rPr lang="zh-CN" altLang="en-US" sz="1350" dirty="0" smtClean="0">
                <a:solidFill>
                  <a:prstClr val="white"/>
                </a:solidFill>
              </a:rPr>
              <a:t>第一章 深度学习的来源与应用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9" name="矩形 18"/>
          <p:cNvSpPr/>
          <p:nvPr/>
        </p:nvSpPr>
        <p:spPr>
          <a:xfrm>
            <a:off x="690113" y="1382945"/>
            <a:ext cx="7621400" cy="55736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zh-CN" sz="1600" dirty="0" smtClean="0"/>
              <a:t>机器学习的任务主要有回归、分类、聚类、异常检测、机器翻译、去噪、密度估计等。</a:t>
            </a:r>
            <a:endParaRPr lang="zh-CN" altLang="en-US" sz="1600" dirty="0"/>
          </a:p>
        </p:txBody>
      </p:sp>
      <p:sp>
        <p:nvSpPr>
          <p:cNvPr id="21" name="矩形 20"/>
          <p:cNvSpPr/>
          <p:nvPr/>
        </p:nvSpPr>
        <p:spPr>
          <a:xfrm>
            <a:off x="452232" y="889323"/>
            <a:ext cx="2363147" cy="338554"/>
          </a:xfrm>
          <a:prstGeom prst="rect">
            <a:avLst/>
          </a:prstGeom>
        </p:spPr>
        <p:txBody>
          <a:bodyPr wrap="none">
            <a:spAutoFit/>
          </a:bodyPr>
          <a:lstStyle/>
          <a:p>
            <a:r>
              <a:rPr lang="en-US" altLang="zh-CN" sz="1600" b="1" dirty="0" smtClean="0">
                <a:solidFill>
                  <a:srgbClr val="3D89BC"/>
                </a:solidFill>
              </a:rPr>
              <a:t>3</a:t>
            </a:r>
            <a:r>
              <a:rPr lang="zh-CN" altLang="zh-CN" sz="1600" b="1" dirty="0" smtClean="0">
                <a:solidFill>
                  <a:srgbClr val="3D89BC"/>
                </a:solidFill>
              </a:rPr>
              <a:t>．</a:t>
            </a:r>
            <a:r>
              <a:rPr lang="zh-CN" altLang="en-US" sz="1600" b="1" dirty="0" smtClean="0">
                <a:solidFill>
                  <a:srgbClr val="3D89BC"/>
                </a:solidFill>
              </a:rPr>
              <a:t>机器学习的主要任务</a:t>
            </a:r>
            <a:endParaRPr lang="zh-CN" altLang="zh-CN" sz="1600" b="1" dirty="0" smtClean="0">
              <a:solidFill>
                <a:srgbClr val="3D89BC"/>
              </a:solidFill>
            </a:endParaRPr>
          </a:p>
        </p:txBody>
      </p:sp>
      <p:pic>
        <p:nvPicPr>
          <p:cNvPr id="20" name="图片 1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493" y="2278906"/>
            <a:ext cx="6589999" cy="3263250"/>
          </a:xfrm>
          <a:prstGeom prst="rect">
            <a:avLst/>
          </a:prstGeom>
          <a:noFill/>
          <a:ln>
            <a:noFill/>
          </a:ln>
        </p:spPr>
      </p:pic>
      <p:sp>
        <p:nvSpPr>
          <p:cNvPr id="23" name="矩形 22"/>
          <p:cNvSpPr/>
          <p:nvPr/>
        </p:nvSpPr>
        <p:spPr>
          <a:xfrm>
            <a:off x="3668752" y="5705901"/>
            <a:ext cx="1862253" cy="30460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t>分类</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65024" cy="415498"/>
          </a:xfrm>
          <a:prstGeom prst="rect">
            <a:avLst/>
          </a:prstGeom>
          <a:noFill/>
        </p:spPr>
        <p:txBody>
          <a:bodyPr wrap="none" rtlCol="0">
            <a:spAutoFit/>
          </a:bodyPr>
          <a:lstStyle/>
          <a:p>
            <a:r>
              <a:rPr lang="en-US" altLang="zh-CN" sz="2100" b="1" spc="225" dirty="0" smtClean="0">
                <a:solidFill>
                  <a:prstClr val="white"/>
                </a:solidFill>
              </a:rPr>
              <a:t>1.3</a:t>
            </a:r>
            <a:r>
              <a:rPr lang="zh-CN" altLang="en-US" sz="2100" spc="225" dirty="0" smtClean="0">
                <a:solidFill>
                  <a:schemeClr val="bg1"/>
                </a:solidFill>
                <a:latin typeface="微软雅黑" panose="020B0503020204020204" pitchFamily="34" charset="-122"/>
                <a:ea typeface="微软雅黑" panose="020B0503020204020204" pitchFamily="34" charset="-122"/>
              </a:rPr>
              <a:t>机器学习与深度学习</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486578" cy="300082"/>
          </a:xfrm>
          <a:prstGeom prst="rect">
            <a:avLst/>
          </a:prstGeom>
          <a:noFill/>
        </p:spPr>
        <p:txBody>
          <a:bodyPr wrap="none" rtlCol="0">
            <a:spAutoFit/>
          </a:bodyPr>
          <a:lstStyle/>
          <a:p>
            <a:r>
              <a:rPr lang="zh-CN" altLang="en-US" sz="1350" dirty="0" smtClean="0">
                <a:solidFill>
                  <a:prstClr val="white"/>
                </a:solidFill>
              </a:rPr>
              <a:t>第一章 深度学习的来源与应用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9" name="矩形 18"/>
          <p:cNvSpPr/>
          <p:nvPr/>
        </p:nvSpPr>
        <p:spPr>
          <a:xfrm>
            <a:off x="690113" y="1382945"/>
            <a:ext cx="7621400" cy="557367"/>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zh-CN" sz="1600" dirty="0" smtClean="0"/>
              <a:t>机器学习的任务主要有回归、分类、聚类、异常检测、机器翻译、去噪、密度估计等。</a:t>
            </a:r>
            <a:endParaRPr lang="zh-CN" altLang="en-US" sz="1600" dirty="0"/>
          </a:p>
        </p:txBody>
      </p:sp>
      <p:sp>
        <p:nvSpPr>
          <p:cNvPr id="21" name="矩形 20"/>
          <p:cNvSpPr/>
          <p:nvPr/>
        </p:nvSpPr>
        <p:spPr>
          <a:xfrm>
            <a:off x="452232" y="889323"/>
            <a:ext cx="2363147" cy="338554"/>
          </a:xfrm>
          <a:prstGeom prst="rect">
            <a:avLst/>
          </a:prstGeom>
        </p:spPr>
        <p:txBody>
          <a:bodyPr wrap="none">
            <a:spAutoFit/>
          </a:bodyPr>
          <a:lstStyle/>
          <a:p>
            <a:r>
              <a:rPr lang="en-US" altLang="zh-CN" sz="1600" b="1" dirty="0" smtClean="0">
                <a:solidFill>
                  <a:srgbClr val="3D89BC"/>
                </a:solidFill>
              </a:rPr>
              <a:t>3</a:t>
            </a:r>
            <a:r>
              <a:rPr lang="zh-CN" altLang="zh-CN" sz="1600" b="1" dirty="0" smtClean="0">
                <a:solidFill>
                  <a:srgbClr val="3D89BC"/>
                </a:solidFill>
              </a:rPr>
              <a:t>．</a:t>
            </a:r>
            <a:r>
              <a:rPr lang="zh-CN" altLang="en-US" sz="1600" b="1" dirty="0" smtClean="0">
                <a:solidFill>
                  <a:srgbClr val="3D89BC"/>
                </a:solidFill>
              </a:rPr>
              <a:t>机器学习的主要任务</a:t>
            </a:r>
            <a:endParaRPr lang="zh-CN" altLang="zh-CN" sz="1600" b="1" dirty="0" smtClean="0">
              <a:solidFill>
                <a:srgbClr val="3D89BC"/>
              </a:solidFill>
            </a:endParaRPr>
          </a:p>
        </p:txBody>
      </p:sp>
      <p:sp>
        <p:nvSpPr>
          <p:cNvPr id="23" name="矩形 22"/>
          <p:cNvSpPr/>
          <p:nvPr/>
        </p:nvSpPr>
        <p:spPr>
          <a:xfrm>
            <a:off x="3668752" y="5705901"/>
            <a:ext cx="1862253" cy="304605"/>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600" dirty="0" smtClean="0"/>
              <a:t>聚类</a:t>
            </a:r>
            <a:endParaRPr lang="zh-CN" altLang="en-US" sz="1600" dirty="0"/>
          </a:p>
        </p:txBody>
      </p:sp>
      <p:pic>
        <p:nvPicPr>
          <p:cNvPr id="22" name="图片 2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5213" y="2046914"/>
            <a:ext cx="6260280" cy="3361427"/>
          </a:xfrm>
          <a:prstGeom prst="rect">
            <a:avLst/>
          </a:prstGeom>
          <a:noFill/>
          <a:ln>
            <a:noFill/>
          </a:ln>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65024" cy="415498"/>
          </a:xfrm>
          <a:prstGeom prst="rect">
            <a:avLst/>
          </a:prstGeom>
          <a:noFill/>
        </p:spPr>
        <p:txBody>
          <a:bodyPr wrap="none" rtlCol="0">
            <a:spAutoFit/>
          </a:bodyPr>
          <a:lstStyle/>
          <a:p>
            <a:r>
              <a:rPr lang="en-US" altLang="zh-CN" sz="2100" b="1" spc="225" dirty="0" smtClean="0">
                <a:solidFill>
                  <a:prstClr val="white"/>
                </a:solidFill>
              </a:rPr>
              <a:t>1.3</a:t>
            </a:r>
            <a:r>
              <a:rPr lang="zh-CN" altLang="en-US" sz="2100" spc="225" dirty="0" smtClean="0">
                <a:solidFill>
                  <a:schemeClr val="bg1"/>
                </a:solidFill>
                <a:latin typeface="微软雅黑" panose="020B0503020204020204" pitchFamily="34" charset="-122"/>
                <a:ea typeface="微软雅黑" panose="020B0503020204020204" pitchFamily="34" charset="-122"/>
              </a:rPr>
              <a:t>机器学习与深度学习</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486578" cy="300082"/>
          </a:xfrm>
          <a:prstGeom prst="rect">
            <a:avLst/>
          </a:prstGeom>
          <a:noFill/>
        </p:spPr>
        <p:txBody>
          <a:bodyPr wrap="none" rtlCol="0">
            <a:spAutoFit/>
          </a:bodyPr>
          <a:lstStyle/>
          <a:p>
            <a:r>
              <a:rPr lang="zh-CN" altLang="en-US" sz="1350" dirty="0" smtClean="0">
                <a:solidFill>
                  <a:prstClr val="white"/>
                </a:solidFill>
              </a:rPr>
              <a:t>第一章 深度学习的来源与应用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112" y="1382945"/>
            <a:ext cx="7706755" cy="125989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en-US" sz="1600" dirty="0" smtClean="0"/>
              <a:t>机器学习通常是从</a:t>
            </a:r>
            <a:r>
              <a:rPr lang="zh-CN" altLang="zh-CN" sz="1600" dirty="0" smtClean="0"/>
              <a:t>获得数据</a:t>
            </a:r>
            <a:r>
              <a:rPr lang="zh-CN" altLang="en-US" sz="1600" dirty="0" smtClean="0"/>
              <a:t>开始，经过</a:t>
            </a:r>
            <a:r>
              <a:rPr lang="zh-CN" altLang="zh-CN" sz="1600" dirty="0" smtClean="0"/>
              <a:t>预处理、特征提取、特征选择，再到推理、预测或者识别</a:t>
            </a:r>
            <a:r>
              <a:rPr lang="zh-CN" altLang="en-US" sz="1600" dirty="0" smtClean="0"/>
              <a:t>的过程</a:t>
            </a:r>
            <a:r>
              <a:rPr lang="zh-CN" altLang="zh-CN" sz="1600" dirty="0" smtClean="0"/>
              <a:t>。其中最后一部分是机器学习</a:t>
            </a:r>
            <a:r>
              <a:rPr lang="zh-CN" altLang="en-US" sz="1600" dirty="0" smtClean="0"/>
              <a:t>完成任务</a:t>
            </a:r>
            <a:r>
              <a:rPr lang="zh-CN" altLang="zh-CN" sz="1600" dirty="0" smtClean="0"/>
              <a:t>，中间的三部分是特征表达。寻求特征表是系统最主要的计算和</a:t>
            </a:r>
            <a:r>
              <a:rPr lang="en-US" altLang="zh-CN" sz="1600" dirty="0" smtClean="0"/>
              <a:t>测试</a:t>
            </a:r>
            <a:r>
              <a:rPr lang="zh-CN" altLang="zh-CN" sz="1600" dirty="0" smtClean="0"/>
              <a:t>工作，因为它对最终算法的准确性起到决定性作用，然而该步骤必须依赖人工干预，这将会大幅降低工作效率，并引起主观偏差。</a:t>
            </a:r>
            <a:endParaRPr lang="zh-CN" altLang="en-US" sz="1600" dirty="0" smtClean="0"/>
          </a:p>
        </p:txBody>
      </p:sp>
      <p:sp>
        <p:nvSpPr>
          <p:cNvPr id="12" name="矩形 11"/>
          <p:cNvSpPr/>
          <p:nvPr/>
        </p:nvSpPr>
        <p:spPr>
          <a:xfrm>
            <a:off x="452232" y="889323"/>
            <a:ext cx="4004622" cy="338554"/>
          </a:xfrm>
          <a:prstGeom prst="rect">
            <a:avLst/>
          </a:prstGeom>
        </p:spPr>
        <p:txBody>
          <a:bodyPr wrap="none">
            <a:spAutoFit/>
          </a:bodyPr>
          <a:lstStyle/>
          <a:p>
            <a:r>
              <a:rPr lang="en-US" altLang="zh-CN" sz="1600" b="1" dirty="0" smtClean="0">
                <a:solidFill>
                  <a:srgbClr val="3D89BC"/>
                </a:solidFill>
              </a:rPr>
              <a:t>4</a:t>
            </a:r>
            <a:r>
              <a:rPr lang="zh-CN" altLang="zh-CN" sz="1600" b="1" dirty="0" smtClean="0">
                <a:solidFill>
                  <a:srgbClr val="3D89BC"/>
                </a:solidFill>
              </a:rPr>
              <a:t>．</a:t>
            </a:r>
            <a:r>
              <a:rPr lang="zh-CN" altLang="en-US" sz="1600" b="1" dirty="0" smtClean="0">
                <a:solidFill>
                  <a:srgbClr val="3D89BC"/>
                </a:solidFill>
              </a:rPr>
              <a:t>机器学习存在的问题与深度学习的提出</a:t>
            </a:r>
            <a:endParaRPr lang="zh-CN" altLang="zh-CN" sz="1600" b="1" dirty="0">
              <a:solidFill>
                <a:srgbClr val="3D89BC"/>
              </a:solidFill>
            </a:endParaRPr>
          </a:p>
        </p:txBody>
      </p:sp>
      <p:pic>
        <p:nvPicPr>
          <p:cNvPr id="20" name="图片 19"/>
          <p:cNvPicPr/>
          <p:nvPr/>
        </p:nvPicPr>
        <p:blipFill>
          <a:blip r:embed="rId3" cstate="print"/>
          <a:srcRect/>
          <a:stretch>
            <a:fillRect/>
          </a:stretch>
        </p:blipFill>
        <p:spPr bwMode="auto">
          <a:xfrm>
            <a:off x="1129323" y="2709743"/>
            <a:ext cx="6565018" cy="3300761"/>
          </a:xfrm>
          <a:prstGeom prst="rect">
            <a:avLst/>
          </a:prstGeom>
          <a:noFill/>
          <a:ln w="9525">
            <a:noFill/>
            <a:miter lim="800000"/>
            <a:headEnd/>
            <a:tailEnd/>
          </a:ln>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65024" cy="415498"/>
          </a:xfrm>
          <a:prstGeom prst="rect">
            <a:avLst/>
          </a:prstGeom>
          <a:noFill/>
        </p:spPr>
        <p:txBody>
          <a:bodyPr wrap="none" rtlCol="0">
            <a:spAutoFit/>
          </a:bodyPr>
          <a:lstStyle/>
          <a:p>
            <a:r>
              <a:rPr lang="en-US" altLang="zh-CN" sz="2100" b="1" spc="225" dirty="0" smtClean="0">
                <a:solidFill>
                  <a:prstClr val="white"/>
                </a:solidFill>
              </a:rPr>
              <a:t>1.3</a:t>
            </a:r>
            <a:r>
              <a:rPr lang="zh-CN" altLang="en-US" sz="2100" spc="225" dirty="0" smtClean="0">
                <a:solidFill>
                  <a:schemeClr val="bg1"/>
                </a:solidFill>
                <a:latin typeface="微软雅黑" panose="020B0503020204020204" pitchFamily="34" charset="-122"/>
                <a:ea typeface="微软雅黑" panose="020B0503020204020204" pitchFamily="34" charset="-122"/>
              </a:rPr>
              <a:t>机器学习与深度学习</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486578" cy="300082"/>
          </a:xfrm>
          <a:prstGeom prst="rect">
            <a:avLst/>
          </a:prstGeom>
          <a:noFill/>
        </p:spPr>
        <p:txBody>
          <a:bodyPr wrap="none" rtlCol="0">
            <a:spAutoFit/>
          </a:bodyPr>
          <a:lstStyle/>
          <a:p>
            <a:r>
              <a:rPr lang="zh-CN" altLang="en-US" sz="1350" dirty="0" smtClean="0">
                <a:solidFill>
                  <a:prstClr val="white"/>
                </a:solidFill>
              </a:rPr>
              <a:t>第一章 深度学习的来源与应用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112" y="1382945"/>
            <a:ext cx="7706755" cy="10368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zh-CN" sz="1600" dirty="0" smtClean="0"/>
              <a:t>深度学习是人工神经网络的分支，其本质上就是一个深度神经网络。增加层数和神经元数量，让系统运行大量</a:t>
            </a:r>
            <a:r>
              <a:rPr lang="zh-CN" altLang="en-US" sz="1600" dirty="0" smtClean="0"/>
              <a:t>的</a:t>
            </a:r>
            <a:r>
              <a:rPr lang="zh-CN" altLang="zh-CN" sz="1600" dirty="0" smtClean="0"/>
              <a:t>数据，并进行深度训练学习，这时神经网络就可以自己“教”自己，搞清人和猫分别到底是怎样的</a:t>
            </a:r>
            <a:endParaRPr lang="zh-CN" altLang="en-US" sz="1600" dirty="0" smtClean="0"/>
          </a:p>
        </p:txBody>
      </p:sp>
      <p:sp>
        <p:nvSpPr>
          <p:cNvPr id="12" name="矩形 11"/>
          <p:cNvSpPr/>
          <p:nvPr/>
        </p:nvSpPr>
        <p:spPr>
          <a:xfrm>
            <a:off x="452232" y="889323"/>
            <a:ext cx="4004622" cy="338554"/>
          </a:xfrm>
          <a:prstGeom prst="rect">
            <a:avLst/>
          </a:prstGeom>
        </p:spPr>
        <p:txBody>
          <a:bodyPr wrap="none">
            <a:spAutoFit/>
          </a:bodyPr>
          <a:lstStyle/>
          <a:p>
            <a:r>
              <a:rPr lang="en-US" altLang="zh-CN" sz="1600" b="1" dirty="0" smtClean="0">
                <a:solidFill>
                  <a:srgbClr val="3D89BC"/>
                </a:solidFill>
              </a:rPr>
              <a:t>4</a:t>
            </a:r>
            <a:r>
              <a:rPr lang="zh-CN" altLang="zh-CN" sz="1600" b="1" dirty="0" smtClean="0">
                <a:solidFill>
                  <a:srgbClr val="3D89BC"/>
                </a:solidFill>
              </a:rPr>
              <a:t>．</a:t>
            </a:r>
            <a:r>
              <a:rPr lang="zh-CN" altLang="en-US" sz="1600" b="1" dirty="0" smtClean="0">
                <a:solidFill>
                  <a:srgbClr val="3D89BC"/>
                </a:solidFill>
              </a:rPr>
              <a:t>机器学习存在的问题与深度学习的提出</a:t>
            </a:r>
            <a:endParaRPr lang="zh-CN" altLang="zh-CN" sz="1600" b="1" dirty="0">
              <a:solidFill>
                <a:srgbClr val="3D89BC"/>
              </a:solidFill>
            </a:endParaRPr>
          </a:p>
        </p:txBody>
      </p:sp>
      <p:pic>
        <p:nvPicPr>
          <p:cNvPr id="21" name="图片 20"/>
          <p:cNvPicPr/>
          <p:nvPr/>
        </p:nvPicPr>
        <p:blipFill>
          <a:blip r:embed="rId3" cstate="print"/>
          <a:srcRect/>
          <a:stretch>
            <a:fillRect/>
          </a:stretch>
        </p:blipFill>
        <p:spPr bwMode="auto">
          <a:xfrm>
            <a:off x="1629587" y="2539458"/>
            <a:ext cx="5596403" cy="2835430"/>
          </a:xfrm>
          <a:prstGeom prst="rect">
            <a:avLst/>
          </a:prstGeom>
          <a:noFill/>
          <a:ln w="9525">
            <a:noFill/>
            <a:miter lim="800000"/>
            <a:headEnd/>
            <a:tailEnd/>
          </a:ln>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2"/>
          <p:cNvGrpSpPr/>
          <p:nvPr/>
        </p:nvGrpSpPr>
        <p:grpSpPr>
          <a:xfrm>
            <a:off x="690257" y="854039"/>
            <a:ext cx="7832784" cy="781050"/>
            <a:chOff x="2788580" y="1152524"/>
            <a:chExt cx="3730770" cy="781050"/>
          </a:xfrm>
        </p:grpSpPr>
        <p:grpSp>
          <p:nvGrpSpPr>
            <p:cNvPr id="3" name="组合 5"/>
            <p:cNvGrpSpPr/>
            <p:nvPr/>
          </p:nvGrpSpPr>
          <p:grpSpPr>
            <a:xfrm>
              <a:off x="2788580" y="1152524"/>
              <a:ext cx="3730770" cy="781050"/>
              <a:chOff x="3725790" y="847725"/>
              <a:chExt cx="3730770" cy="781050"/>
            </a:xfrm>
          </p:grpSpPr>
          <p:grpSp>
            <p:nvGrpSpPr>
              <p:cNvPr id="4"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330824" y="1169836"/>
              <a:ext cx="2482335" cy="523220"/>
            </a:xfrm>
            <a:prstGeom prst="rect">
              <a:avLst/>
            </a:prstGeom>
            <a:noFill/>
          </p:spPr>
          <p:txBody>
            <a:bodyPr wrap="none" rtlCol="0">
              <a:spAutoFit/>
            </a:bodyPr>
            <a:lstStyle/>
            <a:p>
              <a:pPr algn="ctr"/>
              <a:r>
                <a:rPr lang="zh-CN" altLang="en-US" sz="2800" dirty="0">
                  <a:solidFill>
                    <a:schemeClr val="accent4"/>
                  </a:solidFill>
                </a:rPr>
                <a:t>第一</a:t>
              </a:r>
              <a:r>
                <a:rPr lang="zh-CN" altLang="en-US" sz="2800" dirty="0" smtClean="0">
                  <a:solidFill>
                    <a:schemeClr val="accent4"/>
                  </a:solidFill>
                </a:rPr>
                <a:t>章　</a:t>
              </a:r>
              <a:r>
                <a:rPr lang="zh-CN" altLang="zh-CN" sz="2800" dirty="0" smtClean="0">
                  <a:solidFill>
                    <a:schemeClr val="accent4"/>
                  </a:solidFill>
                </a:rPr>
                <a:t>深度学习的来源与应用</a:t>
              </a:r>
              <a:endParaRPr lang="zh-CN" altLang="en-US" sz="2800" dirty="0">
                <a:solidFill>
                  <a:schemeClr val="accent4"/>
                </a:solidFill>
              </a:endParaRPr>
            </a:p>
          </p:txBody>
        </p:sp>
      </p:grpSp>
      <p:grpSp>
        <p:nvGrpSpPr>
          <p:cNvPr id="7" name="组合 69"/>
          <p:cNvGrpSpPr/>
          <p:nvPr/>
        </p:nvGrpSpPr>
        <p:grpSpPr>
          <a:xfrm>
            <a:off x="1754534" y="4185131"/>
            <a:ext cx="5693399" cy="426279"/>
            <a:chOff x="1807265" y="3866296"/>
            <a:chExt cx="5693399" cy="426279"/>
          </a:xfrm>
          <a:solidFill>
            <a:schemeClr val="accent1">
              <a:lumMod val="75000"/>
            </a:schemeClr>
          </a:solidFill>
        </p:grpSpPr>
        <p:sp>
          <p:nvSpPr>
            <p:cNvPr id="53" name="圆角矩形 52"/>
            <p:cNvSpPr/>
            <p:nvPr/>
          </p:nvSpPr>
          <p:spPr>
            <a:xfrm>
              <a:off x="1807265" y="3866296"/>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634328" cy="415498"/>
            </a:xfrm>
            <a:prstGeom prst="rect">
              <a:avLst/>
            </a:prstGeom>
            <a:grp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深度学习的应用场景</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5724644"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姊妹篇，剖析深度学习核心技术和实战应用</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latin typeface="+mn-lt"/>
              </a:rPr>
              <a:t>31</a:t>
            </a:r>
            <a:endParaRPr lang="en-US" altLang="es-E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grpSp>
        <p:nvGrpSpPr>
          <p:cNvPr id="8" name="组合 68"/>
          <p:cNvGrpSpPr/>
          <p:nvPr/>
        </p:nvGrpSpPr>
        <p:grpSpPr>
          <a:xfrm>
            <a:off x="1750812" y="2138631"/>
            <a:ext cx="5693399" cy="426278"/>
            <a:chOff x="1784958" y="88781"/>
            <a:chExt cx="5693399" cy="426278"/>
          </a:xfrm>
        </p:grpSpPr>
        <p:sp>
          <p:nvSpPr>
            <p:cNvPr id="45" name="圆角矩形 44"/>
            <p:cNvSpPr/>
            <p:nvPr/>
          </p:nvSpPr>
          <p:spPr>
            <a:xfrm>
              <a:off x="1784958" y="88781"/>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59507" y="99561"/>
              <a:ext cx="5423280"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人工智能的思想、流派与发展起落</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5" name="组合 68"/>
          <p:cNvGrpSpPr/>
          <p:nvPr/>
        </p:nvGrpSpPr>
        <p:grpSpPr>
          <a:xfrm>
            <a:off x="1735943" y="2770533"/>
            <a:ext cx="5693399" cy="426278"/>
            <a:chOff x="1784958" y="88781"/>
            <a:chExt cx="5693399" cy="426278"/>
          </a:xfrm>
        </p:grpSpPr>
        <p:sp>
          <p:nvSpPr>
            <p:cNvPr id="56" name="圆角矩形 55"/>
            <p:cNvSpPr/>
            <p:nvPr/>
          </p:nvSpPr>
          <p:spPr>
            <a:xfrm>
              <a:off x="1784958" y="88781"/>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7" name="矩形 56"/>
            <p:cNvSpPr/>
            <p:nvPr/>
          </p:nvSpPr>
          <p:spPr>
            <a:xfrm>
              <a:off x="1859507" y="99561"/>
              <a:ext cx="3336170"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什么是深度学习？</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44" name="组合 68"/>
          <p:cNvGrpSpPr/>
          <p:nvPr/>
        </p:nvGrpSpPr>
        <p:grpSpPr>
          <a:xfrm>
            <a:off x="1787982" y="3491646"/>
            <a:ext cx="5693399" cy="426278"/>
            <a:chOff x="1784958" y="88781"/>
            <a:chExt cx="5693399" cy="426278"/>
          </a:xfrm>
        </p:grpSpPr>
        <p:sp>
          <p:nvSpPr>
            <p:cNvPr id="47" name="圆角矩形 46"/>
            <p:cNvSpPr/>
            <p:nvPr/>
          </p:nvSpPr>
          <p:spPr>
            <a:xfrm>
              <a:off x="1784958" y="88781"/>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59507" y="99561"/>
              <a:ext cx="3634328"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机器学习与深度学习</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3" name="组合 72"/>
          <p:cNvGrpSpPr/>
          <p:nvPr/>
        </p:nvGrpSpPr>
        <p:grpSpPr>
          <a:xfrm>
            <a:off x="690257" y="854039"/>
            <a:ext cx="7832784" cy="781050"/>
            <a:chOff x="2788580" y="1152524"/>
            <a:chExt cx="3730770" cy="781050"/>
          </a:xfrm>
        </p:grpSpPr>
        <p:grpSp>
          <p:nvGrpSpPr>
            <p:cNvPr id="6" name="组合 5"/>
            <p:cNvGrpSpPr/>
            <p:nvPr/>
          </p:nvGrpSpPr>
          <p:grpSpPr>
            <a:xfrm>
              <a:off x="2788580" y="1152524"/>
              <a:ext cx="3730770" cy="781050"/>
              <a:chOff x="3725790" y="847725"/>
              <a:chExt cx="3730770" cy="781050"/>
            </a:xfrm>
          </p:grpSpPr>
          <p:grpSp>
            <p:nvGrpSpPr>
              <p:cNvPr id="7"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8"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330824" y="1169836"/>
              <a:ext cx="2482335" cy="523220"/>
            </a:xfrm>
            <a:prstGeom prst="rect">
              <a:avLst/>
            </a:prstGeom>
            <a:noFill/>
          </p:spPr>
          <p:txBody>
            <a:bodyPr wrap="none" rtlCol="0">
              <a:spAutoFit/>
            </a:bodyPr>
            <a:lstStyle/>
            <a:p>
              <a:pPr algn="ctr"/>
              <a:r>
                <a:rPr lang="zh-CN" altLang="en-US" sz="2800" dirty="0">
                  <a:solidFill>
                    <a:schemeClr val="accent4"/>
                  </a:solidFill>
                </a:rPr>
                <a:t>第一</a:t>
              </a:r>
              <a:r>
                <a:rPr lang="zh-CN" altLang="en-US" sz="2800" dirty="0" smtClean="0">
                  <a:solidFill>
                    <a:schemeClr val="accent4"/>
                  </a:solidFill>
                </a:rPr>
                <a:t>章　</a:t>
              </a:r>
              <a:r>
                <a:rPr lang="zh-CN" altLang="zh-CN" sz="2800" dirty="0" smtClean="0">
                  <a:solidFill>
                    <a:schemeClr val="accent4"/>
                  </a:solidFill>
                </a:rPr>
                <a:t>深度学习的来源与应用</a:t>
              </a:r>
              <a:endParaRPr lang="zh-CN" altLang="en-US" sz="2800" dirty="0">
                <a:solidFill>
                  <a:schemeClr val="accent4"/>
                </a:solidFill>
              </a:endParaRPr>
            </a:p>
          </p:txBody>
        </p:sp>
      </p:grpSp>
      <p:grpSp>
        <p:nvGrpSpPr>
          <p:cNvPr id="67" name="组合 66"/>
          <p:cNvGrpSpPr/>
          <p:nvPr/>
        </p:nvGrpSpPr>
        <p:grpSpPr>
          <a:xfrm>
            <a:off x="1754534" y="2048547"/>
            <a:ext cx="5693399" cy="415498"/>
            <a:chOff x="1807265" y="2462595"/>
            <a:chExt cx="5693399" cy="415498"/>
          </a:xfrm>
        </p:grpSpPr>
        <p:sp>
          <p:nvSpPr>
            <p:cNvPr id="47" name="圆角矩形 46"/>
            <p:cNvSpPr/>
            <p:nvPr/>
          </p:nvSpPr>
          <p:spPr>
            <a:xfrm>
              <a:off x="1807265" y="2478527"/>
              <a:ext cx="5693399" cy="394154"/>
            </a:xfrm>
            <a:prstGeom prst="roundRect">
              <a:avLst>
                <a:gd name="adj" fmla="val 20658"/>
              </a:avLst>
            </a:prstGeom>
            <a:solidFill>
              <a:srgbClr val="3D89BC"/>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8" name="矩形 47"/>
            <p:cNvSpPr/>
            <p:nvPr/>
          </p:nvSpPr>
          <p:spPr>
            <a:xfrm>
              <a:off x="1883286" y="2462595"/>
              <a:ext cx="5423280" cy="415498"/>
            </a:xfrm>
            <a:prstGeom prst="rect">
              <a:avLst/>
            </a:prstGeom>
          </p:spPr>
          <p:txBody>
            <a:bodyPr wrap="none">
              <a:spAutoFit/>
            </a:bodyPr>
            <a:lstStyle/>
            <a:p>
              <a:r>
                <a:rPr lang="en-US" altLang="zh-CN" sz="2100" spc="225" dirty="0" smtClean="0">
                  <a:solidFill>
                    <a:schemeClr val="bg1"/>
                  </a:solidFill>
                  <a:latin typeface="微软雅黑" panose="020B0503020204020204" pitchFamily="34" charset="-122"/>
                  <a:ea typeface="微软雅黑" panose="020B0503020204020204" pitchFamily="34" charset="-122"/>
                </a:rPr>
                <a:t>1.1</a:t>
              </a:r>
              <a:r>
                <a:rPr lang="zh-CN" altLang="en-US" sz="2100" spc="225" dirty="0">
                  <a:solidFill>
                    <a:schemeClr val="bg1"/>
                  </a:solidFill>
                  <a:latin typeface="微软雅黑" panose="020B0503020204020204" pitchFamily="34" charset="-122"/>
                  <a:ea typeface="微软雅黑" panose="020B0503020204020204" pitchFamily="34" charset="-122"/>
                </a:rPr>
                <a:t>　</a:t>
              </a:r>
              <a:r>
                <a:rPr lang="zh-CN" altLang="zh-CN" sz="2100" spc="225" dirty="0" smtClean="0">
                  <a:solidFill>
                    <a:schemeClr val="bg1"/>
                  </a:solidFill>
                  <a:latin typeface="微软雅黑" panose="020B0503020204020204" pitchFamily="34" charset="-122"/>
                  <a:ea typeface="微软雅黑" panose="020B0503020204020204" pitchFamily="34" charset="-122"/>
                </a:rPr>
                <a:t>人工智能的思想、流派与发展起落</a:t>
              </a:r>
              <a:endParaRPr lang="zh-CN" altLang="en-US" sz="2100" spc="225" dirty="0" smtClean="0">
                <a:solidFill>
                  <a:schemeClr val="bg1"/>
                </a:solidFill>
                <a:latin typeface="微软雅黑" panose="020B0503020204020204" pitchFamily="34" charset="-122"/>
                <a:ea typeface="微软雅黑" panose="020B0503020204020204" pitchFamily="34" charset="-122"/>
              </a:endParaRPr>
            </a:p>
          </p:txBody>
        </p:sp>
      </p:grpSp>
      <p:grpSp>
        <p:nvGrpSpPr>
          <p:cNvPr id="68" name="组合 67"/>
          <p:cNvGrpSpPr/>
          <p:nvPr/>
        </p:nvGrpSpPr>
        <p:grpSpPr>
          <a:xfrm>
            <a:off x="1754534"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038011"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什么是深度学习</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69" name="组合 68"/>
          <p:cNvGrpSpPr/>
          <p:nvPr/>
        </p:nvGrpSpPr>
        <p:grpSpPr>
          <a:xfrm>
            <a:off x="1754534"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634328"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机器学习与深度学习</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70" name="组合 69"/>
          <p:cNvGrpSpPr/>
          <p:nvPr/>
        </p:nvGrpSpPr>
        <p:grpSpPr>
          <a:xfrm>
            <a:off x="1754534"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634328"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深度学习的应用场景</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5724644"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姊妹篇，剖析深度学习核心技术和实战应用</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65024" cy="415498"/>
          </a:xfrm>
          <a:prstGeom prst="rect">
            <a:avLst/>
          </a:prstGeom>
          <a:noFill/>
        </p:spPr>
        <p:txBody>
          <a:bodyPr wrap="none" rtlCol="0">
            <a:spAutoFit/>
          </a:bodyPr>
          <a:lstStyle/>
          <a:p>
            <a:r>
              <a:rPr lang="en-US" altLang="zh-CN" sz="2100" b="1" spc="225" dirty="0" smtClean="0">
                <a:solidFill>
                  <a:prstClr val="white"/>
                </a:solidFill>
              </a:rPr>
              <a:t>1.4</a:t>
            </a:r>
            <a:r>
              <a:rPr lang="zh-CN" altLang="en-US" sz="2100" b="1" spc="225" dirty="0" smtClean="0">
                <a:solidFill>
                  <a:prstClr val="white"/>
                </a:solidFill>
              </a:rPr>
              <a:t>深度学习的应用场景</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486578" cy="300082"/>
          </a:xfrm>
          <a:prstGeom prst="rect">
            <a:avLst/>
          </a:prstGeom>
          <a:noFill/>
        </p:spPr>
        <p:txBody>
          <a:bodyPr wrap="none" rtlCol="0">
            <a:spAutoFit/>
          </a:bodyPr>
          <a:lstStyle/>
          <a:p>
            <a:r>
              <a:rPr lang="zh-CN" altLang="en-US" sz="1350" dirty="0" smtClean="0">
                <a:solidFill>
                  <a:prstClr val="white"/>
                </a:solidFill>
              </a:rPr>
              <a:t>第一章 深度学习的来源与应用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113" y="1382945"/>
            <a:ext cx="7621400" cy="73427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zh-CN" sz="1600" dirty="0" smtClean="0"/>
              <a:t>深度学习适合目标函数复杂且数据集较大的问题，也适合涉及多层次和抽象的问题。</a:t>
            </a:r>
            <a:endParaRPr lang="zh-CN" altLang="en-US" sz="1600" dirty="0"/>
          </a:p>
        </p:txBody>
      </p:sp>
      <p:sp>
        <p:nvSpPr>
          <p:cNvPr id="12" name="矩形 11"/>
          <p:cNvSpPr/>
          <p:nvPr/>
        </p:nvSpPr>
        <p:spPr>
          <a:xfrm>
            <a:off x="452232" y="889323"/>
            <a:ext cx="3389069" cy="338554"/>
          </a:xfrm>
          <a:prstGeom prst="rect">
            <a:avLst/>
          </a:prstGeom>
        </p:spPr>
        <p:txBody>
          <a:bodyPr wrap="none">
            <a:spAutoFit/>
          </a:bodyPr>
          <a:lstStyle/>
          <a:p>
            <a:r>
              <a:rPr lang="en-US" altLang="zh-CN" sz="1600" b="1" dirty="0" smtClean="0">
                <a:solidFill>
                  <a:srgbClr val="3D89BC"/>
                </a:solidFill>
              </a:rPr>
              <a:t>1</a:t>
            </a:r>
            <a:r>
              <a:rPr lang="zh-CN" altLang="zh-CN" sz="1600" b="1" dirty="0" smtClean="0">
                <a:solidFill>
                  <a:srgbClr val="3D89BC"/>
                </a:solidFill>
              </a:rPr>
              <a:t>．</a:t>
            </a:r>
            <a:r>
              <a:rPr lang="zh-CN" altLang="en-US" sz="1600" b="1" dirty="0" smtClean="0">
                <a:solidFill>
                  <a:srgbClr val="3D89BC"/>
                </a:solidFill>
              </a:rPr>
              <a:t>深度学习的应用场合和概念层次</a:t>
            </a:r>
            <a:endParaRPr lang="zh-CN" altLang="zh-CN" sz="1600" b="1" dirty="0">
              <a:solidFill>
                <a:srgbClr val="3D89BC"/>
              </a:solidFill>
            </a:endParaRPr>
          </a:p>
        </p:txBody>
      </p:sp>
      <p:pic>
        <p:nvPicPr>
          <p:cNvPr id="20" name="图片 1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07117" y="2201088"/>
            <a:ext cx="5874989" cy="3675605"/>
          </a:xfrm>
          <a:prstGeom prst="rect">
            <a:avLst/>
          </a:prstGeom>
          <a:noFill/>
          <a:ln>
            <a:noFill/>
          </a:ln>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65024" cy="415498"/>
          </a:xfrm>
          <a:prstGeom prst="rect">
            <a:avLst/>
          </a:prstGeom>
          <a:noFill/>
        </p:spPr>
        <p:txBody>
          <a:bodyPr wrap="none" rtlCol="0">
            <a:spAutoFit/>
          </a:bodyPr>
          <a:lstStyle/>
          <a:p>
            <a:r>
              <a:rPr lang="en-US" altLang="zh-CN" sz="2100" b="1" spc="225" dirty="0" smtClean="0">
                <a:solidFill>
                  <a:prstClr val="white"/>
                </a:solidFill>
              </a:rPr>
              <a:t>1.4</a:t>
            </a:r>
            <a:r>
              <a:rPr lang="zh-CN" altLang="en-US" sz="2100" b="1" spc="225" dirty="0" smtClean="0">
                <a:solidFill>
                  <a:prstClr val="white"/>
                </a:solidFill>
              </a:rPr>
              <a:t>深度学习的应用场景</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486578" cy="300082"/>
          </a:xfrm>
          <a:prstGeom prst="rect">
            <a:avLst/>
          </a:prstGeom>
          <a:noFill/>
        </p:spPr>
        <p:txBody>
          <a:bodyPr wrap="none" rtlCol="0">
            <a:spAutoFit/>
          </a:bodyPr>
          <a:lstStyle/>
          <a:p>
            <a:r>
              <a:rPr lang="zh-CN" altLang="en-US" sz="1350" dirty="0" smtClean="0">
                <a:solidFill>
                  <a:prstClr val="white"/>
                </a:solidFill>
              </a:rPr>
              <a:t>第一章 深度学习的来源与应用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3389069" cy="338554"/>
          </a:xfrm>
          <a:prstGeom prst="rect">
            <a:avLst/>
          </a:prstGeom>
        </p:spPr>
        <p:txBody>
          <a:bodyPr wrap="none">
            <a:spAutoFit/>
          </a:bodyPr>
          <a:lstStyle/>
          <a:p>
            <a:r>
              <a:rPr lang="en-US" altLang="zh-CN" sz="1600" b="1" dirty="0" smtClean="0">
                <a:solidFill>
                  <a:srgbClr val="3D89BC"/>
                </a:solidFill>
              </a:rPr>
              <a:t>2</a:t>
            </a:r>
            <a:r>
              <a:rPr lang="zh-CN" altLang="zh-CN" sz="1600" b="1" dirty="0" smtClean="0">
                <a:solidFill>
                  <a:srgbClr val="3D89BC"/>
                </a:solidFill>
              </a:rPr>
              <a:t>．</a:t>
            </a:r>
            <a:r>
              <a:rPr lang="zh-CN" altLang="en-US" sz="1600" b="1" dirty="0" smtClean="0">
                <a:solidFill>
                  <a:srgbClr val="3D89BC"/>
                </a:solidFill>
              </a:rPr>
              <a:t>深度学习的主要开发工具和框架</a:t>
            </a:r>
            <a:endParaRPr lang="zh-CN" altLang="zh-CN" sz="1600" b="1" dirty="0">
              <a:solidFill>
                <a:srgbClr val="3D89BC"/>
              </a:solidFill>
            </a:endParaRPr>
          </a:p>
        </p:txBody>
      </p:sp>
      <p:pic>
        <p:nvPicPr>
          <p:cNvPr id="21" name="图片 20" descr="wx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41434" y="1476869"/>
            <a:ext cx="6364420" cy="4143345"/>
          </a:xfrm>
          <a:prstGeom prst="rect">
            <a:avLst/>
          </a:prstGeom>
          <a:noFill/>
          <a:ln>
            <a:noFill/>
          </a:ln>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365024" cy="415498"/>
          </a:xfrm>
          <a:prstGeom prst="rect">
            <a:avLst/>
          </a:prstGeom>
          <a:noFill/>
        </p:spPr>
        <p:txBody>
          <a:bodyPr wrap="none" rtlCol="0">
            <a:spAutoFit/>
          </a:bodyPr>
          <a:lstStyle/>
          <a:p>
            <a:r>
              <a:rPr lang="en-US" altLang="zh-CN" sz="2100" b="1" spc="225" dirty="0" smtClean="0">
                <a:solidFill>
                  <a:prstClr val="white"/>
                </a:solidFill>
              </a:rPr>
              <a:t>1.4</a:t>
            </a:r>
            <a:r>
              <a:rPr lang="zh-CN" altLang="en-US" sz="2100" b="1" spc="225" dirty="0" smtClean="0">
                <a:solidFill>
                  <a:prstClr val="white"/>
                </a:solidFill>
              </a:rPr>
              <a:t>深度学习的应用场景</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486578" cy="300082"/>
          </a:xfrm>
          <a:prstGeom prst="rect">
            <a:avLst/>
          </a:prstGeom>
          <a:noFill/>
        </p:spPr>
        <p:txBody>
          <a:bodyPr wrap="none" rtlCol="0">
            <a:spAutoFit/>
          </a:bodyPr>
          <a:lstStyle/>
          <a:p>
            <a:r>
              <a:rPr lang="zh-CN" altLang="en-US" sz="1350" dirty="0" smtClean="0">
                <a:solidFill>
                  <a:prstClr val="white"/>
                </a:solidFill>
              </a:rPr>
              <a:t>第一章 深度学习的来源与应用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4209807" cy="338554"/>
          </a:xfrm>
          <a:prstGeom prst="rect">
            <a:avLst/>
          </a:prstGeom>
        </p:spPr>
        <p:txBody>
          <a:bodyPr wrap="none">
            <a:spAutoFit/>
          </a:bodyPr>
          <a:lstStyle/>
          <a:p>
            <a:r>
              <a:rPr lang="en-US" altLang="zh-CN" sz="1600" b="1" dirty="0" smtClean="0">
                <a:solidFill>
                  <a:srgbClr val="3D89BC"/>
                </a:solidFill>
              </a:rPr>
              <a:t>3</a:t>
            </a:r>
            <a:r>
              <a:rPr lang="zh-CN" altLang="zh-CN" sz="1600" b="1" dirty="0" smtClean="0">
                <a:solidFill>
                  <a:srgbClr val="3D89BC"/>
                </a:solidFill>
              </a:rPr>
              <a:t>．人工智能、深度学习有关学术会议和赛事</a:t>
            </a:r>
            <a:endParaRPr lang="zh-CN" altLang="zh-CN" sz="1600" b="1" dirty="0" smtClean="0">
              <a:solidFill>
                <a:srgbClr val="3D89BC"/>
              </a:solidFill>
            </a:endParaRPr>
          </a:p>
        </p:txBody>
      </p:sp>
      <p:sp>
        <p:nvSpPr>
          <p:cNvPr id="19" name="矩形 18"/>
          <p:cNvSpPr/>
          <p:nvPr/>
        </p:nvSpPr>
        <p:spPr>
          <a:xfrm flipH="1">
            <a:off x="245464" y="1568624"/>
            <a:ext cx="2667050" cy="57743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smtClean="0"/>
              <a:t>重要学术会议</a:t>
            </a:r>
            <a:endParaRPr lang="zh-CN" altLang="en-US" dirty="0"/>
          </a:p>
        </p:txBody>
      </p:sp>
      <p:sp>
        <p:nvSpPr>
          <p:cNvPr id="20" name="矩形 19"/>
          <p:cNvSpPr/>
          <p:nvPr/>
        </p:nvSpPr>
        <p:spPr>
          <a:xfrm>
            <a:off x="178558" y="2327854"/>
            <a:ext cx="2754214" cy="25527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1600" dirty="0" smtClean="0">
                <a:solidFill>
                  <a:schemeClr val="tx1">
                    <a:lumMod val="75000"/>
                    <a:lumOff val="25000"/>
                  </a:schemeClr>
                </a:solidFill>
                <a:sym typeface="+mn-ea"/>
              </a:rPr>
              <a:t>AAAI</a:t>
            </a:r>
            <a:r>
              <a:rPr lang="zh-CN" altLang="zh-CN" sz="1600" dirty="0" smtClean="0">
                <a:solidFill>
                  <a:schemeClr val="tx1">
                    <a:lumMod val="75000"/>
                    <a:lumOff val="25000"/>
                  </a:schemeClr>
                </a:solidFill>
                <a:sym typeface="+mn-ea"/>
              </a:rPr>
              <a:t>、</a:t>
            </a:r>
            <a:r>
              <a:rPr lang="en-US" altLang="zh-CN" sz="1600" dirty="0" smtClean="0">
                <a:solidFill>
                  <a:schemeClr val="tx1">
                    <a:lumMod val="75000"/>
                    <a:lumOff val="25000"/>
                  </a:schemeClr>
                </a:solidFill>
                <a:sym typeface="+mn-ea"/>
              </a:rPr>
              <a:t>CVPR</a:t>
            </a:r>
            <a:r>
              <a:rPr lang="zh-CN" altLang="zh-CN" sz="1600" dirty="0" smtClean="0">
                <a:solidFill>
                  <a:schemeClr val="tx1">
                    <a:lumMod val="75000"/>
                    <a:lumOff val="25000"/>
                  </a:schemeClr>
                </a:solidFill>
                <a:sym typeface="+mn-ea"/>
              </a:rPr>
              <a:t>、</a:t>
            </a:r>
            <a:r>
              <a:rPr lang="en-US" altLang="zh-CN" sz="1600" dirty="0" smtClean="0">
                <a:solidFill>
                  <a:schemeClr val="tx1">
                    <a:lumMod val="75000"/>
                    <a:lumOff val="25000"/>
                  </a:schemeClr>
                </a:solidFill>
                <a:sym typeface="+mn-ea"/>
              </a:rPr>
              <a:t>ACL</a:t>
            </a:r>
            <a:r>
              <a:rPr lang="zh-CN" altLang="zh-CN" sz="1600" dirty="0" smtClean="0">
                <a:solidFill>
                  <a:schemeClr val="tx1">
                    <a:lumMod val="75000"/>
                    <a:lumOff val="25000"/>
                  </a:schemeClr>
                </a:solidFill>
                <a:sym typeface="+mn-ea"/>
              </a:rPr>
              <a:t>、</a:t>
            </a:r>
            <a:r>
              <a:rPr lang="en-US" altLang="zh-CN" sz="1600" dirty="0" smtClean="0">
                <a:solidFill>
                  <a:schemeClr val="tx1">
                    <a:lumMod val="75000"/>
                    <a:lumOff val="25000"/>
                  </a:schemeClr>
                </a:solidFill>
                <a:sym typeface="+mn-ea"/>
              </a:rPr>
              <a:t>NIPS</a:t>
            </a:r>
            <a:r>
              <a:rPr lang="zh-CN" altLang="zh-CN" sz="1600" dirty="0" smtClean="0">
                <a:solidFill>
                  <a:schemeClr val="tx1">
                    <a:lumMod val="75000"/>
                    <a:lumOff val="25000"/>
                  </a:schemeClr>
                </a:solidFill>
                <a:sym typeface="+mn-ea"/>
              </a:rPr>
              <a:t>、</a:t>
            </a:r>
            <a:r>
              <a:rPr lang="en-US" altLang="zh-CN" sz="1600" dirty="0" smtClean="0">
                <a:solidFill>
                  <a:schemeClr val="tx1">
                    <a:lumMod val="75000"/>
                    <a:lumOff val="25000"/>
                  </a:schemeClr>
                </a:solidFill>
                <a:sym typeface="+mn-ea"/>
              </a:rPr>
              <a:t>ICML</a:t>
            </a:r>
            <a:r>
              <a:rPr lang="zh-CN" altLang="en-US" sz="1600" dirty="0" smtClean="0">
                <a:solidFill>
                  <a:schemeClr val="tx1">
                    <a:lumMod val="75000"/>
                    <a:lumOff val="25000"/>
                  </a:schemeClr>
                </a:solidFill>
                <a:sym typeface="+mn-ea"/>
              </a:rPr>
              <a:t>、</a:t>
            </a:r>
            <a:r>
              <a:rPr lang="en-US" altLang="zh-CN" sz="1600" dirty="0" smtClean="0">
                <a:solidFill>
                  <a:schemeClr val="tx1">
                    <a:lumMod val="75000"/>
                    <a:lumOff val="25000"/>
                  </a:schemeClr>
                </a:solidFill>
                <a:sym typeface="+mn-ea"/>
              </a:rPr>
              <a:t>ICLR</a:t>
            </a:r>
            <a:endParaRPr lang="zh-CN" altLang="en-US" sz="1600" dirty="0" smtClean="0">
              <a:solidFill>
                <a:schemeClr val="tx1">
                  <a:lumMod val="75000"/>
                  <a:lumOff val="25000"/>
                </a:schemeClr>
              </a:solidFill>
              <a:sym typeface="+mn-ea"/>
            </a:endParaRPr>
          </a:p>
        </p:txBody>
      </p:sp>
      <p:sp>
        <p:nvSpPr>
          <p:cNvPr id="22" name="矩形 21"/>
          <p:cNvSpPr/>
          <p:nvPr/>
        </p:nvSpPr>
        <p:spPr>
          <a:xfrm flipH="1">
            <a:off x="3222839" y="1568625"/>
            <a:ext cx="2634655" cy="57743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zh-CN" dirty="0" smtClean="0"/>
              <a:t>人工智能创新创业比赛</a:t>
            </a:r>
            <a:endParaRPr lang="zh-CN" altLang="en-US" dirty="0"/>
          </a:p>
        </p:txBody>
      </p:sp>
      <p:sp>
        <p:nvSpPr>
          <p:cNvPr id="23" name="矩形 22"/>
          <p:cNvSpPr/>
          <p:nvPr/>
        </p:nvSpPr>
        <p:spPr>
          <a:xfrm>
            <a:off x="3155934" y="2339006"/>
            <a:ext cx="2720760" cy="25527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zh-CN" sz="1600" dirty="0" smtClean="0">
                <a:solidFill>
                  <a:schemeClr val="tx1">
                    <a:lumMod val="75000"/>
                    <a:lumOff val="25000"/>
                  </a:schemeClr>
                </a:solidFill>
                <a:sym typeface="+mn-ea"/>
              </a:rPr>
              <a:t>中国机器人及人工智能大赛</a:t>
            </a:r>
            <a:r>
              <a:rPr lang="zh-CN" altLang="en-US" sz="1600" dirty="0" smtClean="0">
                <a:solidFill>
                  <a:schemeClr val="tx1">
                    <a:lumMod val="75000"/>
                    <a:lumOff val="25000"/>
                  </a:schemeClr>
                </a:solidFill>
                <a:sym typeface="+mn-ea"/>
              </a:rPr>
              <a:t>、</a:t>
            </a:r>
            <a:r>
              <a:rPr lang="zh-CN" altLang="zh-CN" sz="1600" dirty="0" smtClean="0">
                <a:solidFill>
                  <a:schemeClr val="tx1">
                    <a:lumMod val="75000"/>
                    <a:lumOff val="25000"/>
                  </a:schemeClr>
                </a:solidFill>
                <a:sym typeface="+mn-ea"/>
              </a:rPr>
              <a:t>中国大数据人工智能创新创业大赛</a:t>
            </a:r>
            <a:endParaRPr lang="zh-CN" altLang="en-US" sz="1600" dirty="0" smtClean="0">
              <a:solidFill>
                <a:schemeClr val="tx1">
                  <a:lumMod val="75000"/>
                  <a:lumOff val="25000"/>
                </a:schemeClr>
              </a:solidFill>
              <a:sym typeface="+mn-ea"/>
            </a:endParaRPr>
          </a:p>
        </p:txBody>
      </p:sp>
      <p:sp>
        <p:nvSpPr>
          <p:cNvPr id="24" name="矩形 23"/>
          <p:cNvSpPr/>
          <p:nvPr/>
        </p:nvSpPr>
        <p:spPr>
          <a:xfrm flipH="1">
            <a:off x="6222380" y="1568624"/>
            <a:ext cx="2419815" cy="577435"/>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ltLang="zh-CN" dirty="0" smtClean="0"/>
              <a:t>AI</a:t>
            </a:r>
            <a:r>
              <a:rPr lang="zh-CN" altLang="en-US" dirty="0" smtClean="0"/>
              <a:t>开源数据集</a:t>
            </a:r>
            <a:endParaRPr lang="zh-CN" altLang="en-US" dirty="0"/>
          </a:p>
        </p:txBody>
      </p:sp>
      <p:sp>
        <p:nvSpPr>
          <p:cNvPr id="25" name="矩形 24"/>
          <p:cNvSpPr/>
          <p:nvPr/>
        </p:nvSpPr>
        <p:spPr>
          <a:xfrm>
            <a:off x="6188928" y="2327854"/>
            <a:ext cx="2542478" cy="25527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US" altLang="zh-CN" sz="1600" dirty="0" smtClean="0">
                <a:solidFill>
                  <a:schemeClr val="accent1"/>
                </a:solidFill>
              </a:rPr>
              <a:t>http://www.sohu.com/a/126913367_473283.html</a:t>
            </a:r>
            <a:endParaRPr lang="zh-CN" altLang="en-US" sz="1600" dirty="0" smtClean="0">
              <a:solidFill>
                <a:schemeClr val="accent1"/>
              </a:solidFill>
              <a:sym typeface="+mn-ea"/>
              <a:hlinkClick r:id="rId3"/>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 name="矩形 645"/>
          <p:cNvSpPr/>
          <p:nvPr/>
        </p:nvSpPr>
        <p:spPr>
          <a:xfrm>
            <a:off x="0" y="3176"/>
            <a:ext cx="9169004" cy="688022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nvGrpSpPr>
          <p:cNvPr id="2" name="组合 1"/>
          <p:cNvGrpSpPr/>
          <p:nvPr/>
        </p:nvGrpSpPr>
        <p:grpSpPr>
          <a:xfrm>
            <a:off x="225399" y="43062"/>
            <a:ext cx="1569660" cy="646331"/>
            <a:chOff x="564072" y="1012685"/>
            <a:chExt cx="1569660" cy="646331"/>
          </a:xfrm>
        </p:grpSpPr>
        <p:sp>
          <p:nvSpPr>
            <p:cNvPr id="3" name="矩形 2"/>
            <p:cNvSpPr/>
            <p:nvPr/>
          </p:nvSpPr>
          <p:spPr>
            <a:xfrm>
              <a:off x="564072" y="1012685"/>
              <a:ext cx="1569660" cy="646331"/>
            </a:xfrm>
            <a:prstGeom prst="rect">
              <a:avLst/>
            </a:prstGeom>
          </p:spPr>
          <p:txBody>
            <a:bodyPr wrap="none">
              <a:spAutoFit/>
            </a:bodyPr>
            <a:lstStyle/>
            <a:p>
              <a:r>
                <a:rPr lang="zh-CN" altLang="en-US" sz="3600" b="1" dirty="0">
                  <a:solidFill>
                    <a:srgbClr val="96C527"/>
                  </a:solidFill>
                </a:rPr>
                <a:t>习题：</a:t>
              </a:r>
              <a:endParaRPr lang="zh-CN" altLang="en-US" sz="3600" b="1" dirty="0">
                <a:solidFill>
                  <a:srgbClr val="96C527"/>
                </a:solidFill>
              </a:endParaRPr>
            </a:p>
          </p:txBody>
        </p:sp>
        <p:cxnSp>
          <p:nvCxnSpPr>
            <p:cNvPr id="6" name="直接连接符 5"/>
            <p:cNvCxnSpPr/>
            <p:nvPr/>
          </p:nvCxnSpPr>
          <p:spPr>
            <a:xfrm>
              <a:off x="564073" y="1615012"/>
              <a:ext cx="1523494" cy="0"/>
            </a:xfrm>
            <a:prstGeom prst="line">
              <a:avLst/>
            </a:prstGeom>
            <a:ln>
              <a:solidFill>
                <a:srgbClr val="96C527"/>
              </a:solidFill>
            </a:ln>
          </p:spPr>
          <p:style>
            <a:lnRef idx="1">
              <a:schemeClr val="accent1"/>
            </a:lnRef>
            <a:fillRef idx="0">
              <a:schemeClr val="accent1"/>
            </a:fillRef>
            <a:effectRef idx="0">
              <a:schemeClr val="accent1"/>
            </a:effectRef>
            <a:fontRef idx="minor">
              <a:schemeClr val="tx1"/>
            </a:fontRef>
          </p:style>
        </p:cxnSp>
      </p:grpSp>
      <p:sp>
        <p:nvSpPr>
          <p:cNvPr id="13315" name="Rectangle 3"/>
          <p:cNvSpPr>
            <a:spLocks noChangeArrowheads="1"/>
          </p:cNvSpPr>
          <p:nvPr/>
        </p:nvSpPr>
        <p:spPr bwMode="auto">
          <a:xfrm>
            <a:off x="230402" y="1080008"/>
            <a:ext cx="8648700" cy="3744595"/>
          </a:xfrm>
          <a:prstGeom prst="rect">
            <a:avLst/>
          </a:prstGeom>
          <a:noFill/>
          <a:ln w="9525">
            <a:noFill/>
            <a:miter lim="800000"/>
          </a:ln>
          <a:effectLst/>
        </p:spPr>
        <p:txBody>
          <a:bodyPr vert="horz" wrap="square" lIns="91440" tIns="45720" rIns="91440" bIns="45720" numCol="1" anchor="ctr" anchorCtr="0" compatLnSpc="1">
            <a:spAutoFit/>
          </a:bodyPr>
          <a:lstStyle/>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1．人工智能的目标是什么？研究内容主要有哪些？</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2．图灵测试和中文房间问题的主要内容分别是什么？他们之间的关系又是什么？</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3．人工智能的主要流派及其主要研究观点是什么？</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4．人工智能发展的几次高潮和低谷的起因是什么？</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5．阐述人工神经网络的工作原理。</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6．什么是机器学习？深度学习与普通神经网络有什么不同？</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7．机器学习有哪些方法？机器学习的应用场合主要有哪些？</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8．大数据、云计算、人工智能之间有什么关系？</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9．深度学习的主要开发工具框架有哪些？</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10．从AlphaGo 到Master 两个热点事件的时间与内容上，你想到了什么？</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a:p>
            <a:pPr marR="0" lvl="0" indent="0" algn="l" defTabSz="914400" rtl="0" eaLnBrk="1" fontAlgn="base" latinLnBrk="0" hangingPunct="1">
              <a:lnSpc>
                <a:spcPct val="120000"/>
              </a:lnSpc>
              <a:spcBef>
                <a:spcPts val="0"/>
              </a:spcBef>
              <a:spcAft>
                <a:spcPts val="0"/>
              </a:spcAft>
              <a:buClrTx/>
              <a:buSzTx/>
              <a:buFont typeface="+mj-lt"/>
              <a:buNone/>
            </a:pPr>
            <a:r>
              <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rPr>
              <a:t>11．请简述Caffe 框架的安装与使用方法（建议使用Ubuntu Linux V14.04 环境）。</a:t>
            </a:r>
            <a:endParaRPr kumimoji="0" lang="zh-CN" b="0" i="0" u="none" strike="noStrike" cap="none" normalizeH="0" baseline="0" dirty="0">
              <a:ln>
                <a:noFill/>
              </a:ln>
              <a:solidFill>
                <a:schemeClr val="bg1"/>
              </a:solidFill>
              <a:effectLst/>
              <a:latin typeface="微软雅黑" panose="020B0503020204020204" pitchFamily="34" charset="-122"/>
              <a:ea typeface="微软雅黑" panose="020B0503020204020204" pitchFamily="34" charset="-122"/>
              <a:cs typeface="Times New Roman" panose="02020603050405020304"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yc-034\Desktop\云创大学-未来的大学，专注大数据人工智能培训与认证2.png"/>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0" y="1"/>
            <a:ext cx="4665494" cy="6858000"/>
          </a:xfrm>
          <a:prstGeom prst="rect">
            <a:avLst/>
          </a:prstGeom>
          <a:noFill/>
          <a:extLst>
            <a:ext uri="{909E8E84-426E-40DD-AFC4-6F175D3DCCD1}">
              <a14:hiddenFill xmlns:a14="http://schemas.microsoft.com/office/drawing/2010/main">
                <a:solidFill>
                  <a:srgbClr val="FFFFFF"/>
                </a:solidFill>
              </a14:hiddenFill>
            </a:ext>
          </a:extLst>
        </p:spPr>
      </p:pic>
      <p:sp>
        <p:nvSpPr>
          <p:cNvPr id="10" name="矩形 9"/>
          <p:cNvSpPr/>
          <p:nvPr/>
        </p:nvSpPr>
        <p:spPr>
          <a:xfrm>
            <a:off x="4572000" y="0"/>
            <a:ext cx="4572000" cy="6858000"/>
          </a:xfrm>
          <a:prstGeom prst="rect">
            <a:avLst/>
          </a:prstGeom>
          <a:solidFill>
            <a:srgbClr val="283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6" name="图片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29688" y="-10862"/>
            <a:ext cx="214312" cy="6858000"/>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0800000">
            <a:off x="5261" y="-11900"/>
            <a:ext cx="214312" cy="6858000"/>
          </a:xfrm>
          <a:prstGeom prst="rect">
            <a:avLst/>
          </a:prstGeom>
        </p:spPr>
      </p:pic>
      <p:pic>
        <p:nvPicPr>
          <p:cNvPr id="1026" name="Picture 2" descr="C:\Users\yc-034\AppData\Local\Temp\WeChat Files\fa740bf4eb5ba01a0250bf22005578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9422" y="5345456"/>
            <a:ext cx="869150" cy="875542"/>
          </a:xfrm>
          <a:prstGeom prst="rect">
            <a:avLst/>
          </a:prstGeom>
          <a:noFill/>
          <a:extLst>
            <a:ext uri="{909E8E84-426E-40DD-AFC4-6F175D3DCCD1}">
              <a14:hiddenFill xmlns:a14="http://schemas.microsoft.com/office/drawing/2010/main">
                <a:solidFill>
                  <a:srgbClr val="FFFFFF"/>
                </a:solidFill>
              </a14:hiddenFill>
            </a:ext>
          </a:extLst>
        </p:spPr>
      </p:pic>
      <p:sp>
        <p:nvSpPr>
          <p:cNvPr id="25" name="矩形 24"/>
          <p:cNvSpPr/>
          <p:nvPr/>
        </p:nvSpPr>
        <p:spPr>
          <a:xfrm>
            <a:off x="4896026" y="3343928"/>
            <a:ext cx="3958505" cy="1286506"/>
          </a:xfrm>
          <a:prstGeom prst="rect">
            <a:avLst/>
          </a:prstGeom>
        </p:spPr>
        <p:txBody>
          <a:bodyPr wrap="square">
            <a:spAutoFit/>
          </a:bodyPr>
          <a:lstStyle/>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在线学习、在线动手做实验</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学习云创大数据大量实际项目</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获取云创工程师认证、工信部认证、国际认证</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a:p>
            <a:pPr marL="279400" lvl="0" indent="-279400" fontAlgn="ctr">
              <a:lnSpc>
                <a:spcPct val="120000"/>
              </a:lnSpc>
              <a:spcBef>
                <a:spcPts val="0"/>
              </a:spcBef>
              <a:spcAft>
                <a:spcPts val="800"/>
              </a:spcAft>
              <a:buSzPct val="100000"/>
              <a:buFont typeface="Wingdings" panose="05000000000000000000" charset="0"/>
              <a:buChar char="l"/>
            </a:pPr>
            <a:r>
              <a:rPr lang="zh-CN" altLang="en-US" sz="1200" spc="16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大</a:t>
            </a:r>
            <a:r>
              <a:rPr lang="zh-CN" altLang="en-US"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rPr>
              <a:t>数据能力分析、工作匹配、智能推荐</a:t>
            </a:r>
            <a:endParaRPr lang="en-US" altLang="zh-CN" sz="1200" spc="160" smtClean="0">
              <a:ln w="3175">
                <a:noFill/>
                <a:prstDash val="dash"/>
              </a:ln>
              <a:solidFill>
                <a:schemeClr val="accent4">
                  <a:lumMod val="20000"/>
                  <a:lumOff val="80000"/>
                </a:schemeClr>
              </a:solidFill>
              <a:latin typeface="方正粗黑宋简体" pitchFamily="2" charset="-122"/>
              <a:ea typeface="方正粗黑宋简体" pitchFamily="2" charset="-122"/>
              <a:cs typeface="微软雅黑" panose="020B0503020204020204" pitchFamily="34" charset="-122"/>
              <a:sym typeface="+mn-ea"/>
            </a:endParaRPr>
          </a:p>
        </p:txBody>
      </p:sp>
      <p:pic>
        <p:nvPicPr>
          <p:cNvPr id="1029" name="Picture 5" descr="https://edu.cstor.cn/img/wx.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0835" y="5345456"/>
            <a:ext cx="869106" cy="875542"/>
          </a:xfrm>
          <a:prstGeom prst="rect">
            <a:avLst/>
          </a:prstGeom>
          <a:noFill/>
          <a:extLst>
            <a:ext uri="{909E8E84-426E-40DD-AFC4-6F175D3DCCD1}">
              <a14:hiddenFill xmlns:a14="http://schemas.microsoft.com/office/drawing/2010/main">
                <a:solidFill>
                  <a:srgbClr val="FFFFFF"/>
                </a:solidFill>
              </a14:hiddenFill>
            </a:ext>
          </a:extLst>
        </p:spPr>
      </p:pic>
      <p:sp>
        <p:nvSpPr>
          <p:cNvPr id="4" name="矩形 3"/>
          <p:cNvSpPr/>
          <p:nvPr/>
        </p:nvSpPr>
        <p:spPr>
          <a:xfrm>
            <a:off x="6933258" y="6463743"/>
            <a:ext cx="1223412"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云创大学微信公众号</a:t>
            </a:r>
            <a:endParaRPr lang="zh-CN" altLang="en-US" sz="900">
              <a:solidFill>
                <a:schemeClr val="bg1"/>
              </a:solidFill>
              <a:latin typeface="方正粗黑宋简体" pitchFamily="2" charset="-122"/>
              <a:ea typeface="方正粗黑宋简体" pitchFamily="2" charset="-122"/>
            </a:endParaRPr>
          </a:p>
        </p:txBody>
      </p:sp>
      <p:sp>
        <p:nvSpPr>
          <p:cNvPr id="31" name="矩形 30"/>
          <p:cNvSpPr/>
          <p:nvPr/>
        </p:nvSpPr>
        <p:spPr>
          <a:xfrm>
            <a:off x="5746039" y="6299849"/>
            <a:ext cx="877163" cy="230832"/>
          </a:xfrm>
          <a:prstGeom prst="rect">
            <a:avLst/>
          </a:prstGeom>
        </p:spPr>
        <p:txBody>
          <a:bodyPr wrap="none">
            <a:spAutoFit/>
          </a:bodyPr>
          <a:lstStyle/>
          <a:p>
            <a:r>
              <a:rPr lang="zh-CN" altLang="en-US" sz="900">
                <a:solidFill>
                  <a:schemeClr val="bg1"/>
                </a:solidFill>
                <a:latin typeface="方正粗黑宋简体" pitchFamily="2" charset="-122"/>
                <a:ea typeface="方正粗黑宋简体" pitchFamily="2" charset="-122"/>
              </a:rPr>
              <a:t>云创</a:t>
            </a:r>
            <a:r>
              <a:rPr lang="zh-CN" altLang="en-US" sz="900" smtClean="0">
                <a:solidFill>
                  <a:schemeClr val="bg1"/>
                </a:solidFill>
                <a:latin typeface="方正粗黑宋简体" pitchFamily="2" charset="-122"/>
                <a:ea typeface="方正粗黑宋简体" pitchFamily="2" charset="-122"/>
              </a:rPr>
              <a:t>大学网站</a:t>
            </a:r>
            <a:endParaRPr lang="zh-CN" altLang="en-US" sz="900">
              <a:solidFill>
                <a:schemeClr val="bg1"/>
              </a:solidFill>
              <a:latin typeface="方正粗黑宋简体" pitchFamily="2" charset="-122"/>
              <a:ea typeface="方正粗黑宋简体" pitchFamily="2" charset="-122"/>
            </a:endParaRPr>
          </a:p>
        </p:txBody>
      </p:sp>
      <p:sp>
        <p:nvSpPr>
          <p:cNvPr id="7" name="矩形 6"/>
          <p:cNvSpPr/>
          <p:nvPr/>
        </p:nvSpPr>
        <p:spPr>
          <a:xfrm>
            <a:off x="5519811" y="6461760"/>
            <a:ext cx="1285929" cy="230832"/>
          </a:xfrm>
          <a:prstGeom prst="rect">
            <a:avLst/>
          </a:prstGeom>
        </p:spPr>
        <p:txBody>
          <a:bodyPr wrap="none">
            <a:spAutoFit/>
          </a:bodyPr>
          <a:lstStyle/>
          <a:p>
            <a:r>
              <a:rPr lang="en-US" altLang="zh-CN" sz="900">
                <a:solidFill>
                  <a:schemeClr val="bg1"/>
                </a:solidFill>
                <a:latin typeface="方正粗黑宋简体" pitchFamily="2" charset="-122"/>
                <a:ea typeface="方正粗黑宋简体" pitchFamily="2" charset="-122"/>
              </a:rPr>
              <a:t>https://edu.cstor.cn/</a:t>
            </a:r>
            <a:endParaRPr lang="zh-CN" altLang="en-US" sz="900">
              <a:solidFill>
                <a:schemeClr val="bg1"/>
              </a:solidFill>
              <a:latin typeface="方正粗黑宋简体" pitchFamily="2" charset="-122"/>
              <a:ea typeface="方正粗黑宋简体" pitchFamily="2" charset="-122"/>
            </a:endParaRPr>
          </a:p>
        </p:txBody>
      </p:sp>
      <p:sp>
        <p:nvSpPr>
          <p:cNvPr id="20" name="矩形 19"/>
          <p:cNvSpPr/>
          <p:nvPr/>
        </p:nvSpPr>
        <p:spPr>
          <a:xfrm>
            <a:off x="5988208" y="809784"/>
            <a:ext cx="2468945" cy="523220"/>
          </a:xfrm>
          <a:prstGeom prst="rect">
            <a:avLst/>
          </a:prstGeom>
          <a:noFill/>
        </p:spPr>
        <p:txBody>
          <a:bodyPr wrap="none" lIns="91440" tIns="45720" rIns="91440" bIns="45720">
            <a:spAutoFit/>
          </a:bodyPr>
          <a:lstStyle/>
          <a:p>
            <a:pPr algn="ctr"/>
            <a:r>
              <a:rPr lang="zh-CN" altLang="en-US" sz="2800" b="1" cap="all" spc="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省钱</a:t>
            </a:r>
            <a:r>
              <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、省时间</a:t>
            </a:r>
            <a:r>
              <a:rPr lang="en-US" altLang="zh-CN"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a:t>
            </a:r>
            <a:endParaRPr lang="zh-CN" altLang="en-US" sz="28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sp>
        <p:nvSpPr>
          <p:cNvPr id="19" name="文本框 11"/>
          <p:cNvSpPr txBox="1"/>
          <p:nvPr/>
        </p:nvSpPr>
        <p:spPr>
          <a:xfrm>
            <a:off x="4786444" y="338591"/>
            <a:ext cx="3700052"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大学生如何提高实战能力，高薪就业？</a:t>
            </a:r>
            <a:endParaRPr lang="zh-CN" altLang="en-US" sz="1600" b="1" dirty="0">
              <a:solidFill>
                <a:schemeClr val="bg1"/>
              </a:solidFill>
              <a:latin typeface="方正粗黑宋简体" pitchFamily="2" charset="-122"/>
              <a:ea typeface="方正粗黑宋简体" pitchFamily="2" charset="-122"/>
            </a:endParaRPr>
          </a:p>
        </p:txBody>
      </p:sp>
      <p:sp>
        <p:nvSpPr>
          <p:cNvPr id="21" name="文本框 11"/>
          <p:cNvSpPr txBox="1"/>
          <p:nvPr/>
        </p:nvSpPr>
        <p:spPr>
          <a:xfrm>
            <a:off x="4786444" y="917505"/>
            <a:ext cx="1218603"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学到真本事</a:t>
            </a:r>
            <a:endParaRPr lang="zh-CN" altLang="en-US" sz="1600" b="1" dirty="0">
              <a:solidFill>
                <a:schemeClr val="bg1"/>
              </a:solidFill>
              <a:latin typeface="方正粗黑宋简体" pitchFamily="2" charset="-122"/>
              <a:ea typeface="方正粗黑宋简体" pitchFamily="2" charset="-122"/>
            </a:endParaRPr>
          </a:p>
        </p:txBody>
      </p:sp>
      <p:sp>
        <p:nvSpPr>
          <p:cNvPr id="22" name="文本框 11"/>
          <p:cNvSpPr txBox="1"/>
          <p:nvPr/>
        </p:nvSpPr>
        <p:spPr>
          <a:xfrm>
            <a:off x="4786443" y="1520189"/>
            <a:ext cx="4113627" cy="338554"/>
          </a:xfrm>
          <a:prstGeom prst="rect">
            <a:avLst/>
          </a:prstGeom>
          <a:noFill/>
        </p:spPr>
        <p:txBody>
          <a:bodyPr wrap="none" rtlCol="0">
            <a:spAutoFit/>
          </a:bodyPr>
          <a:lstStyle/>
          <a:p>
            <a:r>
              <a:rPr lang="zh-CN" altLang="en-US" sz="1600" b="1" smtClean="0">
                <a:solidFill>
                  <a:schemeClr val="bg1"/>
                </a:solidFill>
                <a:latin typeface="方正粗黑宋简体" pitchFamily="2" charset="-122"/>
                <a:ea typeface="方正粗黑宋简体" pitchFamily="2" charset="-122"/>
              </a:rPr>
              <a:t>学习大数据、人工智能、云计算的不二之选</a:t>
            </a:r>
            <a:endParaRPr lang="zh-CN" altLang="en-US" sz="1600" b="1" dirty="0">
              <a:solidFill>
                <a:schemeClr val="bg1"/>
              </a:solidFill>
              <a:latin typeface="方正粗黑宋简体" pitchFamily="2" charset="-122"/>
              <a:ea typeface="方正粗黑宋简体" pitchFamily="2" charset="-122"/>
            </a:endParaRPr>
          </a:p>
        </p:txBody>
      </p:sp>
      <p:sp>
        <p:nvSpPr>
          <p:cNvPr id="2" name="矩形 1"/>
          <p:cNvSpPr/>
          <p:nvPr/>
        </p:nvSpPr>
        <p:spPr>
          <a:xfrm>
            <a:off x="4665494" y="4718475"/>
            <a:ext cx="4493538" cy="461665"/>
          </a:xfrm>
          <a:prstGeom prst="rect">
            <a:avLst/>
          </a:prstGeom>
          <a:noFill/>
        </p:spPr>
        <p:txBody>
          <a:bodyPr wrap="none" lIns="91440" tIns="45720" rIns="91440" bIns="45720">
            <a:spAutoFit/>
          </a:bodyPr>
          <a:lstStyle/>
          <a:p>
            <a:pPr algn="ctr"/>
            <a:r>
              <a:rPr lang="zh-CN" altLang="en-US" sz="2400" b="1" cap="all">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学</a:t>
            </a:r>
            <a:r>
              <a:rPr lang="zh-CN" altLang="en-US" sz="2400" b="1" cap="all"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rPr>
              <a:t>到真本事，走遍天下都不怕！</a:t>
            </a:r>
            <a:endParaRPr lang="zh-CN" altLang="en-US" sz="2400" b="1" cap="all" spc="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latin typeface="方正粗黑宋简体" pitchFamily="2" charset="-122"/>
              <a:ea typeface="方正粗黑宋简体" pitchFamily="2" charset="-122"/>
            </a:endParaRPr>
          </a:p>
        </p:txBody>
      </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60640" y="2027068"/>
            <a:ext cx="2087935" cy="1288895"/>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矩形 65">
            <a:hlinkClick r:id="rId1"/>
          </p:cNvPr>
          <p:cNvSpPr/>
          <p:nvPr/>
        </p:nvSpPr>
        <p:spPr>
          <a:xfrm>
            <a:off x="4824939" y="933287"/>
            <a:ext cx="3917905"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4" name="矩形 63">
            <a:hlinkClick r:id="rId1"/>
          </p:cNvPr>
          <p:cNvSpPr/>
          <p:nvPr/>
        </p:nvSpPr>
        <p:spPr>
          <a:xfrm>
            <a:off x="403403" y="933288"/>
            <a:ext cx="3806288" cy="2407038"/>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p:cNvGrpSpPr/>
          <p:nvPr/>
        </p:nvGrpSpPr>
        <p:grpSpPr>
          <a:xfrm>
            <a:off x="5462133" y="4669579"/>
            <a:ext cx="1563506" cy="641625"/>
            <a:chOff x="5462133" y="4933111"/>
            <a:chExt cx="1563506" cy="641625"/>
          </a:xfrm>
        </p:grpSpPr>
        <p:sp>
          <p:nvSpPr>
            <p:cNvPr id="29" name="矩形 28"/>
            <p:cNvSpPr/>
            <p:nvPr/>
          </p:nvSpPr>
          <p:spPr>
            <a:xfrm>
              <a:off x="5462338" y="4933111"/>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8" name="Picture 14" descr="F:\logo\中国智能硬件logo-01.pn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62133" y="5038052"/>
              <a:ext cx="1562412" cy="47585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5"/>
          <p:cNvGrpSpPr/>
          <p:nvPr/>
        </p:nvGrpSpPr>
        <p:grpSpPr>
          <a:xfrm>
            <a:off x="420161" y="4669493"/>
            <a:ext cx="1565587" cy="641625"/>
            <a:chOff x="422066" y="4933025"/>
            <a:chExt cx="1565587" cy="641625"/>
          </a:xfrm>
        </p:grpSpPr>
        <p:sp>
          <p:nvSpPr>
            <p:cNvPr id="3" name="矩形 2"/>
            <p:cNvSpPr/>
            <p:nvPr/>
          </p:nvSpPr>
          <p:spPr>
            <a:xfrm>
              <a:off x="422066"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39" name="Picture 15" descr="F:\logo\chinacloud_logo-01.pn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5241" y="5037800"/>
              <a:ext cx="1562412" cy="47848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1" name="组合 10"/>
          <p:cNvGrpSpPr/>
          <p:nvPr/>
        </p:nvGrpSpPr>
        <p:grpSpPr>
          <a:xfrm>
            <a:off x="7138738" y="5599202"/>
            <a:ext cx="1563301" cy="641625"/>
            <a:chOff x="7138738" y="5702714"/>
            <a:chExt cx="1563301" cy="641625"/>
          </a:xfrm>
        </p:grpSpPr>
        <p:sp>
          <p:nvSpPr>
            <p:cNvPr id="35" name="矩形 34"/>
            <p:cNvSpPr/>
            <p:nvPr/>
          </p:nvSpPr>
          <p:spPr>
            <a:xfrm>
              <a:off x="713873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0" name="Picture 16">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tretch>
              <a:fillRect/>
            </a:stretch>
          </p:blipFill>
          <p:spPr bwMode="auto">
            <a:xfrm>
              <a:off x="7138823" y="5785510"/>
              <a:ext cx="1562412" cy="47599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2" name="组合 11"/>
          <p:cNvGrpSpPr/>
          <p:nvPr/>
        </p:nvGrpSpPr>
        <p:grpSpPr>
          <a:xfrm>
            <a:off x="5462338" y="5599288"/>
            <a:ext cx="1563436" cy="641625"/>
            <a:chOff x="5462338" y="5702800"/>
            <a:chExt cx="1563436" cy="641625"/>
          </a:xfrm>
        </p:grpSpPr>
        <p:sp>
          <p:nvSpPr>
            <p:cNvPr id="34" name="矩形 33"/>
            <p:cNvSpPr/>
            <p:nvPr/>
          </p:nvSpPr>
          <p:spPr>
            <a:xfrm>
              <a:off x="5462338" y="5702800"/>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1" name="Picture 17" descr="F:\logo\机器人-01.png">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63362" y="5753759"/>
              <a:ext cx="1562412" cy="5401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组合 13"/>
          <p:cNvGrpSpPr/>
          <p:nvPr/>
        </p:nvGrpSpPr>
        <p:grpSpPr>
          <a:xfrm>
            <a:off x="2101918" y="5599202"/>
            <a:ext cx="1563681" cy="641625"/>
            <a:chOff x="2101918" y="5702714"/>
            <a:chExt cx="1563681" cy="641625"/>
          </a:xfrm>
        </p:grpSpPr>
        <p:sp>
          <p:nvSpPr>
            <p:cNvPr id="32" name="矩形 31"/>
            <p:cNvSpPr/>
            <p:nvPr/>
          </p:nvSpPr>
          <p:spPr>
            <a:xfrm>
              <a:off x="21019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2" name="Picture 18" descr="F:\logo\深度学习世界-01.png">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103187" y="5792884"/>
              <a:ext cx="1562412" cy="46065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0" name="组合 9"/>
          <p:cNvGrpSpPr/>
          <p:nvPr/>
        </p:nvGrpSpPr>
        <p:grpSpPr>
          <a:xfrm>
            <a:off x="7138738" y="4669493"/>
            <a:ext cx="1563301" cy="641625"/>
            <a:chOff x="7138738" y="4933025"/>
            <a:chExt cx="1563301" cy="641625"/>
          </a:xfrm>
        </p:grpSpPr>
        <p:sp>
          <p:nvSpPr>
            <p:cNvPr id="30" name="矩形 29"/>
            <p:cNvSpPr/>
            <p:nvPr/>
          </p:nvSpPr>
          <p:spPr>
            <a:xfrm>
              <a:off x="713873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3" name="Picture 19" descr="F:\logo\中国PM25logo-01.png">
              <a:hlinkClick r:id="rId12"/>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138738" y="4994913"/>
              <a:ext cx="1563301" cy="559848"/>
            </a:xfrm>
            <a:prstGeom prst="rect">
              <a:avLst/>
            </a:prstGeom>
            <a:noFill/>
            <a:ln>
              <a:noFill/>
            </a:ln>
            <a:extLst>
              <a:ext uri="{909E8E84-426E-40DD-AFC4-6F175D3DCCD1}">
                <a14:hiddenFill xmlns:a14="http://schemas.microsoft.com/office/drawing/2010/main">
                  <a:solidFill>
                    <a:srgbClr val="FFFFFF"/>
                  </a:solidFill>
                </a14:hiddenFill>
              </a:ext>
            </a:extLst>
          </p:spPr>
        </p:pic>
      </p:grpSp>
      <p:grpSp>
        <p:nvGrpSpPr>
          <p:cNvPr id="13" name="组合 12"/>
          <p:cNvGrpSpPr/>
          <p:nvPr/>
        </p:nvGrpSpPr>
        <p:grpSpPr>
          <a:xfrm>
            <a:off x="3798482" y="5599202"/>
            <a:ext cx="1563301" cy="641625"/>
            <a:chOff x="3778318" y="5702714"/>
            <a:chExt cx="1563301" cy="641625"/>
          </a:xfrm>
        </p:grpSpPr>
        <p:sp>
          <p:nvSpPr>
            <p:cNvPr id="33" name="矩形 32"/>
            <p:cNvSpPr/>
            <p:nvPr/>
          </p:nvSpPr>
          <p:spPr>
            <a:xfrm>
              <a:off x="3778318"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4" name="Picture 20" descr="F:\logo\中国存储-01.png">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778341" y="5785417"/>
              <a:ext cx="1562412" cy="53784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组合 6"/>
          <p:cNvGrpSpPr/>
          <p:nvPr/>
        </p:nvGrpSpPr>
        <p:grpSpPr>
          <a:xfrm>
            <a:off x="2101918" y="4669493"/>
            <a:ext cx="1563360" cy="641625"/>
            <a:chOff x="2101918" y="4933025"/>
            <a:chExt cx="1563360" cy="641625"/>
          </a:xfrm>
        </p:grpSpPr>
        <p:sp>
          <p:nvSpPr>
            <p:cNvPr id="27" name="矩形 26"/>
            <p:cNvSpPr/>
            <p:nvPr/>
          </p:nvSpPr>
          <p:spPr>
            <a:xfrm>
              <a:off x="21019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1045" name="Picture 21" descr="F:\logo\中国大数据LOGO-01.png">
              <a:hlinkClick r:id="rId16"/>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02866" y="4954959"/>
              <a:ext cx="1562412" cy="55871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组合 7"/>
          <p:cNvGrpSpPr/>
          <p:nvPr/>
        </p:nvGrpSpPr>
        <p:grpSpPr>
          <a:xfrm>
            <a:off x="3768793" y="4669493"/>
            <a:ext cx="1572826" cy="641625"/>
            <a:chOff x="3768793" y="4933025"/>
            <a:chExt cx="1572826" cy="641625"/>
          </a:xfrm>
        </p:grpSpPr>
        <p:sp>
          <p:nvSpPr>
            <p:cNvPr id="28" name="矩形 27"/>
            <p:cNvSpPr/>
            <p:nvPr/>
          </p:nvSpPr>
          <p:spPr>
            <a:xfrm>
              <a:off x="3778318" y="4933025"/>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6" name="Picture 22" descr="F:\logo\中国物联网-01.png">
              <a:hlinkClick r:id="rId18"/>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3768793" y="4953980"/>
              <a:ext cx="1562412" cy="55972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组合 14"/>
          <p:cNvGrpSpPr/>
          <p:nvPr/>
        </p:nvGrpSpPr>
        <p:grpSpPr>
          <a:xfrm>
            <a:off x="422066" y="5599202"/>
            <a:ext cx="1563757" cy="641625"/>
            <a:chOff x="422066" y="5702714"/>
            <a:chExt cx="1563757" cy="641625"/>
          </a:xfrm>
        </p:grpSpPr>
        <p:sp>
          <p:nvSpPr>
            <p:cNvPr id="31" name="矩形 30"/>
            <p:cNvSpPr/>
            <p:nvPr/>
          </p:nvSpPr>
          <p:spPr>
            <a:xfrm>
              <a:off x="422066" y="5702714"/>
              <a:ext cx="1563301" cy="64162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047" name="Picture 23" descr="F:\logo\中国智慧城市logo-01.png">
              <a:hlinkClick r:id="rId20"/>
            </p:cNvPr>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23411" y="5753672"/>
              <a:ext cx="1562412" cy="475212"/>
            </a:xfrm>
            <a:prstGeom prst="rect">
              <a:avLst/>
            </a:prstGeom>
            <a:noFill/>
            <a:extLst>
              <a:ext uri="{909E8E84-426E-40DD-AFC4-6F175D3DCCD1}">
                <a14:hiddenFill xmlns:a14="http://schemas.microsoft.com/office/drawing/2010/main">
                  <a:solidFill>
                    <a:srgbClr val="FFFFFF"/>
                  </a:solidFill>
                </a14:hiddenFill>
              </a:ext>
            </a:extLst>
          </p:spPr>
        </p:pic>
      </p:grpSp>
      <p:sp>
        <p:nvSpPr>
          <p:cNvPr id="4" name="矩形 3">
            <a:hlinkClick r:id="rId1"/>
          </p:cNvPr>
          <p:cNvSpPr/>
          <p:nvPr/>
        </p:nvSpPr>
        <p:spPr>
          <a:xfrm>
            <a:off x="427114" y="3639664"/>
            <a:ext cx="4078140" cy="709609"/>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a:hlinkClick r:id="rId1"/>
          </p:cNvPr>
          <p:cNvSpPr txBox="1"/>
          <p:nvPr/>
        </p:nvSpPr>
        <p:spPr>
          <a:xfrm>
            <a:off x="1995274" y="3836384"/>
            <a:ext cx="2509980"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智能硬件大数据免费托管平台</a:t>
            </a:r>
            <a:endParaRPr lang="zh-CN" altLang="en-US" sz="1400" dirty="0" smtClean="0">
              <a:solidFill>
                <a:schemeClr val="tx1">
                  <a:lumMod val="75000"/>
                  <a:lumOff val="25000"/>
                </a:schemeClr>
              </a:solidFill>
              <a:latin typeface="+mj-ea"/>
              <a:ea typeface="+mj-ea"/>
            </a:endParaRPr>
          </a:p>
        </p:txBody>
      </p:sp>
      <p:pic>
        <p:nvPicPr>
          <p:cNvPr id="1048" name="Picture 24" descr="F:\大数据挖掘平台\物联网大数据平台\logo_bate_homeaaa.png">
            <a:hlinkClick r:id="rId1"/>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466424" y="3747764"/>
            <a:ext cx="1803529" cy="523875"/>
          </a:xfrm>
          <a:prstGeom prst="rect">
            <a:avLst/>
          </a:prstGeom>
          <a:noFill/>
          <a:extLst>
            <a:ext uri="{909E8E84-426E-40DD-AFC4-6F175D3DCCD1}">
              <a14:hiddenFill xmlns:a14="http://schemas.microsoft.com/office/drawing/2010/main">
                <a:solidFill>
                  <a:srgbClr val="FFFFFF"/>
                </a:solidFill>
              </a14:hiddenFill>
            </a:ext>
          </a:extLst>
        </p:spPr>
      </p:pic>
      <p:grpSp>
        <p:nvGrpSpPr>
          <p:cNvPr id="17" name="组合 16"/>
          <p:cNvGrpSpPr/>
          <p:nvPr/>
        </p:nvGrpSpPr>
        <p:grpSpPr>
          <a:xfrm>
            <a:off x="4580132" y="3600928"/>
            <a:ext cx="4121103" cy="799827"/>
            <a:chOff x="4986061" y="3557798"/>
            <a:chExt cx="3486036" cy="799827"/>
          </a:xfrm>
        </p:grpSpPr>
        <p:sp>
          <p:nvSpPr>
            <p:cNvPr id="37" name="矩形 36">
              <a:hlinkClick r:id="rId23"/>
            </p:cNvPr>
            <p:cNvSpPr/>
            <p:nvPr/>
          </p:nvSpPr>
          <p:spPr>
            <a:xfrm>
              <a:off x="4986061" y="3594588"/>
              <a:ext cx="3486036" cy="709610"/>
            </a:xfrm>
            <a:prstGeom prst="rect">
              <a:avLst/>
            </a:prstGeom>
            <a:solidFill>
              <a:schemeClr val="bg1"/>
            </a:solidFill>
            <a:ln>
              <a:noFill/>
            </a:ln>
            <a:effectLst>
              <a:outerShdw blurRad="127000" dist="38100" dir="5400000" sx="102000" sy="102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TextBox 4">
              <a:hlinkClick r:id="rId23"/>
            </p:cNvPr>
            <p:cNvSpPr txBox="1"/>
            <p:nvPr/>
          </p:nvSpPr>
          <p:spPr>
            <a:xfrm>
              <a:off x="6635120" y="3780323"/>
              <a:ext cx="1800493" cy="346633"/>
            </a:xfrm>
            <a:prstGeom prst="rect">
              <a:avLst/>
            </a:prstGeom>
            <a:noFill/>
          </p:spPr>
          <p:txBody>
            <a:bodyPr wrap="none" rtlCol="0">
              <a:spAutoFit/>
            </a:bodyPr>
            <a:lstStyle/>
            <a:p>
              <a:pPr algn="ctr">
                <a:lnSpc>
                  <a:spcPts val="2160"/>
                </a:lnSpc>
              </a:pPr>
              <a:r>
                <a:rPr lang="zh-CN" altLang="en-US" sz="1400" smtClean="0">
                  <a:solidFill>
                    <a:schemeClr val="tx1">
                      <a:lumMod val="75000"/>
                      <a:lumOff val="25000"/>
                    </a:schemeClr>
                  </a:solidFill>
                  <a:latin typeface="+mj-ea"/>
                  <a:ea typeface="+mj-ea"/>
                </a:rPr>
                <a:t>环境大数据开放平台</a:t>
              </a:r>
              <a:endParaRPr lang="zh-CN" altLang="en-US" sz="1400" dirty="0" smtClean="0">
                <a:solidFill>
                  <a:schemeClr val="tx1">
                    <a:lumMod val="75000"/>
                    <a:lumOff val="25000"/>
                  </a:schemeClr>
                </a:solidFill>
                <a:latin typeface="+mj-ea"/>
                <a:ea typeface="+mj-ea"/>
              </a:endParaRPr>
            </a:p>
          </p:txBody>
        </p:sp>
        <p:pic>
          <p:nvPicPr>
            <p:cNvPr id="1050" name="Picture 26" descr="F:\大数据挖掘平台\环境云\环境云logo.png">
              <a:hlinkClick r:id="rId23"/>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093289" y="3557798"/>
              <a:ext cx="1693352" cy="799827"/>
            </a:xfrm>
            <a:prstGeom prst="rect">
              <a:avLst/>
            </a:prstGeom>
            <a:noFill/>
            <a:extLst>
              <a:ext uri="{909E8E84-426E-40DD-AFC4-6F175D3DCCD1}">
                <a14:hiddenFill xmlns:a14="http://schemas.microsoft.com/office/drawing/2010/main">
                  <a:solidFill>
                    <a:srgbClr val="FFFFFF"/>
                  </a:solidFill>
                </a14:hiddenFill>
              </a:ext>
            </a:extLst>
          </p:spPr>
        </p:pic>
      </p:grpSp>
      <p:sp>
        <p:nvSpPr>
          <p:cNvPr id="51" name="文本框 10"/>
          <p:cNvSpPr txBox="1"/>
          <p:nvPr/>
        </p:nvSpPr>
        <p:spPr>
          <a:xfrm>
            <a:off x="5590610" y="941914"/>
            <a:ext cx="2509020"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免费</a:t>
            </a:r>
            <a:r>
              <a:rPr lang="zh-CN" altLang="en-US" sz="2000" b="1">
                <a:solidFill>
                  <a:srgbClr val="70AD47">
                    <a:lumMod val="75000"/>
                  </a:srgbClr>
                </a:solidFill>
              </a:rPr>
              <a:t>大数据</a:t>
            </a:r>
            <a:r>
              <a:rPr lang="en-US" altLang="zh-CN" sz="2000" b="1" smtClean="0">
                <a:solidFill>
                  <a:srgbClr val="70AD47">
                    <a:lumMod val="75000"/>
                  </a:srgbClr>
                </a:solidFill>
              </a:rPr>
              <a:t>APP</a:t>
            </a:r>
            <a:r>
              <a:rPr lang="zh-CN" altLang="en-US" sz="2000" b="1" smtClean="0">
                <a:solidFill>
                  <a:srgbClr val="70AD47">
                    <a:lumMod val="75000"/>
                  </a:srgbClr>
                </a:solidFill>
              </a:rPr>
              <a:t>推荐</a:t>
            </a:r>
            <a:endParaRPr lang="zh-CN" altLang="en-US" sz="2000" b="1" dirty="0">
              <a:solidFill>
                <a:srgbClr val="70AD47">
                  <a:lumMod val="75000"/>
                </a:srgbClr>
              </a:solidFill>
            </a:endParaRPr>
          </a:p>
        </p:txBody>
      </p:sp>
      <p:sp>
        <p:nvSpPr>
          <p:cNvPr id="53" name="矩形 52"/>
          <p:cNvSpPr/>
          <p:nvPr/>
        </p:nvSpPr>
        <p:spPr>
          <a:xfrm>
            <a:off x="2494835" y="333112"/>
            <a:ext cx="4134464" cy="400110"/>
          </a:xfrm>
          <a:prstGeom prst="rect">
            <a:avLst/>
          </a:prstGeom>
          <a:solidFill>
            <a:schemeClr val="tx1">
              <a:lumMod val="75000"/>
              <a:lumOff val="25000"/>
            </a:schemeClr>
          </a:solidFill>
        </p:spPr>
        <p:txBody>
          <a:bodyPr wrap="square">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dist"/>
            <a:r>
              <a:rPr lang="zh-CN" altLang="en-US" sz="2000" spc="300" dirty="0" smtClean="0">
                <a:solidFill>
                  <a:prstClr val="white"/>
                </a:solidFill>
              </a:rPr>
              <a:t>运用大数据，精彩你生活</a:t>
            </a:r>
            <a:endParaRPr lang="zh-CN" altLang="en-US" sz="2000" spc="300" dirty="0">
              <a:solidFill>
                <a:prstClr val="white"/>
              </a:solidFill>
            </a:endParaRPr>
          </a:p>
        </p:txBody>
      </p:sp>
      <p:grpSp>
        <p:nvGrpSpPr>
          <p:cNvPr id="19" name="组合 18"/>
          <p:cNvGrpSpPr/>
          <p:nvPr/>
        </p:nvGrpSpPr>
        <p:grpSpPr>
          <a:xfrm>
            <a:off x="427114" y="1447522"/>
            <a:ext cx="8292159" cy="1847698"/>
            <a:chOff x="427114" y="2254936"/>
            <a:chExt cx="7530395" cy="1677958"/>
          </a:xfrm>
        </p:grpSpPr>
        <p:pic>
          <p:nvPicPr>
            <p:cNvPr id="59" name="图片 58"/>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427114" y="2254936"/>
              <a:ext cx="1347283" cy="1409482"/>
            </a:xfrm>
            <a:prstGeom prst="rect">
              <a:avLst/>
            </a:prstGeom>
          </p:spPr>
        </p:pic>
        <p:pic>
          <p:nvPicPr>
            <p:cNvPr id="60" name="图片 59"/>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44425" y="2260087"/>
              <a:ext cx="1337435" cy="1399180"/>
            </a:xfrm>
            <a:prstGeom prst="rect">
              <a:avLst/>
            </a:prstGeom>
          </p:spPr>
        </p:pic>
        <p:sp>
          <p:nvSpPr>
            <p:cNvPr id="65" name="文本框 11"/>
            <p:cNvSpPr txBox="1"/>
            <p:nvPr/>
          </p:nvSpPr>
          <p:spPr>
            <a:xfrm>
              <a:off x="644374" y="3653897"/>
              <a:ext cx="973411" cy="278529"/>
            </a:xfrm>
            <a:prstGeom prst="rect">
              <a:avLst/>
            </a:prstGeom>
            <a:noFill/>
          </p:spPr>
          <p:txBody>
            <a:bodyPr wrap="none" rtlCol="0">
              <a:spAutoFit/>
            </a:bodyPr>
            <a:lstStyle/>
            <a:p>
              <a:pPr algn="ctr"/>
              <a:r>
                <a:rPr lang="zh-CN" altLang="en-US" sz="1400" dirty="0">
                  <a:solidFill>
                    <a:schemeClr val="tx1">
                      <a:lumMod val="75000"/>
                      <a:lumOff val="25000"/>
                    </a:schemeClr>
                  </a:solidFill>
                </a:rPr>
                <a:t>刘鹏</a:t>
              </a:r>
              <a:r>
                <a:rPr lang="zh-CN" altLang="en-US" sz="1400" dirty="0" smtClean="0">
                  <a:solidFill>
                    <a:schemeClr val="tx1">
                      <a:lumMod val="75000"/>
                      <a:lumOff val="25000"/>
                    </a:schemeClr>
                  </a:solidFill>
                </a:rPr>
                <a:t>看</a:t>
              </a:r>
              <a:r>
                <a:rPr lang="zh-CN" altLang="en-US" sz="1400" dirty="0">
                  <a:solidFill>
                    <a:schemeClr val="tx1">
                      <a:lumMod val="75000"/>
                      <a:lumOff val="25000"/>
                    </a:schemeClr>
                  </a:solidFill>
                </a:rPr>
                <a:t>未来</a:t>
              </a:r>
              <a:endParaRPr lang="zh-CN" altLang="en-US" sz="1400" dirty="0">
                <a:solidFill>
                  <a:schemeClr val="tx1">
                    <a:lumMod val="75000"/>
                    <a:lumOff val="25000"/>
                  </a:schemeClr>
                </a:solidFill>
              </a:endParaRPr>
            </a:p>
          </p:txBody>
        </p:sp>
        <p:sp>
          <p:nvSpPr>
            <p:cNvPr id="67" name="文本框 13"/>
            <p:cNvSpPr txBox="1"/>
            <p:nvPr/>
          </p:nvSpPr>
          <p:spPr>
            <a:xfrm>
              <a:off x="2626805" y="3654365"/>
              <a:ext cx="973411" cy="278529"/>
            </a:xfrm>
            <a:prstGeom prst="rect">
              <a:avLst/>
            </a:prstGeom>
            <a:noFill/>
          </p:spPr>
          <p:txBody>
            <a:bodyPr wrap="none" rtlCol="0">
              <a:spAutoFit/>
            </a:bodyPr>
            <a:lstStyle/>
            <a:p>
              <a:pPr algn="ctr"/>
              <a:r>
                <a:rPr lang="zh-CN" altLang="en-US" sz="1400" dirty="0" smtClean="0">
                  <a:solidFill>
                    <a:schemeClr val="tx1">
                      <a:lumMod val="75000"/>
                      <a:lumOff val="25000"/>
                    </a:schemeClr>
                  </a:solidFill>
                </a:rPr>
                <a:t>云创</a:t>
              </a:r>
              <a:r>
                <a:rPr lang="zh-CN" altLang="en-US" sz="1400" dirty="0">
                  <a:solidFill>
                    <a:schemeClr val="tx1">
                      <a:lumMod val="75000"/>
                      <a:lumOff val="25000"/>
                    </a:schemeClr>
                  </a:solidFill>
                </a:rPr>
                <a:t>大数据</a:t>
              </a:r>
              <a:endParaRPr lang="zh-CN" altLang="en-US" sz="1400" dirty="0">
                <a:solidFill>
                  <a:schemeClr val="tx1">
                    <a:lumMod val="75000"/>
                    <a:lumOff val="25000"/>
                  </a:schemeClr>
                </a:solidFill>
              </a:endParaRPr>
            </a:p>
          </p:txBody>
        </p:sp>
        <p:pic>
          <p:nvPicPr>
            <p:cNvPr id="3077" name="Picture 5"/>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4428764" y="2260087"/>
              <a:ext cx="1424862" cy="1404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6516353" y="2254936"/>
              <a:ext cx="1441156" cy="140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9" name="文本框 13"/>
            <p:cNvSpPr txBox="1"/>
            <p:nvPr/>
          </p:nvSpPr>
          <p:spPr>
            <a:xfrm>
              <a:off x="4654836" y="3654028"/>
              <a:ext cx="973411" cy="278529"/>
            </a:xfrm>
            <a:prstGeom prst="rect">
              <a:avLst/>
            </a:prstGeom>
            <a:noFill/>
          </p:spPr>
          <p:txBody>
            <a:bodyPr wrap="none" rtlCol="0">
              <a:spAutoFit/>
            </a:bodyPr>
            <a:lstStyle/>
            <a:p>
              <a:pPr algn="ctr"/>
              <a:r>
                <a:rPr lang="zh-CN" altLang="en-US"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我的</a:t>
              </a:r>
              <a:r>
                <a:rPr lang="en-US" altLang="zh-CN" sz="140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rPr>
                <a:t>PM2.5</a:t>
              </a:r>
              <a:endParaRPr lang="en-US" altLang="zh-CN" sz="1400" dirty="0" smtClean="0">
                <a:solidFill>
                  <a:schemeClr val="tx1">
                    <a:lumMod val="75000"/>
                    <a:lumOff val="25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80" name="文本框 13"/>
            <p:cNvSpPr txBox="1"/>
            <p:nvPr/>
          </p:nvSpPr>
          <p:spPr>
            <a:xfrm>
              <a:off x="6911682" y="3654027"/>
              <a:ext cx="650479" cy="278529"/>
            </a:xfrm>
            <a:prstGeom prst="rect">
              <a:avLst/>
            </a:prstGeom>
            <a:noFill/>
          </p:spPr>
          <p:txBody>
            <a:bodyPr wrap="none" rtlCol="0">
              <a:spAutoFit/>
            </a:bodyPr>
            <a:lstStyle/>
            <a:p>
              <a:pPr algn="ctr"/>
              <a:r>
                <a:rPr lang="zh-CN" altLang="en-US" sz="1400" smtClean="0">
                  <a:solidFill>
                    <a:schemeClr val="tx1">
                      <a:lumMod val="75000"/>
                      <a:lumOff val="25000"/>
                    </a:schemeClr>
                  </a:solidFill>
                </a:rPr>
                <a:t>同声译</a:t>
              </a:r>
              <a:endParaRPr lang="zh-CN" altLang="en-US" sz="1400" dirty="0" smtClean="0">
                <a:solidFill>
                  <a:schemeClr val="tx1">
                    <a:lumMod val="75000"/>
                    <a:lumOff val="25000"/>
                  </a:schemeClr>
                </a:solidFill>
              </a:endParaRPr>
            </a:p>
          </p:txBody>
        </p:sp>
      </p:grpSp>
      <p:sp>
        <p:nvSpPr>
          <p:cNvPr id="52" name="文本框 10"/>
          <p:cNvSpPr txBox="1"/>
          <p:nvPr/>
        </p:nvSpPr>
        <p:spPr>
          <a:xfrm>
            <a:off x="1279938" y="941914"/>
            <a:ext cx="1980029" cy="400110"/>
          </a:xfrm>
          <a:prstGeom prst="rect">
            <a:avLst/>
          </a:prstGeom>
          <a:noFill/>
        </p:spPr>
        <p:txBody>
          <a:bodyPr wrap="non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CN" altLang="en-US" sz="2000" b="1" smtClean="0">
                <a:solidFill>
                  <a:srgbClr val="70AD47">
                    <a:lumMod val="75000"/>
                  </a:srgbClr>
                </a:solidFill>
              </a:rPr>
              <a:t>微</a:t>
            </a:r>
            <a:r>
              <a:rPr lang="zh-CN" altLang="en-US" sz="2000" b="1" dirty="0">
                <a:solidFill>
                  <a:srgbClr val="70AD47">
                    <a:lumMod val="75000"/>
                  </a:srgbClr>
                </a:solidFill>
              </a:rPr>
              <a:t>信</a:t>
            </a:r>
            <a:r>
              <a:rPr lang="zh-CN" altLang="en-US" sz="2000" b="1">
                <a:solidFill>
                  <a:srgbClr val="70AD47">
                    <a:lumMod val="75000"/>
                  </a:srgbClr>
                </a:solidFill>
              </a:rPr>
              <a:t>公众</a:t>
            </a:r>
            <a:r>
              <a:rPr lang="zh-CN" altLang="en-US" sz="2000" b="1" smtClean="0">
                <a:solidFill>
                  <a:srgbClr val="70AD47">
                    <a:lumMod val="75000"/>
                  </a:srgbClr>
                </a:solidFill>
              </a:rPr>
              <a:t>号推荐</a:t>
            </a:r>
            <a:endParaRPr lang="zh-CN" altLang="en-US" sz="2000" b="1" dirty="0">
              <a:solidFill>
                <a:srgbClr val="70AD47">
                  <a:lumMod val="75000"/>
                </a:srgbClr>
              </a:solidFill>
            </a:endParaRPr>
          </a:p>
        </p:txBody>
      </p:sp>
    </p:spTree>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矩形 68"/>
          <p:cNvSpPr/>
          <p:nvPr/>
        </p:nvSpPr>
        <p:spPr>
          <a:xfrm>
            <a:off x="0" y="540000"/>
            <a:ext cx="9144000" cy="829945"/>
          </a:xfrm>
          <a:prstGeom prst="rect">
            <a:avLst/>
          </a:prstGeom>
        </p:spPr>
        <p:txBody>
          <a:bodyPr wrap="square">
            <a:spAutoFit/>
          </a:bodyPr>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完善的课程体系：大数据方向、人工智能方向。</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a:p>
            <a:pPr marL="0" marR="0" lvl="0" indent="0" algn="ctr" defTabSz="913765" rtl="0" eaLnBrk="1" fontAlgn="auto" latinLnBrk="0" hangingPunct="1">
              <a:lnSpc>
                <a:spcPct val="120000"/>
              </a:lnSpc>
              <a:spcBef>
                <a:spcPts val="0"/>
              </a:spcBef>
              <a:spcAft>
                <a:spcPts val="0"/>
              </a:spcAft>
              <a:buClrTx/>
              <a:buSzTx/>
              <a:buFontTx/>
              <a:buNone/>
              <a:defRPr/>
            </a:pPr>
            <a:r>
              <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rPr>
              <a:t>面向理论与实践，分为本科院校、专科院校、高职院校。</a:t>
            </a:r>
            <a:endParaRPr kumimoji="0" lang="zh-CN" altLang="en-US" sz="2000" b="1" i="0" u="none" strike="noStrike" kern="1200" cap="none" spc="0" normalizeH="0" baseline="0" noProof="0" dirty="0">
              <a:ln>
                <a:noFill/>
              </a:ln>
              <a:solidFill>
                <a:srgbClr val="377847"/>
              </a:solidFill>
              <a:effectLst/>
              <a:uLnTx/>
              <a:uFillTx/>
              <a:latin typeface="微软雅黑" panose="020B0503020204020204" pitchFamily="34" charset="-122"/>
              <a:ea typeface="微软雅黑" panose="020B0503020204020204" pitchFamily="34" charset="-122"/>
              <a:cs typeface="+mn-cs"/>
            </a:endParaRPr>
          </a:p>
        </p:txBody>
      </p:sp>
      <p:pic>
        <p:nvPicPr>
          <p:cNvPr id="21" name="图片 25"/>
          <p:cNvPicPr>
            <a:picLocks noChangeAspect="1"/>
          </p:cNvPicPr>
          <p:nvPr>
            <p:custDataLst>
              <p:tags r:id="rId1"/>
            </p:custDataLst>
          </p:nvPr>
        </p:nvPicPr>
        <p:blipFill>
          <a:blip r:embed="rId2"/>
          <a:srcRect l="9642" t="6147" r="5942" b="11282"/>
          <a:stretch>
            <a:fillRect/>
          </a:stretch>
        </p:blipFill>
        <p:spPr>
          <a:xfrm>
            <a:off x="72000" y="1800000"/>
            <a:ext cx="900000" cy="1186662"/>
          </a:xfrm>
          <a:prstGeom prst="rect">
            <a:avLst/>
          </a:prstGeom>
          <a:noFill/>
          <a:ln w="9525">
            <a:noFill/>
          </a:ln>
        </p:spPr>
      </p:pic>
      <p:pic>
        <p:nvPicPr>
          <p:cNvPr id="40" name="图片 24"/>
          <p:cNvPicPr>
            <a:picLocks noChangeAspect="1"/>
          </p:cNvPicPr>
          <p:nvPr>
            <p:custDataLst>
              <p:tags r:id="rId3"/>
            </p:custDataLst>
          </p:nvPr>
        </p:nvPicPr>
        <p:blipFill>
          <a:blip r:embed="rId4"/>
          <a:srcRect l="10621" t="5258" r="5763" b="9510"/>
          <a:stretch>
            <a:fillRect/>
          </a:stretch>
        </p:blipFill>
        <p:spPr>
          <a:xfrm>
            <a:off x="971550" y="1800225"/>
            <a:ext cx="899795" cy="1186815"/>
          </a:xfrm>
          <a:prstGeom prst="rect">
            <a:avLst/>
          </a:prstGeom>
          <a:noFill/>
          <a:ln w="9525">
            <a:noFill/>
          </a:ln>
        </p:spPr>
      </p:pic>
      <p:pic>
        <p:nvPicPr>
          <p:cNvPr id="42" name="图片 27"/>
          <p:cNvPicPr>
            <a:picLocks noChangeAspect="1"/>
          </p:cNvPicPr>
          <p:nvPr>
            <p:custDataLst>
              <p:tags r:id="rId5"/>
            </p:custDataLst>
          </p:nvPr>
        </p:nvPicPr>
        <p:blipFill>
          <a:blip r:embed="rId6"/>
          <a:srcRect l="6503" t="5235" r="4877" b="6415"/>
          <a:stretch>
            <a:fillRect/>
          </a:stretch>
        </p:blipFill>
        <p:spPr>
          <a:xfrm>
            <a:off x="1871345" y="1800225"/>
            <a:ext cx="899795" cy="1188085"/>
          </a:xfrm>
          <a:prstGeom prst="rect">
            <a:avLst/>
          </a:prstGeom>
          <a:noFill/>
          <a:ln w="9525">
            <a:noFill/>
          </a:ln>
        </p:spPr>
      </p:pic>
      <p:pic>
        <p:nvPicPr>
          <p:cNvPr id="41" name="图片 26"/>
          <p:cNvPicPr>
            <a:picLocks noChangeAspect="1"/>
          </p:cNvPicPr>
          <p:nvPr>
            <p:custDataLst>
              <p:tags r:id="rId7"/>
            </p:custDataLst>
          </p:nvPr>
        </p:nvPicPr>
        <p:blipFill>
          <a:blip r:embed="rId8"/>
          <a:srcRect l="14017" t="4427" r="6003" b="8168"/>
          <a:stretch>
            <a:fillRect/>
          </a:stretch>
        </p:blipFill>
        <p:spPr>
          <a:xfrm>
            <a:off x="2771140" y="1800225"/>
            <a:ext cx="899795" cy="1187450"/>
          </a:xfrm>
          <a:prstGeom prst="rect">
            <a:avLst/>
          </a:prstGeom>
          <a:noFill/>
          <a:ln w="9525">
            <a:noFill/>
          </a:ln>
        </p:spPr>
      </p:pic>
      <p:pic>
        <p:nvPicPr>
          <p:cNvPr id="18" name="图片 28"/>
          <p:cNvPicPr>
            <a:picLocks noChangeAspect="1"/>
          </p:cNvPicPr>
          <p:nvPr>
            <p:custDataLst>
              <p:tags r:id="rId9"/>
            </p:custDataLst>
          </p:nvPr>
        </p:nvPicPr>
        <p:blipFill>
          <a:blip r:embed="rId10"/>
          <a:srcRect l="16529" t="8093" r="15319" b="11376"/>
          <a:stretch>
            <a:fillRect/>
          </a:stretch>
        </p:blipFill>
        <p:spPr>
          <a:xfrm>
            <a:off x="3670935" y="1800225"/>
            <a:ext cx="899795" cy="1188085"/>
          </a:xfrm>
          <a:prstGeom prst="rect">
            <a:avLst/>
          </a:prstGeom>
          <a:noFill/>
          <a:ln w="9525">
            <a:noFill/>
          </a:ln>
        </p:spPr>
      </p:pic>
      <p:pic>
        <p:nvPicPr>
          <p:cNvPr id="43" name="图片 42"/>
          <p:cNvPicPr>
            <a:picLocks noChangeAspect="1"/>
          </p:cNvPicPr>
          <p:nvPr>
            <p:custDataLst>
              <p:tags r:id="rId11"/>
            </p:custDataLst>
          </p:nvPr>
        </p:nvPicPr>
        <p:blipFill>
          <a:blip r:embed="rId12"/>
          <a:srcRect l="13172" t="4668" r="4380" b="8970"/>
          <a:stretch>
            <a:fillRect/>
          </a:stretch>
        </p:blipFill>
        <p:spPr>
          <a:xfrm>
            <a:off x="5470525" y="1800225"/>
            <a:ext cx="899795" cy="1186815"/>
          </a:xfrm>
          <a:prstGeom prst="rect">
            <a:avLst/>
          </a:prstGeom>
          <a:noFill/>
          <a:ln w="9525">
            <a:noFill/>
          </a:ln>
        </p:spPr>
      </p:pic>
      <p:pic>
        <p:nvPicPr>
          <p:cNvPr id="45" name="图片 44" descr="大数据数学基础"/>
          <p:cNvPicPr>
            <a:picLocks noChangeAspect="1"/>
          </p:cNvPicPr>
          <p:nvPr>
            <p:custDataLst>
              <p:tags r:id="rId13"/>
            </p:custDataLst>
          </p:nvPr>
        </p:nvPicPr>
        <p:blipFill>
          <a:blip r:embed="rId14"/>
          <a:srcRect l="14167" t="4922" r="7279" b="10386"/>
          <a:stretch>
            <a:fillRect/>
          </a:stretch>
        </p:blipFill>
        <p:spPr>
          <a:xfrm>
            <a:off x="7270115" y="1800225"/>
            <a:ext cx="899795" cy="1188085"/>
          </a:xfrm>
          <a:prstGeom prst="rect">
            <a:avLst/>
          </a:prstGeom>
        </p:spPr>
      </p:pic>
      <p:pic>
        <p:nvPicPr>
          <p:cNvPr id="20" name="图片 19" descr="虚拟化与容器"/>
          <p:cNvPicPr>
            <a:picLocks noChangeAspect="1"/>
          </p:cNvPicPr>
          <p:nvPr>
            <p:custDataLst>
              <p:tags r:id="rId15"/>
            </p:custDataLst>
          </p:nvPr>
        </p:nvPicPr>
        <p:blipFill>
          <a:blip r:embed="rId16"/>
          <a:srcRect l="12282" t="12640" r="9452" b="19135"/>
          <a:stretch>
            <a:fillRect/>
          </a:stretch>
        </p:blipFill>
        <p:spPr>
          <a:xfrm>
            <a:off x="6370320" y="1800225"/>
            <a:ext cx="899795" cy="1186180"/>
          </a:xfrm>
          <a:prstGeom prst="rect">
            <a:avLst/>
          </a:prstGeom>
        </p:spPr>
      </p:pic>
      <p:pic>
        <p:nvPicPr>
          <p:cNvPr id="46" name="图片 45" descr="Python程序设计"/>
          <p:cNvPicPr>
            <a:picLocks noChangeAspect="1"/>
          </p:cNvPicPr>
          <p:nvPr>
            <p:custDataLst>
              <p:tags r:id="rId17"/>
            </p:custDataLst>
          </p:nvPr>
        </p:nvPicPr>
        <p:blipFill>
          <a:blip r:embed="rId18"/>
          <a:srcRect l="14939" t="4388" r="5980" b="9356"/>
          <a:stretch>
            <a:fillRect/>
          </a:stretch>
        </p:blipFill>
        <p:spPr>
          <a:xfrm>
            <a:off x="8169910" y="1799590"/>
            <a:ext cx="899795" cy="1186815"/>
          </a:xfrm>
          <a:prstGeom prst="rect">
            <a:avLst/>
          </a:prstGeom>
        </p:spPr>
      </p:pic>
      <p:pic>
        <p:nvPicPr>
          <p:cNvPr id="47" name="图片 46" descr="效果图2"/>
          <p:cNvPicPr>
            <a:picLocks noChangeAspect="1"/>
          </p:cNvPicPr>
          <p:nvPr>
            <p:custDataLst>
              <p:tags r:id="rId19"/>
            </p:custDataLst>
          </p:nvPr>
        </p:nvPicPr>
        <p:blipFill>
          <a:blip r:embed="rId20"/>
          <a:srcRect l="21773" t="6671" r="18315" b="6294"/>
          <a:stretch>
            <a:fillRect/>
          </a:stretch>
        </p:blipFill>
        <p:spPr>
          <a:xfrm>
            <a:off x="4570730" y="1800225"/>
            <a:ext cx="899795" cy="1186815"/>
          </a:xfrm>
          <a:prstGeom prst="rect">
            <a:avLst/>
          </a:prstGeom>
        </p:spPr>
      </p:pic>
      <p:pic>
        <p:nvPicPr>
          <p:cNvPr id="22" name="图片 13"/>
          <p:cNvPicPr>
            <a:picLocks noChangeAspect="1"/>
          </p:cNvPicPr>
          <p:nvPr>
            <p:custDataLst>
              <p:tags r:id="rId21"/>
            </p:custDataLst>
          </p:nvPr>
        </p:nvPicPr>
        <p:blipFill>
          <a:blip r:embed="rId22"/>
          <a:srcRect l="7454" t="4003" r="3474" b="7635"/>
          <a:stretch>
            <a:fillRect/>
          </a:stretch>
        </p:blipFill>
        <p:spPr>
          <a:xfrm>
            <a:off x="1584000" y="3241040"/>
            <a:ext cx="899795" cy="1186815"/>
          </a:xfrm>
          <a:prstGeom prst="rect">
            <a:avLst/>
          </a:prstGeom>
          <a:noFill/>
          <a:ln w="9525">
            <a:noFill/>
          </a:ln>
        </p:spPr>
      </p:pic>
      <p:pic>
        <p:nvPicPr>
          <p:cNvPr id="23" name="图片 14"/>
          <p:cNvPicPr>
            <a:picLocks noChangeAspect="1"/>
          </p:cNvPicPr>
          <p:nvPr>
            <p:custDataLst>
              <p:tags r:id="rId23"/>
            </p:custDataLst>
          </p:nvPr>
        </p:nvPicPr>
        <p:blipFill>
          <a:blip r:embed="rId24"/>
          <a:srcRect l="7215" t="3384" r="3083" b="8279"/>
          <a:stretch>
            <a:fillRect/>
          </a:stretch>
        </p:blipFill>
        <p:spPr>
          <a:xfrm>
            <a:off x="144000" y="3240000"/>
            <a:ext cx="899795" cy="1188085"/>
          </a:xfrm>
          <a:prstGeom prst="rect">
            <a:avLst/>
          </a:prstGeom>
          <a:noFill/>
          <a:ln w="9525">
            <a:noFill/>
          </a:ln>
        </p:spPr>
      </p:pic>
      <p:pic>
        <p:nvPicPr>
          <p:cNvPr id="24" name="图片 16"/>
          <p:cNvPicPr>
            <a:picLocks noChangeAspect="1"/>
          </p:cNvPicPr>
          <p:nvPr>
            <p:custDataLst>
              <p:tags r:id="rId25"/>
            </p:custDataLst>
          </p:nvPr>
        </p:nvPicPr>
        <p:blipFill>
          <a:blip r:embed="rId26"/>
          <a:srcRect l="9548" t="3707" r="3374" b="8649"/>
          <a:stretch>
            <a:fillRect/>
          </a:stretch>
        </p:blipFill>
        <p:spPr>
          <a:xfrm>
            <a:off x="3744000" y="3241040"/>
            <a:ext cx="899795" cy="1186815"/>
          </a:xfrm>
          <a:prstGeom prst="rect">
            <a:avLst/>
          </a:prstGeom>
          <a:noFill/>
          <a:ln w="9525">
            <a:noFill/>
          </a:ln>
        </p:spPr>
      </p:pic>
      <p:pic>
        <p:nvPicPr>
          <p:cNvPr id="25" name="图片 17"/>
          <p:cNvPicPr>
            <a:picLocks noChangeAspect="1"/>
          </p:cNvPicPr>
          <p:nvPr>
            <p:custDataLst>
              <p:tags r:id="rId27"/>
            </p:custDataLst>
          </p:nvPr>
        </p:nvPicPr>
        <p:blipFill>
          <a:blip r:embed="rId28"/>
          <a:srcRect l="6674" t="4129" r="3337" b="9074"/>
          <a:stretch>
            <a:fillRect/>
          </a:stretch>
        </p:blipFill>
        <p:spPr>
          <a:xfrm>
            <a:off x="5904000" y="3239770"/>
            <a:ext cx="899795" cy="1187450"/>
          </a:xfrm>
          <a:prstGeom prst="rect">
            <a:avLst/>
          </a:prstGeom>
          <a:noFill/>
          <a:ln w="9525">
            <a:noFill/>
          </a:ln>
        </p:spPr>
      </p:pic>
      <p:pic>
        <p:nvPicPr>
          <p:cNvPr id="26" name="图片 18"/>
          <p:cNvPicPr>
            <a:picLocks noChangeAspect="1"/>
          </p:cNvPicPr>
          <p:nvPr>
            <p:custDataLst>
              <p:tags r:id="rId29"/>
            </p:custDataLst>
          </p:nvPr>
        </p:nvPicPr>
        <p:blipFill>
          <a:blip r:embed="rId30"/>
          <a:srcRect l="6429" t="2819" r="3849" b="8458"/>
          <a:stretch>
            <a:fillRect/>
          </a:stretch>
        </p:blipFill>
        <p:spPr>
          <a:xfrm>
            <a:off x="3024000" y="3241040"/>
            <a:ext cx="899795" cy="1186815"/>
          </a:xfrm>
          <a:prstGeom prst="rect">
            <a:avLst/>
          </a:prstGeom>
          <a:noFill/>
          <a:ln w="9525">
            <a:noFill/>
          </a:ln>
        </p:spPr>
      </p:pic>
      <p:pic>
        <p:nvPicPr>
          <p:cNvPr id="36" name="图片 19"/>
          <p:cNvPicPr>
            <a:picLocks noChangeAspect="1"/>
          </p:cNvPicPr>
          <p:nvPr>
            <p:custDataLst>
              <p:tags r:id="rId31"/>
            </p:custDataLst>
          </p:nvPr>
        </p:nvPicPr>
        <p:blipFill>
          <a:blip r:embed="rId32"/>
          <a:srcRect l="9735" t="4125" r="5146" b="9017"/>
          <a:stretch>
            <a:fillRect/>
          </a:stretch>
        </p:blipFill>
        <p:spPr>
          <a:xfrm>
            <a:off x="2304000" y="3241040"/>
            <a:ext cx="899795" cy="1186815"/>
          </a:xfrm>
          <a:prstGeom prst="rect">
            <a:avLst/>
          </a:prstGeom>
          <a:noFill/>
          <a:ln w="9525">
            <a:noFill/>
          </a:ln>
        </p:spPr>
      </p:pic>
      <p:pic>
        <p:nvPicPr>
          <p:cNvPr id="38" name="图片 20"/>
          <p:cNvPicPr>
            <a:picLocks noChangeAspect="1"/>
          </p:cNvPicPr>
          <p:nvPr>
            <p:custDataLst>
              <p:tags r:id="rId33"/>
            </p:custDataLst>
          </p:nvPr>
        </p:nvPicPr>
        <p:blipFill>
          <a:blip r:embed="rId34"/>
          <a:srcRect l="12844" t="4263" r="7343" b="6221"/>
          <a:stretch>
            <a:fillRect/>
          </a:stretch>
        </p:blipFill>
        <p:spPr>
          <a:xfrm>
            <a:off x="4464000" y="3241040"/>
            <a:ext cx="899795" cy="1186815"/>
          </a:xfrm>
          <a:prstGeom prst="rect">
            <a:avLst/>
          </a:prstGeom>
          <a:noFill/>
          <a:ln w="9525">
            <a:noFill/>
          </a:ln>
        </p:spPr>
      </p:pic>
      <p:pic>
        <p:nvPicPr>
          <p:cNvPr id="39" name="图片 21"/>
          <p:cNvPicPr>
            <a:picLocks noChangeAspect="1"/>
          </p:cNvPicPr>
          <p:nvPr>
            <p:custDataLst>
              <p:tags r:id="rId35"/>
            </p:custDataLst>
          </p:nvPr>
        </p:nvPicPr>
        <p:blipFill>
          <a:blip r:embed="rId36"/>
          <a:srcRect l="10652" t="4972" r="5109" b="9628"/>
          <a:stretch>
            <a:fillRect/>
          </a:stretch>
        </p:blipFill>
        <p:spPr>
          <a:xfrm>
            <a:off x="8064000" y="3241675"/>
            <a:ext cx="899795" cy="1186815"/>
          </a:xfrm>
          <a:prstGeom prst="rect">
            <a:avLst/>
          </a:prstGeom>
          <a:noFill/>
          <a:ln w="9525">
            <a:noFill/>
          </a:ln>
        </p:spPr>
      </p:pic>
      <p:pic>
        <p:nvPicPr>
          <p:cNvPr id="48" name="图片 47" descr="人工智能概论"/>
          <p:cNvPicPr>
            <a:picLocks noChangeAspect="1"/>
          </p:cNvPicPr>
          <p:nvPr>
            <p:custDataLst>
              <p:tags r:id="rId37"/>
            </p:custDataLst>
          </p:nvPr>
        </p:nvPicPr>
        <p:blipFill>
          <a:blip r:embed="rId38"/>
          <a:srcRect l="10007" t="4498" r="4123" b="9022"/>
          <a:stretch>
            <a:fillRect/>
          </a:stretch>
        </p:blipFill>
        <p:spPr>
          <a:xfrm>
            <a:off x="6624000" y="3241040"/>
            <a:ext cx="899795" cy="1187450"/>
          </a:xfrm>
          <a:prstGeom prst="rect">
            <a:avLst/>
          </a:prstGeom>
        </p:spPr>
      </p:pic>
      <p:pic>
        <p:nvPicPr>
          <p:cNvPr id="49" name="图片 48" descr="云计算实战"/>
          <p:cNvPicPr>
            <a:picLocks noChangeAspect="1"/>
          </p:cNvPicPr>
          <p:nvPr>
            <p:custDataLst>
              <p:tags r:id="rId39"/>
            </p:custDataLst>
          </p:nvPr>
        </p:nvPicPr>
        <p:blipFill>
          <a:blip r:embed="rId40"/>
          <a:srcRect l="10330" t="4824" r="3102" b="8935"/>
          <a:stretch>
            <a:fillRect/>
          </a:stretch>
        </p:blipFill>
        <p:spPr>
          <a:xfrm>
            <a:off x="864000" y="3240405"/>
            <a:ext cx="899795" cy="1187450"/>
          </a:xfrm>
          <a:prstGeom prst="rect">
            <a:avLst/>
          </a:prstGeom>
        </p:spPr>
      </p:pic>
      <p:pic>
        <p:nvPicPr>
          <p:cNvPr id="50" name="图片 49" descr="R语言】"/>
          <p:cNvPicPr>
            <a:picLocks noChangeAspect="1"/>
          </p:cNvPicPr>
          <p:nvPr>
            <p:custDataLst>
              <p:tags r:id="rId41"/>
            </p:custDataLst>
          </p:nvPr>
        </p:nvPicPr>
        <p:blipFill>
          <a:blip r:embed="rId42"/>
          <a:srcRect l="10586" t="4801" r="5840" b="10601"/>
          <a:stretch>
            <a:fillRect/>
          </a:stretch>
        </p:blipFill>
        <p:spPr>
          <a:xfrm>
            <a:off x="5184000" y="3241040"/>
            <a:ext cx="899795" cy="1186815"/>
          </a:xfrm>
          <a:prstGeom prst="rect">
            <a:avLst/>
          </a:prstGeom>
        </p:spPr>
      </p:pic>
      <p:pic>
        <p:nvPicPr>
          <p:cNvPr id="55" name="图片 54" descr="人工智能应用开发"/>
          <p:cNvPicPr>
            <a:picLocks noChangeAspect="1"/>
          </p:cNvPicPr>
          <p:nvPr/>
        </p:nvPicPr>
        <p:blipFill>
          <a:blip r:embed="rId43"/>
          <a:srcRect l="9613" t="5200" r="5065" b="10376"/>
          <a:stretch>
            <a:fillRect/>
          </a:stretch>
        </p:blipFill>
        <p:spPr>
          <a:xfrm>
            <a:off x="7344000" y="3239770"/>
            <a:ext cx="899795" cy="1188085"/>
          </a:xfrm>
          <a:prstGeom prst="rect">
            <a:avLst/>
          </a:prstGeom>
        </p:spPr>
      </p:pic>
      <p:pic>
        <p:nvPicPr>
          <p:cNvPr id="56" name="图片 55" descr="人工智能导论"/>
          <p:cNvPicPr>
            <a:picLocks noChangeAspect="1"/>
          </p:cNvPicPr>
          <p:nvPr/>
        </p:nvPicPr>
        <p:blipFill>
          <a:blip r:embed="rId44"/>
          <a:srcRect l="12569" t="4947" r="4344" b="10617"/>
          <a:stretch>
            <a:fillRect/>
          </a:stretch>
        </p:blipFill>
        <p:spPr>
          <a:xfrm>
            <a:off x="144000" y="4680000"/>
            <a:ext cx="899795" cy="1186815"/>
          </a:xfrm>
          <a:prstGeom prst="rect">
            <a:avLst/>
          </a:prstGeom>
        </p:spPr>
      </p:pic>
      <p:pic>
        <p:nvPicPr>
          <p:cNvPr id="68" name="图片 67" descr="智能系统"/>
          <p:cNvPicPr>
            <a:picLocks noChangeAspect="1"/>
          </p:cNvPicPr>
          <p:nvPr/>
        </p:nvPicPr>
        <p:blipFill>
          <a:blip r:embed="rId45"/>
          <a:srcRect l="14175" t="4474" r="4036" b="9635"/>
          <a:stretch>
            <a:fillRect/>
          </a:stretch>
        </p:blipFill>
        <p:spPr>
          <a:xfrm>
            <a:off x="6948000" y="4678045"/>
            <a:ext cx="899795" cy="1187450"/>
          </a:xfrm>
          <a:prstGeom prst="rect">
            <a:avLst/>
          </a:prstGeom>
        </p:spPr>
      </p:pic>
      <p:pic>
        <p:nvPicPr>
          <p:cNvPr id="57" name="图片 56" descr="机器学习和深度学习"/>
          <p:cNvPicPr>
            <a:picLocks noChangeAspect="1"/>
          </p:cNvPicPr>
          <p:nvPr/>
        </p:nvPicPr>
        <p:blipFill>
          <a:blip r:embed="rId46"/>
          <a:srcRect l="14839" t="5829" r="7596" b="10367"/>
          <a:stretch>
            <a:fillRect/>
          </a:stretch>
        </p:blipFill>
        <p:spPr>
          <a:xfrm>
            <a:off x="3060000" y="4680585"/>
            <a:ext cx="899795" cy="1186815"/>
          </a:xfrm>
          <a:prstGeom prst="rect">
            <a:avLst/>
          </a:prstGeom>
        </p:spPr>
      </p:pic>
      <p:pic>
        <p:nvPicPr>
          <p:cNvPr id="58" name="图片 57" descr="自然语言处理"/>
          <p:cNvPicPr>
            <a:picLocks noChangeAspect="1"/>
          </p:cNvPicPr>
          <p:nvPr/>
        </p:nvPicPr>
        <p:blipFill>
          <a:blip r:embed="rId47"/>
          <a:srcRect l="14875" t="5318" r="6908" b="10393"/>
          <a:stretch>
            <a:fillRect/>
          </a:stretch>
        </p:blipFill>
        <p:spPr>
          <a:xfrm>
            <a:off x="4032000" y="4679950"/>
            <a:ext cx="899795" cy="1186180"/>
          </a:xfrm>
          <a:prstGeom prst="rect">
            <a:avLst/>
          </a:prstGeom>
        </p:spPr>
      </p:pic>
      <p:pic>
        <p:nvPicPr>
          <p:cNvPr id="61" name="图片 60" descr="知识表示与处理"/>
          <p:cNvPicPr>
            <a:picLocks noChangeAspect="1"/>
          </p:cNvPicPr>
          <p:nvPr/>
        </p:nvPicPr>
        <p:blipFill>
          <a:blip r:embed="rId48"/>
          <a:srcRect l="15951" t="5695" r="8134" b="10646"/>
          <a:stretch>
            <a:fillRect/>
          </a:stretch>
        </p:blipFill>
        <p:spPr>
          <a:xfrm>
            <a:off x="5004000" y="4680585"/>
            <a:ext cx="899795" cy="1186815"/>
          </a:xfrm>
          <a:prstGeom prst="rect">
            <a:avLst/>
          </a:prstGeom>
        </p:spPr>
      </p:pic>
      <p:pic>
        <p:nvPicPr>
          <p:cNvPr id="62" name="图片 61" descr="人工智能未来工程"/>
          <p:cNvPicPr>
            <a:picLocks noChangeAspect="1"/>
          </p:cNvPicPr>
          <p:nvPr/>
        </p:nvPicPr>
        <p:blipFill>
          <a:blip r:embed="rId49"/>
          <a:srcRect l="15130" t="5535" r="6443" b="10822"/>
          <a:stretch>
            <a:fillRect/>
          </a:stretch>
        </p:blipFill>
        <p:spPr>
          <a:xfrm>
            <a:off x="7920000" y="4679315"/>
            <a:ext cx="899795" cy="1186815"/>
          </a:xfrm>
          <a:prstGeom prst="rect">
            <a:avLst/>
          </a:prstGeom>
        </p:spPr>
      </p:pic>
      <p:pic>
        <p:nvPicPr>
          <p:cNvPr id="44" name="图片 43" descr="TensorFlow程序设计"/>
          <p:cNvPicPr>
            <a:picLocks noChangeAspect="1"/>
          </p:cNvPicPr>
          <p:nvPr>
            <p:custDataLst>
              <p:tags r:id="rId50"/>
            </p:custDataLst>
          </p:nvPr>
        </p:nvPicPr>
        <p:blipFill>
          <a:blip r:embed="rId51"/>
          <a:srcRect l="12894" t="5672" r="6635" b="10000"/>
          <a:stretch>
            <a:fillRect/>
          </a:stretch>
        </p:blipFill>
        <p:spPr>
          <a:xfrm>
            <a:off x="2088000" y="4679315"/>
            <a:ext cx="899795" cy="1186815"/>
          </a:xfrm>
          <a:prstGeom prst="rect">
            <a:avLst/>
          </a:prstGeom>
        </p:spPr>
      </p:pic>
      <p:pic>
        <p:nvPicPr>
          <p:cNvPr id="63" name="图片 62" descr="模式识别"/>
          <p:cNvPicPr>
            <a:picLocks noChangeAspect="1"/>
          </p:cNvPicPr>
          <p:nvPr/>
        </p:nvPicPr>
        <p:blipFill>
          <a:blip r:embed="rId52"/>
          <a:srcRect l="15065" t="5653" r="5714" b="9840"/>
          <a:stretch>
            <a:fillRect/>
          </a:stretch>
        </p:blipFill>
        <p:spPr>
          <a:xfrm>
            <a:off x="5976000" y="4678045"/>
            <a:ext cx="899795" cy="1187450"/>
          </a:xfrm>
          <a:prstGeom prst="rect">
            <a:avLst/>
          </a:prstGeom>
        </p:spPr>
      </p:pic>
      <p:pic>
        <p:nvPicPr>
          <p:cNvPr id="54" name="图片 53" descr="人工智能数据基础2"/>
          <p:cNvPicPr>
            <a:picLocks noChangeAspect="1"/>
          </p:cNvPicPr>
          <p:nvPr>
            <p:custDataLst>
              <p:tags r:id="rId53"/>
            </p:custDataLst>
          </p:nvPr>
        </p:nvPicPr>
        <p:blipFill>
          <a:blip r:embed="rId54"/>
          <a:srcRect l="14516" t="5334" r="6123" b="9573"/>
          <a:stretch>
            <a:fillRect/>
          </a:stretch>
        </p:blipFill>
        <p:spPr>
          <a:xfrm>
            <a:off x="1116000" y="4679315"/>
            <a:ext cx="899795" cy="1186180"/>
          </a:xfrm>
          <a:prstGeom prst="rect">
            <a:avLst/>
          </a:prstGeom>
        </p:spPr>
      </p:pic>
    </p:spTree>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0" y="1997136"/>
            <a:ext cx="7084431" cy="1791128"/>
            <a:chOff x="-1" y="2037922"/>
            <a:chExt cx="12192763" cy="1791128"/>
          </a:xfrm>
        </p:grpSpPr>
        <p:sp>
          <p:nvSpPr>
            <p:cNvPr id="3" name="矩形 2"/>
            <p:cNvSpPr/>
            <p:nvPr/>
          </p:nvSpPr>
          <p:spPr>
            <a:xfrm>
              <a:off x="762" y="2038350"/>
              <a:ext cx="12192000" cy="17907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p:nvSpPr>
          <p:spPr>
            <a:xfrm>
              <a:off x="762" y="2037922"/>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p:cNvSpPr/>
            <p:nvPr/>
          </p:nvSpPr>
          <p:spPr>
            <a:xfrm>
              <a:off x="-1" y="3752264"/>
              <a:ext cx="12192000" cy="7200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6" name="图片 5"/>
          <p:cNvPicPr>
            <a:picLocks noChangeAspect="1"/>
          </p:cNvPicPr>
          <p:nvPr/>
        </p:nvPicPr>
        <p:blipFill rotWithShape="1">
          <a:blip r:embed="rId1">
            <a:extLst>
              <a:ext uri="{28A0092B-C50C-407E-A947-70E740481C1C}">
                <a14:useLocalDpi xmlns:a14="http://schemas.microsoft.com/office/drawing/2010/main" val="0"/>
              </a:ext>
            </a:extLst>
          </a:blip>
          <a:srcRect r="75391"/>
          <a:stretch>
            <a:fillRect/>
          </a:stretch>
        </p:blipFill>
        <p:spPr>
          <a:xfrm flipH="1">
            <a:off x="6143625" y="0"/>
            <a:ext cx="3000375" cy="6858000"/>
          </a:xfrm>
          <a:prstGeom prst="rect">
            <a:avLst/>
          </a:prstGeom>
        </p:spPr>
      </p:pic>
      <p:sp>
        <p:nvSpPr>
          <p:cNvPr id="7" name="文本框 5"/>
          <p:cNvSpPr txBox="1"/>
          <p:nvPr/>
        </p:nvSpPr>
        <p:spPr>
          <a:xfrm>
            <a:off x="1371600" y="2328817"/>
            <a:ext cx="4185761" cy="1200329"/>
          </a:xfrm>
          <a:prstGeom prst="rect">
            <a:avLst/>
          </a:prstGeom>
          <a:noFill/>
        </p:spPr>
        <p:txBody>
          <a:bodyPr wrap="none" rtlCol="0">
            <a:spAutoFit/>
          </a:bodyPr>
          <a:lstStyle/>
          <a:p>
            <a:r>
              <a:rPr lang="zh-CN" altLang="en-US" sz="7200" spc="600" dirty="0" smtClean="0">
                <a:solidFill>
                  <a:schemeClr val="bg1"/>
                </a:solidFill>
              </a:rPr>
              <a:t>感谢聆听</a:t>
            </a:r>
            <a:endParaRPr lang="zh-CN" altLang="en-US" sz="7200" spc="600" dirty="0">
              <a:solidFill>
                <a:schemeClr val="bg1"/>
              </a:solidFill>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5153975" cy="415498"/>
          </a:xfrm>
          <a:prstGeom prst="rect">
            <a:avLst/>
          </a:prstGeom>
          <a:noFill/>
        </p:spPr>
        <p:txBody>
          <a:bodyPr wrap="none" rtlCol="0">
            <a:spAutoFit/>
          </a:bodyPr>
          <a:lstStyle/>
          <a:p>
            <a:r>
              <a:rPr lang="en-US" altLang="zh-CN" sz="2100" b="1" spc="225" dirty="0" smtClean="0">
                <a:solidFill>
                  <a:prstClr val="white"/>
                </a:solidFill>
              </a:rPr>
              <a:t>1.1</a:t>
            </a:r>
            <a:r>
              <a:rPr lang="zh-CN" altLang="zh-CN" sz="2100" spc="225" dirty="0" smtClean="0">
                <a:solidFill>
                  <a:schemeClr val="bg1"/>
                </a:solidFill>
                <a:latin typeface="微软雅黑" panose="020B0503020204020204" pitchFamily="34" charset="-122"/>
                <a:ea typeface="微软雅黑" panose="020B0503020204020204" pitchFamily="34" charset="-122"/>
              </a:rPr>
              <a:t>人工智能的思想、流派与发展起落</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486578" cy="300082"/>
          </a:xfrm>
          <a:prstGeom prst="rect">
            <a:avLst/>
          </a:prstGeom>
          <a:noFill/>
        </p:spPr>
        <p:txBody>
          <a:bodyPr wrap="none" rtlCol="0">
            <a:spAutoFit/>
          </a:bodyPr>
          <a:lstStyle/>
          <a:p>
            <a:r>
              <a:rPr lang="zh-CN" altLang="en-US" sz="1350" dirty="0" smtClean="0">
                <a:solidFill>
                  <a:prstClr val="white"/>
                </a:solidFill>
              </a:rPr>
              <a:t>第一章 深度学习的来源与应用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113" y="1382945"/>
            <a:ext cx="7621400" cy="10368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zh-CN" sz="1600" dirty="0" smtClean="0"/>
              <a:t>人工智能，也称机器智能。最初于</a:t>
            </a:r>
            <a:r>
              <a:rPr lang="en-US" altLang="zh-CN" sz="1600" dirty="0" smtClean="0"/>
              <a:t>1956</a:t>
            </a:r>
            <a:r>
              <a:rPr lang="zh-CN" altLang="zh-CN" sz="1600" dirty="0" smtClean="0"/>
              <a:t>年的</a:t>
            </a:r>
            <a:r>
              <a:rPr lang="en-US" altLang="zh-CN" sz="1600" dirty="0" smtClean="0"/>
              <a:t>Dartmouth</a:t>
            </a:r>
            <a:r>
              <a:rPr lang="zh-CN" altLang="zh-CN" sz="1600" dirty="0" smtClean="0"/>
              <a:t>学会上提出，是计算机科学、控制论、信息论、神经生理学、心理学、语言学等多种学科互相渗透而发展起来的一门综合性学科。以现代科技诠释和模拟人类智能，以延伸人类智能的科学，就是“人工智能”</a:t>
            </a:r>
            <a:r>
              <a:rPr lang="en-US" altLang="zh-CN" sz="1600" dirty="0" smtClean="0"/>
              <a:t>(AI</a:t>
            </a:r>
            <a:r>
              <a:rPr lang="zh-CN" altLang="en-US" sz="1600" dirty="0" smtClean="0"/>
              <a:t>：</a:t>
            </a:r>
            <a:r>
              <a:rPr lang="en-US" altLang="zh-CN" sz="1600" dirty="0" smtClean="0"/>
              <a:t>Artificial Intelligence) </a:t>
            </a:r>
            <a:r>
              <a:rPr lang="zh-CN" altLang="zh-CN" sz="1600" dirty="0" smtClean="0"/>
              <a:t>。</a:t>
            </a:r>
            <a:endParaRPr lang="zh-CN" altLang="en-US" sz="1600" dirty="0"/>
          </a:p>
        </p:txBody>
      </p:sp>
      <p:sp>
        <p:nvSpPr>
          <p:cNvPr id="12" name="矩形 11"/>
          <p:cNvSpPr/>
          <p:nvPr/>
        </p:nvSpPr>
        <p:spPr>
          <a:xfrm>
            <a:off x="452232" y="889323"/>
            <a:ext cx="1952779" cy="338554"/>
          </a:xfrm>
          <a:prstGeom prst="rect">
            <a:avLst/>
          </a:prstGeom>
        </p:spPr>
        <p:txBody>
          <a:bodyPr wrap="none">
            <a:spAutoFit/>
          </a:bodyPr>
          <a:lstStyle/>
          <a:p>
            <a:r>
              <a:rPr lang="en-US" altLang="zh-CN" sz="1600" b="1" dirty="0" smtClean="0">
                <a:solidFill>
                  <a:srgbClr val="3D89BC"/>
                </a:solidFill>
              </a:rPr>
              <a:t>1</a:t>
            </a:r>
            <a:r>
              <a:rPr lang="zh-CN" altLang="zh-CN" sz="1600" b="1" dirty="0" smtClean="0">
                <a:solidFill>
                  <a:srgbClr val="3D89BC"/>
                </a:solidFill>
              </a:rPr>
              <a:t>．人工智能的</a:t>
            </a:r>
            <a:r>
              <a:rPr lang="zh-CN" altLang="en-US" sz="1600" b="1" dirty="0" smtClean="0">
                <a:solidFill>
                  <a:srgbClr val="3D89BC"/>
                </a:solidFill>
              </a:rPr>
              <a:t>思想</a:t>
            </a:r>
            <a:endParaRPr lang="zh-CN" altLang="zh-CN" sz="1600" b="1" dirty="0">
              <a:solidFill>
                <a:srgbClr val="3D89BC"/>
              </a:solidFill>
            </a:endParaRPr>
          </a:p>
        </p:txBody>
      </p:sp>
      <p:pic>
        <p:nvPicPr>
          <p:cNvPr id="20" name="图片 19"/>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04582" y="2747977"/>
            <a:ext cx="6946599" cy="2894540"/>
          </a:xfrm>
          <a:prstGeom prst="rect">
            <a:avLst/>
          </a:prstGeom>
          <a:noFill/>
          <a:ln>
            <a:noFill/>
          </a:ln>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5153975" cy="415498"/>
          </a:xfrm>
          <a:prstGeom prst="rect">
            <a:avLst/>
          </a:prstGeom>
          <a:noFill/>
        </p:spPr>
        <p:txBody>
          <a:bodyPr wrap="none" rtlCol="0">
            <a:spAutoFit/>
          </a:bodyPr>
          <a:lstStyle/>
          <a:p>
            <a:r>
              <a:rPr lang="en-US" altLang="zh-CN" sz="2100" b="1" spc="225" dirty="0" smtClean="0">
                <a:solidFill>
                  <a:prstClr val="white"/>
                </a:solidFill>
              </a:rPr>
              <a:t>1.1</a:t>
            </a:r>
            <a:r>
              <a:rPr lang="zh-CN" altLang="zh-CN" sz="2100" spc="225" dirty="0" smtClean="0">
                <a:solidFill>
                  <a:schemeClr val="bg1"/>
                </a:solidFill>
                <a:latin typeface="微软雅黑" panose="020B0503020204020204" pitchFamily="34" charset="-122"/>
                <a:ea typeface="微软雅黑" panose="020B0503020204020204" pitchFamily="34" charset="-122"/>
              </a:rPr>
              <a:t>人工智能的思想、流派与发展起落</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486578" cy="300082"/>
          </a:xfrm>
          <a:prstGeom prst="rect">
            <a:avLst/>
          </a:prstGeom>
          <a:noFill/>
        </p:spPr>
        <p:txBody>
          <a:bodyPr wrap="none" rtlCol="0">
            <a:spAutoFit/>
          </a:bodyPr>
          <a:lstStyle/>
          <a:p>
            <a:r>
              <a:rPr lang="zh-CN" altLang="en-US" sz="1350" dirty="0" smtClean="0">
                <a:solidFill>
                  <a:prstClr val="white"/>
                </a:solidFill>
              </a:rPr>
              <a:t>第一章 深度学习的来源与应用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graphicFrame>
        <p:nvGraphicFramePr>
          <p:cNvPr id="11" name="图示 10"/>
          <p:cNvGraphicFramePr/>
          <p:nvPr/>
        </p:nvGraphicFramePr>
        <p:xfrm>
          <a:off x="983411" y="2268742"/>
          <a:ext cx="6806242" cy="3830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4" name="矩形 23"/>
          <p:cNvSpPr/>
          <p:nvPr/>
        </p:nvSpPr>
        <p:spPr>
          <a:xfrm>
            <a:off x="690113" y="1382945"/>
            <a:ext cx="7621400" cy="73427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zh-CN" sz="1600" dirty="0" smtClean="0"/>
              <a:t>半个世纪以来，人们对人类获得知识的方式总结为：逻辑演绎、归纳总结、生物进化，对应地发展出了人工智能的三大流派：符号主义、连接主义、行为主义。</a:t>
            </a:r>
            <a:endParaRPr lang="zh-CN" altLang="en-US" sz="1600" dirty="0"/>
          </a:p>
        </p:txBody>
      </p:sp>
      <p:sp>
        <p:nvSpPr>
          <p:cNvPr id="12" name="矩形 11"/>
          <p:cNvSpPr/>
          <p:nvPr/>
        </p:nvSpPr>
        <p:spPr>
          <a:xfrm>
            <a:off x="452232" y="889323"/>
            <a:ext cx="2363147" cy="338554"/>
          </a:xfrm>
          <a:prstGeom prst="rect">
            <a:avLst/>
          </a:prstGeom>
        </p:spPr>
        <p:txBody>
          <a:bodyPr wrap="none">
            <a:spAutoFit/>
          </a:bodyPr>
          <a:lstStyle/>
          <a:p>
            <a:r>
              <a:rPr lang="en-US" altLang="zh-CN" sz="1600" b="1" dirty="0" smtClean="0">
                <a:solidFill>
                  <a:srgbClr val="3D89BC"/>
                </a:solidFill>
              </a:rPr>
              <a:t>2</a:t>
            </a:r>
            <a:r>
              <a:rPr lang="zh-CN" altLang="zh-CN" sz="1600" b="1" dirty="0" smtClean="0">
                <a:solidFill>
                  <a:srgbClr val="3D89BC"/>
                </a:solidFill>
              </a:rPr>
              <a:t>．人工智能的</a:t>
            </a:r>
            <a:r>
              <a:rPr lang="zh-CN" altLang="en-US" sz="1600" b="1" dirty="0" smtClean="0">
                <a:solidFill>
                  <a:srgbClr val="3D89BC"/>
                </a:solidFill>
              </a:rPr>
              <a:t>三大</a:t>
            </a:r>
            <a:r>
              <a:rPr lang="zh-CN" altLang="zh-CN" sz="1600" b="1" dirty="0" smtClean="0">
                <a:solidFill>
                  <a:srgbClr val="3D89BC"/>
                </a:solidFill>
              </a:rPr>
              <a:t>流派</a:t>
            </a:r>
            <a:endParaRPr lang="zh-CN" altLang="zh-CN" sz="1600" b="1" dirty="0">
              <a:solidFill>
                <a:srgbClr val="3D89BC"/>
              </a:solidFill>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5153975" cy="415498"/>
          </a:xfrm>
          <a:prstGeom prst="rect">
            <a:avLst/>
          </a:prstGeom>
          <a:noFill/>
        </p:spPr>
        <p:txBody>
          <a:bodyPr wrap="none" rtlCol="0">
            <a:spAutoFit/>
          </a:bodyPr>
          <a:lstStyle/>
          <a:p>
            <a:r>
              <a:rPr lang="en-US" altLang="zh-CN" sz="2100" b="1" spc="225" dirty="0" smtClean="0">
                <a:solidFill>
                  <a:prstClr val="white"/>
                </a:solidFill>
              </a:rPr>
              <a:t>1.1</a:t>
            </a:r>
            <a:r>
              <a:rPr lang="zh-CN" altLang="zh-CN" sz="2100" spc="225" dirty="0" smtClean="0">
                <a:solidFill>
                  <a:schemeClr val="bg1"/>
                </a:solidFill>
                <a:latin typeface="微软雅黑" panose="020B0503020204020204" pitchFamily="34" charset="-122"/>
                <a:ea typeface="微软雅黑" panose="020B0503020204020204" pitchFamily="34" charset="-122"/>
              </a:rPr>
              <a:t>人工智能的思想、流派与发展起落</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486578" cy="300082"/>
          </a:xfrm>
          <a:prstGeom prst="rect">
            <a:avLst/>
          </a:prstGeom>
          <a:noFill/>
        </p:spPr>
        <p:txBody>
          <a:bodyPr wrap="none" rtlCol="0">
            <a:spAutoFit/>
          </a:bodyPr>
          <a:lstStyle/>
          <a:p>
            <a:r>
              <a:rPr lang="zh-CN" altLang="en-US" sz="1350" dirty="0" smtClean="0">
                <a:solidFill>
                  <a:prstClr val="white"/>
                </a:solidFill>
              </a:rPr>
              <a:t>第一章 深度学习的来源与应用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HN" sz="1200" b="1" dirty="0">
                <a:solidFill>
                  <a:schemeClr val="bg1">
                    <a:lumMod val="50000"/>
                  </a:schemeClr>
                </a:solidFill>
              </a:rPr>
              <a:t>31</a:t>
            </a:r>
            <a:endParaRPr lang="en-US" altLang="es-HN"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24" name="矩形 23"/>
          <p:cNvSpPr/>
          <p:nvPr/>
        </p:nvSpPr>
        <p:spPr>
          <a:xfrm>
            <a:off x="690113" y="1382945"/>
            <a:ext cx="7621400" cy="117068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zh-CN" sz="1600" dirty="0" smtClean="0"/>
              <a:t>人工智能未来十年发展趋势将在促进</a:t>
            </a:r>
            <a:r>
              <a:rPr lang="en-US" altLang="zh-CN" sz="1600" dirty="0" smtClean="0"/>
              <a:t>RT</a:t>
            </a:r>
            <a:r>
              <a:rPr lang="zh-CN" altLang="zh-CN" sz="1600" dirty="0" smtClean="0"/>
              <a:t>全息时代、新硬件、新语言、新算法和人类认知突破等方面产生积极作用，并且使弱人工智能趋于完美，使机器人和人的混合体有机融合。人工智能革命必将踏上从弱人工智能起步，通过强人工智能飞跃，最终迎来超人工智能时代的旅途。这段旅途之后，世界将变得完全不一样。</a:t>
            </a:r>
            <a:endParaRPr lang="zh-CN" altLang="en-US" sz="1600" dirty="0"/>
          </a:p>
        </p:txBody>
      </p:sp>
      <p:sp>
        <p:nvSpPr>
          <p:cNvPr id="12" name="矩形 11"/>
          <p:cNvSpPr/>
          <p:nvPr/>
        </p:nvSpPr>
        <p:spPr>
          <a:xfrm>
            <a:off x="452232" y="889323"/>
            <a:ext cx="2363147" cy="338554"/>
          </a:xfrm>
          <a:prstGeom prst="rect">
            <a:avLst/>
          </a:prstGeom>
        </p:spPr>
        <p:txBody>
          <a:bodyPr wrap="none">
            <a:spAutoFit/>
          </a:bodyPr>
          <a:lstStyle/>
          <a:p>
            <a:r>
              <a:rPr lang="en-US" altLang="zh-CN" sz="1600" b="1" dirty="0" smtClean="0">
                <a:solidFill>
                  <a:srgbClr val="3D89BC"/>
                </a:solidFill>
              </a:rPr>
              <a:t>4</a:t>
            </a:r>
            <a:r>
              <a:rPr lang="zh-CN" altLang="zh-CN" sz="1600" b="1" dirty="0" smtClean="0">
                <a:solidFill>
                  <a:srgbClr val="3D89BC"/>
                </a:solidFill>
              </a:rPr>
              <a:t>．人工智能</a:t>
            </a:r>
            <a:r>
              <a:rPr lang="zh-CN" altLang="en-US" sz="1600" b="1" dirty="0" smtClean="0">
                <a:solidFill>
                  <a:srgbClr val="3D89BC"/>
                </a:solidFill>
              </a:rPr>
              <a:t>发展</a:t>
            </a:r>
            <a:r>
              <a:rPr lang="zh-CN" altLang="zh-CN" sz="1600" b="1" dirty="0" smtClean="0">
                <a:solidFill>
                  <a:srgbClr val="3D89BC"/>
                </a:solidFill>
              </a:rPr>
              <a:t>的</a:t>
            </a:r>
            <a:r>
              <a:rPr lang="zh-CN" altLang="en-US" sz="1600" b="1" dirty="0" smtClean="0">
                <a:solidFill>
                  <a:srgbClr val="3D89BC"/>
                </a:solidFill>
              </a:rPr>
              <a:t>未来</a:t>
            </a:r>
            <a:endParaRPr lang="zh-CN" altLang="zh-CN" sz="1600" b="1" dirty="0">
              <a:solidFill>
                <a:srgbClr val="3D89BC"/>
              </a:solidFill>
            </a:endParaRPr>
          </a:p>
        </p:txBody>
      </p:sp>
      <p:sp>
        <p:nvSpPr>
          <p:cNvPr id="20" name="矩形 19"/>
          <p:cNvSpPr/>
          <p:nvPr/>
        </p:nvSpPr>
        <p:spPr>
          <a:xfrm flipH="1">
            <a:off x="752836" y="2672571"/>
            <a:ext cx="1683697" cy="577435"/>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smtClean="0"/>
              <a:t>弱人工智能</a:t>
            </a:r>
            <a:endParaRPr lang="zh-CN" altLang="en-US" dirty="0"/>
          </a:p>
        </p:txBody>
      </p:sp>
      <p:sp>
        <p:nvSpPr>
          <p:cNvPr id="25" name="矩形 24"/>
          <p:cNvSpPr/>
          <p:nvPr/>
        </p:nvSpPr>
        <p:spPr>
          <a:xfrm>
            <a:off x="747263" y="3364894"/>
            <a:ext cx="1683697" cy="25527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zh-CN" sz="1600" dirty="0" smtClean="0">
                <a:solidFill>
                  <a:schemeClr val="tx1">
                    <a:lumMod val="75000"/>
                    <a:lumOff val="25000"/>
                  </a:schemeClr>
                </a:solidFill>
                <a:sym typeface="+mn-ea"/>
              </a:rPr>
              <a:t>单个方面的人工智能。目前，主流科研集中在弱人工智能上</a:t>
            </a:r>
            <a:r>
              <a:rPr lang="zh-CN" altLang="en-US" sz="1600" dirty="0" smtClean="0">
                <a:solidFill>
                  <a:schemeClr val="tx1">
                    <a:lumMod val="75000"/>
                    <a:lumOff val="25000"/>
                  </a:schemeClr>
                </a:solidFill>
                <a:sym typeface="+mn-ea"/>
              </a:rPr>
              <a:t>。</a:t>
            </a:r>
            <a:r>
              <a:rPr lang="zh-CN" altLang="zh-CN" sz="1600" dirty="0" smtClean="0">
                <a:solidFill>
                  <a:schemeClr val="tx1">
                    <a:lumMod val="75000"/>
                    <a:lumOff val="25000"/>
                  </a:schemeClr>
                </a:solidFill>
                <a:sym typeface="+mn-ea"/>
              </a:rPr>
              <a:t>并且一般认为这一研究领域已经取得可观的成就。</a:t>
            </a:r>
            <a:endParaRPr lang="zh-CN" altLang="en-US" sz="1600" dirty="0" smtClean="0">
              <a:solidFill>
                <a:schemeClr val="tx1">
                  <a:lumMod val="75000"/>
                  <a:lumOff val="25000"/>
                </a:schemeClr>
              </a:solidFill>
              <a:sym typeface="+mn-ea"/>
            </a:endParaRPr>
          </a:p>
        </p:txBody>
      </p:sp>
      <p:sp>
        <p:nvSpPr>
          <p:cNvPr id="26" name="矩形 25"/>
          <p:cNvSpPr/>
          <p:nvPr/>
        </p:nvSpPr>
        <p:spPr>
          <a:xfrm flipH="1">
            <a:off x="3719061" y="2650269"/>
            <a:ext cx="1683697" cy="577435"/>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smtClean="0"/>
              <a:t>强人工智能</a:t>
            </a:r>
            <a:endParaRPr lang="zh-CN" altLang="en-US" dirty="0"/>
          </a:p>
        </p:txBody>
      </p:sp>
      <p:sp>
        <p:nvSpPr>
          <p:cNvPr id="27" name="矩形 26"/>
          <p:cNvSpPr/>
          <p:nvPr/>
        </p:nvSpPr>
        <p:spPr>
          <a:xfrm>
            <a:off x="3713488" y="3342592"/>
            <a:ext cx="1683697" cy="25527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zh-CN" sz="1600" dirty="0" smtClean="0">
                <a:solidFill>
                  <a:schemeClr val="tx1">
                    <a:lumMod val="75000"/>
                    <a:lumOff val="25000"/>
                  </a:schemeClr>
                </a:solidFill>
                <a:sym typeface="+mn-ea"/>
              </a:rPr>
              <a:t>不仅能真正推理和解决问题的智能机器，还具有知觉的或自我意识。</a:t>
            </a:r>
            <a:r>
              <a:rPr lang="zh-CN" altLang="en-US" sz="1600" dirty="0" smtClean="0">
                <a:solidFill>
                  <a:schemeClr val="tx1">
                    <a:lumMod val="75000"/>
                    <a:lumOff val="25000"/>
                  </a:schemeClr>
                </a:solidFill>
                <a:sym typeface="+mn-ea"/>
              </a:rPr>
              <a:t>分为</a:t>
            </a:r>
            <a:r>
              <a:rPr lang="zh-CN" altLang="zh-CN" sz="1600" dirty="0" smtClean="0">
                <a:solidFill>
                  <a:schemeClr val="tx1">
                    <a:lumMod val="75000"/>
                    <a:lumOff val="25000"/>
                  </a:schemeClr>
                </a:solidFill>
                <a:sym typeface="+mn-ea"/>
              </a:rPr>
              <a:t>类人的人工智能</a:t>
            </a:r>
            <a:r>
              <a:rPr lang="zh-CN" altLang="en-US" sz="1600" dirty="0" smtClean="0">
                <a:solidFill>
                  <a:schemeClr val="tx1">
                    <a:lumMod val="75000"/>
                    <a:lumOff val="25000"/>
                  </a:schemeClr>
                </a:solidFill>
                <a:sym typeface="+mn-ea"/>
              </a:rPr>
              <a:t>和</a:t>
            </a:r>
            <a:r>
              <a:rPr lang="zh-CN" altLang="zh-CN" sz="1600" dirty="0" smtClean="0">
                <a:solidFill>
                  <a:schemeClr val="tx1">
                    <a:lumMod val="75000"/>
                    <a:lumOff val="25000"/>
                  </a:schemeClr>
                </a:solidFill>
                <a:sym typeface="+mn-ea"/>
              </a:rPr>
              <a:t>非类人的人工智能</a:t>
            </a:r>
            <a:r>
              <a:rPr lang="zh-CN" altLang="en-US" sz="1600" dirty="0" smtClean="0">
                <a:solidFill>
                  <a:schemeClr val="tx1">
                    <a:lumMod val="75000"/>
                    <a:lumOff val="25000"/>
                  </a:schemeClr>
                </a:solidFill>
                <a:sym typeface="+mn-ea"/>
              </a:rPr>
              <a:t>。</a:t>
            </a:r>
            <a:endParaRPr lang="zh-CN" altLang="en-US" sz="1600" dirty="0" smtClean="0">
              <a:solidFill>
                <a:schemeClr val="tx1">
                  <a:lumMod val="75000"/>
                  <a:lumOff val="25000"/>
                </a:schemeClr>
              </a:solidFill>
              <a:sym typeface="+mn-ea"/>
            </a:endParaRPr>
          </a:p>
        </p:txBody>
      </p:sp>
      <p:sp>
        <p:nvSpPr>
          <p:cNvPr id="34" name="矩形 33"/>
          <p:cNvSpPr/>
          <p:nvPr/>
        </p:nvSpPr>
        <p:spPr>
          <a:xfrm flipH="1">
            <a:off x="6640681" y="2650269"/>
            <a:ext cx="1683697" cy="57743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zh-CN" altLang="en-US" dirty="0" smtClean="0"/>
              <a:t>超人工智能</a:t>
            </a:r>
            <a:endParaRPr lang="zh-CN" altLang="en-US" dirty="0"/>
          </a:p>
        </p:txBody>
      </p:sp>
      <p:sp>
        <p:nvSpPr>
          <p:cNvPr id="35" name="矩形 34"/>
          <p:cNvSpPr/>
          <p:nvPr/>
        </p:nvSpPr>
        <p:spPr>
          <a:xfrm>
            <a:off x="6635108" y="3342592"/>
            <a:ext cx="1683697" cy="2552700"/>
          </a:xfrm>
          <a:prstGeom prst="rect">
            <a:avLst/>
          </a:prstGeom>
          <a:noFill/>
          <a:ln>
            <a:solidFill>
              <a:srgbClr val="3D89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zh-CN" altLang="zh-CN" sz="1600" dirty="0" smtClean="0">
                <a:solidFill>
                  <a:schemeClr val="tx1">
                    <a:lumMod val="75000"/>
                    <a:lumOff val="25000"/>
                  </a:schemeClr>
                </a:solidFill>
                <a:sym typeface="+mn-ea"/>
              </a:rPr>
              <a:t>超越人类智慧并且将人类智慧延展的智能体系，各方面都可以比人类强。</a:t>
            </a:r>
            <a:endParaRPr lang="zh-CN" altLang="en-US" sz="1600" dirty="0" smtClean="0">
              <a:solidFill>
                <a:schemeClr val="tx1">
                  <a:lumMod val="75000"/>
                  <a:lumOff val="25000"/>
                </a:schemeClr>
              </a:solidFill>
              <a:sym typeface="+mn-ea"/>
            </a:endParaRPr>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2"/>
          <p:cNvGrpSpPr/>
          <p:nvPr/>
        </p:nvGrpSpPr>
        <p:grpSpPr>
          <a:xfrm>
            <a:off x="690257" y="854039"/>
            <a:ext cx="7832784" cy="781050"/>
            <a:chOff x="2788580" y="1152524"/>
            <a:chExt cx="3730770" cy="781050"/>
          </a:xfrm>
        </p:grpSpPr>
        <p:grpSp>
          <p:nvGrpSpPr>
            <p:cNvPr id="3" name="组合 5"/>
            <p:cNvGrpSpPr/>
            <p:nvPr/>
          </p:nvGrpSpPr>
          <p:grpSpPr>
            <a:xfrm>
              <a:off x="2788580" y="1152524"/>
              <a:ext cx="3730770" cy="781050"/>
              <a:chOff x="3725790" y="847725"/>
              <a:chExt cx="3730770" cy="781050"/>
            </a:xfrm>
          </p:grpSpPr>
          <p:grpSp>
            <p:nvGrpSpPr>
              <p:cNvPr id="4"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330824" y="1169836"/>
              <a:ext cx="2482335" cy="523220"/>
            </a:xfrm>
            <a:prstGeom prst="rect">
              <a:avLst/>
            </a:prstGeom>
            <a:noFill/>
          </p:spPr>
          <p:txBody>
            <a:bodyPr wrap="none" rtlCol="0">
              <a:spAutoFit/>
            </a:bodyPr>
            <a:lstStyle/>
            <a:p>
              <a:pPr algn="ctr"/>
              <a:r>
                <a:rPr lang="zh-CN" altLang="en-US" sz="2800" dirty="0">
                  <a:solidFill>
                    <a:schemeClr val="accent4"/>
                  </a:solidFill>
                </a:rPr>
                <a:t>第一</a:t>
              </a:r>
              <a:r>
                <a:rPr lang="zh-CN" altLang="en-US" sz="2800" dirty="0" smtClean="0">
                  <a:solidFill>
                    <a:schemeClr val="accent4"/>
                  </a:solidFill>
                </a:rPr>
                <a:t>章　</a:t>
              </a:r>
              <a:r>
                <a:rPr lang="zh-CN" altLang="zh-CN" sz="2800" dirty="0" smtClean="0">
                  <a:solidFill>
                    <a:schemeClr val="accent4"/>
                  </a:solidFill>
                </a:rPr>
                <a:t>深度学习的来源与应用</a:t>
              </a:r>
              <a:endParaRPr lang="zh-CN" altLang="en-US" sz="2800" dirty="0">
                <a:solidFill>
                  <a:schemeClr val="accent4"/>
                </a:solidFill>
              </a:endParaRPr>
            </a:p>
          </p:txBody>
        </p:sp>
      </p:grpSp>
      <p:grpSp>
        <p:nvGrpSpPr>
          <p:cNvPr id="7" name="组合 67"/>
          <p:cNvGrpSpPr/>
          <p:nvPr/>
        </p:nvGrpSpPr>
        <p:grpSpPr>
          <a:xfrm>
            <a:off x="1754534" y="2753555"/>
            <a:ext cx="5693399" cy="426278"/>
            <a:chOff x="1807265" y="2935089"/>
            <a:chExt cx="5693399" cy="426278"/>
          </a:xfrm>
        </p:grpSpPr>
        <p:sp>
          <p:nvSpPr>
            <p:cNvPr id="49" name="圆角矩形 48"/>
            <p:cNvSpPr/>
            <p:nvPr/>
          </p:nvSpPr>
          <p:spPr>
            <a:xfrm>
              <a:off x="1807265" y="2935089"/>
              <a:ext cx="5693399" cy="394200"/>
            </a:xfrm>
            <a:prstGeom prst="roundRect">
              <a:avLst>
                <a:gd name="adj" fmla="val 20658"/>
              </a:avLst>
            </a:prstGeom>
            <a:solidFill>
              <a:schemeClr val="accent1">
                <a:lumMod val="75000"/>
              </a:schemeClr>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0" name="矩形 49"/>
            <p:cNvSpPr/>
            <p:nvPr/>
          </p:nvSpPr>
          <p:spPr>
            <a:xfrm>
              <a:off x="1881814" y="2945869"/>
              <a:ext cx="3038011"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什么是深度学习</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8" name="组合 68"/>
          <p:cNvGrpSpPr/>
          <p:nvPr/>
        </p:nvGrpSpPr>
        <p:grpSpPr>
          <a:xfrm>
            <a:off x="1754534" y="3469343"/>
            <a:ext cx="5693399" cy="426278"/>
            <a:chOff x="1807265" y="3400693"/>
            <a:chExt cx="5693399" cy="426278"/>
          </a:xfrm>
        </p:grpSpPr>
        <p:sp>
          <p:nvSpPr>
            <p:cNvPr id="51" name="圆角矩形 50"/>
            <p:cNvSpPr/>
            <p:nvPr/>
          </p:nvSpPr>
          <p:spPr>
            <a:xfrm>
              <a:off x="1807265" y="3400693"/>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634328"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机器学习与深度学习</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15" name="组合 69"/>
          <p:cNvGrpSpPr/>
          <p:nvPr/>
        </p:nvGrpSpPr>
        <p:grpSpPr>
          <a:xfrm>
            <a:off x="1754534"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634328"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深度学习的应用场景</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5724644"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姊妹篇，剖析深度学习核心技术和实战应用</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smtClean="0">
                <a:solidFill>
                  <a:schemeClr val="bg1">
                    <a:lumMod val="50000"/>
                  </a:schemeClr>
                </a:solidFill>
              </a:rPr>
              <a:t>31</a:t>
            </a:r>
            <a:endParaRPr lang="en-U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grpSp>
        <p:nvGrpSpPr>
          <p:cNvPr id="44" name="组合 68"/>
          <p:cNvGrpSpPr/>
          <p:nvPr/>
        </p:nvGrpSpPr>
        <p:grpSpPr>
          <a:xfrm>
            <a:off x="1750812" y="2138631"/>
            <a:ext cx="5693399" cy="426278"/>
            <a:chOff x="1784958" y="88781"/>
            <a:chExt cx="5693399" cy="426278"/>
          </a:xfrm>
        </p:grpSpPr>
        <p:sp>
          <p:nvSpPr>
            <p:cNvPr id="45" name="圆角矩形 44"/>
            <p:cNvSpPr/>
            <p:nvPr/>
          </p:nvSpPr>
          <p:spPr>
            <a:xfrm>
              <a:off x="1784958" y="88781"/>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59507" y="99561"/>
              <a:ext cx="5423280"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人工智能的思想、流派与发展起落</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066865" cy="415498"/>
          </a:xfrm>
          <a:prstGeom prst="rect">
            <a:avLst/>
          </a:prstGeom>
          <a:noFill/>
        </p:spPr>
        <p:txBody>
          <a:bodyPr wrap="none" rtlCol="0">
            <a:spAutoFit/>
          </a:bodyPr>
          <a:lstStyle/>
          <a:p>
            <a:r>
              <a:rPr lang="en-US" altLang="zh-CN" sz="2100" b="1" spc="225" dirty="0" smtClean="0">
                <a:solidFill>
                  <a:prstClr val="white"/>
                </a:solidFill>
              </a:rPr>
              <a:t>1.2</a:t>
            </a:r>
            <a:r>
              <a:rPr lang="zh-CN" altLang="en-US" sz="2100" b="1" spc="225" dirty="0" smtClean="0">
                <a:solidFill>
                  <a:prstClr val="white"/>
                </a:solidFill>
              </a:rPr>
              <a:t>什么是深度学习？</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486578" cy="300082"/>
          </a:xfrm>
          <a:prstGeom prst="rect">
            <a:avLst/>
          </a:prstGeom>
          <a:noFill/>
        </p:spPr>
        <p:txBody>
          <a:bodyPr wrap="none" rtlCol="0">
            <a:spAutoFit/>
          </a:bodyPr>
          <a:lstStyle/>
          <a:p>
            <a:r>
              <a:rPr lang="zh-CN" altLang="en-US" sz="1350" dirty="0" smtClean="0">
                <a:solidFill>
                  <a:prstClr val="white"/>
                </a:solidFill>
              </a:rPr>
              <a:t>第一章 深度学习的来源与应用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sz="1200" b="1" dirty="0">
                <a:solidFill>
                  <a:schemeClr val="bg1">
                    <a:lumMod val="50000"/>
                  </a:schemeClr>
                </a:solidFill>
              </a:rPr>
              <a:t>31</a:t>
            </a:r>
            <a:endParaRPr lang="en-U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3863558" cy="338554"/>
          </a:xfrm>
          <a:prstGeom prst="rect">
            <a:avLst/>
          </a:prstGeom>
        </p:spPr>
        <p:txBody>
          <a:bodyPr wrap="none">
            <a:spAutoFit/>
          </a:bodyPr>
          <a:lstStyle/>
          <a:p>
            <a:r>
              <a:rPr lang="en-US" altLang="zh-CN" sz="1600" b="1" dirty="0" smtClean="0">
                <a:solidFill>
                  <a:srgbClr val="3D89BC"/>
                </a:solidFill>
              </a:rPr>
              <a:t>1</a:t>
            </a:r>
            <a:r>
              <a:rPr lang="zh-CN" altLang="zh-CN" sz="1600" b="1" dirty="0" smtClean="0">
                <a:solidFill>
                  <a:srgbClr val="3D89BC"/>
                </a:solidFill>
              </a:rPr>
              <a:t>．</a:t>
            </a:r>
            <a:r>
              <a:rPr lang="zh-CN" altLang="en-US" sz="1600" b="1" dirty="0" smtClean="0">
                <a:solidFill>
                  <a:srgbClr val="3D89BC"/>
                </a:solidFill>
              </a:rPr>
              <a:t>算法的重要性</a:t>
            </a:r>
            <a:r>
              <a:rPr lang="en-US" altLang="zh-CN" sz="1600" b="1" dirty="0" smtClean="0">
                <a:solidFill>
                  <a:srgbClr val="3D89BC"/>
                </a:solidFill>
              </a:rPr>
              <a:t>---</a:t>
            </a:r>
            <a:r>
              <a:rPr lang="zh-CN" altLang="en-US" sz="1600" b="1" dirty="0" smtClean="0">
                <a:solidFill>
                  <a:srgbClr val="3D89BC"/>
                </a:solidFill>
              </a:rPr>
              <a:t>从宇宙的形成说开去</a:t>
            </a:r>
            <a:endParaRPr lang="zh-CN" altLang="zh-CN" sz="1600" b="1" dirty="0">
              <a:solidFill>
                <a:srgbClr val="3D89BC"/>
              </a:solidFill>
            </a:endParaRPr>
          </a:p>
        </p:txBody>
      </p:sp>
      <p:pic>
        <p:nvPicPr>
          <p:cNvPr id="36" name="图片 35"/>
          <p:cNvPicPr/>
          <p:nvPr/>
        </p:nvPicPr>
        <p:blipFill>
          <a:blip r:embed="rId3" cstate="print"/>
          <a:srcRect/>
          <a:stretch>
            <a:fillRect/>
          </a:stretch>
        </p:blipFill>
        <p:spPr bwMode="auto">
          <a:xfrm>
            <a:off x="1626145" y="2493140"/>
            <a:ext cx="6068197" cy="3573125"/>
          </a:xfrm>
          <a:prstGeom prst="rect">
            <a:avLst/>
          </a:prstGeom>
          <a:noFill/>
          <a:ln w="9525">
            <a:noFill/>
            <a:miter lim="800000"/>
            <a:headEnd/>
            <a:tailEnd/>
          </a:ln>
        </p:spPr>
      </p:pic>
      <p:sp>
        <p:nvSpPr>
          <p:cNvPr id="37" name="矩形 36"/>
          <p:cNvSpPr/>
          <p:nvPr/>
        </p:nvSpPr>
        <p:spPr>
          <a:xfrm>
            <a:off x="690113" y="1382945"/>
            <a:ext cx="7621400" cy="103687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en-US" sz="1600" dirty="0" smtClean="0"/>
              <a:t>有限的算法（</a:t>
            </a:r>
            <a:r>
              <a:rPr lang="zh-CN" altLang="zh-CN" sz="1600" dirty="0" smtClean="0"/>
              <a:t>四种作用力</a:t>
            </a:r>
            <a:r>
              <a:rPr lang="zh-CN" altLang="en-US" sz="1600" dirty="0" smtClean="0"/>
              <a:t>）作用于物质（大数据）</a:t>
            </a:r>
            <a:r>
              <a:rPr lang="zh-CN" altLang="zh-CN" sz="1600" dirty="0" smtClean="0"/>
              <a:t>即可形成整个宇宙，算法</a:t>
            </a:r>
            <a:r>
              <a:rPr lang="zh-CN" altLang="en-US" sz="1600" dirty="0" smtClean="0"/>
              <a:t>与大数据相比同样重要！</a:t>
            </a:r>
            <a:endParaRPr lang="zh-CN" altLang="en-US" sz="1600" dirty="0"/>
          </a:p>
        </p:txBody>
      </p:sp>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grpSp>
        <p:nvGrpSpPr>
          <p:cNvPr id="4" name="组合 3"/>
          <p:cNvGrpSpPr/>
          <p:nvPr/>
        </p:nvGrpSpPr>
        <p:grpSpPr>
          <a:xfrm>
            <a:off x="-1" y="-2439"/>
            <a:ext cx="9145786" cy="718410"/>
            <a:chOff x="-1" y="190175"/>
            <a:chExt cx="9145786" cy="525795"/>
          </a:xfrm>
        </p:grpSpPr>
        <p:sp>
          <p:nvSpPr>
            <p:cNvPr id="5" name="任意多边形 4"/>
            <p:cNvSpPr/>
            <p:nvPr/>
          </p:nvSpPr>
          <p:spPr>
            <a:xfrm>
              <a:off x="1" y="190175"/>
              <a:ext cx="9143999" cy="490975"/>
            </a:xfrm>
            <a:custGeom>
              <a:avLst/>
              <a:gdLst>
                <a:gd name="connsiteX0" fmla="*/ 0 w 12191999"/>
                <a:gd name="connsiteY0" fmla="*/ 0 h 647700"/>
                <a:gd name="connsiteX1" fmla="*/ 12191999 w 12191999"/>
                <a:gd name="connsiteY1" fmla="*/ 0 h 647700"/>
                <a:gd name="connsiteX2" fmla="*/ 12191999 w 12191999"/>
                <a:gd name="connsiteY2" fmla="*/ 4171 h 647700"/>
                <a:gd name="connsiteX3" fmla="*/ 8600846 w 12191999"/>
                <a:gd name="connsiteY3" fmla="*/ 4171 h 647700"/>
                <a:gd name="connsiteX4" fmla="*/ 8223451 w 12191999"/>
                <a:gd name="connsiteY4" fmla="*/ 647700 h 647700"/>
                <a:gd name="connsiteX5" fmla="*/ 0 w 12191999"/>
                <a:gd name="connsiteY5" fmla="*/ 647700 h 647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91999" h="647700">
                  <a:moveTo>
                    <a:pt x="0" y="0"/>
                  </a:moveTo>
                  <a:lnTo>
                    <a:pt x="12191999" y="0"/>
                  </a:lnTo>
                  <a:lnTo>
                    <a:pt x="12191999" y="4171"/>
                  </a:lnTo>
                  <a:lnTo>
                    <a:pt x="8600846" y="4171"/>
                  </a:lnTo>
                  <a:lnTo>
                    <a:pt x="8223451"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6" name="任意多边形 5"/>
            <p:cNvSpPr/>
            <p:nvPr/>
          </p:nvSpPr>
          <p:spPr>
            <a:xfrm>
              <a:off x="-1" y="191961"/>
              <a:ext cx="9144000" cy="524009"/>
            </a:xfrm>
            <a:custGeom>
              <a:avLst/>
              <a:gdLst>
                <a:gd name="connsiteX0" fmla="*/ 8649011 w 12192000"/>
                <a:gd name="connsiteY0" fmla="*/ 0 h 698678"/>
                <a:gd name="connsiteX1" fmla="*/ 12192000 w 12192000"/>
                <a:gd name="connsiteY1" fmla="*/ 0 h 698678"/>
                <a:gd name="connsiteX2" fmla="*/ 12192000 w 12192000"/>
                <a:gd name="connsiteY2" fmla="*/ 45719 h 698678"/>
                <a:gd name="connsiteX3" fmla="*/ 8689612 w 12192000"/>
                <a:gd name="connsiteY3" fmla="*/ 45719 h 698678"/>
                <a:gd name="connsiteX4" fmla="*/ 8309954 w 12192000"/>
                <a:gd name="connsiteY4" fmla="*/ 698678 h 698678"/>
                <a:gd name="connsiteX5" fmla="*/ 8149486 w 12192000"/>
                <a:gd name="connsiteY5" fmla="*/ 698678 h 698678"/>
                <a:gd name="connsiteX6" fmla="*/ 8149901 w 12192000"/>
                <a:gd name="connsiteY6" fmla="*/ 697970 h 698678"/>
                <a:gd name="connsiteX7" fmla="*/ 0 w 12192000"/>
                <a:gd name="connsiteY7" fmla="*/ 697970 h 698678"/>
                <a:gd name="connsiteX8" fmla="*/ 0 w 12192000"/>
                <a:gd name="connsiteY8" fmla="*/ 652251 h 698678"/>
                <a:gd name="connsiteX9" fmla="*/ 8176713 w 12192000"/>
                <a:gd name="connsiteY9" fmla="*/ 652251 h 698678"/>
                <a:gd name="connsiteX10" fmla="*/ 8557764 w 12192000"/>
                <a:gd name="connsiteY10" fmla="*/ 2487 h 698678"/>
                <a:gd name="connsiteX11" fmla="*/ 8649011 w 12192000"/>
                <a:gd name="connsiteY11" fmla="*/ 2487 h 698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192000" h="698678">
                  <a:moveTo>
                    <a:pt x="8649011" y="0"/>
                  </a:moveTo>
                  <a:lnTo>
                    <a:pt x="12192000" y="0"/>
                  </a:lnTo>
                  <a:lnTo>
                    <a:pt x="12192000" y="45719"/>
                  </a:lnTo>
                  <a:lnTo>
                    <a:pt x="8689612" y="45719"/>
                  </a:lnTo>
                  <a:lnTo>
                    <a:pt x="8309954" y="698678"/>
                  </a:lnTo>
                  <a:lnTo>
                    <a:pt x="8149486" y="698678"/>
                  </a:lnTo>
                  <a:lnTo>
                    <a:pt x="8149901" y="697970"/>
                  </a:lnTo>
                  <a:lnTo>
                    <a:pt x="0" y="697970"/>
                  </a:lnTo>
                  <a:lnTo>
                    <a:pt x="0" y="652251"/>
                  </a:lnTo>
                  <a:lnTo>
                    <a:pt x="8176713" y="652251"/>
                  </a:lnTo>
                  <a:lnTo>
                    <a:pt x="8557764" y="2487"/>
                  </a:lnTo>
                  <a:lnTo>
                    <a:pt x="8649011" y="2487"/>
                  </a:lnTo>
                  <a:close/>
                </a:path>
              </a:pathLst>
            </a:cu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7" name="任意多边形 6"/>
            <p:cNvSpPr/>
            <p:nvPr/>
          </p:nvSpPr>
          <p:spPr>
            <a:xfrm>
              <a:off x="6231369" y="228409"/>
              <a:ext cx="2914416" cy="485775"/>
            </a:xfrm>
            <a:custGeom>
              <a:avLst/>
              <a:gdLst>
                <a:gd name="connsiteX0" fmla="*/ 379841 w 3885888"/>
                <a:gd name="connsiteY0" fmla="*/ 0 h 647700"/>
                <a:gd name="connsiteX1" fmla="*/ 3885888 w 3885888"/>
                <a:gd name="connsiteY1" fmla="*/ 0 h 647700"/>
                <a:gd name="connsiteX2" fmla="*/ 3885888 w 3885888"/>
                <a:gd name="connsiteY2" fmla="*/ 647700 h 647700"/>
                <a:gd name="connsiteX3" fmla="*/ 0 w 3885888"/>
                <a:gd name="connsiteY3" fmla="*/ 647700 h 647700"/>
              </a:gdLst>
              <a:ahLst/>
              <a:cxnLst>
                <a:cxn ang="0">
                  <a:pos x="connsiteX0" y="connsiteY0"/>
                </a:cxn>
                <a:cxn ang="0">
                  <a:pos x="connsiteX1" y="connsiteY1"/>
                </a:cxn>
                <a:cxn ang="0">
                  <a:pos x="connsiteX2" y="connsiteY2"/>
                </a:cxn>
                <a:cxn ang="0">
                  <a:pos x="connsiteX3" y="connsiteY3"/>
                </a:cxn>
              </a:cxnLst>
              <a:rect l="l" t="t" r="r" b="b"/>
              <a:pathLst>
                <a:path w="3885888" h="647700">
                  <a:moveTo>
                    <a:pt x="379841" y="0"/>
                  </a:moveTo>
                  <a:lnTo>
                    <a:pt x="3885888" y="0"/>
                  </a:lnTo>
                  <a:lnTo>
                    <a:pt x="3885888" y="647700"/>
                  </a:lnTo>
                  <a:lnTo>
                    <a:pt x="0" y="647700"/>
                  </a:lnTo>
                  <a:close/>
                </a:path>
              </a:pathLst>
            </a:cu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grpSp>
      <p:sp>
        <p:nvSpPr>
          <p:cNvPr id="8" name="文本框 6"/>
          <p:cNvSpPr txBox="1"/>
          <p:nvPr/>
        </p:nvSpPr>
        <p:spPr>
          <a:xfrm>
            <a:off x="452232" y="173917"/>
            <a:ext cx="3066865" cy="415498"/>
          </a:xfrm>
          <a:prstGeom prst="rect">
            <a:avLst/>
          </a:prstGeom>
          <a:noFill/>
        </p:spPr>
        <p:txBody>
          <a:bodyPr wrap="none" rtlCol="0">
            <a:spAutoFit/>
          </a:bodyPr>
          <a:lstStyle/>
          <a:p>
            <a:r>
              <a:rPr lang="en-US" altLang="zh-CN" sz="2100" b="1" spc="225" dirty="0" smtClean="0">
                <a:solidFill>
                  <a:prstClr val="white"/>
                </a:solidFill>
              </a:rPr>
              <a:t>1.2</a:t>
            </a:r>
            <a:r>
              <a:rPr lang="zh-CN" altLang="en-US" sz="2100" b="1" spc="225" dirty="0" smtClean="0">
                <a:solidFill>
                  <a:prstClr val="white"/>
                </a:solidFill>
              </a:rPr>
              <a:t>什么是深度学习？</a:t>
            </a:r>
            <a:endParaRPr lang="zh-CN" altLang="en-US" sz="2100" spc="225" dirty="0">
              <a:solidFill>
                <a:schemeClr val="bg1"/>
              </a:solidFill>
              <a:latin typeface="微软雅黑" panose="020B0503020204020204" pitchFamily="34" charset="-122"/>
              <a:ea typeface="微软雅黑" panose="020B0503020204020204" pitchFamily="34" charset="-122"/>
            </a:endParaRPr>
          </a:p>
        </p:txBody>
      </p:sp>
      <p:sp>
        <p:nvSpPr>
          <p:cNvPr id="9" name="Freeform 172"/>
          <p:cNvSpPr>
            <a:spLocks noEditPoints="1"/>
          </p:cNvSpPr>
          <p:nvPr/>
        </p:nvSpPr>
        <p:spPr bwMode="auto">
          <a:xfrm>
            <a:off x="114106" y="218902"/>
            <a:ext cx="328601" cy="325528"/>
          </a:xfrm>
          <a:custGeom>
            <a:avLst/>
            <a:gdLst>
              <a:gd name="T0" fmla="*/ 22 w 45"/>
              <a:gd name="T1" fmla="*/ 0 h 45"/>
              <a:gd name="T2" fmla="*/ 0 w 45"/>
              <a:gd name="T3" fmla="*/ 22 h 45"/>
              <a:gd name="T4" fmla="*/ 22 w 45"/>
              <a:gd name="T5" fmla="*/ 45 h 45"/>
              <a:gd name="T6" fmla="*/ 45 w 45"/>
              <a:gd name="T7" fmla="*/ 22 h 45"/>
              <a:gd name="T8" fmla="*/ 22 w 45"/>
              <a:gd name="T9" fmla="*/ 0 h 45"/>
              <a:gd name="T10" fmla="*/ 42 w 45"/>
              <a:gd name="T11" fmla="*/ 22 h 45"/>
              <a:gd name="T12" fmla="*/ 38 w 45"/>
              <a:gd name="T13" fmla="*/ 34 h 45"/>
              <a:gd name="T14" fmla="*/ 37 w 45"/>
              <a:gd name="T15" fmla="*/ 31 h 45"/>
              <a:gd name="T16" fmla="*/ 38 w 45"/>
              <a:gd name="T17" fmla="*/ 24 h 45"/>
              <a:gd name="T18" fmla="*/ 35 w 45"/>
              <a:gd name="T19" fmla="*/ 19 h 45"/>
              <a:gd name="T20" fmla="*/ 30 w 45"/>
              <a:gd name="T21" fmla="*/ 16 h 45"/>
              <a:gd name="T22" fmla="*/ 33 w 45"/>
              <a:gd name="T23" fmla="*/ 8 h 45"/>
              <a:gd name="T24" fmla="*/ 28 w 45"/>
              <a:gd name="T25" fmla="*/ 6 h 45"/>
              <a:gd name="T26" fmla="*/ 29 w 45"/>
              <a:gd name="T27" fmla="*/ 4 h 45"/>
              <a:gd name="T28" fmla="*/ 42 w 45"/>
              <a:gd name="T29" fmla="*/ 22 h 45"/>
              <a:gd name="T30" fmla="*/ 20 w 45"/>
              <a:gd name="T31" fmla="*/ 3 h 45"/>
              <a:gd name="T32" fmla="*/ 17 w 45"/>
              <a:gd name="T33" fmla="*/ 5 h 45"/>
              <a:gd name="T34" fmla="*/ 14 w 45"/>
              <a:gd name="T35" fmla="*/ 8 h 45"/>
              <a:gd name="T36" fmla="*/ 11 w 45"/>
              <a:gd name="T37" fmla="*/ 12 h 45"/>
              <a:gd name="T38" fmla="*/ 13 w 45"/>
              <a:gd name="T39" fmla="*/ 14 h 45"/>
              <a:gd name="T40" fmla="*/ 16 w 45"/>
              <a:gd name="T41" fmla="*/ 15 h 45"/>
              <a:gd name="T42" fmla="*/ 23 w 45"/>
              <a:gd name="T43" fmla="*/ 22 h 45"/>
              <a:gd name="T44" fmla="*/ 18 w 45"/>
              <a:gd name="T45" fmla="*/ 28 h 45"/>
              <a:gd name="T46" fmla="*/ 17 w 45"/>
              <a:gd name="T47" fmla="*/ 31 h 45"/>
              <a:gd name="T48" fmla="*/ 17 w 45"/>
              <a:gd name="T49" fmla="*/ 37 h 45"/>
              <a:gd name="T50" fmla="*/ 13 w 45"/>
              <a:gd name="T51" fmla="*/ 32 h 45"/>
              <a:gd name="T52" fmla="*/ 12 w 45"/>
              <a:gd name="T53" fmla="*/ 27 h 45"/>
              <a:gd name="T54" fmla="*/ 8 w 45"/>
              <a:gd name="T55" fmla="*/ 22 h 45"/>
              <a:gd name="T56" fmla="*/ 10 w 45"/>
              <a:gd name="T57" fmla="*/ 17 h 45"/>
              <a:gd name="T58" fmla="*/ 5 w 45"/>
              <a:gd name="T59" fmla="*/ 16 h 45"/>
              <a:gd name="T60" fmla="*/ 20 w 45"/>
              <a:gd name="T61" fmla="*/ 3 h 45"/>
              <a:gd name="T62" fmla="*/ 16 w 45"/>
              <a:gd name="T63" fmla="*/ 41 h 45"/>
              <a:gd name="T64" fmla="*/ 19 w 45"/>
              <a:gd name="T65" fmla="*/ 39 h 45"/>
              <a:gd name="T66" fmla="*/ 22 w 45"/>
              <a:gd name="T67" fmla="*/ 38 h 45"/>
              <a:gd name="T68" fmla="*/ 28 w 45"/>
              <a:gd name="T69" fmla="*/ 37 h 45"/>
              <a:gd name="T70" fmla="*/ 33 w 45"/>
              <a:gd name="T71" fmla="*/ 38 h 45"/>
              <a:gd name="T72" fmla="*/ 22 w 45"/>
              <a:gd name="T73" fmla="*/ 42 h 45"/>
              <a:gd name="T74" fmla="*/ 16 w 45"/>
              <a:gd name="T75" fmla="*/ 41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 h="45">
                <a:moveTo>
                  <a:pt x="22" y="0"/>
                </a:moveTo>
                <a:cubicBezTo>
                  <a:pt x="10" y="0"/>
                  <a:pt x="0" y="10"/>
                  <a:pt x="0" y="22"/>
                </a:cubicBezTo>
                <a:cubicBezTo>
                  <a:pt x="0" y="35"/>
                  <a:pt x="10" y="45"/>
                  <a:pt x="22" y="45"/>
                </a:cubicBezTo>
                <a:cubicBezTo>
                  <a:pt x="35" y="45"/>
                  <a:pt x="45" y="35"/>
                  <a:pt x="45" y="22"/>
                </a:cubicBezTo>
                <a:cubicBezTo>
                  <a:pt x="45" y="10"/>
                  <a:pt x="35" y="0"/>
                  <a:pt x="22" y="0"/>
                </a:cubicBezTo>
                <a:close/>
                <a:moveTo>
                  <a:pt x="42" y="22"/>
                </a:moveTo>
                <a:cubicBezTo>
                  <a:pt x="42" y="27"/>
                  <a:pt x="40" y="31"/>
                  <a:pt x="38" y="34"/>
                </a:cubicBezTo>
                <a:cubicBezTo>
                  <a:pt x="37" y="34"/>
                  <a:pt x="36" y="32"/>
                  <a:pt x="37" y="31"/>
                </a:cubicBezTo>
                <a:cubicBezTo>
                  <a:pt x="38" y="29"/>
                  <a:pt x="38" y="25"/>
                  <a:pt x="38" y="24"/>
                </a:cubicBezTo>
                <a:cubicBezTo>
                  <a:pt x="38" y="23"/>
                  <a:pt x="37" y="19"/>
                  <a:pt x="35" y="19"/>
                </a:cubicBezTo>
                <a:cubicBezTo>
                  <a:pt x="33" y="19"/>
                  <a:pt x="32" y="19"/>
                  <a:pt x="30" y="16"/>
                </a:cubicBezTo>
                <a:cubicBezTo>
                  <a:pt x="28" y="11"/>
                  <a:pt x="35" y="10"/>
                  <a:pt x="33" y="8"/>
                </a:cubicBezTo>
                <a:cubicBezTo>
                  <a:pt x="32" y="7"/>
                  <a:pt x="28" y="11"/>
                  <a:pt x="28" y="6"/>
                </a:cubicBezTo>
                <a:cubicBezTo>
                  <a:pt x="28" y="5"/>
                  <a:pt x="28" y="5"/>
                  <a:pt x="29" y="4"/>
                </a:cubicBezTo>
                <a:cubicBezTo>
                  <a:pt x="36" y="7"/>
                  <a:pt x="42" y="14"/>
                  <a:pt x="42" y="22"/>
                </a:cubicBezTo>
                <a:close/>
                <a:moveTo>
                  <a:pt x="20" y="3"/>
                </a:moveTo>
                <a:cubicBezTo>
                  <a:pt x="19" y="4"/>
                  <a:pt x="18" y="5"/>
                  <a:pt x="17" y="5"/>
                </a:cubicBezTo>
                <a:cubicBezTo>
                  <a:pt x="16" y="7"/>
                  <a:pt x="15" y="7"/>
                  <a:pt x="14" y="8"/>
                </a:cubicBezTo>
                <a:cubicBezTo>
                  <a:pt x="13" y="9"/>
                  <a:pt x="11" y="11"/>
                  <a:pt x="11" y="12"/>
                </a:cubicBezTo>
                <a:cubicBezTo>
                  <a:pt x="11" y="13"/>
                  <a:pt x="12" y="15"/>
                  <a:pt x="13" y="14"/>
                </a:cubicBezTo>
                <a:cubicBezTo>
                  <a:pt x="13" y="14"/>
                  <a:pt x="15" y="14"/>
                  <a:pt x="16" y="15"/>
                </a:cubicBezTo>
                <a:cubicBezTo>
                  <a:pt x="18" y="15"/>
                  <a:pt x="26" y="15"/>
                  <a:pt x="23" y="22"/>
                </a:cubicBezTo>
                <a:cubicBezTo>
                  <a:pt x="22" y="24"/>
                  <a:pt x="19" y="24"/>
                  <a:pt x="18" y="28"/>
                </a:cubicBezTo>
                <a:cubicBezTo>
                  <a:pt x="18" y="28"/>
                  <a:pt x="17" y="30"/>
                  <a:pt x="17" y="31"/>
                </a:cubicBezTo>
                <a:cubicBezTo>
                  <a:pt x="17" y="32"/>
                  <a:pt x="18" y="37"/>
                  <a:pt x="17" y="37"/>
                </a:cubicBezTo>
                <a:cubicBezTo>
                  <a:pt x="16" y="37"/>
                  <a:pt x="13" y="33"/>
                  <a:pt x="13" y="32"/>
                </a:cubicBezTo>
                <a:cubicBezTo>
                  <a:pt x="13" y="31"/>
                  <a:pt x="12" y="29"/>
                  <a:pt x="12" y="27"/>
                </a:cubicBezTo>
                <a:cubicBezTo>
                  <a:pt x="12" y="25"/>
                  <a:pt x="8" y="25"/>
                  <a:pt x="8" y="22"/>
                </a:cubicBezTo>
                <a:cubicBezTo>
                  <a:pt x="8" y="19"/>
                  <a:pt x="10" y="18"/>
                  <a:pt x="10" y="17"/>
                </a:cubicBezTo>
                <a:cubicBezTo>
                  <a:pt x="9" y="16"/>
                  <a:pt x="6" y="16"/>
                  <a:pt x="5" y="16"/>
                </a:cubicBezTo>
                <a:cubicBezTo>
                  <a:pt x="7" y="9"/>
                  <a:pt x="13" y="4"/>
                  <a:pt x="20" y="3"/>
                </a:cubicBezTo>
                <a:close/>
                <a:moveTo>
                  <a:pt x="16" y="41"/>
                </a:moveTo>
                <a:cubicBezTo>
                  <a:pt x="18" y="40"/>
                  <a:pt x="18" y="39"/>
                  <a:pt x="19" y="39"/>
                </a:cubicBezTo>
                <a:cubicBezTo>
                  <a:pt x="20" y="39"/>
                  <a:pt x="21" y="39"/>
                  <a:pt x="22" y="38"/>
                </a:cubicBezTo>
                <a:cubicBezTo>
                  <a:pt x="23" y="38"/>
                  <a:pt x="26" y="37"/>
                  <a:pt x="28" y="37"/>
                </a:cubicBezTo>
                <a:cubicBezTo>
                  <a:pt x="29" y="37"/>
                  <a:pt x="32" y="37"/>
                  <a:pt x="33" y="38"/>
                </a:cubicBezTo>
                <a:cubicBezTo>
                  <a:pt x="30" y="40"/>
                  <a:pt x="26" y="42"/>
                  <a:pt x="22" y="42"/>
                </a:cubicBezTo>
                <a:cubicBezTo>
                  <a:pt x="20" y="42"/>
                  <a:pt x="18" y="41"/>
                  <a:pt x="16" y="41"/>
                </a:cubicBezTo>
                <a:close/>
              </a:path>
            </a:pathLst>
          </a:custGeom>
          <a:solidFill>
            <a:schemeClr val="bg1"/>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id-ID" sz="1350">
              <a:solidFill>
                <a:prstClr val="black"/>
              </a:solidFill>
            </a:endParaRPr>
          </a:p>
        </p:txBody>
      </p:sp>
      <p:sp>
        <p:nvSpPr>
          <p:cNvPr id="10" name="文本框 27"/>
          <p:cNvSpPr txBox="1"/>
          <p:nvPr/>
        </p:nvSpPr>
        <p:spPr>
          <a:xfrm>
            <a:off x="6630203" y="234392"/>
            <a:ext cx="2486578" cy="300082"/>
          </a:xfrm>
          <a:prstGeom prst="rect">
            <a:avLst/>
          </a:prstGeom>
          <a:noFill/>
        </p:spPr>
        <p:txBody>
          <a:bodyPr wrap="none" rtlCol="0">
            <a:spAutoFit/>
          </a:bodyPr>
          <a:lstStyle/>
          <a:p>
            <a:r>
              <a:rPr lang="zh-CN" altLang="en-US" sz="1350" dirty="0" smtClean="0">
                <a:solidFill>
                  <a:prstClr val="white"/>
                </a:solidFill>
              </a:rPr>
              <a:t>第一章 深度学习的来源与应用</a:t>
            </a:r>
            <a:endParaRPr lang="zh-CN" altLang="en-US" sz="1350" dirty="0">
              <a:solidFill>
                <a:prstClr val="white"/>
              </a:solidFill>
            </a:endParaRPr>
          </a:p>
        </p:txBody>
      </p:sp>
      <p:pic>
        <p:nvPicPr>
          <p:cNvPr id="28"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0"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rPr>
              <a:t>31</a:t>
            </a:r>
            <a:endParaRPr lang="en-US" altLang="es-ES" sz="1200" b="1" dirty="0">
              <a:solidFill>
                <a:schemeClr val="bg1">
                  <a:lumMod val="50000"/>
                </a:schemeClr>
              </a:solidFill>
            </a:endParaRPr>
          </a:p>
        </p:txBody>
      </p:sp>
      <p:pic>
        <p:nvPicPr>
          <p:cNvPr id="31"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12" name="矩形 11"/>
          <p:cNvSpPr/>
          <p:nvPr/>
        </p:nvSpPr>
        <p:spPr>
          <a:xfrm>
            <a:off x="452232" y="889323"/>
            <a:ext cx="2363147" cy="338554"/>
          </a:xfrm>
          <a:prstGeom prst="rect">
            <a:avLst/>
          </a:prstGeom>
        </p:spPr>
        <p:txBody>
          <a:bodyPr wrap="none">
            <a:spAutoFit/>
          </a:bodyPr>
          <a:lstStyle/>
          <a:p>
            <a:r>
              <a:rPr lang="en-US" altLang="zh-CN" sz="1600" b="1" dirty="0" smtClean="0">
                <a:solidFill>
                  <a:srgbClr val="3D89BC"/>
                </a:solidFill>
              </a:rPr>
              <a:t>2</a:t>
            </a:r>
            <a:r>
              <a:rPr lang="zh-CN" altLang="zh-CN" sz="1600" b="1" dirty="0" smtClean="0">
                <a:solidFill>
                  <a:srgbClr val="3D89BC"/>
                </a:solidFill>
              </a:rPr>
              <a:t>．</a:t>
            </a:r>
            <a:r>
              <a:rPr lang="zh-CN" altLang="en-US" sz="1600" b="1" dirty="0" smtClean="0">
                <a:solidFill>
                  <a:srgbClr val="3D89BC"/>
                </a:solidFill>
              </a:rPr>
              <a:t>深</a:t>
            </a:r>
            <a:r>
              <a:rPr lang="zh-CN" altLang="zh-CN" sz="1600" b="1" dirty="0" smtClean="0">
                <a:solidFill>
                  <a:srgbClr val="3D89BC"/>
                </a:solidFill>
              </a:rPr>
              <a:t>度学习的基本思想</a:t>
            </a:r>
            <a:endParaRPr lang="zh-CN" altLang="zh-CN" sz="1600" b="1" dirty="0">
              <a:solidFill>
                <a:srgbClr val="3D89BC"/>
              </a:solidFill>
            </a:endParaRPr>
          </a:p>
        </p:txBody>
      </p:sp>
      <p:sp>
        <p:nvSpPr>
          <p:cNvPr id="37" name="矩形 36"/>
          <p:cNvSpPr/>
          <p:nvPr/>
        </p:nvSpPr>
        <p:spPr>
          <a:xfrm>
            <a:off x="690113" y="1382945"/>
            <a:ext cx="7621400" cy="1349104"/>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sz="1600" dirty="0" smtClean="0"/>
              <a:t>       </a:t>
            </a:r>
            <a:r>
              <a:rPr lang="zh-CN" altLang="en-US" sz="1600" dirty="0" smtClean="0"/>
              <a:t>深度学习的本质就是一个深层神经网络。</a:t>
            </a:r>
            <a:r>
              <a:rPr lang="zh-CN" altLang="zh-CN" sz="1600" dirty="0" smtClean="0"/>
              <a:t>深度学习的基本思想就是对堆叠多个层，将上一层的输出作为下一层的输入，逐步实现对输入信息的分级表达，让程序从中自动学习深入、抽象的特征</a:t>
            </a:r>
            <a:r>
              <a:rPr lang="en-US" altLang="zh-CN" sz="1600" baseline="30000" dirty="0" smtClean="0"/>
              <a:t>[6]</a:t>
            </a:r>
            <a:r>
              <a:rPr lang="zh-CN" altLang="zh-CN" sz="1600" dirty="0" smtClean="0"/>
              <a:t>。尤其值得注意的是“深度学习减少了人为干预，而这恰恰保留了数据客观性，因此可以提取出更加准确的特征”。</a:t>
            </a:r>
            <a:r>
              <a:rPr lang="zh-CN" altLang="en-US" sz="1600" dirty="0" smtClean="0"/>
              <a:t>深度学习的训练过程：</a:t>
            </a:r>
            <a:endParaRPr lang="zh-CN" altLang="en-US" sz="1600" dirty="0"/>
          </a:p>
        </p:txBody>
      </p:sp>
      <p:pic>
        <p:nvPicPr>
          <p:cNvPr id="20" name="图片 19"/>
          <p:cNvPicPr/>
          <p:nvPr/>
        </p:nvPicPr>
        <p:blipFill>
          <a:blip r:embed="rId3" cstate="print"/>
          <a:srcRect/>
          <a:stretch>
            <a:fillRect/>
          </a:stretch>
        </p:blipFill>
        <p:spPr bwMode="auto">
          <a:xfrm>
            <a:off x="1969932" y="3020230"/>
            <a:ext cx="5189151" cy="2856455"/>
          </a:xfrm>
          <a:prstGeom prst="rect">
            <a:avLst/>
          </a:prstGeom>
          <a:noFill/>
          <a:ln w="9525">
            <a:noFill/>
            <a:miter lim="800000"/>
            <a:headEnd/>
            <a:tailEnd/>
          </a:ln>
        </p:spPr>
      </p:pic>
      <p:sp>
        <p:nvSpPr>
          <p:cNvPr id="2" name="矩形 1"/>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72"/>
          <p:cNvGrpSpPr/>
          <p:nvPr/>
        </p:nvGrpSpPr>
        <p:grpSpPr>
          <a:xfrm>
            <a:off x="690257" y="854039"/>
            <a:ext cx="7832784" cy="781050"/>
            <a:chOff x="2788580" y="1152524"/>
            <a:chExt cx="3730770" cy="781050"/>
          </a:xfrm>
        </p:grpSpPr>
        <p:grpSp>
          <p:nvGrpSpPr>
            <p:cNvPr id="3" name="组合 5"/>
            <p:cNvGrpSpPr/>
            <p:nvPr/>
          </p:nvGrpSpPr>
          <p:grpSpPr>
            <a:xfrm>
              <a:off x="2788580" y="1152524"/>
              <a:ext cx="3730770" cy="781050"/>
              <a:chOff x="3725790" y="847725"/>
              <a:chExt cx="3730770" cy="781050"/>
            </a:xfrm>
          </p:grpSpPr>
          <p:grpSp>
            <p:nvGrpSpPr>
              <p:cNvPr id="4" name="组合 6"/>
              <p:cNvGrpSpPr/>
              <p:nvPr/>
            </p:nvGrpSpPr>
            <p:grpSpPr>
              <a:xfrm>
                <a:off x="3725790" y="1019175"/>
                <a:ext cx="627135" cy="609600"/>
                <a:chOff x="3725790" y="1019175"/>
                <a:chExt cx="627135" cy="609600"/>
              </a:xfrm>
            </p:grpSpPr>
            <p:sp>
              <p:nvSpPr>
                <p:cNvPr id="12" name="任意多边形 11"/>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直角三角形 12"/>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5" name="组合 7"/>
              <p:cNvGrpSpPr/>
              <p:nvPr/>
            </p:nvGrpSpPr>
            <p:grpSpPr>
              <a:xfrm flipH="1">
                <a:off x="6829425" y="1019175"/>
                <a:ext cx="627135" cy="609600"/>
                <a:chOff x="3725790" y="1019175"/>
                <a:chExt cx="627135" cy="609600"/>
              </a:xfrm>
            </p:grpSpPr>
            <p:sp>
              <p:nvSpPr>
                <p:cNvPr id="10" name="任意多边形 9"/>
                <p:cNvSpPr/>
                <p:nvPr/>
              </p:nvSpPr>
              <p:spPr>
                <a:xfrm>
                  <a:off x="3725790" y="1019175"/>
                  <a:ext cx="627135" cy="609600"/>
                </a:xfrm>
                <a:custGeom>
                  <a:avLst/>
                  <a:gdLst>
                    <a:gd name="connsiteX0" fmla="*/ 0 w 627135"/>
                    <a:gd name="connsiteY0" fmla="*/ 0 h 609600"/>
                    <a:gd name="connsiteX1" fmla="*/ 627135 w 627135"/>
                    <a:gd name="connsiteY1" fmla="*/ 0 h 609600"/>
                    <a:gd name="connsiteX2" fmla="*/ 627135 w 627135"/>
                    <a:gd name="connsiteY2" fmla="*/ 609600 h 609600"/>
                    <a:gd name="connsiteX3" fmla="*/ 1783 w 627135"/>
                    <a:gd name="connsiteY3" fmla="*/ 609600 h 609600"/>
                    <a:gd name="connsiteX4" fmla="*/ 305666 w 627135"/>
                    <a:gd name="connsiteY4" fmla="*/ 300804 h 609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7135" h="609600">
                      <a:moveTo>
                        <a:pt x="0" y="0"/>
                      </a:moveTo>
                      <a:lnTo>
                        <a:pt x="627135" y="0"/>
                      </a:lnTo>
                      <a:lnTo>
                        <a:pt x="627135" y="609600"/>
                      </a:lnTo>
                      <a:lnTo>
                        <a:pt x="1783" y="609600"/>
                      </a:lnTo>
                      <a:lnTo>
                        <a:pt x="305666" y="300804"/>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直角三角形 10"/>
                <p:cNvSpPr/>
                <p:nvPr/>
              </p:nvSpPr>
              <p:spPr>
                <a:xfrm rot="5400000" flipV="1">
                  <a:off x="4181475" y="1457325"/>
                  <a:ext cx="171450" cy="171450"/>
                </a:xfrm>
                <a:prstGeom prst="r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矩形 8"/>
              <p:cNvSpPr/>
              <p:nvPr/>
            </p:nvSpPr>
            <p:spPr>
              <a:xfrm>
                <a:off x="4181475" y="847725"/>
                <a:ext cx="2819400" cy="6096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4" name="文本框 14"/>
            <p:cNvSpPr txBox="1"/>
            <p:nvPr/>
          </p:nvSpPr>
          <p:spPr>
            <a:xfrm>
              <a:off x="3330824" y="1169836"/>
              <a:ext cx="2482335" cy="523220"/>
            </a:xfrm>
            <a:prstGeom prst="rect">
              <a:avLst/>
            </a:prstGeom>
            <a:noFill/>
          </p:spPr>
          <p:txBody>
            <a:bodyPr wrap="none" rtlCol="0">
              <a:spAutoFit/>
            </a:bodyPr>
            <a:lstStyle/>
            <a:p>
              <a:pPr algn="ctr"/>
              <a:r>
                <a:rPr lang="zh-CN" altLang="en-US" sz="2800" dirty="0">
                  <a:solidFill>
                    <a:schemeClr val="accent4"/>
                  </a:solidFill>
                </a:rPr>
                <a:t>第一</a:t>
              </a:r>
              <a:r>
                <a:rPr lang="zh-CN" altLang="en-US" sz="2800" dirty="0" smtClean="0">
                  <a:solidFill>
                    <a:schemeClr val="accent4"/>
                  </a:solidFill>
                </a:rPr>
                <a:t>章　</a:t>
              </a:r>
              <a:r>
                <a:rPr lang="zh-CN" altLang="zh-CN" sz="2800" dirty="0" smtClean="0">
                  <a:solidFill>
                    <a:schemeClr val="accent4"/>
                  </a:solidFill>
                </a:rPr>
                <a:t>深度学习的来源与应用</a:t>
              </a:r>
              <a:endParaRPr lang="zh-CN" altLang="en-US" sz="2800" dirty="0">
                <a:solidFill>
                  <a:schemeClr val="accent4"/>
                </a:solidFill>
              </a:endParaRPr>
            </a:p>
          </p:txBody>
        </p:sp>
      </p:grpSp>
      <p:grpSp>
        <p:nvGrpSpPr>
          <p:cNvPr id="7" name="组合 68"/>
          <p:cNvGrpSpPr/>
          <p:nvPr/>
        </p:nvGrpSpPr>
        <p:grpSpPr>
          <a:xfrm>
            <a:off x="1754534" y="3469343"/>
            <a:ext cx="5693399" cy="426278"/>
            <a:chOff x="1807265" y="3400693"/>
            <a:chExt cx="5693399" cy="426278"/>
          </a:xfrm>
          <a:solidFill>
            <a:schemeClr val="accent1">
              <a:lumMod val="75000"/>
            </a:schemeClr>
          </a:solidFill>
        </p:grpSpPr>
        <p:sp>
          <p:nvSpPr>
            <p:cNvPr id="51" name="圆角矩形 50"/>
            <p:cNvSpPr/>
            <p:nvPr/>
          </p:nvSpPr>
          <p:spPr>
            <a:xfrm>
              <a:off x="1807265" y="3400693"/>
              <a:ext cx="5693399" cy="394200"/>
            </a:xfrm>
            <a:prstGeom prst="roundRect">
              <a:avLst>
                <a:gd name="adj" fmla="val 20658"/>
              </a:avLst>
            </a:prstGeom>
            <a:grp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2" name="矩形 51"/>
            <p:cNvSpPr/>
            <p:nvPr/>
          </p:nvSpPr>
          <p:spPr>
            <a:xfrm>
              <a:off x="1881814" y="3411473"/>
              <a:ext cx="3634328" cy="415498"/>
            </a:xfrm>
            <a:prstGeom prst="rect">
              <a:avLst/>
            </a:prstGeom>
            <a:grpFill/>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1.3</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机器学习与深度学习</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8" name="组合 69"/>
          <p:cNvGrpSpPr/>
          <p:nvPr/>
        </p:nvGrpSpPr>
        <p:grpSpPr>
          <a:xfrm>
            <a:off x="1754534" y="4185131"/>
            <a:ext cx="5693399" cy="426279"/>
            <a:chOff x="1807265" y="3866296"/>
            <a:chExt cx="5693399" cy="426279"/>
          </a:xfrm>
        </p:grpSpPr>
        <p:sp>
          <p:nvSpPr>
            <p:cNvPr id="53" name="圆角矩形 52"/>
            <p:cNvSpPr/>
            <p:nvPr/>
          </p:nvSpPr>
          <p:spPr>
            <a:xfrm>
              <a:off x="1807265" y="3866296"/>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4" name="矩形 53"/>
            <p:cNvSpPr/>
            <p:nvPr/>
          </p:nvSpPr>
          <p:spPr>
            <a:xfrm>
              <a:off x="1881814" y="3877077"/>
              <a:ext cx="3634328"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1.4</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深度学习的应用场景</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2" name="矩形 31"/>
          <p:cNvSpPr/>
          <p:nvPr/>
        </p:nvSpPr>
        <p:spPr>
          <a:xfrm>
            <a:off x="-7143" y="-9147"/>
            <a:ext cx="9158090" cy="38219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solidFill>
                <a:prstClr val="white"/>
              </a:solidFill>
            </a:endParaRPr>
          </a:p>
        </p:txBody>
      </p:sp>
      <p:sp>
        <p:nvSpPr>
          <p:cNvPr id="33" name="矩形 32"/>
          <p:cNvSpPr/>
          <p:nvPr/>
        </p:nvSpPr>
        <p:spPr>
          <a:xfrm>
            <a:off x="7929" y="38314"/>
            <a:ext cx="5724644" cy="300082"/>
          </a:xfrm>
          <a:prstGeom prst="rect">
            <a:avLst/>
          </a:prstGeom>
        </p:spPr>
        <p:txBody>
          <a:bodyPr wrap="none">
            <a:spAutoFit/>
          </a:bodyPr>
          <a:lstStyle/>
          <a:p>
            <a:r>
              <a:rPr lang="zh-CN" altLang="en-US" sz="1350" dirty="0" smtClean="0">
                <a:solidFill>
                  <a:schemeClr val="bg1"/>
                </a:solidFill>
              </a:rPr>
              <a:t>全国高校标准教材</a:t>
            </a:r>
            <a:r>
              <a:rPr lang="en-US" altLang="zh-CN" sz="1350" dirty="0" smtClean="0">
                <a:solidFill>
                  <a:schemeClr val="bg1"/>
                </a:solidFill>
              </a:rPr>
              <a:t>《</a:t>
            </a:r>
            <a:r>
              <a:rPr lang="zh-CN" altLang="en-US" sz="1350" dirty="0" smtClean="0">
                <a:solidFill>
                  <a:schemeClr val="bg1"/>
                </a:solidFill>
              </a:rPr>
              <a:t>云计算</a:t>
            </a:r>
            <a:r>
              <a:rPr lang="en-US" altLang="zh-CN" sz="1350" dirty="0" smtClean="0">
                <a:solidFill>
                  <a:schemeClr val="bg1"/>
                </a:solidFill>
              </a:rPr>
              <a:t>》</a:t>
            </a:r>
            <a:r>
              <a:rPr lang="zh-CN" altLang="en-US" sz="1350" dirty="0" smtClean="0">
                <a:solidFill>
                  <a:schemeClr val="bg1"/>
                </a:solidFill>
              </a:rPr>
              <a:t>姊妹篇，剖析深度学习核心技术和实战应用</a:t>
            </a:r>
            <a:endParaRPr lang="zh-CN" altLang="en-US" sz="1350" dirty="0">
              <a:solidFill>
                <a:schemeClr val="bg1"/>
              </a:solidFill>
            </a:endParaRPr>
          </a:p>
        </p:txBody>
      </p:sp>
      <p:sp>
        <p:nvSpPr>
          <p:cNvPr id="36" name="矩形 35"/>
          <p:cNvSpPr/>
          <p:nvPr/>
        </p:nvSpPr>
        <p:spPr>
          <a:xfrm>
            <a:off x="0" y="6669360"/>
            <a:ext cx="9144000" cy="188640"/>
          </a:xfrm>
          <a:prstGeom prst="rect">
            <a:avLst/>
          </a:prstGeom>
          <a:solidFill>
            <a:srgbClr val="3D89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endParaRPr>
          </a:p>
        </p:txBody>
      </p:sp>
      <p:pic>
        <p:nvPicPr>
          <p:cNvPr id="37" name="27 Imagen"/>
          <p:cNvPicPr>
            <a:picLocks noChangeAspect="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4167188" y="6250579"/>
            <a:ext cx="3635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30 CuadroTexto"/>
          <p:cNvSpPr txBox="1"/>
          <p:nvPr/>
        </p:nvSpPr>
        <p:spPr>
          <a:xfrm>
            <a:off x="4467225" y="6261691"/>
            <a:ext cx="315913" cy="277813"/>
          </a:xfrm>
          <a:prstGeom prst="rect">
            <a:avLst/>
          </a:prstGeom>
          <a:noFill/>
        </p:spPr>
        <p:txBody>
          <a:bodyPr wrap="none">
            <a:spAutoFit/>
          </a:bodyPr>
          <a:lstStyle/>
          <a:p>
            <a:pPr fontAlgn="auto">
              <a:spcBef>
                <a:spcPts val="0"/>
              </a:spcBef>
              <a:spcAft>
                <a:spcPts val="0"/>
              </a:spcAft>
              <a:defRPr/>
            </a:pPr>
            <a:r>
              <a:rPr lang="es-HN" sz="1200" b="1" i="1" dirty="0">
                <a:solidFill>
                  <a:schemeClr val="bg1">
                    <a:lumMod val="65000"/>
                  </a:schemeClr>
                </a:solidFill>
                <a:latin typeface="+mn-lt"/>
              </a:rPr>
              <a:t>of</a:t>
            </a:r>
            <a:endParaRPr lang="es-ES" sz="1200" b="1" i="1" dirty="0">
              <a:solidFill>
                <a:schemeClr val="bg1">
                  <a:lumMod val="65000"/>
                </a:schemeClr>
              </a:solidFill>
              <a:latin typeface="+mn-lt"/>
            </a:endParaRPr>
          </a:p>
        </p:txBody>
      </p:sp>
      <p:sp>
        <p:nvSpPr>
          <p:cNvPr id="39" name="31 CuadroTexto"/>
          <p:cNvSpPr txBox="1"/>
          <p:nvPr/>
        </p:nvSpPr>
        <p:spPr>
          <a:xfrm>
            <a:off x="4729199" y="6267161"/>
            <a:ext cx="370840" cy="275590"/>
          </a:xfrm>
          <a:prstGeom prst="rect">
            <a:avLst/>
          </a:prstGeom>
          <a:noFill/>
        </p:spPr>
        <p:txBody>
          <a:bodyPr wrap="none">
            <a:spAutoFit/>
          </a:bodyPr>
          <a:lstStyle/>
          <a:p>
            <a:pPr fontAlgn="auto">
              <a:spcBef>
                <a:spcPts val="0"/>
              </a:spcBef>
              <a:spcAft>
                <a:spcPts val="0"/>
              </a:spcAft>
              <a:defRPr/>
            </a:pPr>
            <a:r>
              <a:rPr lang="en-US" altLang="es-ES" sz="1200" b="1" dirty="0">
                <a:solidFill>
                  <a:schemeClr val="bg1">
                    <a:lumMod val="50000"/>
                  </a:schemeClr>
                </a:solidFill>
                <a:latin typeface="+mn-lt"/>
              </a:rPr>
              <a:t>31</a:t>
            </a:r>
            <a:endParaRPr lang="en-US" altLang="es-ES" sz="1200" b="1" dirty="0">
              <a:solidFill>
                <a:schemeClr val="bg1">
                  <a:lumMod val="50000"/>
                </a:schemeClr>
              </a:solidFill>
              <a:latin typeface="+mn-lt"/>
            </a:endParaRPr>
          </a:p>
        </p:txBody>
      </p:sp>
      <p:pic>
        <p:nvPicPr>
          <p:cNvPr id="40" name="Imagen 27">
            <a:hlinkClick r:id="" action="ppaction://hlinkshowjump?jump=next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a:off x="5103019"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Imagen 28">
            <a:hlinkClick r:id="" action="ppaction://hlinkshowjump?jump=previousslide"/>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bwMode="auto">
          <a:xfrm flipH="1">
            <a:off x="3926681" y="6301379"/>
            <a:ext cx="211137" cy="211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灯片编号占位符 5"/>
          <p:cNvSpPr txBox="1"/>
          <p:nvPr/>
        </p:nvSpPr>
        <p:spPr>
          <a:xfrm>
            <a:off x="2402285" y="6222797"/>
            <a:ext cx="2133600" cy="365125"/>
          </a:xfrm>
          <a:prstGeom prst="rect">
            <a:avLst/>
          </a:prstGeom>
        </p:spPr>
        <p:txBody>
          <a:bodyPr vert="horz" lIns="91440" tIns="45720" rIns="91440" bIns="45720" rtlCol="0" anchor="ctr"/>
          <a:lstStyle>
            <a:defPPr>
              <a:defRPr lang="zh-CN"/>
            </a:defPPr>
            <a:lvl1pPr marL="0" algn="r" defTabSz="914400" rtl="0" eaLnBrk="1" latinLnBrk="0" hangingPunct="1">
              <a:defRPr sz="1200" b="1"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F730C6D-5BB4-4F63-9D16-9EBF769D35DB}" type="slidenum">
              <a:rPr lang="zh-CN" altLang="en-US" smtClean="0"/>
            </a:fld>
            <a:endParaRPr lang="zh-CN" altLang="en-US" dirty="0"/>
          </a:p>
        </p:txBody>
      </p:sp>
      <p:sp>
        <p:nvSpPr>
          <p:cNvPr id="43" name="圆角矩形 42"/>
          <p:cNvSpPr/>
          <p:nvPr/>
        </p:nvSpPr>
        <p:spPr>
          <a:xfrm>
            <a:off x="1765366" y="4900918"/>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100" dirty="0" smtClean="0">
                <a:solidFill>
                  <a:schemeClr val="tx1">
                    <a:lumMod val="75000"/>
                    <a:lumOff val="25000"/>
                  </a:schemeClr>
                </a:solidFill>
              </a:rPr>
              <a:t>习题</a:t>
            </a:r>
            <a:endParaRPr lang="zh-CN" altLang="en-US" sz="2100" dirty="0">
              <a:solidFill>
                <a:schemeClr val="tx1">
                  <a:lumMod val="75000"/>
                  <a:lumOff val="25000"/>
                </a:schemeClr>
              </a:solidFill>
            </a:endParaRPr>
          </a:p>
        </p:txBody>
      </p:sp>
      <p:grpSp>
        <p:nvGrpSpPr>
          <p:cNvPr id="15" name="组合 68"/>
          <p:cNvGrpSpPr/>
          <p:nvPr/>
        </p:nvGrpSpPr>
        <p:grpSpPr>
          <a:xfrm>
            <a:off x="1750812" y="2138631"/>
            <a:ext cx="5693399" cy="426278"/>
            <a:chOff x="1784958" y="88781"/>
            <a:chExt cx="5693399" cy="426278"/>
          </a:xfrm>
        </p:grpSpPr>
        <p:sp>
          <p:nvSpPr>
            <p:cNvPr id="45" name="圆角矩形 44"/>
            <p:cNvSpPr/>
            <p:nvPr/>
          </p:nvSpPr>
          <p:spPr>
            <a:xfrm>
              <a:off x="1784958" y="88781"/>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46" name="矩形 45"/>
            <p:cNvSpPr/>
            <p:nvPr/>
          </p:nvSpPr>
          <p:spPr>
            <a:xfrm>
              <a:off x="1859507" y="99561"/>
              <a:ext cx="5423280"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1.1</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人工智能的思想、流派与发展起落</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grpSp>
        <p:nvGrpSpPr>
          <p:cNvPr id="55" name="组合 68"/>
          <p:cNvGrpSpPr/>
          <p:nvPr/>
        </p:nvGrpSpPr>
        <p:grpSpPr>
          <a:xfrm>
            <a:off x="1735943" y="2770533"/>
            <a:ext cx="5693399" cy="426278"/>
            <a:chOff x="1784958" y="88781"/>
            <a:chExt cx="5693399" cy="426278"/>
          </a:xfrm>
        </p:grpSpPr>
        <p:sp>
          <p:nvSpPr>
            <p:cNvPr id="56" name="圆角矩形 55"/>
            <p:cNvSpPr/>
            <p:nvPr/>
          </p:nvSpPr>
          <p:spPr>
            <a:xfrm>
              <a:off x="1784958" y="88781"/>
              <a:ext cx="5693399" cy="394200"/>
            </a:xfrm>
            <a:prstGeom prst="roundRect">
              <a:avLst>
                <a:gd name="adj" fmla="val 20658"/>
              </a:avLst>
            </a:prstGeom>
            <a:solidFill>
              <a:srgbClr val="E6E6E6"/>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7" name="矩形 56"/>
            <p:cNvSpPr/>
            <p:nvPr/>
          </p:nvSpPr>
          <p:spPr>
            <a:xfrm>
              <a:off x="1859507" y="99561"/>
              <a:ext cx="3336170" cy="415498"/>
            </a:xfrm>
            <a:prstGeom prst="rect">
              <a:avLst/>
            </a:prstGeom>
          </p:spPr>
          <p:txBody>
            <a:bodyPr wrap="none">
              <a:spAutoFit/>
            </a:bodyPr>
            <a:lstStyle/>
            <a:p>
              <a:r>
                <a:rPr lang="en-US" altLang="zh-CN"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1.2</a:t>
              </a:r>
              <a:r>
                <a:rPr lang="zh-CN" altLang="en-US" sz="2100" spc="225" dirty="0" smtClean="0">
                  <a:solidFill>
                    <a:schemeClr val="tx1">
                      <a:lumMod val="75000"/>
                      <a:lumOff val="25000"/>
                    </a:schemeClr>
                  </a:solidFill>
                  <a:latin typeface="微软雅黑" panose="020B0503020204020204" pitchFamily="34" charset="-122"/>
                  <a:ea typeface="微软雅黑" panose="020B0503020204020204" pitchFamily="34" charset="-122"/>
                </a:rPr>
                <a:t>　什么是深度学习？</a:t>
              </a:r>
              <a:endParaRPr lang="zh-CN" altLang="en-US" sz="2100" spc="225" dirty="0">
                <a:solidFill>
                  <a:schemeClr val="tx1">
                    <a:lumMod val="75000"/>
                    <a:lumOff val="25000"/>
                  </a:schemeClr>
                </a:solidFill>
                <a:latin typeface="微软雅黑" panose="020B0503020204020204" pitchFamily="34" charset="-122"/>
                <a:ea typeface="微软雅黑" panose="020B0503020204020204" pitchFamily="34" charset="-122"/>
              </a:endParaRPr>
            </a:p>
          </p:txBody>
        </p:sp>
      </p:grpSp>
      <p:sp>
        <p:nvSpPr>
          <p:cNvPr id="35" name="矩形 34"/>
          <p:cNvSpPr/>
          <p:nvPr/>
        </p:nvSpPr>
        <p:spPr>
          <a:xfrm>
            <a:off x="0" y="6123214"/>
            <a:ext cx="9144000" cy="546145"/>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prstClr val="white"/>
              </a:solidFill>
            </a:endParaRPr>
          </a:p>
        </p:txBody>
      </p:sp>
    </p:spTree>
  </p:cSld>
  <p:clrMapOvr>
    <a:masterClrMapping/>
  </p:clrMapOvr>
  <p:timing>
    <p:tnLst>
      <p:par>
        <p:cTn id="1" dur="indefinite" restart="never" nodeType="tmRoot"/>
      </p:par>
    </p:tnLst>
  </p:timing>
</p:sld>
</file>

<file path=ppt/tags/tag1.xml><?xml version="1.0" encoding="utf-8"?>
<p:tagLst xmlns:p="http://schemas.openxmlformats.org/presentationml/2006/main">
  <p:tag name="KSO_WM_UNIT_PLACING_PICTURE_USER_VIEWPORT" val="{&quot;height&quot;:2213.7700303667366,&quot;width&quot;:1643.1365829854146}"/>
</p:tagLst>
</file>

<file path=ppt/tags/tag10.xml><?xml version="1.0" encoding="utf-8"?>
<p:tagLst xmlns:p="http://schemas.openxmlformats.org/presentationml/2006/main">
  <p:tag name="KSO_WM_UNIT_PLACING_PICTURE_USER_VIEWPORT" val="{&quot;height&quot;:2242.0209063302964,&quot;width&quot;:2169.6622024616386}"/>
</p:tagLst>
</file>

<file path=ppt/tags/tag11.xml><?xml version="1.0" encoding="utf-8"?>
<p:tagLst xmlns:p="http://schemas.openxmlformats.org/presentationml/2006/main">
  <p:tag name="KSO_WM_UNIT_PLACING_PICTURE_USER_VIEWPORT" val="{&quot;height&quot;:2242.8056528848401,&quot;width&quot;:1643.1365829854146}"/>
</p:tagLst>
</file>

<file path=ppt/tags/tag12.xml><?xml version="1.0" encoding="utf-8"?>
<p:tagLst xmlns:p="http://schemas.openxmlformats.org/presentationml/2006/main">
  <p:tag name="KSO_WM_UNIT_PLACING_PICTURE_USER_VIEWPORT" val="{&quot;height&quot;:2243.5903994393834,&quot;width&quot;:1643.1365829854146}"/>
</p:tagLst>
</file>

<file path=ppt/tags/tag13.xml><?xml version="1.0" encoding="utf-8"?>
<p:tagLst xmlns:p="http://schemas.openxmlformats.org/presentationml/2006/main">
  <p:tag name="KSO_WM_UNIT_PLACING_PICTURE_USER_VIEWPORT" val="{&quot;height&quot;:2242.8056528848401,&quot;width&quot;:1643.1365829854146}"/>
</p:tagLst>
</file>

<file path=ppt/tags/tag14.xml><?xml version="1.0" encoding="utf-8"?>
<p:tagLst xmlns:p="http://schemas.openxmlformats.org/presentationml/2006/main">
  <p:tag name="KSO_WM_UNIT_PLACING_PICTURE_USER_VIEWPORT" val="{&quot;height&quot;:2216.9090165849102,&quot;width&quot;:1643.1365829854146}"/>
</p:tagLst>
</file>

<file path=ppt/tags/tag15.xml><?xml version="1.0" encoding="utf-8"?>
<p:tagLst xmlns:p="http://schemas.openxmlformats.org/presentationml/2006/main">
  <p:tag name="KSO_WM_UNIT_PLACING_PICTURE_USER_VIEWPORT" val="{&quot;height&quot;:2242.8056528848401,&quot;width&quot;:1643.1365829854146}"/>
</p:tagLst>
</file>

<file path=ppt/tags/tag16.xml><?xml version="1.0" encoding="utf-8"?>
<p:tagLst xmlns:p="http://schemas.openxmlformats.org/presentationml/2006/main">
  <p:tag name="KSO_WM_UNIT_PLACING_PICTURE_USER_VIEWPORT" val="{&quot;height&quot;:2244.3751459939267,&quot;width&quot;:1643.1365829854146}"/>
</p:tagLst>
</file>

<file path=ppt/tags/tag17.xml><?xml version="1.0" encoding="utf-8"?>
<p:tagLst xmlns:p="http://schemas.openxmlformats.org/presentationml/2006/main">
  <p:tag name="KSO_WM_UNIT_PLACING_PICTURE_USER_VIEWPORT" val="{&quot;height&quot;:2176.1021957486569,&quot;width&quot;:1844.0167001030202}"/>
</p:tagLst>
</file>

<file path=ppt/tags/tag18.xml><?xml version="1.0" encoding="utf-8"?>
<p:tagLst xmlns:p="http://schemas.openxmlformats.org/presentationml/2006/main">
  <p:tag name="KSO_WM_UNIT_PLACING_PICTURE_USER_VIEWPORT" val="{&quot;height&quot;:2253.0073580939033,&quot;width&quot;:1643.1365829854146}"/>
</p:tagLst>
</file>

<file path=ppt/tags/tag19.xml><?xml version="1.0" encoding="utf-8"?>
<p:tagLst xmlns:p="http://schemas.openxmlformats.org/presentationml/2006/main">
  <p:tag name="KSO_WM_UNIT_PLACING_PICTURE_USER_VIEWPORT" val="{&quot;height&quot;:2252.2226115393601,&quot;width&quot;:1570.9452908962751}"/>
</p:tagLst>
</file>

<file path=ppt/tags/tag2.xml><?xml version="1.0" encoding="utf-8"?>
<p:tagLst xmlns:p="http://schemas.openxmlformats.org/presentationml/2006/main">
  <p:tag name="KSO_WM_UNIT_PLACING_PICTURE_USER_VIEWPORT" val="{&quot;height&quot;:2214.5547769212799,&quot;width&quot;:1643.1365829854146}"/>
</p:tagLst>
</file>

<file path=ppt/tags/tag20.xml><?xml version="1.0" encoding="utf-8"?>
<p:tagLst xmlns:p="http://schemas.openxmlformats.org/presentationml/2006/main">
  <p:tag name="KSO_WM_UNIT_PLACING_PICTURE_USER_VIEWPORT" val="{&quot;height&quot;:2262.4243167484233,&quot;width&quot;:1629.012199750583}"/>
</p:tagLst>
</file>

<file path=ppt/tags/tag21.xml><?xml version="1.0" encoding="utf-8"?>
<p:tagLst xmlns:p="http://schemas.openxmlformats.org/presentationml/2006/main">
  <p:tag name="KSO_WM_UNIT_PLACING_PICTURE_USER_VIEWPORT" val="{&quot;height&quot;:2245.9446391030133,&quot;width&quot;:1555.2515317464622}"/>
</p:tagLst>
</file>

<file path=ppt/tags/tag22.xml><?xml version="1.0" encoding="utf-8"?>
<p:tagLst xmlns:p="http://schemas.openxmlformats.org/presentationml/2006/main">
  <p:tag name="KSO_WM_UNIT_PLACING_PICTURE_USER_VIEWPORT" val="{&quot;height&quot;:2352.6701705209061,&quot;width&quot;:1724.744130564442}"/>
</p:tagLst>
</file>

<file path=ppt/tags/tag23.xml><?xml version="1.0" encoding="utf-8"?>
<p:tagLst xmlns:p="http://schemas.openxmlformats.org/presentationml/2006/main">
  <p:tag name="KSO_WM_UNIT_PLACING_PICTURE_USER_VIEWPORT" val="{&quot;height&quot;:2346.3921980845598,&quot;width&quot;:1727.0981944369139}"/>
</p:tagLst>
</file>

<file path=ppt/tags/tag3.xml><?xml version="1.0" encoding="utf-8"?>
<p:tagLst xmlns:p="http://schemas.openxmlformats.org/presentationml/2006/main">
  <p:tag name="KSO_WM_UNIT_PLACING_PICTURE_USER_VIEWPORT" val="{&quot;height&quot;:2126.6631628124269,&quot;width&quot;:1576.4381065987097}"/>
</p:tagLst>
</file>

<file path=ppt/tags/tag4.xml><?xml version="1.0" encoding="utf-8"?>
<p:tagLst xmlns:p="http://schemas.openxmlformats.org/presentationml/2006/main">
  <p:tag name="KSO_WM_UNIT_PLACING_PICTURE_USER_VIEWPORT" val="{&quot;height&quot;:2214.5547769212799,&quot;width&quot;:1738.8685137992736}"/>
</p:tagLst>
</file>

<file path=ppt/tags/tag5.xml><?xml version="1.0" encoding="utf-8"?>
<p:tagLst xmlns:p="http://schemas.openxmlformats.org/presentationml/2006/main">
  <p:tag name="KSO_WM_UNIT_PLACING_PICTURE_USER_VIEWPORT" val="{&quot;height&quot;:2365.2261153935997,&quot;width&quot;:2009.5858591335468}"/>
</p:tagLst>
</file>

<file path=ppt/tags/tag6.xml><?xml version="1.0" encoding="utf-8"?>
<p:tagLst xmlns:p="http://schemas.openxmlformats.org/presentationml/2006/main">
  <p:tag name="KSO_WM_UNIT_PLACING_PICTURE_USER_VIEWPORT" val="{&quot;height&quot;:2196.5056061667833,&quot;width&quot;:1618.0265683457139}"/>
</p:tagLst>
</file>

<file path=ppt/tags/tag7.xml><?xml version="1.0" encoding="utf-8"?>
<p:tagLst xmlns:p="http://schemas.openxmlformats.org/presentationml/2006/main">
  <p:tag name="KSO_WM_UNIT_PLACING_PICTURE_USER_VIEWPORT" val="{&quot;height&quot;:2197.2903527213266,&quot;width&quot;:1570.1606029387845}"/>
</p:tagLst>
</file>

<file path=ppt/tags/tag8.xml><?xml version="1.0" encoding="utf-8"?>
<p:tagLst xmlns:p="http://schemas.openxmlformats.org/presentationml/2006/main">
  <p:tag name="KSO_WM_UNIT_PLACING_PICTURE_USER_VIEWPORT" val="{&quot;height&quot;:2831.3655687923383,&quot;width&quot;:1946.0261345768042}"/>
</p:tagLst>
</file>

<file path=ppt/tags/tag9.xml><?xml version="1.0" encoding="utf-8"?>
<p:tagLst xmlns:p="http://schemas.openxmlformats.org/presentationml/2006/main">
  <p:tag name="KSO_WM_UNIT_PLACING_PICTURE_USER_VIEWPORT" val="{&quot;height&quot;:2216.9090165849102,&quot;width&quot;:1738.083825841783}"/>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4">
      <a:majorFont>
        <a:latin typeface="微软雅黑"/>
        <a:ea typeface="微软雅黑"/>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3704</Words>
  <Application>WPS 演示</Application>
  <PresentationFormat>全屏显示(4:3)</PresentationFormat>
  <Paragraphs>412</Paragraphs>
  <Slides>27</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27</vt:i4>
      </vt:variant>
    </vt:vector>
  </HeadingPairs>
  <TitlesOfParts>
    <vt:vector size="37" baseType="lpstr">
      <vt:lpstr>Arial</vt:lpstr>
      <vt:lpstr>宋体</vt:lpstr>
      <vt:lpstr>Wingdings</vt:lpstr>
      <vt:lpstr>微软雅黑</vt:lpstr>
      <vt:lpstr>Arial Unicode MS</vt:lpstr>
      <vt:lpstr>Calibri</vt:lpstr>
      <vt:lpstr>Times New Roman</vt:lpstr>
      <vt:lpstr>Wingdings</vt:lpstr>
      <vt:lpstr>方正粗黑宋简体</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http://www.deepbbs.org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cstor</dc:creator>
  <cp:lastModifiedBy>YAYA</cp:lastModifiedBy>
  <cp:revision>401</cp:revision>
  <dcterms:created xsi:type="dcterms:W3CDTF">2015-11-23T03:31:00Z</dcterms:created>
  <dcterms:modified xsi:type="dcterms:W3CDTF">2021-03-17T02:20:09Z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2052-11.1.0.10314</vt:lpwstr>
  </property>
</Properties>
</file>