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610" r:id="rId3"/>
    <p:sldId id="446" r:id="rId4"/>
    <p:sldId id="437" r:id="rId5"/>
    <p:sldId id="557" r:id="rId6"/>
    <p:sldId id="558" r:id="rId7"/>
    <p:sldId id="559" r:id="rId8"/>
    <p:sldId id="560" r:id="rId9"/>
    <p:sldId id="561" r:id="rId10"/>
    <p:sldId id="562" r:id="rId11"/>
    <p:sldId id="573" r:id="rId12"/>
    <p:sldId id="563" r:id="rId13"/>
    <p:sldId id="564" r:id="rId14"/>
    <p:sldId id="565" r:id="rId15"/>
    <p:sldId id="566" r:id="rId16"/>
    <p:sldId id="567" r:id="rId17"/>
    <p:sldId id="568" r:id="rId18"/>
    <p:sldId id="569" r:id="rId19"/>
    <p:sldId id="570" r:id="rId20"/>
    <p:sldId id="571" r:id="rId21"/>
    <p:sldId id="575" r:id="rId22"/>
    <p:sldId id="576" r:id="rId23"/>
    <p:sldId id="574" r:id="rId24"/>
    <p:sldId id="577" r:id="rId25"/>
    <p:sldId id="578" r:id="rId26"/>
    <p:sldId id="579" r:id="rId27"/>
    <p:sldId id="580" r:id="rId28"/>
    <p:sldId id="581" r:id="rId29"/>
    <p:sldId id="582" r:id="rId30"/>
    <p:sldId id="583" r:id="rId31"/>
    <p:sldId id="584" r:id="rId32"/>
    <p:sldId id="585" r:id="rId33"/>
    <p:sldId id="586" r:id="rId34"/>
    <p:sldId id="587" r:id="rId35"/>
    <p:sldId id="588" r:id="rId36"/>
    <p:sldId id="589" r:id="rId37"/>
    <p:sldId id="600" r:id="rId38"/>
    <p:sldId id="673" r:id="rId39"/>
    <p:sldId id="674" r:id="rId40"/>
    <p:sldId id="676" r:id="rId41"/>
    <p:sldId id="608" r:id="rId4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D37303"/>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18" autoAdjust="0"/>
    <p:restoredTop sz="96429" autoAdjust="0"/>
  </p:normalViewPr>
  <p:slideViewPr>
    <p:cSldViewPr snapToGrid="0" showGuides="1">
      <p:cViewPr varScale="1">
        <p:scale>
          <a:sx n="86" d="100"/>
          <a:sy n="86" d="100"/>
        </p:scale>
        <p:origin x="-1632" y="-84"/>
      </p:cViewPr>
      <p:guideLst>
        <p:guide orient="horz" pos="4034"/>
        <p:guide orient="horz" pos="1473"/>
        <p:guide orient="horz" pos="850"/>
        <p:guide pos="1813"/>
        <p:guide pos="265"/>
        <p:guide pos="5524"/>
        <p:guide pos="124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91"/>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2.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vmlDrawing" Target="../drawings/vmlDrawing3.vml"/><Relationship Id="rId7"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wmf"/><Relationship Id="rId4" Type="http://schemas.openxmlformats.org/officeDocument/2006/relationships/oleObject" Target="../embeddings/oleObject3.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7" Type="http://schemas.openxmlformats.org/officeDocument/2006/relationships/vmlDrawing" Target="../drawings/vmlDrawing4.vml"/><Relationship Id="rId6"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oleObject" Target="../embeddings/oleObject4.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vmlDrawing" Target="../drawings/vmlDrawing5.vml"/><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5.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7" Type="http://schemas.openxmlformats.org/officeDocument/2006/relationships/vmlDrawing" Target="../drawings/vmlDrawing6.vml"/><Relationship Id="rId6" Type="http://schemas.openxmlformats.org/officeDocument/2006/relationships/slideLayout" Target="../slideLayouts/slideLayout2.xml"/><Relationship Id="rId5" Type="http://schemas.openxmlformats.org/officeDocument/2006/relationships/image" Target="../media/image28.wmf"/><Relationship Id="rId4" Type="http://schemas.openxmlformats.org/officeDocument/2006/relationships/oleObject" Target="../embeddings/oleObject6.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7" Type="http://schemas.openxmlformats.org/officeDocument/2006/relationships/vmlDrawing" Target="../drawings/vmlDrawing7.vml"/><Relationship Id="rId6"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oleObject" Target="../embeddings/oleObject7.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7" Type="http://schemas.openxmlformats.org/officeDocument/2006/relationships/vmlDrawing" Target="../drawings/vmlDrawing8.vml"/><Relationship Id="rId6"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8.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emf"/><Relationship Id="rId2" Type="http://schemas.openxmlformats.org/officeDocument/2006/relationships/image" Target="../media/image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7" Type="http://schemas.openxmlformats.org/officeDocument/2006/relationships/vmlDrawing" Target="../drawings/vmlDrawing9.vml"/><Relationship Id="rId6" Type="http://schemas.openxmlformats.org/officeDocument/2006/relationships/slideLayout" Target="../slideLayouts/slideLayout2.xml"/><Relationship Id="rId5" Type="http://schemas.openxmlformats.org/officeDocument/2006/relationships/image" Target="../media/image36.wmf"/><Relationship Id="rId4" Type="http://schemas.openxmlformats.org/officeDocument/2006/relationships/oleObject" Target="../embeddings/oleObject9.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7" Type="http://schemas.openxmlformats.org/officeDocument/2006/relationships/vmlDrawing" Target="../drawings/vmlDrawing10.vml"/><Relationship Id="rId6"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10.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7" Type="http://schemas.openxmlformats.org/officeDocument/2006/relationships/vmlDrawing" Target="../drawings/vmlDrawing11.vml"/><Relationship Id="rId6" Type="http://schemas.openxmlformats.org/officeDocument/2006/relationships/slideLayout" Target="../slideLayouts/slideLayout2.xml"/><Relationship Id="rId5" Type="http://schemas.openxmlformats.org/officeDocument/2006/relationships/image" Target="../media/image42.wmf"/><Relationship Id="rId4" Type="http://schemas.openxmlformats.org/officeDocument/2006/relationships/oleObject" Target="../embeddings/oleObject11.bin"/><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7.emf"/><Relationship Id="rId3" Type="http://schemas.openxmlformats.org/officeDocument/2006/relationships/oleObject" Target="../embeddings/oleObject1.bin"/><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emf"/><Relationship Id="rId2" Type="http://schemas.openxmlformats.org/officeDocument/2006/relationships/image" Target="../media/image6.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emf"/><Relationship Id="rId2" Type="http://schemas.openxmlformats.org/officeDocument/2006/relationships/image" Target="../media/image6.png"/><Relationship Id="rId1" Type="http://schemas.openxmlformats.org/officeDocument/2006/relationships/image" Target="../media/image5.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8.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hyperlink" Target="http://www.chinarobots.cn/" TargetMode="External"/><Relationship Id="rId7" Type="http://schemas.openxmlformats.org/officeDocument/2006/relationships/image" Target="../media/image56.png"/><Relationship Id="rId6" Type="http://schemas.openxmlformats.org/officeDocument/2006/relationships/hyperlink" Target="http://www.chinaaiworld.cn/" TargetMode="External"/><Relationship Id="rId5" Type="http://schemas.openxmlformats.org/officeDocument/2006/relationships/image" Target="../media/image55.png"/><Relationship Id="rId4" Type="http://schemas.openxmlformats.org/officeDocument/2006/relationships/hyperlink" Target="http://www.chinacloud.cn/" TargetMode="External"/><Relationship Id="rId3" Type="http://schemas.openxmlformats.org/officeDocument/2006/relationships/image" Target="../media/image54.png"/><Relationship Id="rId29" Type="http://schemas.openxmlformats.org/officeDocument/2006/relationships/slideLayout" Target="../slideLayouts/slideLayout2.xml"/><Relationship Id="rId28" Type="http://schemas.openxmlformats.org/officeDocument/2006/relationships/image" Target="../media/image69.png"/><Relationship Id="rId27" Type="http://schemas.openxmlformats.org/officeDocument/2006/relationships/image" Target="../media/image68.png"/><Relationship Id="rId26" Type="http://schemas.openxmlformats.org/officeDocument/2006/relationships/image" Target="../media/image67.jpeg"/><Relationship Id="rId25" Type="http://schemas.openxmlformats.org/officeDocument/2006/relationships/image" Target="../media/image66.jpeg"/><Relationship Id="rId24" Type="http://schemas.openxmlformats.org/officeDocument/2006/relationships/image" Target="../media/image65.png"/><Relationship Id="rId23" Type="http://schemas.openxmlformats.org/officeDocument/2006/relationships/hyperlink" Target="http://www.envicloud.cn/" TargetMode="External"/><Relationship Id="rId22" Type="http://schemas.openxmlformats.org/officeDocument/2006/relationships/image" Target="../media/image64.png"/><Relationship Id="rId21" Type="http://schemas.openxmlformats.org/officeDocument/2006/relationships/image" Target="../media/image6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62.png"/><Relationship Id="rId18" Type="http://schemas.openxmlformats.org/officeDocument/2006/relationships/hyperlink" Target="http://www.netofthings.cn/" TargetMode="External"/><Relationship Id="rId17" Type="http://schemas.openxmlformats.org/officeDocument/2006/relationships/image" Target="../media/image61.png"/><Relationship Id="rId16" Type="http://schemas.openxmlformats.org/officeDocument/2006/relationships/hyperlink" Target="http://www.thebigdata.cn/" TargetMode="External"/><Relationship Id="rId15" Type="http://schemas.openxmlformats.org/officeDocument/2006/relationships/image" Target="../media/image60.png"/><Relationship Id="rId14" Type="http://schemas.openxmlformats.org/officeDocument/2006/relationships/hyperlink" Target="http://www.worldstor.cn/" TargetMode="External"/><Relationship Id="rId13" Type="http://schemas.openxmlformats.org/officeDocument/2006/relationships/image" Target="../media/image59.png"/><Relationship Id="rId12" Type="http://schemas.openxmlformats.org/officeDocument/2006/relationships/hyperlink" Target="http://www.pm25.org.cn/" TargetMode="External"/><Relationship Id="rId11" Type="http://schemas.openxmlformats.org/officeDocument/2006/relationships/image" Target="../media/image5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9.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73.png"/><Relationship Id="rId7" Type="http://schemas.openxmlformats.org/officeDocument/2006/relationships/tags" Target="../tags/tag4.xml"/><Relationship Id="rId6" Type="http://schemas.openxmlformats.org/officeDocument/2006/relationships/image" Target="../media/image72.png"/><Relationship Id="rId55" Type="http://schemas.openxmlformats.org/officeDocument/2006/relationships/slideLayout" Target="../slideLayouts/slideLayout2.xml"/><Relationship Id="rId54" Type="http://schemas.openxmlformats.org/officeDocument/2006/relationships/image" Target="../media/image100.png"/><Relationship Id="rId53" Type="http://schemas.openxmlformats.org/officeDocument/2006/relationships/tags" Target="../tags/tag23.xml"/><Relationship Id="rId52" Type="http://schemas.openxmlformats.org/officeDocument/2006/relationships/image" Target="../media/image99.png"/><Relationship Id="rId51" Type="http://schemas.openxmlformats.org/officeDocument/2006/relationships/image" Target="../media/image98.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97.png"/><Relationship Id="rId48" Type="http://schemas.openxmlformats.org/officeDocument/2006/relationships/image" Target="../media/image96.png"/><Relationship Id="rId47" Type="http://schemas.openxmlformats.org/officeDocument/2006/relationships/image" Target="../media/image95.png"/><Relationship Id="rId46" Type="http://schemas.openxmlformats.org/officeDocument/2006/relationships/image" Target="../media/image94.png"/><Relationship Id="rId45" Type="http://schemas.openxmlformats.org/officeDocument/2006/relationships/image" Target="../media/image93.png"/><Relationship Id="rId44" Type="http://schemas.openxmlformats.org/officeDocument/2006/relationships/image" Target="../media/image92.png"/><Relationship Id="rId43" Type="http://schemas.openxmlformats.org/officeDocument/2006/relationships/image" Target="../media/image91.png"/><Relationship Id="rId42" Type="http://schemas.openxmlformats.org/officeDocument/2006/relationships/image" Target="../media/image90.png"/><Relationship Id="rId41" Type="http://schemas.openxmlformats.org/officeDocument/2006/relationships/tags" Target="../tags/tag21.xml"/><Relationship Id="rId40" Type="http://schemas.openxmlformats.org/officeDocument/2006/relationships/image" Target="../media/image89.png"/><Relationship Id="rId4" Type="http://schemas.openxmlformats.org/officeDocument/2006/relationships/image" Target="../media/image71.png"/><Relationship Id="rId39" Type="http://schemas.openxmlformats.org/officeDocument/2006/relationships/tags" Target="../tags/tag20.xml"/><Relationship Id="rId38" Type="http://schemas.openxmlformats.org/officeDocument/2006/relationships/image" Target="../media/image88.png"/><Relationship Id="rId37" Type="http://schemas.openxmlformats.org/officeDocument/2006/relationships/tags" Target="../tags/tag19.xml"/><Relationship Id="rId36" Type="http://schemas.openxmlformats.org/officeDocument/2006/relationships/image" Target="../media/image87.png"/><Relationship Id="rId35" Type="http://schemas.openxmlformats.org/officeDocument/2006/relationships/tags" Target="../tags/tag18.xml"/><Relationship Id="rId34" Type="http://schemas.openxmlformats.org/officeDocument/2006/relationships/image" Target="../media/image86.png"/><Relationship Id="rId33" Type="http://schemas.openxmlformats.org/officeDocument/2006/relationships/tags" Target="../tags/tag17.xml"/><Relationship Id="rId32" Type="http://schemas.openxmlformats.org/officeDocument/2006/relationships/image" Target="../media/image85.png"/><Relationship Id="rId31" Type="http://schemas.openxmlformats.org/officeDocument/2006/relationships/tags" Target="../tags/tag16.xml"/><Relationship Id="rId30" Type="http://schemas.openxmlformats.org/officeDocument/2006/relationships/image" Target="../media/image84.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83.png"/><Relationship Id="rId27" Type="http://schemas.openxmlformats.org/officeDocument/2006/relationships/tags" Target="../tags/tag14.xml"/><Relationship Id="rId26" Type="http://schemas.openxmlformats.org/officeDocument/2006/relationships/image" Target="../media/image82.png"/><Relationship Id="rId25" Type="http://schemas.openxmlformats.org/officeDocument/2006/relationships/tags" Target="../tags/tag13.xml"/><Relationship Id="rId24" Type="http://schemas.openxmlformats.org/officeDocument/2006/relationships/image" Target="../media/image81.png"/><Relationship Id="rId23" Type="http://schemas.openxmlformats.org/officeDocument/2006/relationships/tags" Target="../tags/tag12.xml"/><Relationship Id="rId22" Type="http://schemas.openxmlformats.org/officeDocument/2006/relationships/image" Target="../media/image80.png"/><Relationship Id="rId21" Type="http://schemas.openxmlformats.org/officeDocument/2006/relationships/tags" Target="../tags/tag11.xml"/><Relationship Id="rId20" Type="http://schemas.openxmlformats.org/officeDocument/2006/relationships/image" Target="../media/image79.png"/><Relationship Id="rId2" Type="http://schemas.openxmlformats.org/officeDocument/2006/relationships/image" Target="../media/image70.png"/><Relationship Id="rId19" Type="http://schemas.openxmlformats.org/officeDocument/2006/relationships/tags" Target="../tags/tag10.xml"/><Relationship Id="rId18" Type="http://schemas.openxmlformats.org/officeDocument/2006/relationships/image" Target="../media/image78.png"/><Relationship Id="rId17" Type="http://schemas.openxmlformats.org/officeDocument/2006/relationships/tags" Target="../tags/tag9.xml"/><Relationship Id="rId16" Type="http://schemas.openxmlformats.org/officeDocument/2006/relationships/image" Target="../media/image77.png"/><Relationship Id="rId15" Type="http://schemas.openxmlformats.org/officeDocument/2006/relationships/tags" Target="../tags/tag8.xml"/><Relationship Id="rId14" Type="http://schemas.openxmlformats.org/officeDocument/2006/relationships/image" Target="../media/image76.png"/><Relationship Id="rId13" Type="http://schemas.openxmlformats.org/officeDocument/2006/relationships/tags" Target="../tags/tag7.xml"/><Relationship Id="rId12" Type="http://schemas.openxmlformats.org/officeDocument/2006/relationships/image" Target="../media/image75.png"/><Relationship Id="rId11" Type="http://schemas.openxmlformats.org/officeDocument/2006/relationships/tags" Target="../tags/tag6.xml"/><Relationship Id="rId10" Type="http://schemas.openxmlformats.org/officeDocument/2006/relationships/image" Target="../media/image7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4339650" cy="300082"/>
          </a:xfrm>
          <a:prstGeom prst="rect">
            <a:avLst/>
          </a:prstGeom>
        </p:spPr>
        <p:txBody>
          <a:bodyPr wrap="none">
            <a:spAutoFit/>
          </a:bodyPr>
          <a:lstStyle/>
          <a:p>
            <a:r>
              <a:rPr lang="zh-CN" altLang="en-US" sz="1350" dirty="0">
                <a:solidFill>
                  <a:schemeClr val="bg1"/>
                </a:solidFill>
              </a:rPr>
              <a:t>高级大数据人才培养丛书之一，大数据挖掘技术与应用</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主编                                赵海峰    副主编</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33181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6595898" y="475572"/>
            <a:ext cx="921385" cy="1450817"/>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367492" y="500612"/>
            <a:ext cx="5028201" cy="1322070"/>
          </a:xfrm>
          <a:prstGeom prst="rect">
            <a:avLst/>
          </a:prstGeom>
          <a:effectLst/>
        </p:spPr>
        <p:txBody>
          <a:bodyPr wrap="square">
            <a:spAutoFit/>
          </a:bodyPr>
          <a:lstStyle/>
          <a:p>
            <a:pPr algn="ctr">
              <a:defRPr/>
            </a:pPr>
            <a:r>
              <a:rPr lang="zh-CN" altLang="en-US" sz="8000" b="1" spc="300" dirty="0">
                <a:ln w="11430"/>
                <a:solidFill>
                  <a:srgbClr val="000066"/>
                </a:solidFill>
                <a:latin typeface="微软雅黑" panose="020B0503020204020204" pitchFamily="34" charset="-122"/>
                <a:ea typeface="微软雅黑" panose="020B0503020204020204" pitchFamily="34" charset="-122"/>
              </a:rPr>
              <a:t>深度学习</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pic>
        <p:nvPicPr>
          <p:cNvPr id="3" name="图片 2" descr="深度学习封面"/>
          <p:cNvPicPr>
            <a:picLocks noChangeAspect="1"/>
          </p:cNvPicPr>
          <p:nvPr/>
        </p:nvPicPr>
        <p:blipFill>
          <a:blip r:embed="rId3"/>
          <a:stretch>
            <a:fillRect/>
          </a:stretch>
        </p:blipFill>
        <p:spPr>
          <a:xfrm>
            <a:off x="1459230" y="3072130"/>
            <a:ext cx="6529705" cy="3239770"/>
          </a:xfrm>
          <a:prstGeom prst="rect">
            <a:avLst/>
          </a:prstGeom>
        </p:spPr>
      </p:pic>
      <p:sp>
        <p:nvSpPr>
          <p:cNvPr id="6" name="Freeform 25"/>
          <p:cNvSpPr>
            <a:spLocks noEditPoints="1"/>
          </p:cNvSpPr>
          <p:nvPr/>
        </p:nvSpPr>
        <p:spPr bwMode="auto">
          <a:xfrm>
            <a:off x="547443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39" y="1169836"/>
              <a:ext cx="2311307" cy="523220"/>
            </a:xfrm>
            <a:prstGeom prst="rect">
              <a:avLst/>
            </a:prstGeom>
            <a:noFill/>
          </p:spPr>
          <p:txBody>
            <a:bodyPr wrap="none" rtlCol="0">
              <a:spAutoFit/>
            </a:bodyPr>
            <a:lstStyle/>
            <a:p>
              <a:pPr algn="ctr"/>
              <a:r>
                <a:rPr lang="zh-CN" altLang="en-US" sz="2800" dirty="0" smtClean="0">
                  <a:solidFill>
                    <a:schemeClr val="accent4"/>
                  </a:solidFill>
                </a:rPr>
                <a:t>第二章　</a:t>
              </a:r>
              <a:r>
                <a:rPr lang="zh-CN" altLang="en-US" sz="2800" dirty="0">
                  <a:solidFill>
                    <a:schemeClr val="accent4"/>
                  </a:solidFill>
                </a:rPr>
                <a:t>深度学习的数学基础</a:t>
              </a:r>
              <a:endParaRPr lang="zh-CN" altLang="en-US" sz="2800" dirty="0">
                <a:solidFill>
                  <a:schemeClr val="accent4"/>
                </a:solidFill>
              </a:endParaRPr>
            </a:p>
          </p:txBody>
        </p:sp>
      </p:grpSp>
      <p:grpSp>
        <p:nvGrpSpPr>
          <p:cNvPr id="2" name="组合 1"/>
          <p:cNvGrpSpPr/>
          <p:nvPr/>
        </p:nvGrpSpPr>
        <p:grpSpPr>
          <a:xfrm>
            <a:off x="1754534" y="2462595"/>
            <a:ext cx="5693399" cy="1536438"/>
            <a:chOff x="1807265" y="2462595"/>
            <a:chExt cx="5693399" cy="153643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48" name="矩形 47"/>
              <p:cNvSpPr/>
              <p:nvPr/>
            </p:nvSpPr>
            <p:spPr>
              <a:xfrm>
                <a:off x="1883286" y="2462595"/>
                <a:ext cx="950901" cy="415498"/>
              </a:xfrm>
              <a:prstGeom prst="rect">
                <a:avLst/>
              </a:prstGeom>
            </p:spPr>
            <p:txBody>
              <a:bodyPr wrap="none">
                <a:spAutoFit/>
              </a:bodyPr>
              <a:lstStyle/>
              <a:p>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50" name="矩形 49"/>
              <p:cNvSpPr/>
              <p:nvPr/>
            </p:nvSpPr>
            <p:spPr>
              <a:xfrm>
                <a:off x="1881814" y="2945869"/>
                <a:ext cx="2441694"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2</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概率与统计</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52" name="矩形 51"/>
              <p:cNvSpPr/>
              <p:nvPr/>
            </p:nvSpPr>
            <p:spPr>
              <a:xfrm>
                <a:off x="1881814" y="3411473"/>
                <a:ext cx="2441694" cy="415498"/>
              </a:xfrm>
              <a:prstGeom prst="rect">
                <a:avLst/>
              </a:prstGeom>
            </p:spPr>
            <p:txBody>
              <a:bodyPr wrap="none">
                <a:spAutoFit/>
              </a:bodyPr>
              <a:lstStyle/>
              <a:p>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　多元微积分</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2584630" y="2472901"/>
            <a:ext cx="1377300" cy="415498"/>
          </a:xfrm>
          <a:prstGeom prst="rect">
            <a:avLst/>
          </a:prstGeom>
        </p:spPr>
        <p:txBody>
          <a:bodyPr wrap="none">
            <a:spAutoFit/>
          </a:bodyPr>
          <a:lstStyle/>
          <a:p>
            <a:r>
              <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线性代数</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5006755"/>
              </a:xfrm>
              <a:prstGeom prst="rect">
                <a:avLst/>
              </a:prstGeom>
            </p:spPr>
            <p:txBody>
              <a:bodyPr wrap="square">
                <a:spAutoFit/>
              </a:bodyPr>
              <a:lstStyle/>
              <a:p>
                <a:r>
                  <a:rPr lang="zh-CN" altLang="en-US" sz="2400" dirty="0" smtClean="0"/>
                  <a:t>概率公理化定义</a:t>
                </a:r>
                <a:endParaRPr lang="en-US" altLang="zh-CN" sz="2400" dirty="0" smtClean="0"/>
              </a:p>
              <a:p>
                <a:r>
                  <a:rPr lang="zh-CN" altLang="zh-CN" sz="2400" dirty="0"/>
                  <a:t>设从事件</a:t>
                </a:r>
                <a:r>
                  <a:rPr lang="en-US" altLang="zh-CN" sz="2400" dirty="0"/>
                  <a:t>/</a:t>
                </a:r>
                <a:r>
                  <a:rPr lang="zh-CN" altLang="zh-CN" sz="2400" dirty="0"/>
                  <a:t>实验的样本空间</a:t>
                </a:r>
                <a14:m>
                  <m:oMath xmlns:m="http://schemas.openxmlformats.org/officeDocument/2006/math">
                    <m:r>
                      <m:rPr>
                        <m:sty m:val="p"/>
                      </m:rPr>
                      <a:rPr lang="el-GR" altLang="zh-CN" sz="2400" i="1" dirty="0" smtClean="0">
                        <a:latin typeface="Cambria Math"/>
                        <a:ea typeface="Cambria Math"/>
                      </a:rPr>
                      <m:t>Ω</m:t>
                    </m:r>
                  </m:oMath>
                </a14:m>
                <a:r>
                  <a:rPr lang="zh-CN" altLang="zh-CN" sz="2400" dirty="0"/>
                  <a:t>到闭区间</a:t>
                </a:r>
                <a14:m>
                  <m:oMath xmlns:m="http://schemas.openxmlformats.org/officeDocument/2006/math">
                    <m:d>
                      <m:dPr>
                        <m:begChr m:val="["/>
                        <m:endChr m:val="]"/>
                        <m:ctrlPr>
                          <a:rPr lang="en-US" altLang="zh-CN" sz="2400" i="1" dirty="0" smtClean="0">
                            <a:latin typeface="Cambria Math"/>
                          </a:rPr>
                        </m:ctrlPr>
                      </m:dPr>
                      <m:e>
                        <m:r>
                          <a:rPr lang="en-US" altLang="zh-CN" sz="2400" b="0" i="1" dirty="0" smtClean="0">
                            <a:latin typeface="Cambria Math"/>
                          </a:rPr>
                          <m:t>0, 1</m:t>
                        </m:r>
                      </m:e>
                    </m:d>
                    <m:r>
                      <a:rPr lang="en-US" altLang="zh-CN" sz="2400" i="1" dirty="0" smtClean="0">
                        <a:latin typeface="Cambria Math"/>
                      </a:rPr>
                      <m:t> </m:t>
                    </m:r>
                  </m:oMath>
                </a14:m>
                <a:r>
                  <a:rPr lang="zh-CN" altLang="zh-CN" sz="2400" dirty="0"/>
                  <a:t>上的有界映射</a:t>
                </a:r>
                <a:r>
                  <a:rPr lang="zh-CN" altLang="zh-CN" sz="2400" dirty="0" smtClean="0"/>
                  <a:t>是</a:t>
                </a:r>
                <a14:m>
                  <m:oMath xmlns:m="http://schemas.openxmlformats.org/officeDocument/2006/math">
                    <m:r>
                      <a:rPr lang="en-US" altLang="zh-CN" sz="2400" b="0" i="1" smtClean="0">
                        <a:latin typeface="Cambria Math"/>
                      </a:rPr>
                      <m:t>𝑃</m:t>
                    </m:r>
                    <m:r>
                      <a:rPr lang="en-US" altLang="zh-CN" sz="2400" b="0" i="1" smtClean="0">
                        <a:latin typeface="Cambria Math"/>
                      </a:rPr>
                      <m:t>:</m:t>
                    </m:r>
                    <m:r>
                      <m:rPr>
                        <m:sty m:val="p"/>
                      </m:rPr>
                      <a:rPr lang="el-GR" altLang="zh-CN" sz="2400" b="0" i="1" smtClean="0">
                        <a:latin typeface="Cambria Math"/>
                        <a:ea typeface="Cambria Math"/>
                      </a:rPr>
                      <m:t>Ω</m:t>
                    </m:r>
                    <m:r>
                      <a:rPr lang="el-GR" altLang="zh-CN" sz="2400" b="0" i="1" smtClean="0">
                        <a:latin typeface="Cambria Math"/>
                        <a:ea typeface="Cambria Math"/>
                      </a:rPr>
                      <m:t>→</m:t>
                    </m:r>
                    <m:d>
                      <m:dPr>
                        <m:begChr m:val="["/>
                        <m:endChr m:val="]"/>
                        <m:ctrlPr>
                          <a:rPr lang="el-GR" altLang="zh-CN" sz="2400" b="0" i="1" smtClean="0">
                            <a:latin typeface="Cambria Math"/>
                            <a:ea typeface="Cambria Math"/>
                          </a:rPr>
                        </m:ctrlPr>
                      </m:dPr>
                      <m:e>
                        <m:r>
                          <a:rPr lang="en-US" altLang="zh-CN" sz="2400" i="1">
                            <a:latin typeface="Cambria Math"/>
                            <a:ea typeface="Cambria Math"/>
                          </a:rPr>
                          <m:t>0,1</m:t>
                        </m:r>
                      </m:e>
                    </m:d>
                  </m:oMath>
                </a14:m>
                <a:r>
                  <a:rPr lang="en-US" altLang="zh-CN" sz="2400" dirty="0" smtClean="0"/>
                  <a:t> </a:t>
                </a:r>
                <a:r>
                  <a:rPr lang="zh-CN" altLang="zh-CN" sz="2400" dirty="0"/>
                  <a:t>，若事件</a:t>
                </a:r>
                <a:r>
                  <a:rPr lang="en-US" altLang="zh-CN" sz="2400" dirty="0"/>
                  <a:t>/</a:t>
                </a:r>
                <a:r>
                  <a:rPr lang="zh-CN" altLang="zh-CN" sz="2400" dirty="0" smtClean="0"/>
                  <a:t>实验</a:t>
                </a:r>
                <a14:m>
                  <m:oMath xmlns:m="http://schemas.openxmlformats.org/officeDocument/2006/math">
                    <m:r>
                      <a:rPr lang="en-US" altLang="zh-CN" sz="2400" b="0" i="1" smtClean="0">
                        <a:latin typeface="Cambria Math"/>
                      </a:rPr>
                      <m:t>𝐴</m:t>
                    </m:r>
                    <m:r>
                      <a:rPr lang="en-US" altLang="zh-CN" sz="2400" b="0" i="1" smtClean="0">
                        <a:latin typeface="Cambria Math"/>
                        <a:ea typeface="Cambria Math"/>
                      </a:rPr>
                      <m:t>⊆</m:t>
                    </m:r>
                    <m:r>
                      <m:rPr>
                        <m:sty m:val="p"/>
                      </m:rPr>
                      <a:rPr lang="el-GR" altLang="zh-CN" sz="2400" b="0" i="1" smtClean="0">
                        <a:latin typeface="Cambria Math"/>
                        <a:ea typeface="Cambria Math"/>
                      </a:rPr>
                      <m:t>Ω</m:t>
                    </m:r>
                  </m:oMath>
                </a14:m>
                <a:r>
                  <a:rPr lang="zh-CN" altLang="zh-CN" sz="2400" dirty="0" smtClean="0"/>
                  <a:t>，</a:t>
                </a:r>
                <a:r>
                  <a:rPr lang="zh-CN" altLang="zh-CN" sz="2400" dirty="0"/>
                  <a:t>并且满足以下三条件，则称</a:t>
                </a:r>
                <a14:m>
                  <m:oMath xmlns:m="http://schemas.openxmlformats.org/officeDocument/2006/math">
                    <m:r>
                      <a:rPr lang="en-US" altLang="zh-CN" sz="2400" b="0" i="1" dirty="0" smtClean="0">
                        <a:latin typeface="Cambria Math"/>
                      </a:rPr>
                      <m:t>𝑃</m:t>
                    </m:r>
                    <m:d>
                      <m:dPr>
                        <m:ctrlPr>
                          <a:rPr lang="en-US" altLang="zh-CN" sz="2400" b="0" i="1" dirty="0" smtClean="0">
                            <a:latin typeface="Cambria Math"/>
                          </a:rPr>
                        </m:ctrlPr>
                      </m:dPr>
                      <m:e>
                        <m:r>
                          <a:rPr lang="en-US" altLang="zh-CN" sz="2400" b="0" i="1" dirty="0" smtClean="0">
                            <a:latin typeface="Cambria Math"/>
                          </a:rPr>
                          <m:t>𝐴</m:t>
                        </m:r>
                      </m:e>
                    </m:d>
                    <m:r>
                      <a:rPr lang="en-US" altLang="zh-CN" sz="2400" b="0" i="1" dirty="0" smtClean="0">
                        <a:latin typeface="Cambria Math"/>
                        <a:ea typeface="Cambria Math"/>
                      </a:rPr>
                      <m:t>∈</m:t>
                    </m:r>
                    <m:d>
                      <m:dPr>
                        <m:begChr m:val="["/>
                        <m:endChr m:val="]"/>
                        <m:ctrlPr>
                          <a:rPr lang="en-US" altLang="zh-CN" sz="2400" b="0" i="1" dirty="0" smtClean="0">
                            <a:latin typeface="Cambria Math"/>
                            <a:ea typeface="Cambria Math"/>
                          </a:rPr>
                        </m:ctrlPr>
                      </m:dPr>
                      <m:e>
                        <m:r>
                          <a:rPr lang="en-US" altLang="zh-CN" sz="2400" b="0" i="1" dirty="0" smtClean="0">
                            <a:latin typeface="Cambria Math"/>
                            <a:ea typeface="Cambria Math"/>
                          </a:rPr>
                          <m:t>0,1</m:t>
                        </m:r>
                      </m:e>
                    </m:d>
                  </m:oMath>
                </a14:m>
                <a:r>
                  <a:rPr lang="zh-CN" altLang="zh-CN" sz="2400" dirty="0"/>
                  <a:t>是事件</a:t>
                </a:r>
                <a:r>
                  <a:rPr lang="en-US" altLang="zh-CN" sz="2400" dirty="0"/>
                  <a:t>/</a:t>
                </a:r>
                <a:r>
                  <a:rPr lang="zh-CN" altLang="zh-CN" sz="2400" dirty="0"/>
                  <a:t>实验</a:t>
                </a:r>
                <a14:m>
                  <m:oMath xmlns:m="http://schemas.openxmlformats.org/officeDocument/2006/math">
                    <m:r>
                      <a:rPr lang="en-US" altLang="zh-CN" sz="2400" i="1">
                        <a:latin typeface="Cambria Math"/>
                      </a:rPr>
                      <m:t>𝐴</m:t>
                    </m:r>
                  </m:oMath>
                </a14:m>
                <a:r>
                  <a:rPr lang="zh-CN" altLang="zh-CN" sz="2400" dirty="0"/>
                  <a:t>的概率，</a:t>
                </a:r>
              </a:p>
              <a:p>
                <a:r>
                  <a:rPr lang="zh-CN" altLang="zh-CN" sz="2400" dirty="0"/>
                  <a:t>（</a:t>
                </a:r>
                <a:r>
                  <a:rPr lang="en-US" altLang="zh-CN" sz="2400" dirty="0"/>
                  <a:t>1</a:t>
                </a:r>
                <a:r>
                  <a:rPr lang="zh-CN" altLang="zh-CN" sz="2400" dirty="0"/>
                  <a:t>）</a:t>
                </a:r>
                <a:r>
                  <a:rPr lang="en-US" altLang="zh-CN" sz="2400" dirty="0"/>
                  <a:t> </a:t>
                </a:r>
                <a14:m>
                  <m:oMath xmlns:m="http://schemas.openxmlformats.org/officeDocument/2006/math">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𝐴</m:t>
                        </m:r>
                      </m:e>
                    </m:d>
                    <m:r>
                      <a:rPr lang="en-US" altLang="zh-CN" sz="2400" i="1" dirty="0">
                        <a:latin typeface="Cambria Math"/>
                        <a:ea typeface="Cambria Math"/>
                      </a:rPr>
                      <m:t>∈</m:t>
                    </m:r>
                    <m:d>
                      <m:dPr>
                        <m:begChr m:val="["/>
                        <m:endChr m:val="]"/>
                        <m:ctrlPr>
                          <a:rPr lang="en-US" altLang="zh-CN" sz="2400" i="1" dirty="0">
                            <a:latin typeface="Cambria Math"/>
                            <a:ea typeface="Cambria Math"/>
                          </a:rPr>
                        </m:ctrlPr>
                      </m:dPr>
                      <m:e>
                        <m:r>
                          <a:rPr lang="en-US" altLang="zh-CN" sz="2400" i="1" dirty="0">
                            <a:latin typeface="Cambria Math"/>
                            <a:ea typeface="Cambria Math"/>
                          </a:rPr>
                          <m:t>0,1</m:t>
                        </m:r>
                      </m:e>
                    </m:d>
                    <m:r>
                      <a:rPr lang="en-US" altLang="zh-CN" sz="2400" i="1" dirty="0">
                        <a:latin typeface="Cambria Math"/>
                        <a:ea typeface="Cambria Math"/>
                      </a:rPr>
                      <m:t> </m:t>
                    </m:r>
                  </m:oMath>
                </a14:m>
                <a:r>
                  <a:rPr lang="zh-CN" altLang="zh-CN" sz="2400" dirty="0"/>
                  <a:t>，即概率取值一定在闭区间</a:t>
                </a:r>
                <a14:m>
                  <m:oMath xmlns:m="http://schemas.openxmlformats.org/officeDocument/2006/math">
                    <m:d>
                      <m:dPr>
                        <m:begChr m:val="["/>
                        <m:endChr m:val="]"/>
                        <m:ctrlPr>
                          <a:rPr lang="en-US" altLang="zh-CN" sz="2400" i="1" dirty="0">
                            <a:latin typeface="Cambria Math"/>
                          </a:rPr>
                        </m:ctrlPr>
                      </m:dPr>
                      <m:e>
                        <m:r>
                          <a:rPr lang="en-US" altLang="zh-CN" sz="2400" i="1" dirty="0">
                            <a:latin typeface="Cambria Math"/>
                          </a:rPr>
                          <m:t>0, 1</m:t>
                        </m:r>
                      </m:e>
                    </m:d>
                  </m:oMath>
                </a14:m>
                <a:r>
                  <a:rPr lang="zh-CN" altLang="zh-CN" sz="2400" dirty="0"/>
                  <a:t>中，称为有界性公理，本公理也说明了</a:t>
                </a:r>
                <a14:m>
                  <m:oMath xmlns:m="http://schemas.openxmlformats.org/officeDocument/2006/math">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𝐴</m:t>
                        </m:r>
                      </m:e>
                    </m:d>
                  </m:oMath>
                </a14:m>
                <a:r>
                  <a:rPr lang="zh-CN" altLang="en-US" sz="2400" dirty="0" smtClean="0"/>
                  <a:t>≥</a:t>
                </a:r>
                <a:r>
                  <a:rPr lang="zh-CN" altLang="zh-CN" sz="2400" dirty="0" smtClean="0"/>
                  <a:t>0</a:t>
                </a:r>
                <a14:m>
                  <m:oMath xmlns:m="http://schemas.openxmlformats.org/officeDocument/2006/math">
                    <m:r>
                      <a:rPr lang="en-US" altLang="zh-CN" sz="2400" i="1" dirty="0">
                        <a:latin typeface="Cambria Math"/>
                        <a:ea typeface="Cambria Math"/>
                      </a:rPr>
                      <m:t> </m:t>
                    </m:r>
                  </m:oMath>
                </a14:m>
                <a:r>
                  <a:rPr lang="zh-CN" altLang="zh-CN" sz="2400" dirty="0"/>
                  <a:t>，故有称为非负性</a:t>
                </a:r>
                <a:r>
                  <a:rPr lang="zh-CN" altLang="zh-CN" sz="2400" dirty="0" smtClean="0"/>
                  <a:t>公理</a:t>
                </a:r>
                <a:endParaRPr lang="zh-CN" altLang="zh-CN" sz="2400" dirty="0"/>
              </a:p>
              <a:p>
                <a:r>
                  <a:rPr lang="zh-CN" altLang="zh-CN" sz="2400" dirty="0"/>
                  <a:t>（</a:t>
                </a:r>
                <a:r>
                  <a:rPr lang="en-US" altLang="zh-CN" sz="2400" dirty="0"/>
                  <a:t>2</a:t>
                </a:r>
                <a:r>
                  <a:rPr lang="zh-CN" altLang="zh-CN" sz="2400" dirty="0"/>
                  <a:t>）</a:t>
                </a:r>
                <a:r>
                  <a:rPr lang="en-US" altLang="zh-CN" sz="2400" dirty="0"/>
                  <a:t> </a:t>
                </a:r>
                <a14:m>
                  <m:oMath xmlns:m="http://schemas.openxmlformats.org/officeDocument/2006/math">
                    <m:r>
                      <a:rPr lang="en-US" altLang="zh-CN" sz="2400" i="1" dirty="0">
                        <a:latin typeface="Cambria Math"/>
                      </a:rPr>
                      <m:t>𝑃</m:t>
                    </m:r>
                    <m:d>
                      <m:dPr>
                        <m:ctrlPr>
                          <a:rPr lang="en-US" altLang="zh-CN" sz="2400" i="1" dirty="0">
                            <a:latin typeface="Cambria Math"/>
                          </a:rPr>
                        </m:ctrlPr>
                      </m:dPr>
                      <m:e>
                        <m:r>
                          <m:rPr>
                            <m:sty m:val="p"/>
                          </m:rPr>
                          <a:rPr lang="el-GR" altLang="zh-CN" sz="2400" i="1">
                            <a:latin typeface="Cambria Math"/>
                            <a:ea typeface="Cambria Math"/>
                          </a:rPr>
                          <m:t>Ω</m:t>
                        </m:r>
                      </m:e>
                    </m:d>
                    <m:r>
                      <a:rPr lang="en-US" altLang="zh-CN" sz="2400" i="1" dirty="0">
                        <a:latin typeface="Cambria Math"/>
                      </a:rPr>
                      <m:t> </m:t>
                    </m:r>
                  </m:oMath>
                </a14:m>
                <a:r>
                  <a:rPr lang="en-US" altLang="zh-CN" sz="2400" dirty="0" smtClean="0"/>
                  <a:t>=1</a:t>
                </a:r>
                <a:r>
                  <a:rPr lang="zh-CN" altLang="zh-CN" sz="2400" dirty="0" smtClean="0"/>
                  <a:t>，</a:t>
                </a:r>
                <a:r>
                  <a:rPr lang="zh-CN" altLang="zh-CN" sz="2400" dirty="0"/>
                  <a:t>即必然事件概率为</a:t>
                </a:r>
                <a:r>
                  <a:rPr lang="en-US" altLang="zh-CN" sz="2400" dirty="0"/>
                  <a:t>1</a:t>
                </a:r>
                <a:r>
                  <a:rPr lang="zh-CN" altLang="zh-CN" sz="2400" dirty="0"/>
                  <a:t>，样本空间中总有某些样本是要发生的，样本空间中全部样本都不发生是不可能的，称为规范性公理</a:t>
                </a:r>
              </a:p>
              <a:p>
                <a:r>
                  <a:rPr lang="zh-CN" altLang="zh-CN" sz="2400" dirty="0"/>
                  <a:t>（</a:t>
                </a:r>
                <a:r>
                  <a:rPr lang="en-US" altLang="zh-CN" sz="2400" dirty="0"/>
                  <a:t>3</a:t>
                </a:r>
                <a:r>
                  <a:rPr lang="zh-CN" altLang="zh-CN" sz="2400" dirty="0"/>
                  <a:t>）设互不相容事件</a:t>
                </a:r>
                <a14:m>
                  <m:oMath xmlns:m="http://schemas.openxmlformats.org/officeDocument/2006/math">
                    <m:sSub>
                      <m:sSubPr>
                        <m:ctrlPr>
                          <a:rPr lang="en-US" altLang="zh-CN" sz="2400" i="1" smtClean="0">
                            <a:latin typeface="Cambria Math"/>
                            <a:ea typeface="Cambria Math"/>
                          </a:rPr>
                        </m:ctrlPr>
                      </m:sSubPr>
                      <m:e>
                        <m:r>
                          <a:rPr lang="en-US" altLang="zh-CN" sz="2400" b="0" i="1" smtClean="0">
                            <a:latin typeface="Cambria Math"/>
                            <a:ea typeface="Cambria Math"/>
                          </a:rPr>
                          <m:t>𝐴</m:t>
                        </m:r>
                      </m:e>
                      <m:sub>
                        <m:r>
                          <a:rPr lang="en-US" altLang="zh-CN" sz="2400" b="0" i="1" smtClean="0">
                            <a:latin typeface="Cambria Math"/>
                            <a:ea typeface="Cambria Math"/>
                          </a:rPr>
                          <m:t>𝑘</m:t>
                        </m:r>
                      </m:sub>
                    </m:sSub>
                    <m:r>
                      <a:rPr lang="en-US" altLang="zh-CN" sz="2400" i="1">
                        <a:latin typeface="Cambria Math"/>
                        <a:ea typeface="Cambria Math"/>
                      </a:rPr>
                      <m:t>⊆</m:t>
                    </m:r>
                    <m:r>
                      <m:rPr>
                        <m:sty m:val="p"/>
                      </m:rPr>
                      <a:rPr lang="el-GR" altLang="zh-CN" sz="2400" i="1">
                        <a:latin typeface="Cambria Math"/>
                        <a:ea typeface="Cambria Math"/>
                      </a:rPr>
                      <m:t>Ω</m:t>
                    </m:r>
                    <m:r>
                      <a:rPr lang="el-GR" altLang="zh-CN" sz="2400" i="1">
                        <a:latin typeface="Cambria Math"/>
                        <a:ea typeface="Cambria Math"/>
                      </a:rPr>
                      <m:t> </m:t>
                    </m:r>
                  </m:oMath>
                </a14:m>
                <a:r>
                  <a:rPr lang="zh-CN" altLang="zh-CN" sz="2400" dirty="0"/>
                  <a:t>（即若</a:t>
                </a:r>
                <a14:m>
                  <m:oMath xmlns:m="http://schemas.openxmlformats.org/officeDocument/2006/math">
                    <m:r>
                      <a:rPr lang="en-US" altLang="zh-CN" sz="2400" b="0" i="1" dirty="0" smtClean="0">
                        <a:latin typeface="Cambria Math"/>
                      </a:rPr>
                      <m:t>𝑖</m:t>
                    </m:r>
                    <m:r>
                      <a:rPr lang="en-US" altLang="zh-CN" sz="2400" b="0" i="1" dirty="0" smtClean="0">
                        <a:latin typeface="Cambria Math"/>
                        <a:ea typeface="Cambria Math"/>
                      </a:rPr>
                      <m:t>≠</m:t>
                    </m:r>
                    <m:r>
                      <a:rPr lang="en-US" altLang="zh-CN" sz="2400" b="0" i="1" dirty="0" smtClean="0">
                        <a:latin typeface="Cambria Math"/>
                        <a:ea typeface="Cambria Math"/>
                      </a:rPr>
                      <m:t>𝑗</m:t>
                    </m:r>
                  </m:oMath>
                </a14:m>
                <a:r>
                  <a:rPr lang="zh-CN" altLang="zh-CN" sz="2400" dirty="0" smtClean="0"/>
                  <a:t>则</a:t>
                </a:r>
                <a14:m>
                  <m:oMath xmlns:m="http://schemas.openxmlformats.org/officeDocument/2006/math">
                    <m:sSub>
                      <m:sSubPr>
                        <m:ctrlPr>
                          <a:rPr lang="en-US" altLang="zh-CN" sz="2400" i="1" dirty="0" smtClean="0">
                            <a:latin typeface="Cambria Math"/>
                          </a:rPr>
                        </m:ctrlPr>
                      </m:sSubPr>
                      <m:e>
                        <m:r>
                          <a:rPr lang="en-US" altLang="zh-CN" sz="2400" b="0" i="1" dirty="0" smtClean="0">
                            <a:latin typeface="Cambria Math"/>
                          </a:rPr>
                          <m:t>𝐴</m:t>
                        </m:r>
                      </m:e>
                      <m:sub>
                        <m:r>
                          <a:rPr lang="en-US" altLang="zh-CN" sz="2400" b="0" i="1" dirty="0" smtClean="0">
                            <a:latin typeface="Cambria Math"/>
                          </a:rPr>
                          <m:t>𝑖</m:t>
                        </m:r>
                      </m:sub>
                    </m:sSub>
                    <m:r>
                      <a:rPr lang="en-US" altLang="zh-CN" sz="2400" i="1" dirty="0" smtClean="0">
                        <a:latin typeface="Cambria Math"/>
                        <a:ea typeface="Cambria Math"/>
                      </a:rPr>
                      <m:t>∩</m:t>
                    </m:r>
                    <m:sSub>
                      <m:sSubPr>
                        <m:ctrlPr>
                          <a:rPr lang="en-US" altLang="zh-CN" sz="2400" i="1" dirty="0" smtClean="0">
                            <a:latin typeface="Cambria Math"/>
                            <a:ea typeface="Cambria Math"/>
                          </a:rPr>
                        </m:ctrlPr>
                      </m:sSubPr>
                      <m:e>
                        <m:r>
                          <a:rPr lang="en-US" altLang="zh-CN" sz="2400" b="0" i="1" dirty="0" smtClean="0">
                            <a:latin typeface="Cambria Math"/>
                            <a:ea typeface="Cambria Math"/>
                          </a:rPr>
                          <m:t>𝐴</m:t>
                        </m:r>
                      </m:e>
                      <m:sub>
                        <m:r>
                          <a:rPr lang="en-US" altLang="zh-CN" sz="2400" b="0" i="1" dirty="0" smtClean="0">
                            <a:latin typeface="Cambria Math"/>
                            <a:ea typeface="Cambria Math"/>
                          </a:rPr>
                          <m:t>𝑗</m:t>
                        </m:r>
                      </m:sub>
                    </m:sSub>
                    <m:r>
                      <a:rPr lang="en-US" altLang="zh-CN" sz="2400" b="0" i="1" dirty="0" smtClean="0">
                        <a:latin typeface="Cambria Math"/>
                        <a:ea typeface="Cambria Math"/>
                      </a:rPr>
                      <m:t>=</m:t>
                    </m:r>
                    <m:r>
                      <a:rPr lang="zh-CN" altLang="en-US" sz="2400" b="0" i="1" dirty="0" smtClean="0">
                        <a:latin typeface="Cambria Math"/>
                        <a:ea typeface="Cambria Math"/>
                      </a:rPr>
                      <m:t>𝜙</m:t>
                    </m:r>
                  </m:oMath>
                </a14:m>
                <a:r>
                  <a:rPr lang="zh-CN" altLang="zh-CN" sz="2400" dirty="0" smtClean="0"/>
                  <a:t>）</a:t>
                </a:r>
                <a:r>
                  <a:rPr lang="zh-CN" altLang="zh-CN" sz="2400" dirty="0"/>
                  <a:t>的和事件</a:t>
                </a:r>
                <a:r>
                  <a:rPr lang="en-US" altLang="zh-CN" sz="2400" dirty="0"/>
                  <a:t>/</a:t>
                </a:r>
                <a:r>
                  <a:rPr lang="zh-CN" altLang="zh-CN" sz="2400" dirty="0"/>
                  <a:t>实验的概率等各个事件</a:t>
                </a:r>
                <a:r>
                  <a:rPr lang="en-US" altLang="zh-CN" sz="2400" dirty="0"/>
                  <a:t>/</a:t>
                </a:r>
                <a:r>
                  <a:rPr lang="zh-CN" altLang="zh-CN" sz="2400" dirty="0"/>
                  <a:t>实验的概率和，即</a:t>
                </a:r>
                <a14:m>
                  <m:oMath xmlns:m="http://schemas.openxmlformats.org/officeDocument/2006/math">
                    <m:r>
                      <a:rPr lang="en-US" altLang="zh-CN" sz="2400" b="0" i="1" dirty="0" smtClean="0">
                        <a:latin typeface="Cambria Math"/>
                      </a:rPr>
                      <m:t>𝑃</m:t>
                    </m:r>
                    <m:d>
                      <m:dPr>
                        <m:ctrlPr>
                          <a:rPr lang="en-US" altLang="zh-CN" sz="2400" b="0" i="1" dirty="0" smtClean="0">
                            <a:latin typeface="Cambria Math"/>
                          </a:rPr>
                        </m:ctrlPr>
                      </m:dPr>
                      <m:e>
                        <m:nary>
                          <m:naryPr>
                            <m:chr m:val="⋃"/>
                            <m:ctrlPr>
                              <a:rPr lang="en-US" altLang="zh-CN" sz="2400" b="0" i="1" dirty="0" smtClean="0">
                                <a:latin typeface="Cambria Math"/>
                              </a:rPr>
                            </m:ctrlPr>
                          </m:naryPr>
                          <m:sub>
                            <m:r>
                              <m:rPr>
                                <m:brk m:alnAt="23"/>
                              </m:rPr>
                              <a:rPr lang="en-US" altLang="zh-CN" sz="2400" b="0" i="1" dirty="0" smtClean="0">
                                <a:latin typeface="Cambria Math"/>
                              </a:rPr>
                              <m:t>𝑘</m:t>
                            </m:r>
                            <m:r>
                              <a:rPr lang="en-US" altLang="zh-CN" sz="2400" b="0" i="1" dirty="0" smtClean="0">
                                <a:latin typeface="Cambria Math"/>
                              </a:rPr>
                              <m:t>=1</m:t>
                            </m:r>
                          </m:sub>
                          <m:sup>
                            <m:r>
                              <a:rPr lang="en-US" altLang="zh-CN" sz="2400" b="0" i="1" dirty="0" smtClean="0">
                                <a:latin typeface="Cambria Math"/>
                                <a:ea typeface="Cambria Math"/>
                              </a:rPr>
                              <m:t>∞</m:t>
                            </m:r>
                          </m:sup>
                          <m:e>
                            <m:sSub>
                              <m:sSubPr>
                                <m:ctrlPr>
                                  <a:rPr lang="en-US" altLang="zh-CN" sz="2400" b="0" i="1" dirty="0" smtClean="0">
                                    <a:latin typeface="Cambria Math"/>
                                  </a:rPr>
                                </m:ctrlPr>
                              </m:sSubPr>
                              <m:e>
                                <m:r>
                                  <a:rPr lang="en-US" altLang="zh-CN" sz="2400" b="0" i="1" dirty="0" smtClean="0">
                                    <a:latin typeface="Cambria Math"/>
                                  </a:rPr>
                                  <m:t>𝐴</m:t>
                                </m:r>
                              </m:e>
                              <m:sub>
                                <m:r>
                                  <a:rPr lang="en-US" altLang="zh-CN" sz="2400" b="0" i="1" dirty="0" smtClean="0">
                                    <a:latin typeface="Cambria Math"/>
                                  </a:rPr>
                                  <m:t>𝑘</m:t>
                                </m:r>
                              </m:sub>
                            </m:sSub>
                          </m:e>
                        </m:nary>
                      </m:e>
                    </m:d>
                    <m:r>
                      <a:rPr lang="en-US" altLang="zh-CN" sz="2400" b="0" i="1" dirty="0" smtClean="0">
                        <a:latin typeface="Cambria Math"/>
                      </a:rPr>
                      <m:t>=</m:t>
                    </m:r>
                    <m:nary>
                      <m:naryPr>
                        <m:chr m:val="∑"/>
                        <m:ctrlPr>
                          <a:rPr lang="en-US" altLang="zh-CN" sz="2400" b="0" i="1" dirty="0" smtClean="0">
                            <a:latin typeface="Cambria Math"/>
                          </a:rPr>
                        </m:ctrlPr>
                      </m:naryPr>
                      <m:sub>
                        <m:r>
                          <m:rPr>
                            <m:brk m:alnAt="23"/>
                          </m:rPr>
                          <a:rPr lang="en-US" altLang="zh-CN" sz="2400" b="0" i="1" dirty="0" smtClean="0">
                            <a:latin typeface="Cambria Math"/>
                          </a:rPr>
                          <m:t>𝑘</m:t>
                        </m:r>
                        <m:r>
                          <a:rPr lang="en-US" altLang="zh-CN" sz="2400" b="0" i="1" dirty="0" smtClean="0">
                            <a:latin typeface="Cambria Math"/>
                          </a:rPr>
                          <m:t>=1</m:t>
                        </m:r>
                      </m:sub>
                      <m:sup>
                        <m:r>
                          <a:rPr lang="en-US" altLang="zh-CN" sz="2400" b="0" i="1" dirty="0" smtClean="0">
                            <a:latin typeface="Cambria Math"/>
                            <a:ea typeface="Cambria Math"/>
                          </a:rPr>
                          <m:t>∞</m:t>
                        </m:r>
                      </m:sup>
                      <m:e>
                        <m:r>
                          <a:rPr lang="en-US" altLang="zh-CN" sz="2400" b="0" i="1" dirty="0" smtClean="0">
                            <a:latin typeface="Cambria Math"/>
                          </a:rPr>
                          <m:t>𝑃</m:t>
                        </m:r>
                        <m:d>
                          <m:dPr>
                            <m:ctrlPr>
                              <a:rPr lang="en-US" altLang="zh-CN" sz="2400" b="0" i="1" dirty="0" smtClean="0">
                                <a:latin typeface="Cambria Math"/>
                              </a:rPr>
                            </m:ctrlPr>
                          </m:dPr>
                          <m:e>
                            <m:sSub>
                              <m:sSubPr>
                                <m:ctrlPr>
                                  <a:rPr lang="en-US" altLang="zh-CN" sz="2400" b="0" i="1" dirty="0" smtClean="0">
                                    <a:latin typeface="Cambria Math"/>
                                  </a:rPr>
                                </m:ctrlPr>
                              </m:sSubPr>
                              <m:e>
                                <m:r>
                                  <a:rPr lang="en-US" altLang="zh-CN" sz="2400" b="0" i="1" dirty="0" smtClean="0">
                                    <a:latin typeface="Cambria Math"/>
                                  </a:rPr>
                                  <m:t>𝐴</m:t>
                                </m:r>
                              </m:e>
                              <m:sub>
                                <m:r>
                                  <a:rPr lang="en-US" altLang="zh-CN" sz="2400" b="0" i="1" dirty="0" smtClean="0">
                                    <a:latin typeface="Cambria Math"/>
                                  </a:rPr>
                                  <m:t>𝑘</m:t>
                                </m:r>
                              </m:sub>
                            </m:sSub>
                          </m:e>
                        </m:d>
                      </m:e>
                    </m:nary>
                  </m:oMath>
                </a14:m>
                <a:r>
                  <a:rPr lang="zh-CN" altLang="zh-CN" sz="2400" dirty="0"/>
                  <a:t>，称为可列可加性公理</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5006755"/>
              </a:xfrm>
              <a:prstGeom prst="rect">
                <a:avLst/>
              </a:prstGeom>
              <a:blipFill rotWithShape="1">
                <a:blip r:embed="rId1"/>
                <a:stretch>
                  <a:fillRect l="-1116" t="-974" r="-3869" b="-15713"/>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359941" cy="369332"/>
          </a:xfrm>
          <a:prstGeom prst="rect">
            <a:avLst/>
          </a:prstGeom>
          <a:noFill/>
        </p:spPr>
        <p:txBody>
          <a:bodyPr wrap="none" rtlCol="0">
            <a:spAutoFit/>
          </a:bodyPr>
          <a:lstStyle/>
          <a:p>
            <a:r>
              <a:rPr lang="en-US" altLang="zh-CN" b="1" dirty="0" smtClean="0">
                <a:solidFill>
                  <a:srgbClr val="3D89BC"/>
                </a:solidFill>
              </a:rPr>
              <a:t>2.2.1</a:t>
            </a:r>
            <a:r>
              <a:rPr lang="zh-CN" altLang="en-US" b="1" dirty="0" smtClean="0">
                <a:solidFill>
                  <a:srgbClr val="3D89BC"/>
                </a:solidFill>
              </a:rPr>
              <a:t>概率</a:t>
            </a:r>
            <a:r>
              <a:rPr lang="zh-CN" altLang="en-US" b="1" dirty="0">
                <a:solidFill>
                  <a:srgbClr val="3D89BC"/>
                </a:solidFill>
              </a:rPr>
              <a:t>与条件概率</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247766"/>
              </a:xfrm>
              <a:prstGeom prst="rect">
                <a:avLst/>
              </a:prstGeom>
            </p:spPr>
            <p:txBody>
              <a:bodyPr wrap="square">
                <a:spAutoFit/>
              </a:bodyPr>
              <a:lstStyle/>
              <a:p>
                <a:r>
                  <a:rPr lang="zh-CN" altLang="en-US" sz="2400" dirty="0" smtClean="0"/>
                  <a:t>概率的最基本性质</a:t>
                </a:r>
                <a:endParaRPr lang="en-US" altLang="zh-CN" sz="2400" dirty="0" smtClean="0"/>
              </a:p>
              <a:p>
                <a:r>
                  <a:rPr lang="zh-CN" altLang="zh-CN" sz="2400" dirty="0"/>
                  <a:t>（</a:t>
                </a:r>
                <a:r>
                  <a:rPr lang="en-US" altLang="zh-CN" sz="2400" dirty="0"/>
                  <a:t>1</a:t>
                </a:r>
                <a:r>
                  <a:rPr lang="zh-CN" altLang="zh-CN" sz="2400" dirty="0"/>
                  <a:t>）不可能事件的概率为</a:t>
                </a:r>
                <a:r>
                  <a:rPr lang="en-US" altLang="zh-CN" sz="2400" dirty="0"/>
                  <a:t>0</a:t>
                </a:r>
                <a:r>
                  <a:rPr lang="zh-CN" altLang="zh-CN" sz="2400" dirty="0"/>
                  <a:t>，</a:t>
                </a:r>
                <a:r>
                  <a:rPr lang="zh-CN" altLang="zh-CN" sz="2400" dirty="0" smtClean="0"/>
                  <a:t>即</a:t>
                </a:r>
                <a14:m>
                  <m:oMath xmlns:m="http://schemas.openxmlformats.org/officeDocument/2006/math">
                    <m:r>
                      <a:rPr lang="en-US" altLang="zh-CN" sz="2400" b="0" i="1" smtClean="0">
                        <a:latin typeface="Cambria Math"/>
                      </a:rPr>
                      <m:t>𝑃</m:t>
                    </m:r>
                    <m:d>
                      <m:dPr>
                        <m:ctrlPr>
                          <a:rPr lang="en-US" altLang="zh-CN" sz="2400" b="0" i="1" smtClean="0">
                            <a:latin typeface="Cambria Math"/>
                          </a:rPr>
                        </m:ctrlPr>
                      </m:dPr>
                      <m:e>
                        <m:r>
                          <a:rPr lang="zh-CN" altLang="en-US" sz="2400" b="0" i="1" smtClean="0">
                            <a:latin typeface="Cambria Math"/>
                          </a:rPr>
                          <m:t>𝜙</m:t>
                        </m:r>
                      </m:e>
                    </m:d>
                    <m:r>
                      <a:rPr lang="en-US" altLang="zh-CN" sz="2400" b="0" i="1" smtClean="0">
                        <a:latin typeface="Cambria Math"/>
                      </a:rPr>
                      <m:t>=0</m:t>
                    </m:r>
                  </m:oMath>
                </a14:m>
                <a:r>
                  <a:rPr lang="en-US" altLang="zh-CN" sz="2400" dirty="0" smtClean="0"/>
                  <a:t> </a:t>
                </a:r>
                <a:r>
                  <a:rPr lang="zh-CN" altLang="zh-CN" sz="2400" dirty="0" smtClean="0"/>
                  <a:t>。</a:t>
                </a:r>
                <a:endParaRPr lang="en-US" altLang="zh-CN" sz="2400" dirty="0" smtClean="0"/>
              </a:p>
              <a:p>
                <a:r>
                  <a:rPr lang="zh-CN" altLang="zh-CN" sz="2400" dirty="0"/>
                  <a:t>（</a:t>
                </a:r>
                <a:r>
                  <a:rPr lang="en-US" altLang="zh-CN" sz="2400" dirty="0"/>
                  <a:t>2</a:t>
                </a:r>
                <a:r>
                  <a:rPr lang="zh-CN" altLang="zh-CN" sz="2400" dirty="0"/>
                  <a:t>）有限可加性：</a:t>
                </a:r>
                <a:r>
                  <a:rPr lang="en-US" altLang="zh-CN" sz="2400" dirty="0"/>
                  <a:t>n</a:t>
                </a:r>
                <a:r>
                  <a:rPr lang="zh-CN" altLang="zh-CN" sz="2400" dirty="0"/>
                  <a:t>个（</a:t>
                </a:r>
                <a:r>
                  <a:rPr lang="en-US" altLang="zh-CN" sz="2400" dirty="0"/>
                  <a:t>n</a:t>
                </a:r>
                <a:r>
                  <a:rPr lang="zh-CN" altLang="zh-CN" sz="2400" dirty="0"/>
                  <a:t>是有限的）两两互不相容事件</a:t>
                </a:r>
                <a14:m>
                  <m:oMath xmlns:m="http://schemas.openxmlformats.org/officeDocument/2006/math">
                    <m:sSub>
                      <m:sSubPr>
                        <m:ctrlPr>
                          <a:rPr lang="en-US" altLang="zh-CN" sz="2400" i="1">
                            <a:latin typeface="Cambria Math"/>
                            <a:ea typeface="Cambria Math"/>
                          </a:rPr>
                        </m:ctrlPr>
                      </m:sSubPr>
                      <m:e>
                        <m:r>
                          <a:rPr lang="en-US" altLang="zh-CN" sz="2400" i="1">
                            <a:latin typeface="Cambria Math"/>
                            <a:ea typeface="Cambria Math"/>
                          </a:rPr>
                          <m:t>𝐴</m:t>
                        </m:r>
                      </m:e>
                      <m:sub>
                        <m:r>
                          <a:rPr lang="en-US" altLang="zh-CN" sz="2400" i="1">
                            <a:latin typeface="Cambria Math"/>
                            <a:ea typeface="Cambria Math"/>
                          </a:rPr>
                          <m:t>𝑘</m:t>
                        </m:r>
                      </m:sub>
                    </m:sSub>
                    <m:r>
                      <a:rPr lang="en-US" altLang="zh-CN" sz="2400" i="1">
                        <a:latin typeface="Cambria Math"/>
                        <a:ea typeface="Cambria Math"/>
                      </a:rPr>
                      <m:t>⊆</m:t>
                    </m:r>
                    <m:r>
                      <m:rPr>
                        <m:sty m:val="p"/>
                      </m:rPr>
                      <a:rPr lang="el-GR" altLang="zh-CN" sz="2400" i="1">
                        <a:latin typeface="Cambria Math"/>
                        <a:ea typeface="Cambria Math"/>
                      </a:rPr>
                      <m:t>Ω</m:t>
                    </m:r>
                    <m:r>
                      <a:rPr lang="el-GR" altLang="zh-CN" sz="2400" i="1">
                        <a:latin typeface="Cambria Math"/>
                        <a:ea typeface="Cambria Math"/>
                      </a:rPr>
                      <m:t> </m:t>
                    </m:r>
                  </m:oMath>
                </a14:m>
                <a:r>
                  <a:rPr lang="zh-CN" altLang="zh-CN" sz="2400" dirty="0"/>
                  <a:t>（即若</a:t>
                </a:r>
                <a14:m>
                  <m:oMath xmlns:m="http://schemas.openxmlformats.org/officeDocument/2006/math">
                    <m:r>
                      <a:rPr lang="en-US" altLang="zh-CN" sz="2400" i="1" dirty="0">
                        <a:latin typeface="Cambria Math"/>
                      </a:rPr>
                      <m:t>𝑖</m:t>
                    </m:r>
                    <m:r>
                      <a:rPr lang="en-US" altLang="zh-CN" sz="2400" i="1" dirty="0">
                        <a:latin typeface="Cambria Math"/>
                        <a:ea typeface="Cambria Math"/>
                      </a:rPr>
                      <m:t>≠</m:t>
                    </m:r>
                    <m:r>
                      <a:rPr lang="en-US" altLang="zh-CN" sz="2400" i="1" dirty="0">
                        <a:latin typeface="Cambria Math"/>
                        <a:ea typeface="Cambria Math"/>
                      </a:rPr>
                      <m:t>𝑗</m:t>
                    </m:r>
                  </m:oMath>
                </a14:m>
                <a:r>
                  <a:rPr lang="zh-CN" altLang="zh-CN" sz="2400" dirty="0"/>
                  <a:t>则</a:t>
                </a:r>
                <a14:m>
                  <m:oMath xmlns:m="http://schemas.openxmlformats.org/officeDocument/2006/math">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𝑖</m:t>
                        </m:r>
                      </m:sub>
                    </m:sSub>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𝐴</m:t>
                        </m:r>
                      </m:e>
                      <m:sub>
                        <m:r>
                          <a:rPr lang="en-US" altLang="zh-CN" sz="2400" i="1" dirty="0">
                            <a:latin typeface="Cambria Math"/>
                            <a:ea typeface="Cambria Math"/>
                          </a:rPr>
                          <m:t>𝑗</m:t>
                        </m:r>
                      </m:sub>
                    </m:sSub>
                    <m:r>
                      <a:rPr lang="en-US" altLang="zh-CN" sz="2400" i="1" dirty="0">
                        <a:latin typeface="Cambria Math"/>
                        <a:ea typeface="Cambria Math"/>
                      </a:rPr>
                      <m:t>=</m:t>
                    </m:r>
                    <m:r>
                      <a:rPr lang="zh-CN" altLang="en-US" sz="2400" i="1" dirty="0">
                        <a:latin typeface="Cambria Math"/>
                        <a:ea typeface="Cambria Math"/>
                      </a:rPr>
                      <m:t>𝜙</m:t>
                    </m:r>
                  </m:oMath>
                </a14:m>
                <a:r>
                  <a:rPr lang="zh-CN" altLang="zh-CN" sz="2400" dirty="0"/>
                  <a:t>）的和事件（即</a:t>
                </a:r>
                <a14:m>
                  <m:oMath xmlns:m="http://schemas.openxmlformats.org/officeDocument/2006/math">
                    <m:nary>
                      <m:naryPr>
                        <m:chr m:val="⋃"/>
                        <m:ctrlPr>
                          <a:rPr lang="en-US" altLang="zh-CN" sz="2400" i="1" dirty="0">
                            <a:latin typeface="Cambria Math"/>
                          </a:rPr>
                        </m:ctrlPr>
                      </m:naryPr>
                      <m:sub>
                        <m:r>
                          <m:rPr>
                            <m:brk m:alnAt="23"/>
                          </m:rPr>
                          <a:rPr lang="en-US" altLang="zh-CN" sz="2400" i="1" dirty="0">
                            <a:latin typeface="Cambria Math"/>
                          </a:rPr>
                          <m:t>𝑘</m:t>
                        </m:r>
                        <m:r>
                          <a:rPr lang="en-US" altLang="zh-CN" sz="2400" i="1" dirty="0">
                            <a:latin typeface="Cambria Math"/>
                          </a:rPr>
                          <m:t>=1</m:t>
                        </m:r>
                      </m:sub>
                      <m:sup>
                        <m:r>
                          <a:rPr lang="en-US" altLang="zh-CN" sz="2400" i="1" dirty="0">
                            <a:latin typeface="Cambria Math"/>
                            <a:ea typeface="Cambria Math"/>
                          </a:rPr>
                          <m:t>∞</m:t>
                        </m:r>
                      </m:sup>
                      <m:e>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𝑘</m:t>
                            </m:r>
                          </m:sub>
                        </m:sSub>
                      </m:e>
                    </m:nary>
                  </m:oMath>
                </a14:m>
                <a:r>
                  <a:rPr lang="zh-CN" altLang="zh-CN" sz="2400" dirty="0"/>
                  <a:t>）的概率</a:t>
                </a:r>
                <a:r>
                  <a:rPr lang="en-US" altLang="zh-CN" sz="2400" dirty="0"/>
                  <a:t> </a:t>
                </a:r>
                <a:r>
                  <a:rPr lang="zh-CN" altLang="zh-CN" sz="2400" dirty="0"/>
                  <a:t>等于各个事件概率</a:t>
                </a:r>
                <a14:m>
                  <m:oMath xmlns:m="http://schemas.openxmlformats.org/officeDocument/2006/math">
                    <m:r>
                      <a:rPr lang="en-US" altLang="zh-CN" sz="2400" i="1" dirty="0">
                        <a:latin typeface="Cambria Math"/>
                      </a:rPr>
                      <m:t>𝑃</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𝑘</m:t>
                            </m:r>
                          </m:sub>
                        </m:sSub>
                      </m:e>
                    </m:d>
                    <m:r>
                      <a:rPr lang="en-US" altLang="zh-CN" sz="2400" b="0" i="1" dirty="0" smtClean="0">
                        <a:latin typeface="Cambria Math"/>
                      </a:rPr>
                      <m:t>,</m:t>
                    </m:r>
                    <m:r>
                      <a:rPr lang="en-US" altLang="zh-CN" sz="2400" b="0" i="1" dirty="0" smtClean="0">
                        <a:latin typeface="Cambria Math"/>
                      </a:rPr>
                      <m:t>𝑘</m:t>
                    </m:r>
                    <m:r>
                      <a:rPr lang="en-US" altLang="zh-CN" sz="2400" b="0" i="1" dirty="0" smtClean="0">
                        <a:latin typeface="Cambria Math"/>
                      </a:rPr>
                      <m:t>=1,2,⋯,</m:t>
                    </m:r>
                    <m:r>
                      <a:rPr lang="en-US" altLang="zh-CN" sz="2400" b="0" i="1" dirty="0" smtClean="0">
                        <a:latin typeface="Cambria Math"/>
                      </a:rPr>
                      <m:t>𝑛</m:t>
                    </m:r>
                  </m:oMath>
                </a14:m>
                <a:r>
                  <a:rPr lang="zh-CN" altLang="zh-CN" sz="2400" dirty="0"/>
                  <a:t>的和</a:t>
                </a:r>
                <a14:m>
                  <m:oMath xmlns:m="http://schemas.openxmlformats.org/officeDocument/2006/math">
                    <m:nary>
                      <m:naryPr>
                        <m:chr m:val="∑"/>
                        <m:ctrlPr>
                          <a:rPr lang="en-US" altLang="zh-CN" sz="2400" i="1" dirty="0">
                            <a:latin typeface="Cambria Math"/>
                          </a:rPr>
                        </m:ctrlPr>
                      </m:naryPr>
                      <m:sub>
                        <m:r>
                          <m:rPr>
                            <m:brk m:alnAt="23"/>
                          </m:rPr>
                          <a:rPr lang="en-US" altLang="zh-CN" sz="2400" i="1" dirty="0">
                            <a:latin typeface="Cambria Math"/>
                          </a:rPr>
                          <m:t>𝑘</m:t>
                        </m:r>
                        <m:r>
                          <a:rPr lang="en-US" altLang="zh-CN" sz="2400" i="1" dirty="0">
                            <a:latin typeface="Cambria Math"/>
                          </a:rPr>
                          <m:t>=1</m:t>
                        </m:r>
                      </m:sub>
                      <m:sup>
                        <m:r>
                          <a:rPr lang="en-US" altLang="zh-CN" sz="2400" b="0" i="1" dirty="0" smtClean="0">
                            <a:latin typeface="Cambria Math"/>
                            <a:ea typeface="Cambria Math"/>
                          </a:rPr>
                          <m:t>𝑛</m:t>
                        </m:r>
                      </m:sup>
                      <m:e>
                        <m:r>
                          <a:rPr lang="en-US" altLang="zh-CN" sz="2400" i="1" dirty="0">
                            <a:latin typeface="Cambria Math"/>
                          </a:rPr>
                          <m:t>𝑃</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𝑘</m:t>
                                </m:r>
                              </m:sub>
                            </m:sSub>
                          </m:e>
                        </m:d>
                      </m:e>
                    </m:nary>
                  </m:oMath>
                </a14:m>
                <a:r>
                  <a:rPr lang="zh-CN" altLang="zh-CN" sz="2400" dirty="0"/>
                  <a:t>，即：</a:t>
                </a:r>
                <a:r>
                  <a:rPr lang="en-US" altLang="zh-CN" sz="2400" dirty="0"/>
                  <a:t> </a:t>
                </a:r>
                <a14:m>
                  <m:oMath xmlns:m="http://schemas.openxmlformats.org/officeDocument/2006/math">
                    <m:r>
                      <a:rPr lang="en-US" altLang="zh-CN" sz="2400" i="1" dirty="0">
                        <a:latin typeface="Cambria Math"/>
                      </a:rPr>
                      <m:t>𝑃</m:t>
                    </m:r>
                    <m:d>
                      <m:dPr>
                        <m:ctrlPr>
                          <a:rPr lang="en-US" altLang="zh-CN" sz="2400" i="1" dirty="0">
                            <a:latin typeface="Cambria Math"/>
                          </a:rPr>
                        </m:ctrlPr>
                      </m:dPr>
                      <m:e>
                        <m:nary>
                          <m:naryPr>
                            <m:chr m:val="⋃"/>
                            <m:ctrlPr>
                              <a:rPr lang="en-US" altLang="zh-CN" sz="2400" i="1" dirty="0">
                                <a:latin typeface="Cambria Math"/>
                              </a:rPr>
                            </m:ctrlPr>
                          </m:naryPr>
                          <m:sub>
                            <m:r>
                              <m:rPr>
                                <m:brk m:alnAt="23"/>
                              </m:rPr>
                              <a:rPr lang="en-US" altLang="zh-CN" sz="2400" i="1" dirty="0">
                                <a:latin typeface="Cambria Math"/>
                              </a:rPr>
                              <m:t>𝑘</m:t>
                            </m:r>
                            <m:r>
                              <a:rPr lang="en-US" altLang="zh-CN" sz="2400" i="1" dirty="0">
                                <a:latin typeface="Cambria Math"/>
                              </a:rPr>
                              <m:t>=1</m:t>
                            </m:r>
                          </m:sub>
                          <m:sup>
                            <m:r>
                              <a:rPr lang="en-US" altLang="zh-CN" sz="2400" b="0" i="1" dirty="0" smtClean="0">
                                <a:latin typeface="Cambria Math"/>
                                <a:ea typeface="Cambria Math"/>
                              </a:rPr>
                              <m:t>𝑛</m:t>
                            </m:r>
                          </m:sup>
                          <m:e>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𝑘</m:t>
                                </m:r>
                              </m:sub>
                            </m:sSub>
                          </m:e>
                        </m:nary>
                      </m:e>
                    </m:d>
                    <m:r>
                      <a:rPr lang="en-US" altLang="zh-CN" sz="2400" i="1" dirty="0">
                        <a:latin typeface="Cambria Math"/>
                      </a:rPr>
                      <m:t>=</m:t>
                    </m:r>
                    <m:nary>
                      <m:naryPr>
                        <m:chr m:val="∑"/>
                        <m:ctrlPr>
                          <a:rPr lang="en-US" altLang="zh-CN" sz="2400" i="1" dirty="0">
                            <a:latin typeface="Cambria Math"/>
                          </a:rPr>
                        </m:ctrlPr>
                      </m:naryPr>
                      <m:sub>
                        <m:r>
                          <m:rPr>
                            <m:brk m:alnAt="23"/>
                          </m:rPr>
                          <a:rPr lang="en-US" altLang="zh-CN" sz="2400" i="1" dirty="0">
                            <a:latin typeface="Cambria Math"/>
                          </a:rPr>
                          <m:t>𝑘</m:t>
                        </m:r>
                        <m:r>
                          <a:rPr lang="en-US" altLang="zh-CN" sz="2400" i="1" dirty="0">
                            <a:latin typeface="Cambria Math"/>
                          </a:rPr>
                          <m:t>=1</m:t>
                        </m:r>
                      </m:sub>
                      <m:sup>
                        <m:r>
                          <a:rPr lang="en-US" altLang="zh-CN" sz="2400" b="0" i="1" dirty="0" smtClean="0">
                            <a:latin typeface="Cambria Math"/>
                            <a:ea typeface="Cambria Math"/>
                          </a:rPr>
                          <m:t>𝑛</m:t>
                        </m:r>
                      </m:sup>
                      <m:e>
                        <m:r>
                          <a:rPr lang="en-US" altLang="zh-CN" sz="2400" i="1" dirty="0">
                            <a:latin typeface="Cambria Math"/>
                          </a:rPr>
                          <m:t>𝑃</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𝐴</m:t>
                                </m:r>
                              </m:e>
                              <m:sub>
                                <m:r>
                                  <a:rPr lang="en-US" altLang="zh-CN" sz="2400" i="1" dirty="0">
                                    <a:latin typeface="Cambria Math"/>
                                  </a:rPr>
                                  <m:t>𝑘</m:t>
                                </m:r>
                              </m:sub>
                            </m:sSub>
                          </m:e>
                        </m:d>
                      </m:e>
                    </m:nary>
                    <m:r>
                      <a:rPr lang="en-US" altLang="zh-CN" sz="2400" i="1" dirty="0">
                        <a:latin typeface="Cambria Math"/>
                      </a:rPr>
                      <m:t> </m:t>
                    </m:r>
                  </m:oMath>
                </a14:m>
                <a:r>
                  <a:rPr lang="zh-CN" altLang="zh-CN" sz="2400" dirty="0" smtClean="0"/>
                  <a:t>。</a:t>
                </a:r>
                <a:endParaRPr lang="en-US" altLang="zh-CN" sz="2400" dirty="0" smtClean="0"/>
              </a:p>
              <a:p>
                <a:r>
                  <a:rPr lang="zh-CN" altLang="zh-CN" sz="2400" dirty="0"/>
                  <a:t>（</a:t>
                </a:r>
                <a:r>
                  <a:rPr lang="en-US" altLang="zh-CN" sz="2400" dirty="0"/>
                  <a:t>3</a:t>
                </a:r>
                <a:r>
                  <a:rPr lang="zh-CN" altLang="zh-CN" sz="2400" dirty="0"/>
                  <a:t>）单调性：若事件</a:t>
                </a:r>
                <a:r>
                  <a:rPr lang="en-US" altLang="zh-CN" sz="2400" dirty="0"/>
                  <a:t>A</a:t>
                </a:r>
                <a:r>
                  <a:rPr lang="zh-CN" altLang="zh-CN" sz="2400" dirty="0"/>
                  <a:t>是事件</a:t>
                </a:r>
                <a:r>
                  <a:rPr lang="en-US" altLang="zh-CN" sz="2400" dirty="0"/>
                  <a:t>B</a:t>
                </a:r>
                <a:r>
                  <a:rPr lang="zh-CN" altLang="zh-CN" sz="2400" dirty="0"/>
                  <a:t>的子集，则事件</a:t>
                </a:r>
                <a:r>
                  <a:rPr lang="en-US" altLang="zh-CN" sz="2400" dirty="0"/>
                  <a:t>A</a:t>
                </a:r>
                <a:r>
                  <a:rPr lang="zh-CN" altLang="zh-CN" sz="2400" dirty="0"/>
                  <a:t>发生的概率不大于事件</a:t>
                </a:r>
                <a:r>
                  <a:rPr lang="en-US" altLang="zh-CN" sz="2400" dirty="0"/>
                  <a:t>B</a:t>
                </a:r>
                <a:r>
                  <a:rPr lang="zh-CN" altLang="zh-CN" sz="2400" dirty="0"/>
                  <a:t>发生的概率。即，若</a:t>
                </a:r>
                <a14:m>
                  <m:oMath xmlns:m="http://schemas.openxmlformats.org/officeDocument/2006/math">
                    <m:r>
                      <a:rPr lang="en-US" altLang="zh-CN" sz="2400" b="0" i="1" dirty="0" smtClean="0">
                        <a:latin typeface="Cambria Math"/>
                      </a:rPr>
                      <m:t>𝐴</m:t>
                    </m:r>
                    <m:r>
                      <a:rPr lang="el-GR" altLang="zh-CN" sz="2400" i="1" dirty="0">
                        <a:latin typeface="Cambria Math"/>
                        <a:ea typeface="Cambria Math"/>
                      </a:rPr>
                      <m:t>⊆</m:t>
                    </m:r>
                    <m:r>
                      <a:rPr lang="en-US" altLang="zh-CN" sz="2400" b="0" i="1" dirty="0" smtClean="0">
                        <a:latin typeface="Cambria Math"/>
                      </a:rPr>
                      <m:t>𝐵</m:t>
                    </m:r>
                    <m:r>
                      <a:rPr lang="el-GR" altLang="zh-CN" sz="2400" i="1" dirty="0">
                        <a:latin typeface="Cambria Math"/>
                        <a:ea typeface="Cambria Math"/>
                      </a:rPr>
                      <m:t>⊆</m:t>
                    </m:r>
                    <m:r>
                      <m:rPr>
                        <m:sty m:val="p"/>
                      </m:rPr>
                      <a:rPr lang="el-GR" altLang="zh-CN" sz="2400" b="0" i="1" dirty="0" smtClean="0">
                        <a:latin typeface="Cambria Math"/>
                        <a:ea typeface="Cambria Math"/>
                      </a:rPr>
                      <m:t>Ω</m:t>
                    </m:r>
                  </m:oMath>
                </a14:m>
                <a:r>
                  <a:rPr lang="zh-CN" altLang="zh-CN" sz="2400" dirty="0"/>
                  <a:t>，则有</a:t>
                </a:r>
                <a14:m>
                  <m:oMath xmlns:m="http://schemas.openxmlformats.org/officeDocument/2006/math">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𝐴</m:t>
                        </m:r>
                      </m:e>
                    </m:d>
                    <m:r>
                      <a:rPr lang="en-US" altLang="zh-CN" sz="2400" i="1" dirty="0" smtClean="0">
                        <a:latin typeface="Cambria Math"/>
                      </a:rPr>
                      <m:t>≦</m:t>
                    </m:r>
                    <m:r>
                      <a:rPr lang="en-US" altLang="zh-CN" sz="2400" i="1" dirty="0">
                        <a:latin typeface="Cambria Math"/>
                      </a:rPr>
                      <m:t>𝑃</m:t>
                    </m:r>
                    <m:d>
                      <m:dPr>
                        <m:ctrlPr>
                          <a:rPr lang="en-US" altLang="zh-CN" sz="2400" i="1" dirty="0">
                            <a:latin typeface="Cambria Math"/>
                          </a:rPr>
                        </m:ctrlPr>
                      </m:dPr>
                      <m:e>
                        <m:r>
                          <a:rPr lang="en-US" altLang="zh-CN" sz="2400" b="0" i="1" dirty="0" smtClean="0">
                            <a:latin typeface="Cambria Math"/>
                          </a:rPr>
                          <m:t>𝐵</m:t>
                        </m:r>
                      </m:e>
                    </m:d>
                  </m:oMath>
                </a14:m>
                <a:r>
                  <a:rPr lang="zh-CN" altLang="zh-CN" sz="2400" dirty="0" smtClean="0"/>
                  <a:t>。</a:t>
                </a:r>
                <a:endParaRPr lang="en-US" altLang="zh-CN" sz="2400" dirty="0" smtClean="0"/>
              </a:p>
              <a:p>
                <a:r>
                  <a:rPr lang="zh-CN" altLang="zh-CN" sz="2400" dirty="0"/>
                  <a:t>（</a:t>
                </a:r>
                <a:r>
                  <a:rPr lang="en-US" altLang="zh-CN" sz="2400" dirty="0"/>
                  <a:t>4</a:t>
                </a:r>
                <a:r>
                  <a:rPr lang="zh-CN" altLang="zh-CN" sz="2400" dirty="0"/>
                  <a:t>）互补性：若事件</a:t>
                </a:r>
                <a14:m>
                  <m:oMath xmlns:m="http://schemas.openxmlformats.org/officeDocument/2006/math">
                    <m:acc>
                      <m:accPr>
                        <m:chr m:val="̅"/>
                        <m:ctrlPr>
                          <a:rPr lang="en-US" altLang="zh-CN" sz="2400" i="1" smtClean="0">
                            <a:latin typeface="Cambria Math"/>
                            <a:ea typeface="Cambria Math"/>
                          </a:rPr>
                        </m:ctrlPr>
                      </m:accPr>
                      <m:e>
                        <m:r>
                          <a:rPr lang="en-US" altLang="zh-CN" sz="2400" b="0" i="1" smtClean="0">
                            <a:latin typeface="Cambria Math"/>
                            <a:ea typeface="Cambria Math"/>
                          </a:rPr>
                          <m:t>𝐴</m:t>
                        </m:r>
                      </m:e>
                    </m:acc>
                    <m:r>
                      <a:rPr lang="en-US" altLang="zh-CN" sz="2400" i="1">
                        <a:latin typeface="Cambria Math"/>
                        <a:ea typeface="Cambria Math"/>
                      </a:rPr>
                      <m:t>⊆</m:t>
                    </m:r>
                    <m:r>
                      <m:rPr>
                        <m:sty m:val="p"/>
                      </m:rPr>
                      <a:rPr lang="el-GR" altLang="zh-CN" sz="2400" i="1">
                        <a:latin typeface="Cambria Math"/>
                        <a:ea typeface="Cambria Math"/>
                      </a:rPr>
                      <m:t>Ω</m:t>
                    </m:r>
                  </m:oMath>
                </a14:m>
                <a:r>
                  <a:rPr lang="zh-CN" altLang="zh-CN" sz="2400" dirty="0"/>
                  <a:t>是事件</a:t>
                </a:r>
                <a14:m>
                  <m:oMath xmlns:m="http://schemas.openxmlformats.org/officeDocument/2006/math">
                    <m:r>
                      <a:rPr lang="en-US" altLang="zh-CN" sz="2400" i="1">
                        <a:latin typeface="Cambria Math"/>
                      </a:rPr>
                      <m:t>𝐴</m:t>
                    </m:r>
                    <m:r>
                      <a:rPr lang="en-US" altLang="zh-CN" sz="2400" i="1">
                        <a:latin typeface="Cambria Math"/>
                        <a:ea typeface="Cambria Math"/>
                      </a:rPr>
                      <m:t>⊆</m:t>
                    </m:r>
                    <m:r>
                      <m:rPr>
                        <m:sty m:val="p"/>
                      </m:rPr>
                      <a:rPr lang="el-GR" altLang="zh-CN" sz="2400" i="1">
                        <a:latin typeface="Cambria Math"/>
                        <a:ea typeface="Cambria Math"/>
                      </a:rPr>
                      <m:t>Ω</m:t>
                    </m:r>
                  </m:oMath>
                </a14:m>
                <a:r>
                  <a:rPr lang="zh-CN" altLang="zh-CN" sz="2400" dirty="0"/>
                  <a:t>的对立事件，即</a:t>
                </a:r>
                <a14:m>
                  <m:oMath xmlns:m="http://schemas.openxmlformats.org/officeDocument/2006/math">
                    <m:acc>
                      <m:accPr>
                        <m:chr m:val="̅"/>
                        <m:ctrlPr>
                          <a:rPr lang="en-US" altLang="zh-CN" sz="2400" i="1">
                            <a:latin typeface="Cambria Math"/>
                            <a:ea typeface="Cambria Math"/>
                          </a:rPr>
                        </m:ctrlPr>
                      </m:accPr>
                      <m:e>
                        <m:r>
                          <a:rPr lang="en-US" altLang="zh-CN" sz="2400" i="1">
                            <a:latin typeface="Cambria Math"/>
                            <a:ea typeface="Cambria Math"/>
                          </a:rPr>
                          <m:t>𝐴</m:t>
                        </m:r>
                      </m:e>
                    </m:acc>
                    <m:r>
                      <a:rPr lang="en-US" altLang="zh-CN" sz="2400" i="1" smtClean="0">
                        <a:latin typeface="Cambria Math"/>
                        <a:ea typeface="Cambria Math"/>
                      </a:rPr>
                      <m:t>⋃</m:t>
                    </m:r>
                    <m:r>
                      <a:rPr lang="en-US" altLang="zh-CN" sz="2400" b="0" i="1" smtClean="0">
                        <a:latin typeface="Cambria Math"/>
                        <a:ea typeface="Cambria Math"/>
                      </a:rPr>
                      <m:t>𝐴</m:t>
                    </m:r>
                    <m:r>
                      <a:rPr lang="en-US" altLang="zh-CN" sz="2400" b="0" i="1" smtClean="0">
                        <a:latin typeface="Cambria Math"/>
                        <a:ea typeface="Cambria Math"/>
                      </a:rPr>
                      <m:t>=</m:t>
                    </m:r>
                    <m:r>
                      <m:rPr>
                        <m:sty m:val="p"/>
                      </m:rPr>
                      <a:rPr lang="el-GR" altLang="zh-CN" sz="2400" i="1">
                        <a:latin typeface="Cambria Math"/>
                        <a:ea typeface="Cambria Math"/>
                      </a:rPr>
                      <m:t>Ω</m:t>
                    </m:r>
                    <m:r>
                      <a:rPr lang="el-GR" altLang="zh-CN" sz="2400" i="1">
                        <a:latin typeface="Cambria Math"/>
                        <a:ea typeface="Cambria Math"/>
                      </a:rPr>
                      <m:t> </m:t>
                    </m:r>
                  </m:oMath>
                </a14:m>
                <a:r>
                  <a:rPr lang="zh-CN" altLang="zh-CN" sz="2400" dirty="0"/>
                  <a:t>，则有</a:t>
                </a:r>
                <a14:m>
                  <m:oMath xmlns:m="http://schemas.openxmlformats.org/officeDocument/2006/math">
                    <m:r>
                      <a:rPr lang="en-US" altLang="zh-CN" sz="2400" i="1" dirty="0">
                        <a:latin typeface="Cambria Math"/>
                      </a:rPr>
                      <m:t>𝑃</m:t>
                    </m:r>
                    <m:d>
                      <m:dPr>
                        <m:ctrlPr>
                          <a:rPr lang="en-US" altLang="zh-CN" sz="2400" i="1" dirty="0" smtClean="0">
                            <a:latin typeface="Cambria Math"/>
                          </a:rPr>
                        </m:ctrlPr>
                      </m:dPr>
                      <m:e>
                        <m:acc>
                          <m:accPr>
                            <m:chr m:val="̅"/>
                            <m:ctrlPr>
                              <a:rPr lang="en-US" altLang="zh-CN" sz="2400" i="1" dirty="0" smtClean="0">
                                <a:latin typeface="Cambria Math"/>
                              </a:rPr>
                            </m:ctrlPr>
                          </m:accPr>
                          <m:e>
                            <m:r>
                              <a:rPr lang="en-US" altLang="zh-CN" sz="2400" b="0" i="1" dirty="0" smtClean="0">
                                <a:latin typeface="Cambria Math"/>
                              </a:rPr>
                              <m:t>𝐴</m:t>
                            </m:r>
                          </m:e>
                        </m:acc>
                      </m:e>
                    </m:d>
                    <m:r>
                      <a:rPr lang="en-US" altLang="zh-CN" sz="2400" b="0" i="1" dirty="0" smtClean="0">
                        <a:latin typeface="Cambria Math"/>
                      </a:rPr>
                      <m:t>+</m:t>
                    </m:r>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𝐴</m:t>
                        </m:r>
                      </m:e>
                    </m:d>
                    <m:r>
                      <a:rPr lang="en-US" altLang="zh-CN" sz="2400" b="0" i="1" dirty="0" smtClean="0">
                        <a:latin typeface="Cambria Math"/>
                      </a:rPr>
                      <m:t>=1</m:t>
                    </m:r>
                  </m:oMath>
                </a14:m>
                <a:r>
                  <a:rPr lang="zh-CN" altLang="zh-CN" sz="2400" dirty="0"/>
                  <a:t>。</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247766"/>
              </a:xfrm>
              <a:prstGeom prst="rect">
                <a:avLst/>
              </a:prstGeom>
              <a:blipFill rotWithShape="1">
                <a:blip r:embed="rId1"/>
                <a:stretch>
                  <a:fillRect l="-5729" t="-1148" b="-861"/>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359941" cy="369332"/>
          </a:xfrm>
          <a:prstGeom prst="rect">
            <a:avLst/>
          </a:prstGeom>
          <a:noFill/>
        </p:spPr>
        <p:txBody>
          <a:bodyPr wrap="none" rtlCol="0">
            <a:spAutoFit/>
          </a:bodyPr>
          <a:lstStyle/>
          <a:p>
            <a:r>
              <a:rPr lang="en-US" altLang="zh-CN" b="1" dirty="0" smtClean="0">
                <a:solidFill>
                  <a:srgbClr val="3D89BC"/>
                </a:solidFill>
              </a:rPr>
              <a:t>2.2.1</a:t>
            </a:r>
            <a:r>
              <a:rPr lang="zh-CN" altLang="en-US" b="1" dirty="0" smtClean="0">
                <a:solidFill>
                  <a:srgbClr val="3D89BC"/>
                </a:solidFill>
              </a:rPr>
              <a:t>概率</a:t>
            </a:r>
            <a:r>
              <a:rPr lang="zh-CN" altLang="en-US" b="1" dirty="0">
                <a:solidFill>
                  <a:srgbClr val="3D89BC"/>
                </a:solidFill>
              </a:rPr>
              <a:t>与条件概率</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121350"/>
              </a:xfrm>
              <a:prstGeom prst="rect">
                <a:avLst/>
              </a:prstGeom>
            </p:spPr>
            <p:txBody>
              <a:bodyPr wrap="square">
                <a:spAutoFit/>
              </a:bodyPr>
              <a:lstStyle/>
              <a:p>
                <a:r>
                  <a:rPr lang="zh-CN" altLang="en-US" sz="2400" dirty="0" smtClean="0"/>
                  <a:t>条件概率的定义</a:t>
                </a:r>
                <a:endParaRPr lang="en-US" altLang="zh-CN" sz="2400" dirty="0" smtClean="0"/>
              </a:p>
              <a:p>
                <a:r>
                  <a:rPr lang="zh-CN" altLang="zh-CN" sz="2400" dirty="0"/>
                  <a:t>在样本空间</a:t>
                </a:r>
                <a14:m>
                  <m:oMath xmlns:m="http://schemas.openxmlformats.org/officeDocument/2006/math">
                    <m:r>
                      <m:rPr>
                        <m:sty m:val="p"/>
                      </m:rPr>
                      <a:rPr lang="el-GR" altLang="zh-CN" sz="2400" i="1" dirty="0">
                        <a:latin typeface="Cambria Math"/>
                        <a:ea typeface="Cambria Math"/>
                      </a:rPr>
                      <m:t>Ω</m:t>
                    </m:r>
                  </m:oMath>
                </a14:m>
                <a:r>
                  <a:rPr lang="zh-CN" altLang="zh-CN" sz="2400" dirty="0"/>
                  <a:t>中，事件</a:t>
                </a:r>
                <a:r>
                  <a:rPr lang="en-US" altLang="zh-CN" sz="2400" dirty="0"/>
                  <a:t>B</a:t>
                </a:r>
                <a:r>
                  <a:rPr lang="zh-CN" altLang="zh-CN" sz="2400" dirty="0"/>
                  <a:t>发生的概率是</a:t>
                </a:r>
                <a14:m>
                  <m:oMath xmlns:m="http://schemas.openxmlformats.org/officeDocument/2006/math">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𝐵</m:t>
                        </m:r>
                      </m:e>
                    </m:d>
                    <m:r>
                      <a:rPr lang="en-US" altLang="zh-CN" sz="2400" i="1" dirty="0">
                        <a:latin typeface="Cambria Math"/>
                      </a:rPr>
                      <m:t> </m:t>
                    </m:r>
                  </m:oMath>
                </a14:m>
                <a:r>
                  <a:rPr lang="zh-CN" altLang="zh-CN" sz="2400" dirty="0"/>
                  <a:t>，在事件</a:t>
                </a:r>
                <a:r>
                  <a:rPr lang="en-US" altLang="zh-CN" sz="2400" dirty="0"/>
                  <a:t>B</a:t>
                </a:r>
                <a:r>
                  <a:rPr lang="zh-CN" altLang="zh-CN" sz="2400" dirty="0"/>
                  <a:t>发生的条件下事件</a:t>
                </a:r>
                <a:r>
                  <a:rPr lang="en-US" altLang="zh-CN" sz="2400" dirty="0"/>
                  <a:t>A</a:t>
                </a:r>
                <a:r>
                  <a:rPr lang="zh-CN" altLang="zh-CN" sz="2400" dirty="0"/>
                  <a:t>也发生的概率称为条件概率，记</a:t>
                </a:r>
                <a:r>
                  <a:rPr lang="zh-CN" altLang="zh-CN" sz="2400" dirty="0" smtClean="0"/>
                  <a:t>作</a:t>
                </a:r>
                <a14:m>
                  <m:oMath xmlns:m="http://schemas.openxmlformats.org/officeDocument/2006/math">
                    <m:r>
                      <a:rPr lang="en-US" altLang="zh-CN" sz="2400" b="0" i="1" smtClean="0">
                        <a:latin typeface="Cambria Math"/>
                      </a:rPr>
                      <m:t>𝑃</m:t>
                    </m:r>
                    <m:d>
                      <m:dPr>
                        <m:ctrlPr>
                          <a:rPr lang="en-US" altLang="zh-CN" sz="2400" b="0" i="1" smtClean="0">
                            <a:latin typeface="Cambria Math"/>
                          </a:rPr>
                        </m:ctrlPr>
                      </m:dPr>
                      <m:e>
                        <m:r>
                          <a:rPr lang="en-US" altLang="zh-CN" sz="2400" b="0" i="1" smtClean="0">
                            <a:latin typeface="Cambria Math"/>
                          </a:rPr>
                          <m:t>𝐴</m:t>
                        </m:r>
                      </m:e>
                      <m:e>
                        <m:r>
                          <a:rPr lang="en-US" altLang="zh-CN" sz="2400" b="0" i="1" smtClean="0">
                            <a:latin typeface="Cambria Math"/>
                          </a:rPr>
                          <m:t>𝐵</m:t>
                        </m:r>
                      </m:e>
                    </m:d>
                    <m:r>
                      <a:rPr lang="en-US" altLang="zh-CN" sz="2400" b="0" i="1" smtClean="0">
                        <a:latin typeface="Cambria Math"/>
                      </a:rPr>
                      <m:t>=</m:t>
                    </m:r>
                    <m:box>
                      <m:boxPr>
                        <m:ctrlPr>
                          <a:rPr lang="en-US" altLang="zh-CN" sz="2400" b="0" i="1" smtClean="0">
                            <a:latin typeface="Cambria Math"/>
                          </a:rPr>
                        </m:ctrlPr>
                      </m:boxPr>
                      <m:e>
                        <m:argPr>
                          <m:argSz m:val="-1"/>
                        </m:argPr>
                        <m:f>
                          <m:fPr>
                            <m:ctrlPr>
                              <a:rPr lang="en-US" altLang="zh-CN" sz="2400" b="0" i="1" smtClean="0">
                                <a:latin typeface="Cambria Math"/>
                              </a:rPr>
                            </m:ctrlPr>
                          </m:fPr>
                          <m:num>
                            <m:r>
                              <a:rPr lang="en-US" altLang="zh-CN" sz="2400" b="0" i="1" smtClean="0">
                                <a:latin typeface="Cambria Math"/>
                              </a:rPr>
                              <m:t>𝑃</m:t>
                            </m:r>
                            <m:d>
                              <m:dPr>
                                <m:ctrlPr>
                                  <a:rPr lang="en-US" altLang="zh-CN" sz="2400" b="0" i="1" smtClean="0">
                                    <a:latin typeface="Cambria Math"/>
                                  </a:rPr>
                                </m:ctrlPr>
                              </m:dPr>
                              <m:e>
                                <m:r>
                                  <a:rPr lang="en-US" altLang="zh-CN" sz="2400" b="0" i="1" smtClean="0">
                                    <a:latin typeface="Cambria Math"/>
                                  </a:rPr>
                                  <m:t>𝐴</m:t>
                                </m:r>
                                <m:r>
                                  <a:rPr lang="en-US" altLang="zh-CN" sz="2400" b="0" i="1" smtClean="0">
                                    <a:latin typeface="Cambria Math"/>
                                    <a:ea typeface="Cambria Math"/>
                                  </a:rPr>
                                  <m:t>⋂</m:t>
                                </m:r>
                                <m:r>
                                  <a:rPr lang="en-US" altLang="zh-CN" sz="2400" b="0" i="1" smtClean="0">
                                    <a:latin typeface="Cambria Math"/>
                                  </a:rPr>
                                  <m:t>𝐵</m:t>
                                </m:r>
                              </m:e>
                            </m:d>
                          </m:num>
                          <m:den>
                            <m:r>
                              <a:rPr lang="en-US" altLang="zh-CN" sz="2400" i="1" dirty="0">
                                <a:latin typeface="Cambria Math"/>
                              </a:rPr>
                              <m:t>𝑃</m:t>
                            </m:r>
                            <m:d>
                              <m:dPr>
                                <m:ctrlPr>
                                  <a:rPr lang="en-US" altLang="zh-CN" sz="2400" i="1" dirty="0">
                                    <a:latin typeface="Cambria Math"/>
                                  </a:rPr>
                                </m:ctrlPr>
                              </m:dPr>
                              <m:e>
                                <m:r>
                                  <a:rPr lang="en-US" altLang="zh-CN" sz="2400" i="1" dirty="0">
                                    <a:latin typeface="Cambria Math"/>
                                  </a:rPr>
                                  <m:t>𝐵</m:t>
                                </m:r>
                              </m:e>
                            </m:d>
                          </m:den>
                        </m:f>
                      </m:e>
                    </m:box>
                  </m:oMath>
                </a14:m>
                <a:r>
                  <a:rPr lang="zh-CN" altLang="zh-CN" sz="2400" dirty="0" smtClean="0"/>
                  <a:t>；</a:t>
                </a:r>
                <a:r>
                  <a:rPr lang="zh-CN" altLang="zh-CN" sz="2400" dirty="0"/>
                  <a:t>同理，在事件</a:t>
                </a:r>
                <a:r>
                  <a:rPr lang="en-US" altLang="zh-CN" sz="2400" dirty="0"/>
                  <a:t>A</a:t>
                </a:r>
                <a:r>
                  <a:rPr lang="zh-CN" altLang="zh-CN" sz="2400" dirty="0"/>
                  <a:t>发生的条件下事件</a:t>
                </a:r>
                <a:r>
                  <a:rPr lang="en-US" altLang="zh-CN" sz="2400" dirty="0"/>
                  <a:t>B</a:t>
                </a:r>
                <a:r>
                  <a:rPr lang="zh-CN" altLang="zh-CN" sz="2400" dirty="0"/>
                  <a:t>发生的条件概率为</a:t>
                </a:r>
                <a14:m>
                  <m:oMath xmlns:m="http://schemas.openxmlformats.org/officeDocument/2006/math">
                    <m:r>
                      <a:rPr lang="en-US" altLang="zh-CN" sz="2400" i="1">
                        <a:latin typeface="Cambria Math"/>
                      </a:rPr>
                      <m:t>𝑃</m:t>
                    </m:r>
                    <m:d>
                      <m:dPr>
                        <m:ctrlPr>
                          <a:rPr lang="en-US" altLang="zh-CN" sz="2400" i="1">
                            <a:latin typeface="Cambria Math"/>
                          </a:rPr>
                        </m:ctrlPr>
                      </m:dPr>
                      <m:e>
                        <m:r>
                          <a:rPr lang="en-US" altLang="zh-CN" sz="2400" b="0" i="1" smtClean="0">
                            <a:latin typeface="Cambria Math"/>
                          </a:rPr>
                          <m:t>𝐵</m:t>
                        </m:r>
                      </m:e>
                      <m:e>
                        <m:r>
                          <a:rPr lang="en-US" altLang="zh-CN" sz="2400" b="0" i="1" smtClean="0">
                            <a:latin typeface="Cambria Math"/>
                          </a:rPr>
                          <m:t>𝐴</m:t>
                        </m:r>
                      </m:e>
                    </m:d>
                    <m:r>
                      <a:rPr lang="en-US" altLang="zh-CN" sz="2400" i="1">
                        <a:latin typeface="Cambria Math"/>
                      </a:rPr>
                      <m:t>=</m:t>
                    </m:r>
                    <m:box>
                      <m:boxPr>
                        <m:ctrlPr>
                          <a:rPr lang="en-US" altLang="zh-CN" sz="2400" i="1">
                            <a:latin typeface="Cambria Math"/>
                          </a:rPr>
                        </m:ctrlPr>
                      </m:boxPr>
                      <m:e>
                        <m:argPr>
                          <m:argSz m:val="-1"/>
                        </m:argPr>
                        <m:f>
                          <m:fPr>
                            <m:ctrlPr>
                              <a:rPr lang="en-US" altLang="zh-CN" sz="2400" i="1">
                                <a:latin typeface="Cambria Math"/>
                              </a:rPr>
                            </m:ctrlPr>
                          </m:fPr>
                          <m:num>
                            <m:r>
                              <a:rPr lang="en-US" altLang="zh-CN" sz="2400" i="1">
                                <a:latin typeface="Cambria Math"/>
                              </a:rPr>
                              <m:t>𝑃</m:t>
                            </m:r>
                            <m:d>
                              <m:dPr>
                                <m:ctrlPr>
                                  <a:rPr lang="en-US" altLang="zh-CN" sz="2400" i="1">
                                    <a:latin typeface="Cambria Math"/>
                                  </a:rPr>
                                </m:ctrlPr>
                              </m:dPr>
                              <m:e>
                                <m:r>
                                  <a:rPr lang="en-US" altLang="zh-CN" sz="2400" i="1">
                                    <a:latin typeface="Cambria Math"/>
                                  </a:rPr>
                                  <m:t>𝐴</m:t>
                                </m:r>
                                <m:r>
                                  <a:rPr lang="en-US" altLang="zh-CN" sz="2400" i="1">
                                    <a:latin typeface="Cambria Math"/>
                                    <a:ea typeface="Cambria Math"/>
                                  </a:rPr>
                                  <m:t>⋂</m:t>
                                </m:r>
                                <m:r>
                                  <a:rPr lang="en-US" altLang="zh-CN" sz="2400" i="1">
                                    <a:latin typeface="Cambria Math"/>
                                  </a:rPr>
                                  <m:t>𝐵</m:t>
                                </m:r>
                              </m:e>
                            </m:d>
                          </m:num>
                          <m:den>
                            <m:r>
                              <a:rPr lang="en-US" altLang="zh-CN" sz="2400" i="1" dirty="0">
                                <a:latin typeface="Cambria Math"/>
                              </a:rPr>
                              <m:t>𝑃</m:t>
                            </m:r>
                            <m:d>
                              <m:dPr>
                                <m:ctrlPr>
                                  <a:rPr lang="en-US" altLang="zh-CN" sz="2400" i="1" dirty="0">
                                    <a:latin typeface="Cambria Math"/>
                                  </a:rPr>
                                </m:ctrlPr>
                              </m:dPr>
                              <m:e>
                                <m:r>
                                  <a:rPr lang="en-US" altLang="zh-CN" sz="2400" b="0" i="1" dirty="0" smtClean="0">
                                    <a:latin typeface="Cambria Math"/>
                                  </a:rPr>
                                  <m:t>𝐴</m:t>
                                </m:r>
                              </m:e>
                            </m:d>
                          </m:den>
                        </m:f>
                      </m:e>
                    </m:box>
                    <m:r>
                      <a:rPr lang="en-US" altLang="zh-CN" sz="2400" i="1" dirty="0">
                        <a:latin typeface="Cambria Math"/>
                      </a:rPr>
                      <m:t> </m:t>
                    </m:r>
                  </m:oMath>
                </a14:m>
                <a:r>
                  <a:rPr lang="zh-CN" altLang="zh-CN" sz="2400" dirty="0"/>
                  <a:t>。</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121350"/>
              </a:xfrm>
              <a:prstGeom prst="rect">
                <a:avLst/>
              </a:prstGeom>
              <a:blipFill rotWithShape="1">
                <a:blip r:embed="rId1"/>
                <a:stretch>
                  <a:fillRect l="-1116" t="-2299" r="-223" b="-2299"/>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359941" cy="369332"/>
          </a:xfrm>
          <a:prstGeom prst="rect">
            <a:avLst/>
          </a:prstGeom>
          <a:noFill/>
        </p:spPr>
        <p:txBody>
          <a:bodyPr wrap="none" rtlCol="0">
            <a:spAutoFit/>
          </a:bodyPr>
          <a:lstStyle/>
          <a:p>
            <a:r>
              <a:rPr lang="en-US" altLang="zh-CN" b="1" dirty="0" smtClean="0">
                <a:solidFill>
                  <a:srgbClr val="3D89BC"/>
                </a:solidFill>
              </a:rPr>
              <a:t>2.2.1</a:t>
            </a:r>
            <a:r>
              <a:rPr lang="zh-CN" altLang="en-US" b="1" dirty="0" smtClean="0">
                <a:solidFill>
                  <a:srgbClr val="3D89BC"/>
                </a:solidFill>
              </a:rPr>
              <a:t>概率</a:t>
            </a:r>
            <a:r>
              <a:rPr lang="zh-CN" altLang="en-US" b="1" dirty="0">
                <a:solidFill>
                  <a:srgbClr val="3D89BC"/>
                </a:solidFill>
              </a:rPr>
              <a:t>与条件概率</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308324"/>
              </a:xfrm>
              <a:prstGeom prst="rect">
                <a:avLst/>
              </a:prstGeom>
            </p:spPr>
            <p:txBody>
              <a:bodyPr wrap="square">
                <a:spAutoFit/>
              </a:bodyPr>
              <a:lstStyle/>
              <a:p>
                <a:r>
                  <a:rPr lang="zh-CN" altLang="en-US" sz="2400" dirty="0" smtClean="0"/>
                  <a:t>全概率公式</a:t>
                </a:r>
                <a:endParaRPr lang="en-US" altLang="zh-CN" sz="2400" dirty="0" smtClean="0"/>
              </a:p>
              <a:p>
                <a:r>
                  <a:rPr lang="zh-CN" altLang="zh-CN" sz="2400" dirty="0"/>
                  <a:t>贝叶斯理论在推断时的最大特点是该方法把推断目标的数据信息、主观经验、先验知识等各类事先已知信息抽象更新了先验概率，根据得到的后验概率对未知信息进行推断</a:t>
                </a:r>
                <a:r>
                  <a:rPr lang="zh-CN" altLang="zh-CN" sz="2400" dirty="0" smtClean="0"/>
                  <a:t>。</a:t>
                </a:r>
                <a:endParaRPr lang="en-US" altLang="zh-CN" sz="2400" dirty="0" smtClean="0"/>
              </a:p>
              <a:p>
                <a:r>
                  <a:rPr lang="zh-CN" altLang="zh-CN" sz="2400" dirty="0"/>
                  <a:t>假设样本空间</a:t>
                </a:r>
                <a14:m>
                  <m:oMath xmlns:m="http://schemas.openxmlformats.org/officeDocument/2006/math">
                    <m:r>
                      <m:rPr>
                        <m:sty m:val="p"/>
                      </m:rPr>
                      <a:rPr lang="el-GR" altLang="zh-CN" sz="2400" i="1" dirty="0">
                        <a:latin typeface="Cambria Math"/>
                        <a:ea typeface="Cambria Math"/>
                      </a:rPr>
                      <m:t>Ω</m:t>
                    </m:r>
                  </m:oMath>
                </a14:m>
                <a:r>
                  <a:rPr lang="zh-CN" altLang="zh-CN" sz="2400" dirty="0"/>
                  <a:t>的完备事件是</a:t>
                </a:r>
                <a14:m>
                  <m:oMath xmlns:m="http://schemas.openxmlformats.org/officeDocument/2006/math">
                    <m:sSub>
                      <m:sSubPr>
                        <m:ctrlPr>
                          <a:rPr lang="en-US" altLang="zh-CN" sz="2400" i="1" dirty="0" smtClean="0">
                            <a:latin typeface="Cambria Math"/>
                          </a:rPr>
                        </m:ctrlPr>
                      </m:sSubPr>
                      <m:e>
                        <m:r>
                          <a:rPr lang="zh-CN" altLang="en-US" sz="2400" i="1" dirty="0">
                            <a:latin typeface="Cambria Math"/>
                          </a:rPr>
                          <m:t>𝜃</m:t>
                        </m:r>
                      </m:e>
                      <m:sub>
                        <m:r>
                          <a:rPr lang="en-US" altLang="zh-CN" sz="2400" b="0" i="1" dirty="0" smtClean="0">
                            <a:latin typeface="Cambria Math"/>
                          </a:rPr>
                          <m:t>1</m:t>
                        </m:r>
                      </m:sub>
                    </m:sSub>
                    <m:r>
                      <a:rPr lang="en-US" altLang="zh-CN" sz="2400" b="0" i="1" dirty="0" smtClean="0">
                        <a:latin typeface="Cambria Math"/>
                      </a:rPr>
                      <m:t>,</m:t>
                    </m:r>
                    <m:sSub>
                      <m:sSubPr>
                        <m:ctrlPr>
                          <a:rPr lang="en-US" altLang="zh-CN" sz="2400" i="1" dirty="0">
                            <a:latin typeface="Cambria Math"/>
                          </a:rPr>
                        </m:ctrlPr>
                      </m:sSubPr>
                      <m:e>
                        <m:r>
                          <a:rPr lang="zh-CN" altLang="en-US" sz="2400" i="1" dirty="0">
                            <a:latin typeface="Cambria Math"/>
                          </a:rPr>
                          <m:t>𝜃</m:t>
                        </m:r>
                      </m:e>
                      <m:sub>
                        <m:r>
                          <a:rPr lang="en-US" altLang="zh-CN" sz="2400" b="0" i="1" dirty="0" smtClean="0">
                            <a:latin typeface="Cambria Math"/>
                          </a:rPr>
                          <m:t>2</m:t>
                        </m:r>
                      </m:sub>
                    </m:sSub>
                    <m:r>
                      <a:rPr lang="en-US" altLang="zh-CN" sz="2400" i="1" dirty="0">
                        <a:latin typeface="Cambria Math"/>
                      </a:rPr>
                      <m:t>,</m:t>
                    </m:r>
                    <m:r>
                      <a:rPr lang="en-US" altLang="zh-CN" sz="2400" i="1" dirty="0" smtClean="0">
                        <a:latin typeface="Cambria Math"/>
                      </a:rPr>
                      <m:t>⋯</m:t>
                    </m:r>
                    <m:r>
                      <a:rPr lang="en-US" altLang="zh-CN" sz="2400" b="0" i="1" dirty="0" smtClean="0">
                        <a:latin typeface="Cambria Math"/>
                      </a:rPr>
                      <m:t>,</m:t>
                    </m:r>
                    <m:sSub>
                      <m:sSubPr>
                        <m:ctrlPr>
                          <a:rPr lang="en-US" altLang="zh-CN" sz="2400" i="1" dirty="0">
                            <a:latin typeface="Cambria Math"/>
                          </a:rPr>
                        </m:ctrlPr>
                      </m:sSubPr>
                      <m:e>
                        <m:r>
                          <a:rPr lang="zh-CN" altLang="en-US" sz="2400" i="1" dirty="0">
                            <a:latin typeface="Cambria Math"/>
                          </a:rPr>
                          <m:t>𝜃</m:t>
                        </m:r>
                      </m:e>
                      <m:sub>
                        <m:r>
                          <a:rPr lang="en-US" altLang="zh-CN" sz="2400" b="0" i="1" dirty="0" smtClean="0">
                            <a:latin typeface="Cambria Math"/>
                          </a:rPr>
                          <m:t>𝑛</m:t>
                        </m:r>
                      </m:sub>
                    </m:sSub>
                    <m:r>
                      <a:rPr lang="en-US" altLang="zh-CN" sz="2400" i="1" dirty="0">
                        <a:latin typeface="Cambria Math"/>
                      </a:rPr>
                      <m:t> </m:t>
                    </m:r>
                  </m:oMath>
                </a14:m>
                <a:r>
                  <a:rPr lang="zh-CN" altLang="zh-CN" sz="2400" dirty="0"/>
                  <a:t>，</a:t>
                </a:r>
                <a14:m>
                  <m:oMath xmlns:m="http://schemas.openxmlformats.org/officeDocument/2006/math">
                    <m:r>
                      <a:rPr lang="en-US" altLang="zh-CN" sz="2400" b="0" i="1" dirty="0" smtClean="0">
                        <a:latin typeface="Cambria Math"/>
                      </a:rPr>
                      <m:t>𝑋</m:t>
                    </m:r>
                  </m:oMath>
                </a14:m>
                <a:r>
                  <a:rPr lang="zh-CN" altLang="zh-CN" sz="2400" dirty="0"/>
                  <a:t>是样本空间</a:t>
                </a:r>
                <a14:m>
                  <m:oMath xmlns:m="http://schemas.openxmlformats.org/officeDocument/2006/math">
                    <m:r>
                      <m:rPr>
                        <m:sty m:val="p"/>
                      </m:rPr>
                      <a:rPr lang="el-GR" altLang="zh-CN" sz="2400" i="1" dirty="0">
                        <a:latin typeface="Cambria Math"/>
                        <a:ea typeface="Cambria Math"/>
                      </a:rPr>
                      <m:t>Ω</m:t>
                    </m:r>
                  </m:oMath>
                </a14:m>
                <a:r>
                  <a:rPr lang="zh-CN" altLang="zh-CN" sz="2400" dirty="0"/>
                  <a:t>内某任意事件，根据概率公理体系，</a:t>
                </a:r>
                <a:r>
                  <a:rPr lang="zh-CN" altLang="zh-CN" sz="2400" dirty="0" smtClean="0"/>
                  <a:t>易得</a:t>
                </a:r>
                <a:r>
                  <a:rPr lang="zh-CN" altLang="en-US" sz="2400" dirty="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308324"/>
              </a:xfrm>
              <a:prstGeom prst="rect">
                <a:avLst/>
              </a:prstGeom>
              <a:blipFill rotWithShape="1">
                <a:blip r:embed="rId1"/>
                <a:stretch>
                  <a:fillRect l="-1116" t="-2116" r="-149" b="-5291"/>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贝叶斯理论</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3" name="对象 12"/>
          <p:cNvGraphicFramePr>
            <a:graphicFrameLocks noChangeAspect="1"/>
          </p:cNvGraphicFramePr>
          <p:nvPr/>
        </p:nvGraphicFramePr>
        <p:xfrm>
          <a:off x="606842" y="3668617"/>
          <a:ext cx="8066414" cy="1090670"/>
        </p:xfrm>
        <a:graphic>
          <a:graphicData uri="http://schemas.openxmlformats.org/presentationml/2006/ole">
            <mc:AlternateContent xmlns:mc="http://schemas.openxmlformats.org/markup-compatibility/2006">
              <mc:Choice xmlns:v="urn:schemas-microsoft-com:vml" Requires="v">
                <p:oleObj spid="_x0000_s2157" name="Equation" r:id="rId4" imgW="3378200" imgH="457200" progId="Equation.DSMT4">
                  <p:embed/>
                </p:oleObj>
              </mc:Choice>
              <mc:Fallback>
                <p:oleObj name="Equation" r:id="rId4" imgW="3378200" imgH="4572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42" y="3668617"/>
                        <a:ext cx="8066414" cy="1090670"/>
                      </a:xfrm>
                      <a:prstGeom prst="rect">
                        <a:avLst/>
                      </a:prstGeom>
                      <a:noFill/>
                    </p:spPr>
                  </p:pic>
                </p:oleObj>
              </mc:Fallback>
            </mc:AlternateContent>
          </a:graphicData>
        </a:graphic>
      </p:graphicFrame>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1200329"/>
              </a:xfrm>
              <a:prstGeom prst="rect">
                <a:avLst/>
              </a:prstGeom>
            </p:spPr>
            <p:txBody>
              <a:bodyPr wrap="square">
                <a:spAutoFit/>
              </a:bodyPr>
              <a:lstStyle/>
              <a:p>
                <a:r>
                  <a:rPr lang="zh-CN" altLang="en-US" sz="2400" dirty="0" smtClean="0"/>
                  <a:t>贝叶斯公式的基本形式</a:t>
                </a:r>
                <a:endParaRPr lang="en-US" altLang="zh-CN" sz="2400" dirty="0" smtClean="0"/>
              </a:p>
              <a:p>
                <a:r>
                  <a:rPr lang="zh-CN" altLang="zh-CN" sz="2400" dirty="0"/>
                  <a:t>根据条件概率的定义，可以求解出任意一个的完备事件</a:t>
                </a:r>
                <a14:m>
                  <m:oMath xmlns:m="http://schemas.openxmlformats.org/officeDocument/2006/math">
                    <m:sSub>
                      <m:sSubPr>
                        <m:ctrlPr>
                          <a:rPr lang="en-US" altLang="zh-CN" sz="2400" i="1" dirty="0">
                            <a:latin typeface="Cambria Math"/>
                          </a:rPr>
                        </m:ctrlPr>
                      </m:sSubPr>
                      <m:e>
                        <m:r>
                          <a:rPr lang="zh-CN" altLang="en-US" sz="2400" i="1" dirty="0">
                            <a:latin typeface="Cambria Math"/>
                          </a:rPr>
                          <m:t>𝜃</m:t>
                        </m:r>
                      </m:e>
                      <m:sub>
                        <m:r>
                          <a:rPr lang="en-US" altLang="zh-CN" sz="2400" i="1" dirty="0">
                            <a:latin typeface="Cambria Math"/>
                          </a:rPr>
                          <m:t>1</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𝜃</m:t>
                        </m:r>
                      </m:e>
                      <m:sub>
                        <m:r>
                          <a:rPr lang="en-US" altLang="zh-CN" sz="2400" i="1" dirty="0">
                            <a:latin typeface="Cambria Math"/>
                          </a:rPr>
                          <m:t>2</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𝜃</m:t>
                        </m:r>
                      </m:e>
                      <m:sub>
                        <m:r>
                          <a:rPr lang="en-US" altLang="zh-CN" sz="2400" i="1" dirty="0">
                            <a:latin typeface="Cambria Math"/>
                          </a:rPr>
                          <m:t>𝑛</m:t>
                        </m:r>
                      </m:sub>
                    </m:sSub>
                  </m:oMath>
                </a14:m>
                <a:r>
                  <a:rPr lang="zh-CN" altLang="zh-CN" sz="2400" dirty="0"/>
                  <a:t>在事件</a:t>
                </a:r>
                <a14:m>
                  <m:oMath xmlns:m="http://schemas.openxmlformats.org/officeDocument/2006/math">
                    <m:r>
                      <a:rPr lang="en-US" altLang="zh-CN" sz="2400" i="1" dirty="0">
                        <a:latin typeface="Cambria Math"/>
                      </a:rPr>
                      <m:t>𝑋</m:t>
                    </m:r>
                    <m:r>
                      <a:rPr lang="en-US" altLang="zh-CN" sz="2400" b="0" i="1" dirty="0" smtClean="0">
                        <a:latin typeface="Cambria Math"/>
                      </a:rPr>
                      <m:t>=</m:t>
                    </m:r>
                    <m:r>
                      <a:rPr lang="en-US" altLang="zh-CN" sz="2400" b="0" i="1" dirty="0" smtClean="0">
                        <a:latin typeface="Cambria Math"/>
                      </a:rPr>
                      <m:t>𝑥</m:t>
                    </m:r>
                  </m:oMath>
                </a14:m>
                <a:r>
                  <a:rPr lang="zh-CN" altLang="zh-CN" sz="2400" dirty="0"/>
                  <a:t>发生后的条件概率</a:t>
                </a:r>
                <a:r>
                  <a:rPr lang="zh-CN" altLang="zh-CN" sz="2400" dirty="0" smtClean="0"/>
                  <a:t>如下</a:t>
                </a:r>
                <a:endParaRPr lang="en-US" altLang="zh-CN" sz="2400" dirty="0" smtClean="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1200329"/>
              </a:xfrm>
              <a:prstGeom prst="rect">
                <a:avLst/>
              </a:prstGeom>
              <a:blipFill rotWithShape="1">
                <a:blip r:embed="rId1"/>
                <a:stretch>
                  <a:fillRect l="-1116" t="-4061" b="-10660"/>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贝叶斯理论</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6" name="对象 15"/>
          <p:cNvGraphicFramePr>
            <a:graphicFrameLocks noChangeAspect="1"/>
          </p:cNvGraphicFramePr>
          <p:nvPr/>
        </p:nvGraphicFramePr>
        <p:xfrm>
          <a:off x="529431" y="2494951"/>
          <a:ext cx="7592593" cy="929567"/>
        </p:xfrm>
        <a:graphic>
          <a:graphicData uri="http://schemas.openxmlformats.org/presentationml/2006/ole">
            <mc:AlternateContent xmlns:mc="http://schemas.openxmlformats.org/markup-compatibility/2006">
              <mc:Choice xmlns:v="urn:schemas-microsoft-com:vml" Requires="v">
                <p:oleObj spid="_x0000_s3176" name="Equation" r:id="rId4" imgW="3822700" imgH="469900" progId="Equation.DSMT4">
                  <p:embed/>
                </p:oleObj>
              </mc:Choice>
              <mc:Fallback>
                <p:oleObj name="Equation" r:id="rId4" imgW="3822700" imgH="4699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1" y="2494951"/>
                        <a:ext cx="7592593" cy="929567"/>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27" name="矩形 26"/>
              <p:cNvSpPr/>
              <p:nvPr/>
            </p:nvSpPr>
            <p:spPr>
              <a:xfrm>
                <a:off x="529463" y="3469306"/>
                <a:ext cx="8191436" cy="2677656"/>
              </a:xfrm>
              <a:prstGeom prst="rect">
                <a:avLst/>
              </a:prstGeom>
            </p:spPr>
            <p:txBody>
              <a:bodyPr wrap="square">
                <a:spAutoFit/>
              </a:bodyPr>
              <a:lstStyle/>
              <a:p>
                <a14:m>
                  <m:oMath xmlns:m="http://schemas.openxmlformats.org/officeDocument/2006/math">
                    <m:r>
                      <a:rPr lang="en-US" altLang="zh-CN" sz="2400" b="0" i="1" smtClean="0">
                        <a:latin typeface="Cambria Math"/>
                      </a:rPr>
                      <m:t>𝑃</m:t>
                    </m:r>
                    <m:d>
                      <m:dPr>
                        <m:ctrlPr>
                          <a:rPr lang="en-US" altLang="zh-CN" sz="2400" b="0" i="1" smtClean="0">
                            <a:latin typeface="Cambria Math"/>
                          </a:rPr>
                        </m:ctrlPr>
                      </m:dPr>
                      <m:e>
                        <m:sSub>
                          <m:sSubPr>
                            <m:ctrlPr>
                              <a:rPr lang="en-US" altLang="zh-CN" sz="2400" b="0" i="1" smtClean="0">
                                <a:latin typeface="Cambria Math"/>
                              </a:rPr>
                            </m:ctrlPr>
                          </m:sSubPr>
                          <m:e>
                            <m:r>
                              <a:rPr lang="zh-CN" altLang="en-US" sz="2400" b="0" i="1" smtClean="0">
                                <a:latin typeface="Cambria Math"/>
                              </a:rPr>
                              <m:t>𝜃</m:t>
                            </m:r>
                          </m:e>
                          <m:sub>
                            <m:r>
                              <a:rPr lang="en-US" altLang="zh-CN" sz="2400" b="0" i="1" smtClean="0">
                                <a:latin typeface="Cambria Math"/>
                              </a:rPr>
                              <m:t>𝑖</m:t>
                            </m:r>
                          </m:sub>
                        </m:sSub>
                      </m:e>
                    </m:d>
                  </m:oMath>
                </a14:m>
                <a:r>
                  <a:rPr lang="en-US" altLang="zh-CN" sz="2400" dirty="0" err="1" smtClean="0"/>
                  <a:t>表示在不知道事件</a:t>
                </a:r>
                <a14:m>
                  <m:oMath xmlns:m="http://schemas.openxmlformats.org/officeDocument/2006/math">
                    <m:r>
                      <a:rPr lang="en-US" altLang="zh-CN" sz="2400" i="1" dirty="0">
                        <a:latin typeface="Cambria Math"/>
                      </a:rPr>
                      <m:t>𝑋</m:t>
                    </m:r>
                    <m:r>
                      <a:rPr lang="en-US" altLang="zh-CN" sz="2400" i="1" dirty="0">
                        <a:latin typeface="Cambria Math"/>
                      </a:rPr>
                      <m:t>=</m:t>
                    </m:r>
                    <m:r>
                      <a:rPr lang="en-US" altLang="zh-CN" sz="2400" i="1" dirty="0">
                        <a:latin typeface="Cambria Math"/>
                      </a:rPr>
                      <m:t>𝑥</m:t>
                    </m:r>
                    <m:r>
                      <a:rPr lang="en-US" altLang="zh-CN" sz="2400" i="1" dirty="0">
                        <a:latin typeface="Cambria Math"/>
                      </a:rPr>
                      <m:t> </m:t>
                    </m:r>
                  </m:oMath>
                </a14:m>
                <a:r>
                  <a:rPr lang="en-US" altLang="zh-CN" sz="2400" dirty="0" err="1"/>
                  <a:t>发生的情况下事件</a:t>
                </a:r>
                <a14:m>
                  <m:oMath xmlns:m="http://schemas.openxmlformats.org/officeDocument/2006/math">
                    <m:sSub>
                      <m:sSubPr>
                        <m:ctrlPr>
                          <a:rPr lang="en-US" altLang="zh-CN" sz="2400" i="1">
                            <a:latin typeface="Cambria Math"/>
                          </a:rPr>
                        </m:ctrlPr>
                      </m:sSubPr>
                      <m:e>
                        <m:r>
                          <a:rPr lang="zh-CN" altLang="en-US" sz="2400" i="1">
                            <a:latin typeface="Cambria Math"/>
                          </a:rPr>
                          <m:t>𝜃</m:t>
                        </m:r>
                      </m:e>
                      <m:sub>
                        <m:r>
                          <a:rPr lang="en-US" altLang="zh-CN" sz="2400" i="1">
                            <a:latin typeface="Cambria Math"/>
                          </a:rPr>
                          <m:t>𝑖</m:t>
                        </m:r>
                      </m:sub>
                    </m:sSub>
                  </m:oMath>
                </a14:m>
                <a:r>
                  <a:rPr lang="en-US" altLang="zh-CN" sz="2400" dirty="0" err="1"/>
                  <a:t>的发生概率，代表着人们事先（此处主要是指在事件</a:t>
                </a:r>
                <a14:m>
                  <m:oMath xmlns:m="http://schemas.openxmlformats.org/officeDocument/2006/math">
                    <m:r>
                      <a:rPr lang="en-US" altLang="zh-CN" sz="2400" i="1" dirty="0">
                        <a:latin typeface="Cambria Math"/>
                      </a:rPr>
                      <m:t>𝑋</m:t>
                    </m:r>
                    <m:r>
                      <a:rPr lang="en-US" altLang="zh-CN" sz="2400" i="1" dirty="0">
                        <a:latin typeface="Cambria Math"/>
                      </a:rPr>
                      <m:t>=</m:t>
                    </m:r>
                    <m:r>
                      <a:rPr lang="en-US" altLang="zh-CN" sz="2400" i="1" dirty="0">
                        <a:latin typeface="Cambria Math"/>
                      </a:rPr>
                      <m:t>𝑥</m:t>
                    </m:r>
                    <m:r>
                      <a:rPr lang="en-US" altLang="zh-CN" sz="2400" i="1" dirty="0">
                        <a:latin typeface="Cambria Math"/>
                      </a:rPr>
                      <m:t> </m:t>
                    </m:r>
                  </m:oMath>
                </a14:m>
                <a:r>
                  <a:rPr lang="en-US" altLang="zh-CN" sz="2400" dirty="0" err="1"/>
                  <a:t>发生之前）对</a:t>
                </a:r>
                <a:r>
                  <a:rPr lang="en-US" altLang="zh-CN" sz="2400" dirty="0"/>
                  <a:t> </a:t>
                </a:r>
                <a14:m>
                  <m:oMath xmlns:m="http://schemas.openxmlformats.org/officeDocument/2006/math">
                    <m:sSub>
                      <m:sSubPr>
                        <m:ctrlPr>
                          <a:rPr lang="en-US" altLang="zh-CN" sz="2400" i="1">
                            <a:latin typeface="Cambria Math"/>
                          </a:rPr>
                        </m:ctrlPr>
                      </m:sSubPr>
                      <m:e>
                        <m:r>
                          <a:rPr lang="zh-CN" altLang="en-US" sz="2400" i="1">
                            <a:latin typeface="Cambria Math"/>
                          </a:rPr>
                          <m:t>𝜃</m:t>
                        </m:r>
                      </m:e>
                      <m:sub>
                        <m:r>
                          <a:rPr lang="en-US" altLang="zh-CN" sz="2400" i="1">
                            <a:latin typeface="Cambria Math"/>
                          </a:rPr>
                          <m:t>𝑖</m:t>
                        </m:r>
                      </m:sub>
                    </m:sSub>
                    <m:r>
                      <a:rPr lang="en-US" altLang="zh-CN" sz="2400" i="1">
                        <a:latin typeface="Cambria Math"/>
                      </a:rPr>
                      <m:t> </m:t>
                    </m:r>
                  </m:oMath>
                </a14:m>
                <a:r>
                  <a:rPr lang="en-US" altLang="zh-CN" sz="2400" dirty="0" err="1"/>
                  <a:t>的认识，故称为先验概率；但是，当人们获得了新信息后（此处主要是指已知了事件</a:t>
                </a:r>
                <a14:m>
                  <m:oMath xmlns:m="http://schemas.openxmlformats.org/officeDocument/2006/math">
                    <m:r>
                      <a:rPr lang="en-US" altLang="zh-CN" sz="2400" i="1" dirty="0">
                        <a:latin typeface="Cambria Math"/>
                      </a:rPr>
                      <m:t>𝑋</m:t>
                    </m:r>
                    <m:r>
                      <a:rPr lang="en-US" altLang="zh-CN" sz="2400" i="1" dirty="0">
                        <a:latin typeface="Cambria Math"/>
                      </a:rPr>
                      <m:t>=</m:t>
                    </m:r>
                    <m:r>
                      <a:rPr lang="en-US" altLang="zh-CN" sz="2400" i="1" dirty="0">
                        <a:latin typeface="Cambria Math"/>
                      </a:rPr>
                      <m:t>𝑥</m:t>
                    </m:r>
                  </m:oMath>
                </a14:m>
                <a:r>
                  <a:rPr lang="en-US" altLang="zh-CN" sz="2400" dirty="0" err="1"/>
                  <a:t>的发生）会综合分析这些新信息（此处是指事件</a:t>
                </a:r>
                <a14:m>
                  <m:oMath xmlns:m="http://schemas.openxmlformats.org/officeDocument/2006/math">
                    <m:r>
                      <a:rPr lang="en-US" altLang="zh-CN" sz="2400" i="1" dirty="0">
                        <a:latin typeface="Cambria Math"/>
                      </a:rPr>
                      <m:t>𝑋</m:t>
                    </m:r>
                    <m:r>
                      <a:rPr lang="en-US" altLang="zh-CN" sz="2400" i="1" dirty="0">
                        <a:latin typeface="Cambria Math"/>
                      </a:rPr>
                      <m:t>=</m:t>
                    </m:r>
                    <m:r>
                      <a:rPr lang="en-US" altLang="zh-CN" sz="2400" i="1" dirty="0">
                        <a:latin typeface="Cambria Math"/>
                      </a:rPr>
                      <m:t>𝑥</m:t>
                    </m:r>
                  </m:oMath>
                </a14:m>
                <a:r>
                  <a:rPr lang="en-US" altLang="zh-CN" sz="2400" dirty="0" err="1"/>
                  <a:t>的信息</a:t>
                </a:r>
                <a:r>
                  <a:rPr lang="en-US" altLang="zh-CN" sz="2400" dirty="0" smtClean="0"/>
                  <a:t>），从而会对事件</a:t>
                </a:r>
                <a:r>
                  <a:rPr lang="en-US" altLang="zh-CN" sz="2400" dirty="0"/>
                  <a:t> </a:t>
                </a:r>
                <a14:m>
                  <m:oMath xmlns:m="http://schemas.openxmlformats.org/officeDocument/2006/math">
                    <m:sSub>
                      <m:sSubPr>
                        <m:ctrlPr>
                          <a:rPr lang="en-US" altLang="zh-CN" sz="2400" i="1">
                            <a:latin typeface="Cambria Math"/>
                          </a:rPr>
                        </m:ctrlPr>
                      </m:sSubPr>
                      <m:e>
                        <m:r>
                          <a:rPr lang="zh-CN" altLang="en-US" sz="2400" i="1">
                            <a:latin typeface="Cambria Math"/>
                          </a:rPr>
                          <m:t>𝜃</m:t>
                        </m:r>
                      </m:e>
                      <m:sub>
                        <m:r>
                          <a:rPr lang="en-US" altLang="zh-CN" sz="2400" i="1">
                            <a:latin typeface="Cambria Math"/>
                          </a:rPr>
                          <m:t>𝑖</m:t>
                        </m:r>
                      </m:sub>
                    </m:sSub>
                    <m:r>
                      <a:rPr lang="en-US" altLang="zh-CN" sz="2400" i="1">
                        <a:latin typeface="Cambria Math"/>
                      </a:rPr>
                      <m:t> </m:t>
                    </m:r>
                  </m:oMath>
                </a14:m>
                <a:r>
                  <a:rPr lang="en-US" altLang="zh-CN" sz="2400" dirty="0" err="1"/>
                  <a:t>的发生产生了新认识，即在事件</a:t>
                </a:r>
                <a14:m>
                  <m:oMath xmlns:m="http://schemas.openxmlformats.org/officeDocument/2006/math">
                    <m:r>
                      <a:rPr lang="en-US" altLang="zh-CN" sz="2400" i="1" dirty="0">
                        <a:latin typeface="Cambria Math"/>
                      </a:rPr>
                      <m:t>𝑋</m:t>
                    </m:r>
                    <m:r>
                      <a:rPr lang="en-US" altLang="zh-CN" sz="2400" i="1" dirty="0">
                        <a:latin typeface="Cambria Math"/>
                      </a:rPr>
                      <m:t>=</m:t>
                    </m:r>
                    <m:r>
                      <a:rPr lang="en-US" altLang="zh-CN" sz="2400" i="1" dirty="0">
                        <a:latin typeface="Cambria Math"/>
                      </a:rPr>
                      <m:t>𝑥</m:t>
                    </m:r>
                  </m:oMath>
                </a14:m>
                <a:r>
                  <a:rPr lang="en-US" altLang="zh-CN" sz="2400" dirty="0" err="1"/>
                  <a:t>发生后的条件下事件</a:t>
                </a:r>
                <a:r>
                  <a:rPr lang="en-US" altLang="zh-CN" sz="2400" dirty="0"/>
                  <a:t> </a:t>
                </a:r>
                <a14:m>
                  <m:oMath xmlns:m="http://schemas.openxmlformats.org/officeDocument/2006/math">
                    <m:sSub>
                      <m:sSubPr>
                        <m:ctrlPr>
                          <a:rPr lang="en-US" altLang="zh-CN" sz="2400" i="1">
                            <a:latin typeface="Cambria Math"/>
                          </a:rPr>
                        </m:ctrlPr>
                      </m:sSubPr>
                      <m:e>
                        <m:r>
                          <a:rPr lang="zh-CN" altLang="en-US" sz="2400" i="1">
                            <a:latin typeface="Cambria Math"/>
                          </a:rPr>
                          <m:t>𝜃</m:t>
                        </m:r>
                      </m:e>
                      <m:sub>
                        <m:r>
                          <a:rPr lang="en-US" altLang="zh-CN" sz="2400" i="1">
                            <a:latin typeface="Cambria Math"/>
                          </a:rPr>
                          <m:t>𝑖</m:t>
                        </m:r>
                      </m:sub>
                    </m:sSub>
                    <m:r>
                      <a:rPr lang="en-US" altLang="zh-CN" sz="2400" i="1">
                        <a:latin typeface="Cambria Math"/>
                      </a:rPr>
                      <m:t> </m:t>
                    </m:r>
                  </m:oMath>
                </a14:m>
                <a:r>
                  <a:rPr lang="en-US" altLang="zh-CN" sz="2400" dirty="0" err="1"/>
                  <a:t>发生的条件概率</a:t>
                </a:r>
                <a:r>
                  <a:rPr lang="en-US" altLang="zh-CN" sz="2400" dirty="0"/>
                  <a:t> </a:t>
                </a:r>
                <a14:m>
                  <m:oMath xmlns:m="http://schemas.openxmlformats.org/officeDocument/2006/math">
                    <m:r>
                      <a:rPr lang="en-US" altLang="zh-CN" sz="2400" i="1">
                        <a:latin typeface="Cambria Math"/>
                      </a:rPr>
                      <m:t>𝑃</m:t>
                    </m:r>
                    <m:d>
                      <m:dPr>
                        <m:ctrlPr>
                          <a:rPr lang="en-US" altLang="zh-CN" sz="2400" i="1" smtClean="0">
                            <a:latin typeface="Cambria Math"/>
                          </a:rPr>
                        </m:ctrlPr>
                      </m:dPr>
                      <m:e>
                        <m:sSub>
                          <m:sSubPr>
                            <m:ctrlPr>
                              <a:rPr lang="en-US" altLang="zh-CN" sz="2400" i="1">
                                <a:latin typeface="Cambria Math"/>
                              </a:rPr>
                            </m:ctrlPr>
                          </m:sSubPr>
                          <m:e>
                            <m:r>
                              <a:rPr lang="zh-CN" altLang="en-US" sz="2400" i="1">
                                <a:latin typeface="Cambria Math"/>
                              </a:rPr>
                              <m:t>𝜃</m:t>
                            </m:r>
                          </m:e>
                          <m:sub>
                            <m:r>
                              <a:rPr lang="en-US" altLang="zh-CN" sz="2400" i="1">
                                <a:latin typeface="Cambria Math"/>
                              </a:rPr>
                              <m:t>𝑖</m:t>
                            </m:r>
                          </m:sub>
                        </m:sSub>
                      </m:e>
                      <m:e>
                        <m:r>
                          <a:rPr lang="en-US" altLang="zh-CN" sz="2400" i="1" dirty="0">
                            <a:latin typeface="Cambria Math"/>
                          </a:rPr>
                          <m:t>𝑋</m:t>
                        </m:r>
                        <m:r>
                          <a:rPr lang="en-US" altLang="zh-CN" sz="2400" i="1" dirty="0">
                            <a:latin typeface="Cambria Math"/>
                          </a:rPr>
                          <m:t>=</m:t>
                        </m:r>
                        <m:r>
                          <a:rPr lang="en-US" altLang="zh-CN" sz="2400" i="1" dirty="0">
                            <a:latin typeface="Cambria Math"/>
                          </a:rPr>
                          <m:t>𝑥</m:t>
                        </m:r>
                      </m:e>
                    </m:d>
                    <m:r>
                      <a:rPr lang="en-US" altLang="zh-CN" sz="2400" i="1">
                        <a:latin typeface="Cambria Math"/>
                      </a:rPr>
                      <m:t> </m:t>
                    </m:r>
                  </m:oMath>
                </a14:m>
                <a:r>
                  <a:rPr lang="en-US" altLang="zh-CN" sz="2400" dirty="0"/>
                  <a:t>，</a:t>
                </a:r>
                <a:r>
                  <a:rPr lang="en-US" altLang="zh-CN" sz="2400" dirty="0" err="1"/>
                  <a:t>故称为后验概率</a:t>
                </a:r>
                <a:r>
                  <a:rPr lang="en-US" altLang="zh-CN" sz="2400" dirty="0" smtClean="0"/>
                  <a:t>。</a:t>
                </a:r>
              </a:p>
            </p:txBody>
          </p:sp>
        </mc:Choice>
        <mc:Fallback>
          <p:sp>
            <p:nvSpPr>
              <p:cNvPr id="27" name="矩形 26"/>
              <p:cNvSpPr>
                <a:spLocks noRot="1" noChangeAspect="1" noMove="1" noResize="1" noEditPoints="1" noAdjustHandles="1" noChangeArrowheads="1" noChangeShapeType="1" noTextEdit="1"/>
              </p:cNvSpPr>
              <p:nvPr/>
            </p:nvSpPr>
            <p:spPr>
              <a:xfrm>
                <a:off x="529463" y="3469306"/>
                <a:ext cx="8191436" cy="2677656"/>
              </a:xfrm>
              <a:prstGeom prst="rect">
                <a:avLst/>
              </a:prstGeom>
              <a:blipFill rotWithShape="1">
                <a:blip r:embed="rId6"/>
                <a:stretch>
                  <a:fillRect l="-1190" t="-1822" r="-4836" b="-4328"/>
                </a:stretch>
              </a:blipFill>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308324"/>
              </a:xfrm>
              <a:prstGeom prst="rect">
                <a:avLst/>
              </a:prstGeom>
            </p:spPr>
            <p:txBody>
              <a:bodyPr wrap="square">
                <a:spAutoFit/>
              </a:bodyPr>
              <a:lstStyle/>
              <a:p>
                <a:r>
                  <a:rPr lang="zh-CN" altLang="en-US" sz="2400" dirty="0" smtClean="0"/>
                  <a:t>贝叶斯</a:t>
                </a:r>
                <a:r>
                  <a:rPr lang="zh-CN" altLang="en-US" sz="2400" dirty="0"/>
                  <a:t>估计</a:t>
                </a:r>
                <a:r>
                  <a:rPr lang="zh-CN" altLang="en-US" sz="2400" dirty="0" smtClean="0"/>
                  <a:t>的基本形式</a:t>
                </a:r>
                <a:endParaRPr lang="en-US" altLang="zh-CN" sz="2400" dirty="0" smtClean="0"/>
              </a:p>
              <a:p>
                <a:r>
                  <a:rPr lang="zh-CN" altLang="zh-CN" sz="2400" dirty="0"/>
                  <a:t>假设待估计的未知参数</a:t>
                </a:r>
                <a14:m>
                  <m:oMath xmlns:m="http://schemas.openxmlformats.org/officeDocument/2006/math">
                    <m:r>
                      <a:rPr lang="zh-CN" altLang="en-US" sz="2400" i="1" dirty="0" smtClean="0">
                        <a:latin typeface="Cambria Math"/>
                      </a:rPr>
                      <m:t>𝜃</m:t>
                    </m:r>
                  </m:oMath>
                </a14:m>
                <a:r>
                  <a:rPr lang="zh-CN" altLang="zh-CN" sz="2400" dirty="0"/>
                  <a:t>（因为估计对象往往是未知参数，故这里用未知参数</a:t>
                </a:r>
                <a14:m>
                  <m:oMath xmlns:m="http://schemas.openxmlformats.org/officeDocument/2006/math">
                    <m:r>
                      <a:rPr lang="zh-CN" altLang="en-US" sz="2400" i="1" dirty="0">
                        <a:latin typeface="Cambria Math"/>
                      </a:rPr>
                      <m:t>𝜃</m:t>
                    </m:r>
                  </m:oMath>
                </a14:m>
                <a:r>
                  <a:rPr lang="zh-CN" altLang="zh-CN" sz="2400" dirty="0"/>
                  <a:t>代替估计对象）的先验分布是</a:t>
                </a:r>
                <a14:m>
                  <m:oMath xmlns:m="http://schemas.openxmlformats.org/officeDocument/2006/math">
                    <m:r>
                      <a:rPr lang="zh-CN" altLang="en-US" sz="2400" i="1" dirty="0" smtClean="0">
                        <a:latin typeface="Cambria Math"/>
                      </a:rPr>
                      <m:t>𝜋</m:t>
                    </m:r>
                    <m:d>
                      <m:dPr>
                        <m:ctrlPr>
                          <a:rPr lang="en-US" altLang="zh-CN" sz="2400" i="1" dirty="0" smtClean="0">
                            <a:latin typeface="Cambria Math"/>
                          </a:rPr>
                        </m:ctrlPr>
                      </m:dPr>
                      <m:e>
                        <m:r>
                          <a:rPr lang="zh-CN" altLang="en-US" sz="2400" i="1" dirty="0">
                            <a:latin typeface="Cambria Math"/>
                          </a:rPr>
                          <m:t>𝜃</m:t>
                        </m:r>
                      </m:e>
                    </m:d>
                  </m:oMath>
                </a14:m>
                <a:r>
                  <a:rPr lang="zh-CN" altLang="zh-CN" sz="2400" dirty="0"/>
                  <a:t>，在获得样本（因为结果事件往往是抽样样本的结果，故这里用样本</a:t>
                </a:r>
                <a:r>
                  <a:rPr lang="en-US" altLang="zh-CN" sz="2400" dirty="0"/>
                  <a:t>/</a:t>
                </a:r>
                <a:r>
                  <a:rPr lang="zh-CN" altLang="zh-CN" sz="2400" dirty="0"/>
                  <a:t>抽样来作为结果事件</a:t>
                </a:r>
                <a:r>
                  <a:rPr lang="zh-CN" altLang="zh-CN" sz="2400" dirty="0" smtClean="0"/>
                  <a:t>）</a:t>
                </a:r>
                <a14:m>
                  <m:oMath xmlns:m="http://schemas.openxmlformats.org/officeDocument/2006/math">
                    <m:r>
                      <a:rPr lang="en-US" altLang="zh-CN" sz="2400" b="0" i="1" smtClean="0">
                        <a:latin typeface="Cambria Math"/>
                      </a:rPr>
                      <m:t>𝑥</m:t>
                    </m:r>
                  </m:oMath>
                </a14:m>
                <a:r>
                  <a:rPr lang="zh-CN" altLang="zh-CN" sz="2400" dirty="0" smtClean="0"/>
                  <a:t>后</a:t>
                </a:r>
                <a:r>
                  <a:rPr lang="zh-CN" altLang="zh-CN" sz="2400" dirty="0"/>
                  <a:t>，即在</a:t>
                </a:r>
                <a14:m>
                  <m:oMath xmlns:m="http://schemas.openxmlformats.org/officeDocument/2006/math">
                    <m:r>
                      <m:rPr>
                        <m:sty m:val="p"/>
                      </m:rPr>
                      <a:rPr lang="en-US" altLang="zh-CN" sz="2400" b="0" i="0" smtClean="0">
                        <a:latin typeface="Cambria Math"/>
                      </a:rPr>
                      <m:t>X</m:t>
                    </m:r>
                    <m:r>
                      <a:rPr lang="en-US" altLang="zh-CN" sz="2400" b="0" i="0" smtClean="0">
                        <a:latin typeface="Cambria Math"/>
                      </a:rPr>
                      <m:t>=</m:t>
                    </m:r>
                    <m:r>
                      <a:rPr lang="en-US" altLang="zh-CN" sz="2400" i="1">
                        <a:latin typeface="Cambria Math"/>
                      </a:rPr>
                      <m:t>𝑥</m:t>
                    </m:r>
                  </m:oMath>
                </a14:m>
                <a:r>
                  <a:rPr lang="zh-CN" altLang="zh-CN" sz="2400" dirty="0"/>
                  <a:t>的条件下的条件分布记为</a:t>
                </a:r>
                <a14:m>
                  <m:oMath xmlns:m="http://schemas.openxmlformats.org/officeDocument/2006/math">
                    <m:r>
                      <a:rPr lang="zh-CN" altLang="en-US" sz="2400" i="1" dirty="0">
                        <a:latin typeface="Cambria Math"/>
                      </a:rPr>
                      <m:t>𝜋</m:t>
                    </m:r>
                    <m:d>
                      <m:dPr>
                        <m:ctrlPr>
                          <a:rPr lang="en-US" altLang="zh-CN" sz="2400" i="1" dirty="0" smtClean="0">
                            <a:latin typeface="Cambria Math"/>
                          </a:rPr>
                        </m:ctrlPr>
                      </m:dPr>
                      <m:e>
                        <m:r>
                          <a:rPr lang="zh-CN" altLang="en-US" sz="2400" i="1" dirty="0" smtClean="0">
                            <a:latin typeface="Cambria Math"/>
                          </a:rPr>
                          <m:t>𝜃</m:t>
                        </m:r>
                      </m:e>
                      <m:e>
                        <m:r>
                          <a:rPr lang="en-US" altLang="zh-CN" sz="2400" b="0" i="1" dirty="0" smtClean="0">
                            <a:latin typeface="Cambria Math"/>
                          </a:rPr>
                          <m:t>𝑥</m:t>
                        </m:r>
                      </m:e>
                    </m:d>
                  </m:oMath>
                </a14:m>
                <a:r>
                  <a:rPr lang="en-US" altLang="zh-CN" sz="2400" dirty="0"/>
                  <a:t> </a:t>
                </a:r>
                <a:r>
                  <a:rPr lang="zh-CN" altLang="zh-CN" sz="2400" dirty="0"/>
                  <a:t>，则</a:t>
                </a:r>
                <a:r>
                  <a:rPr lang="zh-CN" altLang="zh-CN" sz="2400" dirty="0" smtClean="0"/>
                  <a:t>有</a:t>
                </a:r>
                <a:endParaRPr lang="en-US" altLang="zh-CN" sz="2400" dirty="0" smtClean="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308324"/>
              </a:xfrm>
              <a:prstGeom prst="rect">
                <a:avLst/>
              </a:prstGeom>
              <a:blipFill rotWithShape="1">
                <a:blip r:embed="rId1"/>
                <a:stretch>
                  <a:fillRect l="-1116" t="-2116" r="-149" b="-5291"/>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贝叶斯理论</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0" name="对象 19"/>
          <p:cNvGraphicFramePr>
            <a:graphicFrameLocks noChangeAspect="1"/>
          </p:cNvGraphicFramePr>
          <p:nvPr/>
        </p:nvGraphicFramePr>
        <p:xfrm>
          <a:off x="583894" y="3574854"/>
          <a:ext cx="4814371" cy="2156243"/>
        </p:xfrm>
        <a:graphic>
          <a:graphicData uri="http://schemas.openxmlformats.org/presentationml/2006/ole">
            <mc:AlternateContent xmlns:mc="http://schemas.openxmlformats.org/markup-compatibility/2006">
              <mc:Choice xmlns:v="urn:schemas-microsoft-com:vml" Requires="v">
                <p:oleObj spid="_x0000_s4197" name="Equation" r:id="rId4" imgW="2463800" imgH="1104900" progId="Equation.DSMT4">
                  <p:embed/>
                </p:oleObj>
              </mc:Choice>
              <mc:Fallback>
                <p:oleObj name="Equation" r:id="rId4" imgW="2463800" imgH="11049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94" y="3574854"/>
                        <a:ext cx="4814371" cy="2156243"/>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1938992"/>
              </a:xfrm>
              <a:prstGeom prst="rect">
                <a:avLst/>
              </a:prstGeom>
            </p:spPr>
            <p:txBody>
              <a:bodyPr wrap="square">
                <a:spAutoFit/>
              </a:bodyPr>
              <a:lstStyle/>
              <a:p>
                <a:r>
                  <a:rPr lang="zh-CN" altLang="en-US" sz="2400" dirty="0" smtClean="0"/>
                  <a:t>贝叶斯</a:t>
                </a:r>
                <a:r>
                  <a:rPr lang="zh-CN" altLang="en-US" sz="2400" dirty="0"/>
                  <a:t>估计</a:t>
                </a:r>
                <a:r>
                  <a:rPr lang="zh-CN" altLang="en-US" sz="2400" dirty="0" smtClean="0"/>
                  <a:t>的基本形式</a:t>
                </a:r>
                <a:endParaRPr lang="en-US" altLang="zh-CN" sz="2400" dirty="0" smtClean="0"/>
              </a:p>
              <a:p>
                <a:r>
                  <a:rPr lang="zh-CN" altLang="zh-CN" sz="2400" dirty="0"/>
                  <a:t>贝叶斯理论认为，关于</a:t>
                </a:r>
                <a14:m>
                  <m:oMath xmlns:m="http://schemas.openxmlformats.org/officeDocument/2006/math">
                    <m:r>
                      <a:rPr lang="zh-CN" altLang="en-US" sz="2400" i="1" dirty="0">
                        <a:latin typeface="Cambria Math"/>
                      </a:rPr>
                      <m:t>𝜃</m:t>
                    </m:r>
                  </m:oMath>
                </a14:m>
                <a:r>
                  <a:rPr lang="zh-CN" altLang="zh-CN" sz="2400" dirty="0"/>
                  <a:t>的一切统计和推断都是必须基于参数</a:t>
                </a:r>
                <a14:m>
                  <m:oMath xmlns:m="http://schemas.openxmlformats.org/officeDocument/2006/math">
                    <m:r>
                      <a:rPr lang="zh-CN" altLang="en-US" sz="2400" i="1" dirty="0">
                        <a:latin typeface="Cambria Math"/>
                      </a:rPr>
                      <m:t>𝜃</m:t>
                    </m:r>
                  </m:oMath>
                </a14:m>
                <a:r>
                  <a:rPr lang="zh-CN" altLang="zh-CN" sz="2400" dirty="0"/>
                  <a:t>的后验分布</a:t>
                </a:r>
                <a14:m>
                  <m:oMath xmlns:m="http://schemas.openxmlformats.org/officeDocument/2006/math">
                    <m:r>
                      <a:rPr lang="zh-CN" altLang="en-US" sz="2400" i="1" dirty="0">
                        <a:latin typeface="Cambria Math"/>
                      </a:rPr>
                      <m:t>𝜋</m:t>
                    </m:r>
                    <m:d>
                      <m:dPr>
                        <m:ctrlPr>
                          <a:rPr lang="en-US" altLang="zh-CN" sz="2400" i="1" dirty="0">
                            <a:latin typeface="Cambria Math"/>
                          </a:rPr>
                        </m:ctrlPr>
                      </m:dPr>
                      <m:e>
                        <m:r>
                          <a:rPr lang="zh-CN" altLang="en-US" sz="2400" i="1" dirty="0">
                            <a:latin typeface="Cambria Math"/>
                          </a:rPr>
                          <m:t>𝜃</m:t>
                        </m:r>
                      </m:e>
                      <m:e>
                        <m:r>
                          <a:rPr lang="en-US" altLang="zh-CN" sz="2400" i="1" dirty="0">
                            <a:latin typeface="Cambria Math"/>
                          </a:rPr>
                          <m:t>𝑥</m:t>
                        </m:r>
                      </m:e>
                    </m:d>
                  </m:oMath>
                </a14:m>
                <a:r>
                  <a:rPr lang="zh-CN" altLang="zh-CN" sz="2400" dirty="0"/>
                  <a:t>，</a:t>
                </a:r>
                <a14:m>
                  <m:oMath xmlns:m="http://schemas.openxmlformats.org/officeDocument/2006/math">
                    <m:r>
                      <a:rPr lang="zh-CN" altLang="en-US" sz="2400" i="1" dirty="0">
                        <a:latin typeface="Cambria Math"/>
                      </a:rPr>
                      <m:t>𝜋</m:t>
                    </m:r>
                    <m:d>
                      <m:dPr>
                        <m:ctrlPr>
                          <a:rPr lang="en-US" altLang="zh-CN" sz="2400" i="1" dirty="0">
                            <a:latin typeface="Cambria Math"/>
                          </a:rPr>
                        </m:ctrlPr>
                      </m:dPr>
                      <m:e>
                        <m:r>
                          <a:rPr lang="zh-CN" altLang="en-US" sz="2400" i="1" dirty="0">
                            <a:latin typeface="Cambria Math"/>
                          </a:rPr>
                          <m:t>𝜃</m:t>
                        </m:r>
                      </m:e>
                      <m:e>
                        <m:r>
                          <a:rPr lang="en-US" altLang="zh-CN" sz="2400" i="1" dirty="0">
                            <a:latin typeface="Cambria Math"/>
                          </a:rPr>
                          <m:t>𝑥</m:t>
                        </m:r>
                      </m:e>
                    </m:d>
                  </m:oMath>
                </a14:m>
                <a:r>
                  <a:rPr lang="zh-CN" altLang="zh-CN" sz="2400" dirty="0"/>
                  <a:t>是贝叶斯推断的最主要依据和出发点</a:t>
                </a:r>
                <a:r>
                  <a:rPr lang="zh-CN" altLang="zh-CN" sz="2400" dirty="0" smtClean="0"/>
                  <a:t>。</a:t>
                </a:r>
                <a:r>
                  <a:rPr lang="zh-CN" altLang="zh-CN" sz="2400" dirty="0"/>
                  <a:t>用后验分布</a:t>
                </a:r>
                <a14:m>
                  <m:oMath xmlns:m="http://schemas.openxmlformats.org/officeDocument/2006/math">
                    <m:r>
                      <a:rPr lang="zh-CN" altLang="en-US" sz="2400" i="1" dirty="0">
                        <a:latin typeface="Cambria Math"/>
                      </a:rPr>
                      <m:t>𝜋</m:t>
                    </m:r>
                    <m:d>
                      <m:dPr>
                        <m:ctrlPr>
                          <a:rPr lang="en-US" altLang="zh-CN" sz="2400" i="1" dirty="0">
                            <a:latin typeface="Cambria Math"/>
                          </a:rPr>
                        </m:ctrlPr>
                      </m:dPr>
                      <m:e>
                        <m:r>
                          <a:rPr lang="zh-CN" altLang="en-US" sz="2400" i="1" dirty="0">
                            <a:latin typeface="Cambria Math"/>
                          </a:rPr>
                          <m:t>𝜃</m:t>
                        </m:r>
                      </m:e>
                      <m:e>
                        <m:r>
                          <a:rPr lang="en-US" altLang="zh-CN" sz="2400" i="1" dirty="0">
                            <a:latin typeface="Cambria Math"/>
                          </a:rPr>
                          <m:t>𝑥</m:t>
                        </m:r>
                      </m:e>
                    </m:d>
                  </m:oMath>
                </a14:m>
                <a:r>
                  <a:rPr lang="zh-CN" altLang="zh-CN" sz="2400" dirty="0"/>
                  <a:t>的均值作为未知参数</a:t>
                </a:r>
                <a14:m>
                  <m:oMath xmlns:m="http://schemas.openxmlformats.org/officeDocument/2006/math">
                    <m:r>
                      <a:rPr lang="zh-CN" altLang="en-US" sz="2400" i="1" dirty="0">
                        <a:latin typeface="Cambria Math"/>
                      </a:rPr>
                      <m:t>𝜃</m:t>
                    </m:r>
                  </m:oMath>
                </a14:m>
                <a:r>
                  <a:rPr lang="zh-CN" altLang="zh-CN" sz="2400" dirty="0"/>
                  <a:t>的估计，称为后验期望估计，其计算公式如下所示：</a:t>
                </a:r>
                <a:endParaRPr lang="en-US" altLang="zh-CN" sz="2400" dirty="0" smtClean="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1938992"/>
              </a:xfrm>
              <a:prstGeom prst="rect">
                <a:avLst/>
              </a:prstGeom>
              <a:blipFill rotWithShape="1">
                <a:blip r:embed="rId1"/>
                <a:stretch>
                  <a:fillRect l="-1116" t="-2516" r="-4911" b="-6289"/>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贝叶斯理论</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536492" y="3211935"/>
          <a:ext cx="8055101" cy="1371081"/>
        </p:xfrm>
        <a:graphic>
          <a:graphicData uri="http://schemas.openxmlformats.org/presentationml/2006/ole">
            <mc:AlternateContent xmlns:mc="http://schemas.openxmlformats.org/markup-compatibility/2006">
              <mc:Choice xmlns:v="urn:schemas-microsoft-com:vml" Requires="v">
                <p:oleObj spid="_x0000_s5220" name="Equation" r:id="rId4" imgW="3136900" imgH="533400" progId="Equation.DSMT4">
                  <p:embed/>
                </p:oleObj>
              </mc:Choice>
              <mc:Fallback>
                <p:oleObj name="Equation" r:id="rId4" imgW="3136900" imgH="5334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92" y="3211935"/>
                        <a:ext cx="8055101" cy="1371081"/>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28" name="矩形 27"/>
              <p:cNvSpPr/>
              <p:nvPr/>
            </p:nvSpPr>
            <p:spPr>
              <a:xfrm>
                <a:off x="486222" y="4362387"/>
                <a:ext cx="8191436" cy="1200329"/>
              </a:xfrm>
              <a:prstGeom prst="rect">
                <a:avLst/>
              </a:prstGeom>
            </p:spPr>
            <p:txBody>
              <a:bodyPr wrap="square">
                <a:spAutoFit/>
              </a:bodyPr>
              <a:lstStyle/>
              <a:p>
                <a:r>
                  <a:rPr lang="zh-CN" altLang="zh-CN" sz="2400" dirty="0" smtClean="0"/>
                  <a:t>其中</a:t>
                </a:r>
                <a14:m>
                  <m:oMath xmlns:m="http://schemas.openxmlformats.org/officeDocument/2006/math">
                    <m:r>
                      <a:rPr lang="en-US" altLang="zh-CN" sz="2400" b="0" i="1" dirty="0" smtClean="0">
                        <a:latin typeface="Cambria Math"/>
                      </a:rPr>
                      <m:t>h</m:t>
                    </m:r>
                    <m:d>
                      <m:dPr>
                        <m:ctrlPr>
                          <a:rPr lang="en-US" altLang="zh-CN" sz="2400" b="0" i="1" dirty="0" smtClean="0">
                            <a:latin typeface="Cambria Math"/>
                          </a:rPr>
                        </m:ctrlPr>
                      </m:dPr>
                      <m:e>
                        <m:r>
                          <a:rPr lang="en-US" altLang="zh-CN" sz="2400" b="0" i="1" dirty="0" smtClean="0">
                            <a:latin typeface="Cambria Math"/>
                          </a:rPr>
                          <m:t>𝑥</m:t>
                        </m:r>
                        <m:r>
                          <a:rPr lang="en-US" altLang="zh-CN" sz="2400" b="0" i="1" dirty="0" smtClean="0">
                            <a:latin typeface="Cambria Math"/>
                          </a:rPr>
                          <m:t>,</m:t>
                        </m:r>
                        <m:r>
                          <a:rPr lang="zh-CN" altLang="en-US" sz="2400" b="0" i="1" dirty="0" smtClean="0">
                            <a:latin typeface="Cambria Math"/>
                          </a:rPr>
                          <m:t>𝜃</m:t>
                        </m:r>
                      </m:e>
                    </m:d>
                    <m:r>
                      <a:rPr lang="en-US" altLang="zh-CN" sz="2400" b="0" i="1" dirty="0" smtClean="0">
                        <a:latin typeface="Cambria Math"/>
                      </a:rPr>
                      <m:t>,</m:t>
                    </m:r>
                    <m:r>
                      <a:rPr lang="en-US" altLang="zh-CN" sz="2400" b="0" i="1" dirty="0" smtClean="0">
                        <a:latin typeface="Cambria Math"/>
                      </a:rPr>
                      <m:t>𝑚</m:t>
                    </m:r>
                    <m:d>
                      <m:dPr>
                        <m:ctrlPr>
                          <a:rPr lang="en-US" altLang="zh-CN" sz="2400" b="0" i="1" dirty="0" smtClean="0">
                            <a:latin typeface="Cambria Math"/>
                          </a:rPr>
                        </m:ctrlPr>
                      </m:dPr>
                      <m:e>
                        <m:r>
                          <a:rPr lang="en-US" altLang="zh-CN" sz="2400" b="0" i="1" dirty="0" smtClean="0">
                            <a:latin typeface="Cambria Math"/>
                          </a:rPr>
                          <m:t>𝑥</m:t>
                        </m:r>
                      </m:e>
                    </m:d>
                  </m:oMath>
                </a14:m>
                <a:r>
                  <a:rPr lang="zh-CN" altLang="zh-CN" sz="2400" dirty="0"/>
                  <a:t>分别是联合分布和边缘分布，而</a:t>
                </a:r>
                <a14:m>
                  <m:oMath xmlns:m="http://schemas.openxmlformats.org/officeDocument/2006/math">
                    <m:r>
                      <a:rPr lang="zh-CN" altLang="en-US" sz="2400" i="1" dirty="0">
                        <a:latin typeface="Cambria Math"/>
                      </a:rPr>
                      <m:t>𝜋</m:t>
                    </m:r>
                    <m:d>
                      <m:dPr>
                        <m:ctrlPr>
                          <a:rPr lang="en-US" altLang="zh-CN" sz="2400" i="1" dirty="0">
                            <a:latin typeface="Cambria Math"/>
                          </a:rPr>
                        </m:ctrlPr>
                      </m:dPr>
                      <m:e>
                        <m:r>
                          <a:rPr lang="zh-CN" altLang="en-US" sz="2400" i="1" dirty="0">
                            <a:latin typeface="Cambria Math"/>
                          </a:rPr>
                          <m:t>𝜃</m:t>
                        </m:r>
                      </m:e>
                      <m:e>
                        <m:r>
                          <a:rPr lang="en-US" altLang="zh-CN" sz="2400" i="1" dirty="0">
                            <a:latin typeface="Cambria Math"/>
                          </a:rPr>
                          <m:t>𝑥</m:t>
                        </m:r>
                      </m:e>
                    </m:d>
                  </m:oMath>
                </a14:m>
                <a:r>
                  <a:rPr lang="zh-CN" altLang="zh-CN" sz="2400" dirty="0"/>
                  <a:t>是用密度函数表示的贝叶斯公式，或者叫作贝叶斯公式的密度函数形式。</a:t>
                </a:r>
                <a:endParaRPr lang="en-US" altLang="zh-CN" sz="2400" dirty="0" smtClean="0"/>
              </a:p>
            </p:txBody>
          </p:sp>
        </mc:Choice>
        <mc:Fallback>
          <p:sp>
            <p:nvSpPr>
              <p:cNvPr id="28" name="矩形 27"/>
              <p:cNvSpPr>
                <a:spLocks noRot="1" noChangeAspect="1" noMove="1" noResize="1" noEditPoints="1" noAdjustHandles="1" noChangeArrowheads="1" noChangeShapeType="1" noTextEdit="1"/>
              </p:cNvSpPr>
              <p:nvPr/>
            </p:nvSpPr>
            <p:spPr>
              <a:xfrm>
                <a:off x="486222" y="4362387"/>
                <a:ext cx="8191436" cy="1200329"/>
              </a:xfrm>
              <a:prstGeom prst="rect">
                <a:avLst/>
              </a:prstGeom>
              <a:blipFill rotWithShape="1">
                <a:blip r:embed="rId6"/>
                <a:stretch>
                  <a:fillRect l="-1190" t="-4061" r="-74" b="-10660"/>
                </a:stretch>
              </a:blipFill>
            </p:spPr>
            <p:txBody>
              <a:bodyPr/>
              <a:lstStyle/>
              <a:p>
                <a:r>
                  <a:rPr lang="zh-CN" altLang="en-US">
                    <a:noFill/>
                  </a:rPr>
                  <a:t> </a:t>
                </a:r>
                <a:endParaRPr lang="zh-CN" altLang="en-US">
                  <a:noFill/>
                </a:endParaRPr>
              </a:p>
            </p:txBody>
          </p:sp>
        </mc:Fallback>
      </mc:AlternateContent>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353243"/>
              </a:xfrm>
              <a:prstGeom prst="rect">
                <a:avLst/>
              </a:prstGeom>
            </p:spPr>
            <p:txBody>
              <a:bodyPr wrap="square">
                <a:spAutoFit/>
              </a:bodyPr>
              <a:lstStyle/>
              <a:p>
                <a:r>
                  <a:rPr lang="zh-CN" altLang="zh-CN" sz="2400" dirty="0" smtClean="0"/>
                  <a:t>信息必须满足以下四条公理：</a:t>
                </a:r>
                <a:endParaRPr lang="en-US" altLang="zh-CN" sz="2400" dirty="0" smtClean="0"/>
              </a:p>
              <a:p>
                <a:r>
                  <a:rPr lang="zh-CN" altLang="zh-CN" sz="2400" dirty="0"/>
                  <a:t>（</a:t>
                </a:r>
                <a:r>
                  <a:rPr lang="en-US" altLang="zh-CN" sz="2400" dirty="0"/>
                  <a:t>1</a:t>
                </a:r>
                <a:r>
                  <a:rPr lang="zh-CN" altLang="zh-CN" sz="2400" dirty="0"/>
                  <a:t>）若信源符号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a:t>的概率</a:t>
                </a:r>
                <a:r>
                  <a:rPr lang="zh-CN" altLang="zh-CN" sz="2400" dirty="0" smtClean="0"/>
                  <a:t>是</a:t>
                </a:r>
                <a14:m>
                  <m:oMath xmlns:m="http://schemas.openxmlformats.org/officeDocument/2006/math">
                    <m:r>
                      <a:rPr lang="en-US" altLang="zh-CN" sz="2400" i="1" dirty="0">
                        <a:latin typeface="Cambria Math"/>
                      </a:rPr>
                      <m:t>𝑝</m:t>
                    </m:r>
                    <m:d>
                      <m:dPr>
                        <m:ctrlPr>
                          <a:rPr lang="en-US" altLang="zh-CN" sz="2400" i="1" dirty="0" smtClean="0">
                            <a:latin typeface="Cambria Math"/>
                          </a:rPr>
                        </m:ctrlPr>
                      </m:dPr>
                      <m:e>
                        <m:sSub>
                          <m:sSubPr>
                            <m:ctrlPr>
                              <a:rPr lang="en-US" altLang="zh-CN" sz="2400" i="1" dirty="0" smtClean="0">
                                <a:latin typeface="Cambria Math"/>
                              </a:rPr>
                            </m:ctrlPr>
                          </m:sSubPr>
                          <m:e>
                            <m:r>
                              <a:rPr lang="en-US" altLang="zh-CN" sz="2400" b="0" i="1" dirty="0" smtClean="0">
                                <a:latin typeface="Cambria Math"/>
                              </a:rPr>
                              <m:t>𝑎</m:t>
                            </m:r>
                          </m:e>
                          <m:sub>
                            <m:r>
                              <a:rPr lang="en-US" altLang="zh-CN" sz="2400" b="0" i="1" dirty="0" smtClean="0">
                                <a:latin typeface="Cambria Math"/>
                              </a:rPr>
                              <m:t>𝑖</m:t>
                            </m:r>
                          </m:sub>
                        </m:sSub>
                      </m:e>
                    </m:d>
                    <m:r>
                      <a:rPr lang="en-US" altLang="zh-CN" sz="2400" i="1" dirty="0">
                        <a:latin typeface="Cambria Math"/>
                      </a:rPr>
                      <m:t>,</m:t>
                    </m:r>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b="0" i="1" dirty="0" smtClean="0">
                                <a:latin typeface="Cambria Math"/>
                              </a:rPr>
                              <m:t>𝑗</m:t>
                            </m:r>
                          </m:sub>
                        </m:sSub>
                      </m:e>
                    </m:d>
                  </m:oMath>
                </a14:m>
                <a:r>
                  <a:rPr lang="zh-CN" altLang="zh-CN" sz="2400" dirty="0" smtClean="0"/>
                  <a:t>，</a:t>
                </a:r>
                <a:r>
                  <a:rPr lang="zh-CN" altLang="zh-CN" sz="2400" dirty="0"/>
                  <a:t>且</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b="0" i="1" dirty="0" smtClean="0">
                        <a:latin typeface="Cambria Math"/>
                      </a:rPr>
                      <m:t>&gt;</m:t>
                    </m:r>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e>
                    </m:d>
                    <m:r>
                      <a:rPr lang="en-US" altLang="zh-CN" sz="2400" i="1" dirty="0">
                        <a:latin typeface="Cambria Math"/>
                      </a:rPr>
                      <m:t> </m:t>
                    </m:r>
                  </m:oMath>
                </a14:m>
                <a:r>
                  <a:rPr lang="zh-CN" altLang="zh-CN" sz="2400" dirty="0"/>
                  <a:t>，则</a:t>
                </a:r>
                <a14:m>
                  <m:oMath xmlns:m="http://schemas.openxmlformats.org/officeDocument/2006/math">
                    <m:r>
                      <a:rPr lang="en-US" altLang="zh-CN" sz="2400" b="0" i="1" dirty="0" smtClean="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i="1" dirty="0">
                        <a:latin typeface="Cambria Math"/>
                      </a:rPr>
                      <m:t>&gt;</m:t>
                    </m:r>
                    <m:r>
                      <a:rPr lang="en-US" altLang="zh-CN" sz="2400" b="0" i="1" dirty="0" smtClean="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e>
                    </m:d>
                    <m:r>
                      <a:rPr lang="en-US" altLang="zh-CN" sz="2400" i="1" dirty="0">
                        <a:latin typeface="Cambria Math"/>
                      </a:rPr>
                      <m:t> </m:t>
                    </m:r>
                  </m:oMath>
                </a14:m>
                <a:r>
                  <a:rPr lang="zh-CN" altLang="zh-CN" sz="2400" dirty="0"/>
                  <a:t>。</a:t>
                </a:r>
              </a:p>
              <a:p>
                <a:r>
                  <a:rPr lang="zh-CN" altLang="zh-CN" sz="2400" dirty="0"/>
                  <a:t>（</a:t>
                </a:r>
                <a:r>
                  <a:rPr lang="en-US" altLang="zh-CN" sz="2400" dirty="0"/>
                  <a:t>2</a:t>
                </a:r>
                <a:r>
                  <a:rPr lang="zh-CN" altLang="zh-CN" sz="2400" dirty="0"/>
                  <a:t>）若信源符号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的概率是</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oMath>
                </a14:m>
                <a:r>
                  <a:rPr lang="zh-CN" altLang="zh-CN" sz="2400" dirty="0"/>
                  <a:t>，且</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b="0" i="1" dirty="0" smtClean="0">
                        <a:latin typeface="Cambria Math"/>
                      </a:rPr>
                      <m:t>=0</m:t>
                    </m:r>
                  </m:oMath>
                </a14:m>
                <a:r>
                  <a:rPr lang="zh-CN" altLang="zh-CN" sz="2400" dirty="0"/>
                  <a:t>，即</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是不可能事件，则</a:t>
                </a:r>
                <a14:m>
                  <m:oMath xmlns:m="http://schemas.openxmlformats.org/officeDocument/2006/math">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i="1" dirty="0" smtClean="0">
                        <a:latin typeface="Cambria Math"/>
                        <a:ea typeface="Cambria Math"/>
                      </a:rPr>
                      <m:t>→∞</m:t>
                    </m:r>
                  </m:oMath>
                </a14:m>
                <a:r>
                  <a:rPr lang="zh-CN" altLang="zh-CN" sz="2400" dirty="0"/>
                  <a:t>，不可能事件包含无穷大的信息量。</a:t>
                </a:r>
              </a:p>
              <a:p>
                <a:r>
                  <a:rPr lang="zh-CN" altLang="zh-CN" sz="2400" dirty="0"/>
                  <a:t>（</a:t>
                </a:r>
                <a:r>
                  <a:rPr lang="en-US" altLang="zh-CN" sz="2400" dirty="0"/>
                  <a:t>3</a:t>
                </a:r>
                <a:r>
                  <a:rPr lang="zh-CN" altLang="zh-CN" sz="2400" dirty="0"/>
                  <a:t>）若信源符号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的概率是</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i="1" dirty="0">
                        <a:latin typeface="Cambria Math"/>
                      </a:rPr>
                      <m:t> </m:t>
                    </m:r>
                  </m:oMath>
                </a14:m>
                <a:r>
                  <a:rPr lang="zh-CN" altLang="zh-CN" sz="2400" dirty="0"/>
                  <a:t>，且</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i="1" dirty="0">
                        <a:latin typeface="Cambria Math"/>
                      </a:rPr>
                      <m:t>=</m:t>
                    </m:r>
                    <m:r>
                      <a:rPr lang="en-US" altLang="zh-CN" sz="2400" b="0" i="1" dirty="0" smtClean="0">
                        <a:latin typeface="Cambria Math"/>
                      </a:rPr>
                      <m:t>1</m:t>
                    </m:r>
                    <m:r>
                      <a:rPr lang="en-US" altLang="zh-CN" sz="2400" i="1" dirty="0">
                        <a:latin typeface="Cambria Math"/>
                      </a:rPr>
                      <m:t> </m:t>
                    </m:r>
                  </m:oMath>
                </a14:m>
                <a:r>
                  <a:rPr lang="zh-CN" altLang="zh-CN" sz="2400" dirty="0"/>
                  <a:t>，即</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是确定事件，则</a:t>
                </a:r>
                <a14:m>
                  <m:oMath xmlns:m="http://schemas.openxmlformats.org/officeDocument/2006/math">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b="0" i="1" dirty="0" smtClean="0">
                        <a:latin typeface="Cambria Math"/>
                      </a:rPr>
                      <m:t>=0</m:t>
                    </m:r>
                  </m:oMath>
                </a14:m>
                <a:r>
                  <a:rPr lang="zh-CN" altLang="zh-CN" sz="2400" dirty="0"/>
                  <a:t>，没有随机性的确定事实不含任何信息量。</a:t>
                </a:r>
              </a:p>
              <a:p>
                <a:r>
                  <a:rPr lang="zh-CN" altLang="zh-CN" sz="2400" dirty="0"/>
                  <a:t>（</a:t>
                </a:r>
                <a:r>
                  <a:rPr lang="en-US" altLang="zh-CN" sz="2400" dirty="0"/>
                  <a:t>4</a:t>
                </a:r>
                <a:r>
                  <a:rPr lang="zh-CN" altLang="zh-CN" sz="2400" dirty="0"/>
                  <a:t>）若信源符号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a:t>是统计独立的，例如，来自两个相互独立的信源，这两个消息总的信息量即联合信息量记为</a:t>
                </a:r>
                <a14:m>
                  <m:oMath xmlns:m="http://schemas.openxmlformats.org/officeDocument/2006/math">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b="0" i="1" dirty="0" smtClean="0">
                                <a:latin typeface="Cambria Math"/>
                              </a:rPr>
                              <m:t>𝑗</m:t>
                            </m:r>
                          </m:sub>
                        </m:sSub>
                      </m:e>
                    </m:d>
                  </m:oMath>
                </a14:m>
                <a:r>
                  <a:rPr lang="zh-CN" altLang="zh-CN" sz="2400" dirty="0"/>
                  <a:t>，则</a:t>
                </a:r>
                <a14:m>
                  <m:oMath xmlns:m="http://schemas.openxmlformats.org/officeDocument/2006/math">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e>
                    </m:d>
                    <m:r>
                      <a:rPr lang="en-US" altLang="zh-CN" sz="2400" b="0" i="1" dirty="0" smtClean="0">
                        <a:latin typeface="Cambria Math"/>
                      </a:rPr>
                      <m:t>=</m:t>
                    </m:r>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e>
                    </m:d>
                    <m:r>
                      <a:rPr lang="en-US" altLang="zh-CN" sz="2400" b="0" i="1" dirty="0" smtClean="0">
                        <a:latin typeface="Cambria Math"/>
                      </a:rPr>
                      <m:t>+</m:t>
                    </m:r>
                    <m:r>
                      <a:rPr lang="en-US" altLang="zh-CN" sz="2400" i="1" dirty="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b="0" i="1" dirty="0" smtClean="0">
                                <a:latin typeface="Cambria Math"/>
                              </a:rPr>
                              <m:t>𝑗</m:t>
                            </m:r>
                          </m:sub>
                        </m:sSub>
                      </m:e>
                    </m:d>
                  </m:oMath>
                </a14:m>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353243"/>
              </a:xfrm>
              <a:prstGeom prst="rect">
                <a:avLst/>
              </a:prstGeom>
              <a:blipFill rotWithShape="1">
                <a:blip r:embed="rId1"/>
                <a:stretch>
                  <a:fillRect l="-1116" t="-1120" r="-4911" b="-1541"/>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信息论基础</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725170"/>
              </a:xfrm>
              <a:prstGeom prst="rect">
                <a:avLst/>
              </a:prstGeom>
            </p:spPr>
            <p:txBody>
              <a:bodyPr wrap="square">
                <a:spAutoFit/>
              </a:bodyPr>
              <a:lstStyle/>
              <a:p>
                <a:r>
                  <a:rPr lang="zh-CN" altLang="en-US" sz="2400" dirty="0" smtClean="0"/>
                  <a:t>信息熵</a:t>
                </a:r>
                <a:r>
                  <a:rPr lang="zh-CN" altLang="zh-CN" sz="2400" dirty="0" smtClean="0"/>
                  <a:t>：</a:t>
                </a:r>
                <a:endParaRPr lang="en-US" altLang="zh-CN" sz="2400" dirty="0" smtClean="0"/>
              </a:p>
              <a:p>
                <a:r>
                  <a:rPr lang="zh-CN" altLang="zh-CN" sz="2400" dirty="0"/>
                  <a:t>若</a:t>
                </a:r>
                <a:r>
                  <a:rPr lang="zh-CN" altLang="zh-CN" sz="2400" dirty="0" smtClean="0"/>
                  <a:t>信源</a:t>
                </a:r>
                <a14:m>
                  <m:oMath xmlns:m="http://schemas.openxmlformats.org/officeDocument/2006/math">
                    <m:r>
                      <a:rPr lang="en-US" altLang="zh-CN" sz="2400" b="0" i="1" smtClean="0">
                        <a:latin typeface="Cambria Math"/>
                      </a:rPr>
                      <m:t>𝑋</m:t>
                    </m:r>
                  </m:oMath>
                </a14:m>
                <a:r>
                  <a:rPr lang="zh-CN" altLang="zh-CN" sz="2400" dirty="0" smtClean="0"/>
                  <a:t>可以</a:t>
                </a:r>
                <a:r>
                  <a:rPr lang="zh-CN" altLang="zh-CN" sz="2400" dirty="0"/>
                  <a:t>随机地发出</a:t>
                </a:r>
                <a14:m>
                  <m:oMath xmlns:m="http://schemas.openxmlformats.org/officeDocument/2006/math">
                    <m:r>
                      <a:rPr lang="en-US" altLang="zh-CN" sz="2400" b="0" i="1" dirty="0" smtClean="0">
                        <a:latin typeface="Cambria Math"/>
                      </a:rPr>
                      <m:t>𝑟</m:t>
                    </m:r>
                  </m:oMath>
                </a14:m>
                <a:r>
                  <a:rPr lang="zh-CN" altLang="zh-CN" sz="2400" dirty="0"/>
                  <a:t>个不同的符号，记为</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r>
                      <a:rPr lang="en-US" altLang="zh-CN" sz="2400" b="0" i="1" dirty="0" smtClean="0">
                        <a:latin typeface="Cambria Math"/>
                      </a:rPr>
                      <m:t>𝑖</m:t>
                    </m:r>
                    <m:r>
                      <a:rPr lang="en-US" altLang="zh-CN" sz="2400" i="1" dirty="0">
                        <a:latin typeface="Cambria Math"/>
                      </a:rPr>
                      <m:t>=1,2,⋯,</m:t>
                    </m:r>
                    <m:r>
                      <a:rPr lang="en-US" altLang="zh-CN" sz="2400" b="0" i="1" dirty="0" smtClean="0">
                        <a:latin typeface="Cambria Math"/>
                      </a:rPr>
                      <m:t>𝑟</m:t>
                    </m:r>
                  </m:oMath>
                </a14:m>
                <a:r>
                  <a:rPr lang="zh-CN" altLang="zh-CN" sz="2400" dirty="0"/>
                  <a:t>，并且每一个符号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产生的概率是</a:t>
                </a:r>
                <a14:m>
                  <m:oMath xmlns:m="http://schemas.openxmlformats.org/officeDocument/2006/math">
                    <m:r>
                      <a:rPr lang="en-US" altLang="zh-CN" sz="2400" b="0" i="1" dirty="0" smtClean="0">
                        <a:latin typeface="Cambria Math"/>
                      </a:rPr>
                      <m:t>𝑝</m:t>
                    </m:r>
                    <m:d>
                      <m:dPr>
                        <m:ctrlPr>
                          <a:rPr lang="en-US" altLang="zh-CN" sz="2400" b="0" i="1" dirty="0" smtClean="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smtClean="0">
                            <a:latin typeface="Cambria Math"/>
                          </a:rPr>
                          <m:t> </m:t>
                        </m:r>
                      </m:e>
                    </m:d>
                  </m:oMath>
                </a14:m>
                <a:r>
                  <a:rPr lang="zh-CN" altLang="zh-CN" sz="2400" dirty="0"/>
                  <a:t>，显然每个符号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有自信息量</a:t>
                </a:r>
                <a14:m>
                  <m:oMath xmlns:m="http://schemas.openxmlformats.org/officeDocument/2006/math">
                    <m:r>
                      <a:rPr lang="en-US" altLang="zh-CN" sz="2400" b="0" i="1" dirty="0" smtClean="0">
                        <a:latin typeface="Cambria Math"/>
                      </a:rPr>
                      <m:t>𝐼</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 </m:t>
                        </m:r>
                      </m:e>
                    </m:d>
                    <m:r>
                      <a:rPr lang="en-US" altLang="zh-CN" sz="2400" b="0" i="1" dirty="0" smtClean="0">
                        <a:latin typeface="Cambria Math"/>
                      </a:rPr>
                      <m:t>=−</m:t>
                    </m:r>
                    <m:sSub>
                      <m:sSubPr>
                        <m:ctrlPr>
                          <a:rPr lang="en-US" altLang="zh-CN" sz="2400" b="0" i="1" dirty="0" smtClean="0">
                            <a:latin typeface="Cambria Math"/>
                          </a:rPr>
                        </m:ctrlPr>
                      </m:sSubPr>
                      <m:e>
                        <m:r>
                          <a:rPr lang="en-US" altLang="zh-CN" sz="2400" b="0" i="1" dirty="0" smtClean="0">
                            <a:latin typeface="Cambria Math"/>
                          </a:rPr>
                          <m:t>𝑙𝑜𝑔</m:t>
                        </m:r>
                      </m:e>
                      <m:sub>
                        <m:r>
                          <a:rPr lang="en-US" altLang="zh-CN" sz="2400" b="0" i="1" dirty="0" smtClean="0">
                            <a:latin typeface="Cambria Math"/>
                          </a:rPr>
                          <m:t>2</m:t>
                        </m:r>
                      </m:sub>
                    </m:sSub>
                    <m:d>
                      <m:dPr>
                        <m:ctrlPr>
                          <a:rPr lang="en-US" altLang="zh-CN" sz="2400" b="0" i="1" dirty="0" smtClean="0">
                            <a:latin typeface="Cambria Math"/>
                          </a:rPr>
                        </m:ctrlPr>
                      </m:dPr>
                      <m:e>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 </m:t>
                            </m:r>
                          </m:e>
                        </m:d>
                      </m:e>
                    </m:d>
                    <m:r>
                      <a:rPr lang="en-US" altLang="zh-CN" sz="2400" i="1" dirty="0">
                        <a:latin typeface="Cambria Math"/>
                      </a:rPr>
                      <m:t> </m:t>
                    </m:r>
                  </m:oMath>
                </a14:m>
                <a:r>
                  <a:rPr lang="zh-CN" altLang="zh-CN" sz="2400" dirty="0"/>
                  <a:t>。若在该信源</a:t>
                </a:r>
                <a:r>
                  <a:rPr lang="en-US" altLang="zh-CN" sz="2400" dirty="0"/>
                  <a:t> </a:t>
                </a:r>
                <a:r>
                  <a:rPr lang="zh-CN" altLang="zh-CN" sz="2400" dirty="0"/>
                  <a:t>的概率空间</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 </m:t>
                        </m:r>
                      </m:e>
                    </m:d>
                    <m:r>
                      <a:rPr lang="en-US" altLang="zh-CN" sz="2400" i="1" dirty="0">
                        <a:latin typeface="Cambria Math"/>
                      </a:rPr>
                      <m:t>,</m:t>
                    </m:r>
                    <m:r>
                      <a:rPr lang="en-US" altLang="zh-CN" sz="2400" i="1" dirty="0">
                        <a:latin typeface="Cambria Math"/>
                      </a:rPr>
                      <m:t>𝑖</m:t>
                    </m:r>
                    <m:r>
                      <a:rPr lang="en-US" altLang="zh-CN" sz="2400" i="1" dirty="0">
                        <a:latin typeface="Cambria Math"/>
                      </a:rPr>
                      <m:t>=1,2,⋯,</m:t>
                    </m:r>
                    <m:r>
                      <a:rPr lang="en-US" altLang="zh-CN" sz="2400" i="1" dirty="0">
                        <a:latin typeface="Cambria Math"/>
                      </a:rPr>
                      <m:t>𝑟</m:t>
                    </m:r>
                  </m:oMath>
                </a14:m>
                <a:r>
                  <a:rPr lang="zh-CN" altLang="zh-CN" sz="2400" dirty="0"/>
                  <a:t>中统计所有符号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r>
                      <a:rPr lang="en-US" altLang="zh-CN" sz="2400" i="1" dirty="0">
                        <a:latin typeface="Cambria Math"/>
                      </a:rPr>
                      <m:t>𝑖</m:t>
                    </m:r>
                    <m:r>
                      <a:rPr lang="en-US" altLang="zh-CN" sz="2400" i="1" dirty="0">
                        <a:latin typeface="Cambria Math"/>
                      </a:rPr>
                      <m:t>=1,2,⋯,</m:t>
                    </m:r>
                    <m:r>
                      <a:rPr lang="en-US" altLang="zh-CN" sz="2400" i="1" dirty="0">
                        <a:latin typeface="Cambria Math"/>
                      </a:rPr>
                      <m:t>𝑟</m:t>
                    </m:r>
                  </m:oMath>
                </a14:m>
                <a:r>
                  <a:rPr lang="zh-CN" altLang="zh-CN" sz="2400" dirty="0"/>
                  <a:t>的平均信息量，并作为信源</a:t>
                </a:r>
                <a14:m>
                  <m:oMath xmlns:m="http://schemas.openxmlformats.org/officeDocument/2006/math">
                    <m:r>
                      <a:rPr lang="en-US" altLang="zh-CN" sz="2400" i="1">
                        <a:latin typeface="Cambria Math"/>
                      </a:rPr>
                      <m:t>𝑋</m:t>
                    </m:r>
                  </m:oMath>
                </a14:m>
                <a:r>
                  <a:rPr lang="zh-CN" altLang="zh-CN" sz="2400" dirty="0"/>
                  <a:t>的信息测度，称为信源</a:t>
                </a:r>
                <a14:m>
                  <m:oMath xmlns:m="http://schemas.openxmlformats.org/officeDocument/2006/math">
                    <m:r>
                      <a:rPr lang="en-US" altLang="zh-CN" sz="2400" i="1">
                        <a:latin typeface="Cambria Math"/>
                      </a:rPr>
                      <m:t>𝑋</m:t>
                    </m:r>
                  </m:oMath>
                </a14:m>
                <a:r>
                  <a:rPr lang="zh-CN" altLang="zh-CN" sz="2400" dirty="0"/>
                  <a:t>的信息熵，记作</a:t>
                </a:r>
                <a14:m>
                  <m:oMath xmlns:m="http://schemas.openxmlformats.org/officeDocument/2006/math">
                    <m:r>
                      <a:rPr lang="en-US" altLang="zh-CN" sz="2400" b="0" i="1" dirty="0" smtClean="0">
                        <a:latin typeface="Cambria Math"/>
                      </a:rPr>
                      <m:t>𝐻</m:t>
                    </m:r>
                    <m:d>
                      <m:dPr>
                        <m:ctrlPr>
                          <a:rPr lang="en-US" altLang="zh-CN" sz="2400" b="0" i="1" dirty="0" smtClean="0">
                            <a:latin typeface="Cambria Math"/>
                          </a:rPr>
                        </m:ctrlPr>
                      </m:dPr>
                      <m:e>
                        <m:r>
                          <a:rPr lang="en-US" altLang="zh-CN" sz="2400" b="0" i="1" dirty="0" smtClean="0">
                            <a:latin typeface="Cambria Math"/>
                          </a:rPr>
                          <m:t>𝑋</m:t>
                        </m:r>
                      </m:e>
                    </m:d>
                  </m:oMath>
                </a14:m>
                <a:r>
                  <a:rPr lang="zh-CN" altLang="zh-CN" sz="2400" dirty="0"/>
                  <a:t>，即</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725170"/>
              </a:xfrm>
              <a:prstGeom prst="rect">
                <a:avLst/>
              </a:prstGeom>
              <a:blipFill rotWithShape="1">
                <a:blip r:embed="rId1"/>
                <a:stretch>
                  <a:fillRect l="-1116" t="-1790" r="-372" b="-4251"/>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信息论基础</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8" name="对象 27"/>
          <p:cNvGraphicFramePr>
            <a:graphicFrameLocks noChangeAspect="1"/>
          </p:cNvGraphicFramePr>
          <p:nvPr/>
        </p:nvGraphicFramePr>
        <p:xfrm>
          <a:off x="572877" y="3941872"/>
          <a:ext cx="6057326" cy="1316810"/>
        </p:xfrm>
        <a:graphic>
          <a:graphicData uri="http://schemas.openxmlformats.org/presentationml/2006/ole">
            <mc:AlternateContent xmlns:mc="http://schemas.openxmlformats.org/markup-compatibility/2006">
              <mc:Choice xmlns:v="urn:schemas-microsoft-com:vml" Requires="v">
                <p:oleObj spid="_x0000_s6237" name="Equation" r:id="rId4" imgW="1968500" imgH="431800" progId="Equation.DSMT4">
                  <p:embed/>
                </p:oleObj>
              </mc:Choice>
              <mc:Fallback>
                <p:oleObj name="Equation" r:id="rId4" imgW="1968500" imgH="4318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877" y="3941872"/>
                        <a:ext cx="6057326" cy="1316810"/>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39" y="1169836"/>
              <a:ext cx="2311307" cy="523220"/>
            </a:xfrm>
            <a:prstGeom prst="rect">
              <a:avLst/>
            </a:prstGeom>
            <a:noFill/>
          </p:spPr>
          <p:txBody>
            <a:bodyPr wrap="none" rtlCol="0">
              <a:spAutoFit/>
            </a:bodyPr>
            <a:lstStyle/>
            <a:p>
              <a:pPr algn="ctr"/>
              <a:r>
                <a:rPr lang="zh-CN" altLang="en-US" sz="2800" dirty="0" smtClean="0">
                  <a:solidFill>
                    <a:schemeClr val="accent4"/>
                  </a:solidFill>
                </a:rPr>
                <a:t>第二章　</a:t>
              </a:r>
              <a:r>
                <a:rPr lang="zh-CN" altLang="en-US" sz="2800" dirty="0">
                  <a:solidFill>
                    <a:schemeClr val="accent4"/>
                  </a:solidFill>
                </a:rPr>
                <a:t>深度学习的数学基础</a:t>
              </a:r>
              <a:endParaRPr lang="zh-CN" altLang="en-US" sz="2800" dirty="0">
                <a:solidFill>
                  <a:schemeClr val="accent4"/>
                </a:solidFill>
              </a:endParaRPr>
            </a:p>
          </p:txBody>
        </p:sp>
      </p:grpSp>
      <p:grpSp>
        <p:nvGrpSpPr>
          <p:cNvPr id="2" name="组合 1"/>
          <p:cNvGrpSpPr/>
          <p:nvPr/>
        </p:nvGrpSpPr>
        <p:grpSpPr>
          <a:xfrm>
            <a:off x="1754534" y="2462595"/>
            <a:ext cx="5693399" cy="1536438"/>
            <a:chOff x="1807265" y="2462595"/>
            <a:chExt cx="5693399" cy="153643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950901"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2.1</a:t>
                </a:r>
                <a:r>
                  <a:rPr lang="zh-CN" altLang="en-US" sz="2100" spc="225" dirty="0">
                    <a:solidFill>
                      <a:schemeClr val="bg1"/>
                    </a:solidFill>
                    <a:latin typeface="微软雅黑" panose="020B0503020204020204" pitchFamily="34" charset="-122"/>
                    <a:ea typeface="微软雅黑" panose="020B0503020204020204" pitchFamily="34" charset="-122"/>
                  </a:rPr>
                  <a:t>　</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2</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概率与统计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441694"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多元微积分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2584630" y="2472901"/>
            <a:ext cx="1377300" cy="415498"/>
          </a:xfrm>
          <a:prstGeom prst="rect">
            <a:avLst/>
          </a:prstGeom>
        </p:spPr>
        <p:txBody>
          <a:bodyPr wrap="none">
            <a:spAutoFit/>
          </a:bodyPr>
          <a:lstStyle/>
          <a:p>
            <a:r>
              <a:rPr lang="zh-CN" altLang="en-US" sz="2100" spc="225" dirty="0">
                <a:solidFill>
                  <a:schemeClr val="bg1"/>
                </a:solidFill>
                <a:latin typeface="微软雅黑" panose="020B0503020204020204" pitchFamily="34" charset="-122"/>
                <a:ea typeface="微软雅黑" panose="020B0503020204020204" pitchFamily="34" charset="-122"/>
              </a:rPr>
              <a:t>线性代数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a:t>
            </a:r>
            <a:r>
              <a:rPr lang="en-US" altLang="es-HN" sz="1200" b="1" dirty="0" smtClean="0">
                <a:solidFill>
                  <a:schemeClr val="bg1">
                    <a:lumMod val="50000"/>
                  </a:schemeClr>
                </a:solidFill>
              </a:rPr>
              <a:t>4</a:t>
            </a:r>
            <a:endParaRPr lang="en-US" altLang="es-HN" sz="1200" b="1" dirty="0" smtClean="0">
              <a:solidFill>
                <a:schemeClr val="bg1">
                  <a:lumMod val="50000"/>
                </a:schemeClr>
              </a:solidFill>
              <a:latin typeface="+mn-lt"/>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887166"/>
              </a:xfrm>
              <a:prstGeom prst="rect">
                <a:avLst/>
              </a:prstGeom>
            </p:spPr>
            <p:txBody>
              <a:bodyPr wrap="square">
                <a:spAutoFit/>
              </a:bodyPr>
              <a:lstStyle/>
              <a:p>
                <a:r>
                  <a:rPr lang="zh-CN" altLang="en-US" sz="2400" dirty="0" smtClean="0"/>
                  <a:t>联合熵</a:t>
                </a:r>
                <a:r>
                  <a:rPr lang="zh-CN" altLang="zh-CN" sz="2400" dirty="0" smtClean="0"/>
                  <a:t>：</a:t>
                </a:r>
                <a:endParaRPr lang="en-US" altLang="zh-CN" sz="2400" dirty="0" smtClean="0"/>
              </a:p>
              <a:p>
                <a:r>
                  <a:rPr lang="zh-CN" altLang="zh-CN" sz="2400" dirty="0"/>
                  <a:t>若</a:t>
                </a:r>
                <a:r>
                  <a:rPr lang="zh-CN" altLang="zh-CN" sz="2400" dirty="0" smtClean="0"/>
                  <a:t>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smtClean="0"/>
                  <a:t>的</a:t>
                </a:r>
                <a:r>
                  <a:rPr lang="zh-CN" altLang="zh-CN" sz="2400" dirty="0"/>
                  <a:t>联合概率是</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e>
                    </m:d>
                    <m:r>
                      <a:rPr lang="en-US" altLang="zh-CN" sz="2400" i="1" dirty="0">
                        <a:latin typeface="Cambria Math"/>
                      </a:rPr>
                      <m:t> </m:t>
                    </m:r>
                  </m:oMath>
                </a14:m>
                <a:r>
                  <a:rPr lang="zh-CN" altLang="zh-CN" sz="2400" dirty="0"/>
                  <a:t>，则定义联合熵如下</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887166"/>
              </a:xfrm>
              <a:prstGeom prst="rect">
                <a:avLst/>
              </a:prstGeom>
              <a:blipFill rotWithShape="1">
                <a:blip r:embed="rId1"/>
                <a:stretch>
                  <a:fillRect l="-1116" t="-5517" b="-11724"/>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信息论基础</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0" name="对象 29"/>
          <p:cNvGraphicFramePr>
            <a:graphicFrameLocks noChangeAspect="1"/>
          </p:cNvGraphicFramePr>
          <p:nvPr/>
        </p:nvGraphicFramePr>
        <p:xfrm>
          <a:off x="627529" y="2169075"/>
          <a:ext cx="7566211" cy="1411158"/>
        </p:xfrm>
        <a:graphic>
          <a:graphicData uri="http://schemas.openxmlformats.org/presentationml/2006/ole">
            <mc:AlternateContent xmlns:mc="http://schemas.openxmlformats.org/markup-compatibility/2006">
              <mc:Choice xmlns:v="urn:schemas-microsoft-com:vml" Requires="v">
                <p:oleObj spid="_x0000_s8277" name="Equation" r:id="rId4" imgW="2400300" imgH="444500" progId="Equation.DSMT4">
                  <p:embed/>
                </p:oleObj>
              </mc:Choice>
              <mc:Fallback>
                <p:oleObj name="Equation" r:id="rId4" imgW="2400300" imgH="4445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29" y="2169075"/>
                        <a:ext cx="7566211" cy="1411158"/>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2.2</a:t>
            </a:r>
            <a:r>
              <a:rPr lang="zh-CN" altLang="en-US" sz="2100" b="1" spc="225" dirty="0" smtClean="0">
                <a:solidFill>
                  <a:prstClr val="white"/>
                </a:solidFill>
              </a:rPr>
              <a:t>概率统计</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054665"/>
              </a:xfrm>
              <a:prstGeom prst="rect">
                <a:avLst/>
              </a:prstGeom>
            </p:spPr>
            <p:txBody>
              <a:bodyPr wrap="square">
                <a:spAutoFit/>
              </a:bodyPr>
              <a:lstStyle/>
              <a:p>
                <a:r>
                  <a:rPr lang="zh-CN" altLang="en-US" sz="2400" dirty="0" smtClean="0"/>
                  <a:t>条件熵</a:t>
                </a:r>
                <a:r>
                  <a:rPr lang="zh-CN" altLang="zh-CN" sz="2400" dirty="0" smtClean="0"/>
                  <a:t>：</a:t>
                </a:r>
                <a:endParaRPr lang="en-US" altLang="zh-CN" sz="2400" dirty="0" smtClean="0"/>
              </a:p>
              <a:p>
                <a:r>
                  <a:rPr lang="zh-CN" altLang="zh-CN" sz="2400" dirty="0"/>
                  <a:t>若</a:t>
                </a:r>
                <a:r>
                  <a:rPr lang="zh-CN" altLang="zh-CN" sz="2400" dirty="0" smtClean="0"/>
                  <a:t>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smtClean="0"/>
                  <a:t>的</a:t>
                </a:r>
                <a:r>
                  <a:rPr lang="zh-CN" altLang="zh-CN" sz="2400" dirty="0"/>
                  <a:t>联合概率是</a:t>
                </a:r>
                <a14:m>
                  <m:oMath xmlns:m="http://schemas.openxmlformats.org/officeDocument/2006/math">
                    <m:r>
                      <a:rPr lang="en-US" altLang="zh-CN" sz="2400" i="1" dirty="0">
                        <a:latin typeface="Cambria Math"/>
                      </a:rPr>
                      <m:t>𝑝</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e>
                    </m:d>
                    <m:r>
                      <a:rPr lang="en-US" altLang="zh-CN" sz="2400" i="1" dirty="0">
                        <a:latin typeface="Cambria Math"/>
                      </a:rPr>
                      <m:t> </m:t>
                    </m:r>
                  </m:oMath>
                </a14:m>
                <a:r>
                  <a:rPr lang="zh-CN" altLang="zh-CN" sz="2400" dirty="0"/>
                  <a:t>，则定义联合熵如下</a:t>
                </a:r>
                <a:r>
                  <a:rPr lang="zh-CN" altLang="zh-CN" sz="2400" dirty="0" smtClean="0"/>
                  <a:t>：</a:t>
                </a:r>
                <a:endParaRPr lang="en-US" altLang="zh-CN" sz="2400" dirty="0" smtClean="0"/>
              </a:p>
              <a:p>
                <a:r>
                  <a:rPr lang="zh-CN" altLang="zh-CN" sz="2400" dirty="0"/>
                  <a:t>若</a:t>
                </a:r>
                <a:r>
                  <a:rPr lang="en-US" altLang="zh-CN" sz="2400" dirty="0"/>
                  <a:t> </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a:t>分别是发送和接受的符号，</a:t>
                </a:r>
                <a:r>
                  <a:rPr lang="zh-CN" altLang="zh-CN" sz="2400" dirty="0" smtClean="0"/>
                  <a:t>则</a:t>
                </a:r>
                <a14:m>
                  <m:oMath xmlns:m="http://schemas.openxmlformats.org/officeDocument/2006/math">
                    <m:r>
                      <a:rPr lang="en-US" altLang="zh-CN" sz="2400" b="0" i="1" smtClean="0">
                        <a:latin typeface="Cambria Math"/>
                      </a:rPr>
                      <m:t>𝐻</m:t>
                    </m:r>
                    <m:d>
                      <m:dPr>
                        <m:ctrlPr>
                          <a:rPr lang="en-US" altLang="zh-CN" sz="2400" b="0" i="1" smtClean="0">
                            <a:latin typeface="Cambria Math"/>
                          </a:rPr>
                        </m:ctrlPr>
                      </m:dPr>
                      <m:e>
                        <m:r>
                          <a:rPr lang="en-US" altLang="zh-CN" sz="2400" b="0" i="1" smtClean="0">
                            <a:latin typeface="Cambria Math"/>
                          </a:rPr>
                          <m:t>𝑋𝑌</m:t>
                        </m:r>
                      </m:e>
                    </m:d>
                  </m:oMath>
                </a14:m>
                <a:r>
                  <a:rPr lang="zh-CN" altLang="zh-CN" sz="2400" dirty="0" smtClean="0"/>
                  <a:t>表示</a:t>
                </a:r>
                <a:r>
                  <a:rPr lang="zh-CN" altLang="zh-CN" sz="2400" dirty="0"/>
                  <a:t>发送了符号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oMath>
                </a14:m>
                <a:r>
                  <a:rPr lang="zh-CN" altLang="zh-CN" sz="2400" dirty="0"/>
                  <a:t>并且一定能接受到符号</a:t>
                </a:r>
                <a14:m>
                  <m:oMath xmlns:m="http://schemas.openxmlformats.org/officeDocument/2006/math">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𝑗</m:t>
                        </m:r>
                      </m:sub>
                    </m:sSub>
                  </m:oMath>
                </a14:m>
                <a:r>
                  <a:rPr lang="zh-CN" altLang="zh-CN" sz="2400" dirty="0"/>
                  <a:t>的后验平均不确定性，故也称为共熵。类似地，根据条件概率可以定义条件熵如下</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054665"/>
              </a:xfrm>
              <a:prstGeom prst="rect">
                <a:avLst/>
              </a:prstGeom>
              <a:blipFill rotWithShape="1">
                <a:blip r:embed="rId1"/>
                <a:stretch>
                  <a:fillRect l="-1116" t="-2374" b="-5935"/>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2.2.2</a:t>
            </a:r>
            <a:r>
              <a:rPr lang="zh-CN" altLang="en-US" b="1" dirty="0" smtClean="0">
                <a:solidFill>
                  <a:srgbClr val="3D89BC"/>
                </a:solidFill>
              </a:rPr>
              <a:t>信息论基础</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1" name="对象 30"/>
          <p:cNvGraphicFramePr>
            <a:graphicFrameLocks noChangeAspect="1"/>
          </p:cNvGraphicFramePr>
          <p:nvPr/>
        </p:nvGraphicFramePr>
        <p:xfrm>
          <a:off x="584436" y="3316467"/>
          <a:ext cx="5779137" cy="2821002"/>
        </p:xfrm>
        <a:graphic>
          <a:graphicData uri="http://schemas.openxmlformats.org/presentationml/2006/ole">
            <mc:AlternateContent xmlns:mc="http://schemas.openxmlformats.org/markup-compatibility/2006">
              <mc:Choice xmlns:v="urn:schemas-microsoft-com:vml" Requires="v">
                <p:oleObj spid="_x0000_s9301" name="Equation" r:id="rId4" imgW="2806700" imgH="1371600" progId="Equation.DSMT4">
                  <p:embed/>
                </p:oleObj>
              </mc:Choice>
              <mc:Fallback>
                <p:oleObj name="Equation" r:id="rId4" imgW="2806700" imgH="13716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36" y="3316467"/>
                        <a:ext cx="5779137" cy="2821002"/>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39" y="1169836"/>
              <a:ext cx="2311307" cy="523220"/>
            </a:xfrm>
            <a:prstGeom prst="rect">
              <a:avLst/>
            </a:prstGeom>
            <a:noFill/>
          </p:spPr>
          <p:txBody>
            <a:bodyPr wrap="none" rtlCol="0">
              <a:spAutoFit/>
            </a:bodyPr>
            <a:lstStyle/>
            <a:p>
              <a:pPr algn="ctr"/>
              <a:r>
                <a:rPr lang="zh-CN" altLang="en-US" sz="2800" dirty="0" smtClean="0">
                  <a:solidFill>
                    <a:schemeClr val="accent4"/>
                  </a:solidFill>
                </a:rPr>
                <a:t>第二章　</a:t>
              </a:r>
              <a:r>
                <a:rPr lang="zh-CN" altLang="en-US" sz="2800" dirty="0">
                  <a:solidFill>
                    <a:schemeClr val="accent4"/>
                  </a:solidFill>
                </a:rPr>
                <a:t>深度学习的数学基础</a:t>
              </a:r>
              <a:endParaRPr lang="zh-CN" altLang="en-US" sz="2800" dirty="0">
                <a:solidFill>
                  <a:schemeClr val="accent4"/>
                </a:solidFill>
              </a:endParaRPr>
            </a:p>
          </p:txBody>
        </p:sp>
      </p:grpSp>
      <p:grpSp>
        <p:nvGrpSpPr>
          <p:cNvPr id="2" name="组合 1"/>
          <p:cNvGrpSpPr/>
          <p:nvPr/>
        </p:nvGrpSpPr>
        <p:grpSpPr>
          <a:xfrm>
            <a:off x="1754534" y="2462595"/>
            <a:ext cx="5693399" cy="1536438"/>
            <a:chOff x="1807265" y="2462595"/>
            <a:chExt cx="5693399" cy="1536438"/>
          </a:xfrm>
        </p:grpSpPr>
        <p:grpSp>
          <p:nvGrpSpPr>
            <p:cNvPr id="67" name="组合 66"/>
            <p:cNvGrpSpPr/>
            <p:nvPr/>
          </p:nvGrpSpPr>
          <p:grpSpPr>
            <a:xfrm>
              <a:off x="1807265" y="2462595"/>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48" name="矩形 47"/>
              <p:cNvSpPr/>
              <p:nvPr/>
            </p:nvSpPr>
            <p:spPr>
              <a:xfrm>
                <a:off x="1883286" y="2462595"/>
                <a:ext cx="950901" cy="415498"/>
              </a:xfrm>
              <a:prstGeom prst="rect">
                <a:avLst/>
              </a:prstGeom>
            </p:spPr>
            <p:txBody>
              <a:bodyPr wrap="none">
                <a:spAutoFit/>
              </a:bodyPr>
              <a:lstStyle/>
              <a:p>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2.1</a:t>
                </a:r>
                <a:r>
                  <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807265" y="301228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50" name="矩形 49"/>
              <p:cNvSpPr/>
              <p:nvPr/>
            </p:nvSpPr>
            <p:spPr>
              <a:xfrm>
                <a:off x="1881814" y="2945869"/>
                <a:ext cx="2441694" cy="415498"/>
              </a:xfrm>
              <a:prstGeom prst="rect">
                <a:avLst/>
              </a:prstGeom>
            </p:spPr>
            <p:txBody>
              <a:bodyPr wrap="none">
                <a:spAutoFit/>
              </a:bodyPr>
              <a:lstStyle/>
              <a:p>
                <a:r>
                  <a:rPr lang="en-US" altLang="zh-CN" sz="2100" spc="225" dirty="0">
                    <a:solidFill>
                      <a:schemeClr val="tx1">
                        <a:lumMod val="65000"/>
                        <a:lumOff val="35000"/>
                      </a:schemeClr>
                    </a:solidFill>
                    <a:latin typeface="微软雅黑" panose="020B0503020204020204" pitchFamily="34" charset="-122"/>
                    <a:ea typeface="微软雅黑" panose="020B0503020204020204" pitchFamily="34" charset="-122"/>
                  </a:rPr>
                  <a:t>2</a:t>
                </a:r>
                <a:r>
                  <a:rPr lang="en-US" altLang="zh-CN"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　概率与统计</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807265" y="3572755"/>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65000"/>
                      <a:lumOff val="35000"/>
                    </a:schemeClr>
                  </a:solidFill>
                </a:endParaRPr>
              </a:p>
            </p:txBody>
          </p:sp>
          <p:sp>
            <p:nvSpPr>
              <p:cNvPr id="52" name="矩形 51"/>
              <p:cNvSpPr/>
              <p:nvPr/>
            </p:nvSpPr>
            <p:spPr>
              <a:xfrm>
                <a:off x="1881814" y="3411473"/>
                <a:ext cx="2441694"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2.3</a:t>
                </a:r>
                <a:r>
                  <a:rPr lang="zh-CN" altLang="en-US" sz="2100" spc="225" dirty="0" smtClean="0">
                    <a:solidFill>
                      <a:schemeClr val="bg1"/>
                    </a:solidFill>
                    <a:latin typeface="微软雅黑" panose="020B0503020204020204" pitchFamily="34" charset="-122"/>
                    <a:ea typeface="微软雅黑" panose="020B0503020204020204" pitchFamily="34" charset="-122"/>
                  </a:rPr>
                  <a:t>　多元微积分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3"/>
          <p:cNvSpPr/>
          <p:nvPr/>
        </p:nvSpPr>
        <p:spPr>
          <a:xfrm>
            <a:off x="2584630" y="2472901"/>
            <a:ext cx="1377300" cy="415498"/>
          </a:xfrm>
          <a:prstGeom prst="rect">
            <a:avLst/>
          </a:prstGeom>
        </p:spPr>
        <p:txBody>
          <a:bodyPr wrap="none">
            <a:spAutoFit/>
          </a:bodyPr>
          <a:lstStyle/>
          <a:p>
            <a:r>
              <a:rPr lang="zh-CN" altLang="en-US" sz="2100" spc="225" dirty="0" smtClean="0">
                <a:solidFill>
                  <a:schemeClr val="tx1">
                    <a:lumMod val="65000"/>
                    <a:lumOff val="35000"/>
                  </a:schemeClr>
                </a:solidFill>
                <a:latin typeface="微软雅黑" panose="020B0503020204020204" pitchFamily="34" charset="-122"/>
                <a:ea typeface="微软雅黑" panose="020B0503020204020204" pitchFamily="34" charset="-122"/>
              </a:rPr>
              <a:t>线性代数</a:t>
            </a:r>
            <a:endParaRPr lang="zh-CN" altLang="en-US" sz="2100" spc="2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4"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37"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407810"/>
              </a:xfrm>
              <a:prstGeom prst="rect">
                <a:avLst/>
              </a:prstGeom>
            </p:spPr>
            <p:txBody>
              <a:bodyPr wrap="square">
                <a:spAutoFit/>
              </a:bodyPr>
              <a:lstStyle/>
              <a:p>
                <a:r>
                  <a:rPr lang="zh-CN" altLang="en-US" sz="2400" dirty="0" smtClean="0"/>
                  <a:t>导数</a:t>
                </a:r>
                <a:r>
                  <a:rPr lang="zh-CN" altLang="zh-CN" sz="2400" dirty="0" smtClean="0"/>
                  <a:t>：</a:t>
                </a:r>
                <a:endParaRPr lang="en-US" altLang="zh-CN" sz="2400" dirty="0" smtClean="0"/>
              </a:p>
              <a:p>
                <a:r>
                  <a:rPr lang="zh-CN" altLang="zh-CN" sz="2400" dirty="0"/>
                  <a:t>为了刻画所有物理量的瞬时变化率，数学中把它们作了归纳和抽象，并引入了导数的概念，用导数来定义一切物理量的变化</a:t>
                </a:r>
                <a:r>
                  <a:rPr lang="zh-CN" altLang="zh-CN" sz="2400" dirty="0" smtClean="0"/>
                  <a:t>率。</a:t>
                </a:r>
                <a:r>
                  <a:rPr lang="zh-CN" altLang="zh-CN" sz="2400" dirty="0"/>
                  <a:t>设任意物理量</a:t>
                </a:r>
                <a:r>
                  <a:rPr lang="zh-CN" altLang="zh-CN" sz="2400" dirty="0" smtClean="0"/>
                  <a:t>用</a:t>
                </a:r>
                <a14:m>
                  <m:oMath xmlns:m="http://schemas.openxmlformats.org/officeDocument/2006/math">
                    <m:r>
                      <a:rPr lang="en-US" altLang="zh-CN" sz="2400" b="0" i="1" smtClean="0">
                        <a:latin typeface="Cambria Math"/>
                      </a:rPr>
                      <m:t>𝑦</m:t>
                    </m:r>
                    <m:r>
                      <a:rPr lang="en-US" altLang="zh-CN" sz="2400" b="0" i="1" smtClean="0">
                        <a:latin typeface="Cambria Math"/>
                      </a:rPr>
                      <m:t>=</m:t>
                    </m:r>
                    <m:r>
                      <a:rPr lang="en-US" altLang="zh-CN" sz="2400" b="0" i="1" smtClean="0">
                        <a:latin typeface="Cambria Math"/>
                      </a:rPr>
                      <m:t>𝑓</m:t>
                    </m:r>
                    <m:d>
                      <m:dPr>
                        <m:ctrlPr>
                          <a:rPr lang="en-US" altLang="zh-CN" sz="2400" b="0" i="1" smtClean="0">
                            <a:latin typeface="Cambria Math"/>
                          </a:rPr>
                        </m:ctrlPr>
                      </m:dPr>
                      <m:e>
                        <m:r>
                          <a:rPr lang="en-US" altLang="zh-CN" sz="2400" b="0" i="1" smtClean="0">
                            <a:latin typeface="Cambria Math"/>
                          </a:rPr>
                          <m:t>𝑥</m:t>
                        </m:r>
                      </m:e>
                    </m:d>
                  </m:oMath>
                </a14:m>
                <a:r>
                  <a:rPr lang="zh-CN" altLang="zh-CN" sz="2400" dirty="0" smtClean="0"/>
                  <a:t>表示</a:t>
                </a:r>
                <a:r>
                  <a:rPr lang="zh-CN" altLang="zh-CN" sz="2400" dirty="0"/>
                  <a:t>，其上任意点</a:t>
                </a:r>
                <a14:m>
                  <m:oMath xmlns:m="http://schemas.openxmlformats.org/officeDocument/2006/math">
                    <m:sSub>
                      <m:sSubPr>
                        <m:ctrlPr>
                          <a:rPr lang="en-US" altLang="zh-CN" sz="2400" i="1" dirty="0" smtClean="0">
                            <a:latin typeface="Cambria Math"/>
                          </a:rPr>
                        </m:ctrlPr>
                      </m:sSubPr>
                      <m:e>
                        <m:r>
                          <a:rPr lang="en-US" altLang="zh-CN" sz="2400" b="0" i="1" dirty="0" smtClean="0">
                            <a:latin typeface="Cambria Math"/>
                          </a:rPr>
                          <m:t>𝑃</m:t>
                        </m:r>
                      </m:e>
                      <m:sub>
                        <m:r>
                          <a:rPr lang="en-US" altLang="zh-CN" sz="2400" b="0" i="1" dirty="0" smtClean="0">
                            <a:latin typeface="Cambria Math"/>
                          </a:rPr>
                          <m:t>0</m:t>
                        </m:r>
                      </m:sub>
                    </m:sSub>
                    <m:r>
                      <a:rPr lang="en-US" altLang="zh-CN" sz="2400" i="1" dirty="0" smtClean="0">
                        <a:latin typeface="Cambria Math"/>
                      </a:rPr>
                      <m:t> </m:t>
                    </m:r>
                  </m:oMath>
                </a14:m>
                <a:r>
                  <a:rPr lang="zh-CN" altLang="zh-CN" sz="2400" dirty="0"/>
                  <a:t>记为</a:t>
                </a:r>
                <a14:m>
                  <m:oMath xmlns:m="http://schemas.openxmlformats.org/officeDocument/2006/math">
                    <m:d>
                      <m:dPr>
                        <m:ctrlPr>
                          <a:rPr lang="en-US" altLang="zh-CN" sz="2400" i="1" dirty="0" smtClean="0">
                            <a:latin typeface="Cambria Math"/>
                          </a:rPr>
                        </m:ctrlPr>
                      </m:dPr>
                      <m:e>
                        <m:sSub>
                          <m:sSubPr>
                            <m:ctrlPr>
                              <a:rPr lang="en-US" altLang="zh-CN" sz="2400" i="1" dirty="0" smtClean="0">
                                <a:latin typeface="Cambria Math"/>
                              </a:rPr>
                            </m:ctrlPr>
                          </m:sSubPr>
                          <m:e>
                            <m:r>
                              <a:rPr lang="en-US" altLang="zh-CN" sz="2400" b="0" i="1" dirty="0" smtClean="0">
                                <a:latin typeface="Cambria Math"/>
                              </a:rPr>
                              <m:t>𝑥</m:t>
                            </m:r>
                          </m:e>
                          <m:sub>
                            <m:r>
                              <a:rPr lang="en-US" altLang="zh-CN" sz="2400" b="0" i="1" dirty="0" smtClean="0">
                                <a:latin typeface="Cambria Math"/>
                              </a:rPr>
                              <m:t>0</m:t>
                            </m:r>
                          </m:sub>
                        </m:sSub>
                        <m:r>
                          <a:rPr lang="en-US" altLang="zh-CN" sz="2400" b="0" i="1" dirty="0" smtClean="0">
                            <a:latin typeface="Cambria Math"/>
                          </a:rPr>
                          <m:t>,</m:t>
                        </m:r>
                        <m:r>
                          <a:rPr lang="en-US" altLang="zh-CN" sz="2400" b="0" i="1" dirty="0" smtClean="0">
                            <a:latin typeface="Cambria Math"/>
                          </a:rPr>
                          <m:t>𝑓</m:t>
                        </m:r>
                        <m:d>
                          <m:dPr>
                            <m:ctrlPr>
                              <a:rPr lang="en-US" altLang="zh-CN" sz="2400" b="0" i="1" dirty="0" smtClean="0">
                                <a:latin typeface="Cambria Math"/>
                              </a:rPr>
                            </m:ctrlPr>
                          </m:d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e>
                        </m:d>
                      </m:e>
                    </m:d>
                    <m:r>
                      <a:rPr lang="en-US" altLang="zh-CN" sz="2400" i="1" dirty="0" smtClean="0">
                        <a:latin typeface="Cambria Math"/>
                      </a:rPr>
                      <m:t> </m:t>
                    </m:r>
                  </m:oMath>
                </a14:m>
                <a:r>
                  <a:rPr lang="zh-CN" altLang="zh-CN" sz="2400" dirty="0"/>
                  <a:t>，再在该点邻域附近取一点</a:t>
                </a:r>
                <a14:m>
                  <m:oMath xmlns:m="http://schemas.openxmlformats.org/officeDocument/2006/math">
                    <m:r>
                      <a:rPr lang="en-US" altLang="zh-CN" sz="2400" b="0" i="1" dirty="0" smtClean="0">
                        <a:latin typeface="Cambria Math"/>
                      </a:rPr>
                      <m:t>𝑃</m:t>
                    </m:r>
                    <m:d>
                      <m:dPr>
                        <m:ctrlPr>
                          <a:rPr lang="en-US" altLang="zh-CN" sz="2400" b="0" i="1" dirty="0" smtClean="0">
                            <a:latin typeface="Cambria Math"/>
                          </a:rPr>
                        </m:ctrlPr>
                      </m:dPr>
                      <m:e>
                        <m:r>
                          <a:rPr lang="en-US" altLang="zh-CN" sz="2400" b="0" i="1" dirty="0" smtClean="0">
                            <a:latin typeface="Cambria Math"/>
                          </a:rPr>
                          <m:t>𝑥</m:t>
                        </m:r>
                        <m:r>
                          <a:rPr lang="en-US" altLang="zh-CN" sz="2400" b="0" i="1" dirty="0" smtClean="0">
                            <a:latin typeface="Cambria Math"/>
                          </a:rPr>
                          <m:t>,</m:t>
                        </m:r>
                        <m:r>
                          <a:rPr lang="en-US" altLang="zh-CN" sz="2400" b="0" i="1" dirty="0" smtClean="0">
                            <a:latin typeface="Cambria Math"/>
                          </a:rPr>
                          <m:t>𝑓</m:t>
                        </m:r>
                        <m:d>
                          <m:dPr>
                            <m:ctrlPr>
                              <a:rPr lang="en-US" altLang="zh-CN" sz="2400" b="0" i="1" dirty="0" smtClean="0">
                                <a:latin typeface="Cambria Math"/>
                              </a:rPr>
                            </m:ctrlPr>
                          </m:dPr>
                          <m:e>
                            <m:r>
                              <a:rPr lang="en-US" altLang="zh-CN" sz="2400" b="0" i="1" dirty="0" smtClean="0">
                                <a:latin typeface="Cambria Math"/>
                              </a:rPr>
                              <m:t>𝑥</m:t>
                            </m:r>
                          </m:e>
                        </m:d>
                      </m:e>
                    </m:d>
                  </m:oMath>
                </a14:m>
                <a:r>
                  <a:rPr lang="zh-CN" altLang="zh-CN" sz="2400" dirty="0"/>
                  <a:t>做割线</a:t>
                </a:r>
                <a14:m>
                  <m:oMath xmlns:m="http://schemas.openxmlformats.org/officeDocument/2006/math">
                    <m:sSub>
                      <m:sSubPr>
                        <m:ctrlPr>
                          <a:rPr lang="en-US" altLang="zh-CN" sz="2400" i="1" dirty="0">
                            <a:latin typeface="Cambria Math"/>
                          </a:rPr>
                        </m:ctrlPr>
                      </m:sSubPr>
                      <m:e>
                        <m:r>
                          <a:rPr lang="en-US" altLang="zh-CN" sz="2400" i="1" dirty="0">
                            <a:latin typeface="Cambria Math"/>
                          </a:rPr>
                          <m:t>𝑃</m:t>
                        </m:r>
                      </m:e>
                      <m:sub>
                        <m:r>
                          <a:rPr lang="en-US" altLang="zh-CN" sz="2400" i="1" dirty="0">
                            <a:latin typeface="Cambria Math"/>
                          </a:rPr>
                          <m:t>0</m:t>
                        </m:r>
                      </m:sub>
                    </m:sSub>
                    <m:r>
                      <a:rPr lang="en-US" altLang="zh-CN" sz="2400" b="0" i="1" dirty="0" smtClean="0">
                        <a:latin typeface="Cambria Math"/>
                      </a:rPr>
                      <m:t>𝑃</m:t>
                    </m:r>
                    <m:r>
                      <a:rPr lang="en-US" altLang="zh-CN" sz="2400" i="1" dirty="0">
                        <a:latin typeface="Cambria Math"/>
                      </a:rPr>
                      <m:t> </m:t>
                    </m:r>
                  </m:oMath>
                </a14:m>
                <a:r>
                  <a:rPr lang="zh-CN" altLang="zh-CN" sz="2400" dirty="0"/>
                  <a:t>。若记</a:t>
                </a:r>
                <a14:m>
                  <m:oMath xmlns:m="http://schemas.openxmlformats.org/officeDocument/2006/math">
                    <m:r>
                      <a:rPr lang="en-US" altLang="zh-CN" sz="2400" i="1" dirty="0" smtClean="0">
                        <a:latin typeface="Cambria Math"/>
                        <a:ea typeface="Cambria Math"/>
                      </a:rPr>
                      <m:t>∆</m:t>
                    </m:r>
                    <m:r>
                      <a:rPr lang="en-US" altLang="zh-CN" sz="2400" b="0" i="1" dirty="0" smtClean="0">
                        <a:latin typeface="Cambria Math"/>
                        <a:ea typeface="Cambria Math"/>
                      </a:rPr>
                      <m:t>𝑥</m:t>
                    </m:r>
                    <m:r>
                      <a:rPr lang="en-US" altLang="zh-CN" sz="2400" b="0" i="1" dirty="0" smtClean="0">
                        <a:latin typeface="Cambria Math"/>
                        <a:ea typeface="Cambria Math"/>
                      </a:rPr>
                      <m:t>=</m:t>
                    </m:r>
                    <m:r>
                      <a:rPr lang="en-US" altLang="zh-CN" sz="2400" b="0" i="1" dirty="0" smtClean="0">
                        <a:latin typeface="Cambria Math"/>
                        <a:ea typeface="Cambria Math"/>
                      </a:rPr>
                      <m:t>𝑥</m:t>
                    </m:r>
                    <m:r>
                      <a:rPr lang="en-US" altLang="zh-CN" sz="2400" b="0" i="1" dirty="0" smtClean="0">
                        <a:latin typeface="Cambria Math"/>
                        <a:ea typeface="Cambria Math"/>
                      </a:rPr>
                      <m:t>−</m:t>
                    </m:r>
                    <m:sSub>
                      <m:sSubPr>
                        <m:ctrlPr>
                          <a:rPr lang="en-US" altLang="zh-CN" sz="2400" b="0" i="1" dirty="0" smtClean="0">
                            <a:latin typeface="Cambria Math"/>
                            <a:ea typeface="Cambria Math"/>
                          </a:rPr>
                        </m:ctrlPr>
                      </m:sSubPr>
                      <m:e>
                        <m:r>
                          <a:rPr lang="en-US" altLang="zh-CN" sz="2400" b="0" i="1" dirty="0" smtClean="0">
                            <a:latin typeface="Cambria Math"/>
                            <a:ea typeface="Cambria Math"/>
                          </a:rPr>
                          <m:t>𝑥</m:t>
                        </m:r>
                      </m:e>
                      <m:sub>
                        <m:r>
                          <a:rPr lang="en-US" altLang="zh-CN" sz="2400" b="0" i="1" dirty="0" smtClean="0">
                            <a:latin typeface="Cambria Math"/>
                            <a:ea typeface="Cambria Math"/>
                          </a:rPr>
                          <m:t>0</m:t>
                        </m:r>
                      </m:sub>
                    </m:sSub>
                    <m:r>
                      <a:rPr lang="en-US" altLang="zh-CN" sz="2400" b="0" i="1" dirty="0" smtClean="0">
                        <a:latin typeface="Cambria Math"/>
                        <a:ea typeface="Cambria Math"/>
                      </a:rPr>
                      <m:t>,</m:t>
                    </m:r>
                    <m:r>
                      <a:rPr lang="en-US" altLang="zh-CN" sz="2400" i="1" dirty="0">
                        <a:latin typeface="Cambria Math"/>
                        <a:ea typeface="Cambria Math"/>
                      </a:rPr>
                      <m:t>∆</m:t>
                    </m:r>
                    <m:r>
                      <a:rPr lang="en-US" altLang="zh-CN" sz="2400" b="0" i="1" dirty="0" smtClean="0">
                        <a:latin typeface="Cambria Math"/>
                        <a:ea typeface="Cambria Math"/>
                      </a:rPr>
                      <m:t>𝑦</m:t>
                    </m:r>
                    <m:r>
                      <a:rPr lang="en-US" altLang="zh-CN" sz="2400" i="1" dirty="0">
                        <a:latin typeface="Cambria Math"/>
                        <a:ea typeface="Cambria Math"/>
                      </a:rPr>
                      <m:t>=</m:t>
                    </m:r>
                    <m:r>
                      <a:rPr lang="en-US" altLang="zh-CN" sz="2400" i="1" dirty="0">
                        <a:latin typeface="Cambria Math"/>
                        <a:ea typeface="Cambria Math"/>
                      </a:rPr>
                      <m:t>𝑓</m:t>
                    </m:r>
                    <m:r>
                      <m:rPr>
                        <m:nor/>
                      </m:rPr>
                      <a:rPr lang="zh-CN" altLang="zh-CN" sz="2400" dirty="0"/>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m:t>
                    </m:r>
                    <m:r>
                      <a:rPr lang="en-US" altLang="zh-CN" sz="2400" i="1" dirty="0">
                        <a:latin typeface="Cambria Math"/>
                        <a:ea typeface="Cambria Math"/>
                      </a:rPr>
                      <m:t>𝑓</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r>
                      <a:rPr lang="en-US" altLang="zh-CN" sz="2400" i="1" dirty="0">
                        <a:latin typeface="Cambria Math"/>
                        <a:ea typeface="Cambria Math"/>
                      </a:rPr>
                      <m:t>)</m:t>
                    </m:r>
                  </m:oMath>
                </a14:m>
                <a:r>
                  <a:rPr lang="zh-CN" altLang="zh-CN" sz="2400" dirty="0"/>
                  <a:t>，显然，物理量</a:t>
                </a:r>
                <a14:m>
                  <m:oMath xmlns:m="http://schemas.openxmlformats.org/officeDocument/2006/math">
                    <m:r>
                      <a:rPr lang="en-US" altLang="zh-CN" sz="2400" i="1">
                        <a:latin typeface="Cambria Math"/>
                      </a:rPr>
                      <m:t>𝑦</m:t>
                    </m:r>
                    <m:r>
                      <a:rPr lang="en-US" altLang="zh-CN" sz="2400" i="1">
                        <a:latin typeface="Cambria Math"/>
                      </a:rPr>
                      <m:t>=</m:t>
                    </m:r>
                    <m:r>
                      <a:rPr lang="en-US" altLang="zh-CN" sz="2400" i="1">
                        <a:latin typeface="Cambria Math"/>
                      </a:rPr>
                      <m:t>𝑓</m:t>
                    </m:r>
                    <m:d>
                      <m:dPr>
                        <m:ctrlPr>
                          <a:rPr lang="en-US" altLang="zh-CN" sz="2400" i="1">
                            <a:latin typeface="Cambria Math"/>
                          </a:rPr>
                        </m:ctrlPr>
                      </m:dPr>
                      <m:e>
                        <m:r>
                          <a:rPr lang="en-US" altLang="zh-CN" sz="2400" i="1">
                            <a:latin typeface="Cambria Math"/>
                          </a:rPr>
                          <m:t>𝑥</m:t>
                        </m:r>
                      </m:e>
                    </m:d>
                  </m:oMath>
                </a14:m>
                <a:r>
                  <a:rPr lang="zh-CN" altLang="zh-CN" sz="2400" dirty="0"/>
                  <a:t>在</a:t>
                </a:r>
                <a14:m>
                  <m:oMath xmlns:m="http://schemas.openxmlformats.org/officeDocument/2006/math">
                    <m:d>
                      <m:dPr>
                        <m:begChr m:val="["/>
                        <m:endChr m:val="]"/>
                        <m:ctrlPr>
                          <a:rPr lang="en-US" altLang="zh-CN" sz="2400" i="1" dirty="0" smtClean="0">
                            <a:latin typeface="Cambria Math"/>
                          </a:rPr>
                        </m:ctrlPr>
                      </m:dPr>
                      <m:e>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r>
                          <a:rPr lang="en-US" altLang="zh-CN" sz="2400" b="0" i="1" dirty="0" smtClean="0">
                            <a:latin typeface="Cambria Math"/>
                          </a:rPr>
                          <m:t>,</m:t>
                        </m:r>
                        <m:r>
                          <a:rPr lang="en-US" altLang="zh-CN" sz="2400" b="0" i="1" dirty="0" smtClean="0">
                            <a:latin typeface="Cambria Math"/>
                          </a:rPr>
                          <m:t>𝑥</m:t>
                        </m:r>
                      </m:e>
                    </m:d>
                    <m:r>
                      <a:rPr lang="en-US" altLang="zh-CN" sz="2400" i="1" dirty="0" smtClean="0">
                        <a:latin typeface="Cambria Math"/>
                      </a:rPr>
                      <m:t> </m:t>
                    </m:r>
                  </m:oMath>
                </a14:m>
                <a:r>
                  <a:rPr lang="zh-CN" altLang="zh-CN" sz="2400" dirty="0"/>
                  <a:t>之间的平均变化率为</a:t>
                </a:r>
                <a14:m>
                  <m:oMath xmlns:m="http://schemas.openxmlformats.org/officeDocument/2006/math">
                    <m:f>
                      <m:fPr>
                        <m:ctrlPr>
                          <a:rPr lang="en-US" altLang="zh-CN" sz="2400" i="1" dirty="0" smtClean="0">
                            <a:latin typeface="Cambria Math"/>
                          </a:rPr>
                        </m:ctrlPr>
                      </m:fPr>
                      <m:num>
                        <m:r>
                          <m:rPr>
                            <m:sty m:val="p"/>
                          </m:rPr>
                          <a:rPr lang="el-GR" altLang="zh-CN" sz="2400" i="0" dirty="0" smtClean="0">
                            <a:latin typeface="Cambria Math"/>
                          </a:rPr>
                          <m:t>Δ</m:t>
                        </m:r>
                        <m:r>
                          <a:rPr lang="en-US" altLang="zh-CN" sz="2400" i="1" dirty="0" smtClean="0">
                            <a:latin typeface="Cambria Math"/>
                          </a:rPr>
                          <m:t>𝑦</m:t>
                        </m:r>
                      </m:num>
                      <m:den>
                        <m:r>
                          <m:rPr>
                            <m:sty m:val="p"/>
                          </m:rPr>
                          <a:rPr lang="el-GR" altLang="zh-CN" sz="2400" i="0" dirty="0" smtClean="0">
                            <a:latin typeface="Cambria Math"/>
                          </a:rPr>
                          <m:t>Δ</m:t>
                        </m:r>
                        <m:r>
                          <a:rPr lang="en-US" altLang="zh-CN" sz="2400" i="1" dirty="0" smtClean="0">
                            <a:latin typeface="Cambria Math"/>
                          </a:rPr>
                          <m:t>𝑥</m:t>
                        </m:r>
                      </m:den>
                    </m:f>
                    <m:r>
                      <a:rPr lang="en-US" altLang="zh-CN" sz="2400" b="0" i="1" dirty="0" smtClean="0">
                        <a:latin typeface="Cambria Math"/>
                      </a:rPr>
                      <m:t>=</m:t>
                    </m:r>
                    <m:box>
                      <m:boxPr>
                        <m:ctrlPr>
                          <a:rPr lang="en-US" altLang="zh-CN" sz="2400" b="0" i="1" dirty="0" smtClean="0">
                            <a:latin typeface="Cambria Math"/>
                          </a:rPr>
                        </m:ctrlPr>
                      </m:boxPr>
                      <m:e>
                        <m:argPr>
                          <m:argSz m:val="-1"/>
                        </m:argPr>
                        <m:f>
                          <m:fPr>
                            <m:ctrlPr>
                              <a:rPr lang="en-US" altLang="zh-CN" sz="2400" b="0" i="1" dirty="0" smtClean="0">
                                <a:latin typeface="Cambria Math"/>
                              </a:rPr>
                            </m:ctrlPr>
                          </m:fPr>
                          <m:num>
                            <m:r>
                              <a:rPr lang="en-US" altLang="zh-CN" sz="2400" i="1" dirty="0">
                                <a:latin typeface="Cambria Math"/>
                                <a:ea typeface="Cambria Math"/>
                              </a:rPr>
                              <m:t>𝑓</m:t>
                            </m:r>
                            <m:r>
                              <m:rPr>
                                <m:nor/>
                              </m:rPr>
                              <a:rPr lang="zh-CN" altLang="zh-CN" sz="2400" dirty="0"/>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𝑓</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r>
                              <a:rPr lang="en-US" altLang="zh-CN" sz="2400" i="1" dirty="0">
                                <a:latin typeface="Cambria Math"/>
                                <a:ea typeface="Cambria Math"/>
                              </a:rPr>
                              <m:t>)</m:t>
                            </m:r>
                          </m:num>
                          <m:den>
                            <m:r>
                              <a:rPr lang="en-US" altLang="zh-CN" sz="2400" i="1" dirty="0">
                                <a:latin typeface="Cambria Math"/>
                                <a:ea typeface="Cambria Math"/>
                              </a:rPr>
                              <m:t>𝑥</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den>
                        </m:f>
                      </m:e>
                    </m:box>
                  </m:oMath>
                </a14:m>
                <a:r>
                  <a:rPr lang="zh-CN" altLang="zh-CN" sz="2400" dirty="0"/>
                  <a:t>，正是割线的</a:t>
                </a:r>
                <a:r>
                  <a:rPr lang="zh-CN" altLang="zh-CN" sz="2400" dirty="0" smtClean="0"/>
                  <a:t>斜率。</a:t>
                </a:r>
                <a:r>
                  <a:rPr lang="zh-CN" altLang="zh-CN" sz="2400" dirty="0"/>
                  <a:t>当点</a:t>
                </a:r>
                <a14:m>
                  <m:oMath xmlns:m="http://schemas.openxmlformats.org/officeDocument/2006/math">
                    <m:r>
                      <a:rPr lang="en-US" altLang="zh-CN" sz="2400" i="1" dirty="0">
                        <a:latin typeface="Cambria Math"/>
                      </a:rPr>
                      <m:t>𝑃</m:t>
                    </m:r>
                  </m:oMath>
                </a14:m>
                <a:r>
                  <a:rPr lang="zh-CN" altLang="zh-CN" sz="2400" dirty="0"/>
                  <a:t>沿曲线移动，无限接近点</a:t>
                </a:r>
                <a14:m>
                  <m:oMath xmlns:m="http://schemas.openxmlformats.org/officeDocument/2006/math">
                    <m:sSub>
                      <m:sSubPr>
                        <m:ctrlPr>
                          <a:rPr lang="en-US" altLang="zh-CN" sz="2400" i="1" dirty="0">
                            <a:latin typeface="Cambria Math"/>
                          </a:rPr>
                        </m:ctrlPr>
                      </m:sSubPr>
                      <m:e>
                        <m:r>
                          <a:rPr lang="en-US" altLang="zh-CN" sz="2400" i="1" dirty="0">
                            <a:latin typeface="Cambria Math"/>
                          </a:rPr>
                          <m:t>𝑃</m:t>
                        </m:r>
                      </m:e>
                      <m:sub>
                        <m:r>
                          <a:rPr lang="en-US" altLang="zh-CN" sz="2400" i="1" dirty="0">
                            <a:latin typeface="Cambria Math"/>
                          </a:rPr>
                          <m:t>0</m:t>
                        </m:r>
                      </m:sub>
                    </m:sSub>
                  </m:oMath>
                </a14:m>
                <a:r>
                  <a:rPr lang="zh-CN" altLang="zh-CN" sz="2400" dirty="0"/>
                  <a:t>时，直线与曲线只有一个交点，割线变成了切线，相应地平均变化率也变成了瞬时变化率，其数值等于切线的</a:t>
                </a:r>
                <a:r>
                  <a:rPr lang="zh-CN" altLang="zh-CN" sz="2400" dirty="0" smtClean="0"/>
                  <a:t>斜率</a:t>
                </a:r>
                <a:r>
                  <a:rPr lang="zh-CN" altLang="en-US" sz="2400" dirty="0" smtClean="0"/>
                  <a:t>，这就是该点的导数</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407810"/>
              </a:xfrm>
              <a:prstGeom prst="rect">
                <a:avLst/>
              </a:prstGeom>
              <a:blipFill rotWithShape="1">
                <a:blip r:embed="rId1"/>
                <a:stretch>
                  <a:fillRect l="-1116" t="-1107" r="-4911" b="-2213"/>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129109" cy="369332"/>
          </a:xfrm>
          <a:prstGeom prst="rect">
            <a:avLst/>
          </a:prstGeom>
          <a:noFill/>
        </p:spPr>
        <p:txBody>
          <a:bodyPr wrap="none" rtlCol="0">
            <a:spAutoFit/>
          </a:bodyPr>
          <a:lstStyle/>
          <a:p>
            <a:r>
              <a:rPr lang="en-US" altLang="zh-CN" b="1" dirty="0" smtClean="0">
                <a:solidFill>
                  <a:srgbClr val="3D89BC"/>
                </a:solidFill>
              </a:rPr>
              <a:t>2.3.1</a:t>
            </a:r>
            <a:r>
              <a:rPr lang="zh-CN" altLang="en-US" b="1" dirty="0">
                <a:solidFill>
                  <a:srgbClr val="3D89BC"/>
                </a:solidFill>
              </a:rPr>
              <a:t>导数和偏导数</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129109" cy="369332"/>
          </a:xfrm>
          <a:prstGeom prst="rect">
            <a:avLst/>
          </a:prstGeom>
          <a:noFill/>
        </p:spPr>
        <p:txBody>
          <a:bodyPr wrap="none" rtlCol="0">
            <a:spAutoFit/>
          </a:bodyPr>
          <a:lstStyle/>
          <a:p>
            <a:r>
              <a:rPr lang="en-US" altLang="zh-CN" b="1" dirty="0" smtClean="0">
                <a:solidFill>
                  <a:srgbClr val="3D89BC"/>
                </a:solidFill>
              </a:rPr>
              <a:t>2.3.1</a:t>
            </a:r>
            <a:r>
              <a:rPr lang="zh-CN" altLang="en-US" b="1" dirty="0">
                <a:solidFill>
                  <a:srgbClr val="3D89BC"/>
                </a:solidFill>
              </a:rPr>
              <a:t>导数和偏导数</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1266" name="Picture 2" descr="曲线导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329" y="1276348"/>
            <a:ext cx="6303791" cy="472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3015762"/>
              </a:xfrm>
              <a:prstGeom prst="rect">
                <a:avLst/>
              </a:prstGeom>
            </p:spPr>
            <p:txBody>
              <a:bodyPr wrap="square">
                <a:spAutoFit/>
              </a:bodyPr>
              <a:lstStyle/>
              <a:p>
                <a:r>
                  <a:rPr lang="zh-CN" altLang="en-US" sz="2400" dirty="0" smtClean="0"/>
                  <a:t>导数</a:t>
                </a:r>
                <a:r>
                  <a:rPr lang="zh-CN" altLang="zh-CN" sz="2400" dirty="0" smtClean="0"/>
                  <a:t>：</a:t>
                </a:r>
                <a:endParaRPr lang="en-US" altLang="zh-CN" sz="2400" dirty="0" smtClean="0"/>
              </a:p>
              <a:p>
                <a:r>
                  <a:rPr lang="zh-CN" altLang="zh-CN" sz="2400" dirty="0"/>
                  <a:t>设函数</a:t>
                </a:r>
                <a14:m>
                  <m:oMath xmlns:m="http://schemas.openxmlformats.org/officeDocument/2006/math">
                    <m:r>
                      <a:rPr lang="en-US" altLang="zh-CN" sz="2400" i="1">
                        <a:latin typeface="Cambria Math"/>
                      </a:rPr>
                      <m:t>𝑓</m:t>
                    </m:r>
                    <m:d>
                      <m:dPr>
                        <m:ctrlPr>
                          <a:rPr lang="en-US" altLang="zh-CN" sz="2400" i="1">
                            <a:latin typeface="Cambria Math"/>
                          </a:rPr>
                        </m:ctrlPr>
                      </m:dPr>
                      <m:e>
                        <m:r>
                          <a:rPr lang="en-US" altLang="zh-CN" sz="2400" i="1">
                            <a:latin typeface="Cambria Math"/>
                          </a:rPr>
                          <m:t>𝑥</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oMath>
                </a14:m>
                <a:r>
                  <a:rPr lang="zh-CN" altLang="zh-CN" sz="2400" dirty="0"/>
                  <a:t>的邻域内有定义，这样，当自变量从</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oMath>
                </a14:m>
                <a:r>
                  <a:rPr lang="zh-CN" altLang="zh-CN" sz="2400" dirty="0"/>
                  <a:t>变化到</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r>
                      <a:rPr lang="en-US" altLang="zh-CN" sz="2400" b="0" i="1" dirty="0" smtClean="0">
                        <a:latin typeface="Cambria Math"/>
                      </a:rPr>
                      <m:t>+</m:t>
                    </m:r>
                    <m:r>
                      <a:rPr lang="en-US" altLang="zh-CN" sz="2400" i="1" dirty="0">
                        <a:latin typeface="Cambria Math"/>
                        <a:ea typeface="Cambria Math"/>
                      </a:rPr>
                      <m:t>∆</m:t>
                    </m:r>
                    <m:r>
                      <a:rPr lang="en-US" altLang="zh-CN" sz="2400" i="1" dirty="0">
                        <a:latin typeface="Cambria Math"/>
                        <a:ea typeface="Cambria Math"/>
                      </a:rPr>
                      <m:t>𝑥</m:t>
                    </m:r>
                  </m:oMath>
                </a14:m>
                <a:r>
                  <a:rPr lang="zh-CN" altLang="zh-CN" sz="2400" dirty="0"/>
                  <a:t>时函数值的变化为</a:t>
                </a:r>
                <a14:m>
                  <m:oMath xmlns:m="http://schemas.openxmlformats.org/officeDocument/2006/math">
                    <m:r>
                      <a:rPr lang="en-US" altLang="zh-CN" sz="2400" i="1" dirty="0">
                        <a:latin typeface="Cambria Math"/>
                        <a:ea typeface="Cambria Math"/>
                      </a:rPr>
                      <m:t>∆</m:t>
                    </m:r>
                    <m:r>
                      <a:rPr lang="en-US" altLang="zh-CN" sz="2400" i="1" dirty="0">
                        <a:latin typeface="Cambria Math"/>
                        <a:ea typeface="Cambria Math"/>
                      </a:rPr>
                      <m:t>𝑦</m:t>
                    </m:r>
                    <m:r>
                      <a:rPr lang="en-US" altLang="zh-CN" sz="2400" i="1" dirty="0">
                        <a:latin typeface="Cambria Math"/>
                        <a:ea typeface="Cambria Math"/>
                      </a:rPr>
                      <m:t>=</m:t>
                    </m:r>
                    <m:r>
                      <a:rPr lang="en-US" altLang="zh-CN" sz="2400" i="1" dirty="0">
                        <a:latin typeface="Cambria Math"/>
                        <a:ea typeface="Cambria Math"/>
                      </a:rPr>
                      <m:t>𝑓</m:t>
                    </m:r>
                    <m:r>
                      <m:rPr>
                        <m:nor/>
                      </m:rPr>
                      <a:rPr lang="zh-CN" altLang="zh-CN" sz="2400" dirty="0"/>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𝑓</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r>
                      <a:rPr lang="en-US" altLang="zh-CN" sz="2400" i="1" dirty="0">
                        <a:latin typeface="Cambria Math"/>
                        <a:ea typeface="Cambria Math"/>
                      </a:rPr>
                      <m:t>) </m:t>
                    </m:r>
                  </m:oMath>
                </a14:m>
                <a:r>
                  <a:rPr lang="zh-CN" altLang="zh-CN" sz="2400" dirty="0"/>
                  <a:t>，若自变量的变化量</a:t>
                </a:r>
                <a14:m>
                  <m:oMath xmlns:m="http://schemas.openxmlformats.org/officeDocument/2006/math">
                    <m:r>
                      <a:rPr lang="en-US" altLang="zh-CN" sz="2400" i="1" dirty="0">
                        <a:latin typeface="Cambria Math"/>
                        <a:ea typeface="Cambria Math"/>
                      </a:rPr>
                      <m:t>∆</m:t>
                    </m:r>
                    <m:r>
                      <a:rPr lang="en-US" altLang="zh-CN" sz="2400" i="1" dirty="0">
                        <a:latin typeface="Cambria Math"/>
                        <a:ea typeface="Cambria Math"/>
                      </a:rPr>
                      <m:t>𝑥</m:t>
                    </m:r>
                  </m:oMath>
                </a14:m>
                <a:r>
                  <a:rPr lang="zh-CN" altLang="zh-CN" sz="2400" dirty="0"/>
                  <a:t>趋于无穷小时，比率</a:t>
                </a:r>
                <a14:m>
                  <m:oMath xmlns:m="http://schemas.openxmlformats.org/officeDocument/2006/math">
                    <m:f>
                      <m:fPr>
                        <m:ctrlPr>
                          <a:rPr lang="en-US" altLang="zh-CN" sz="2400" i="1" dirty="0">
                            <a:latin typeface="Cambria Math"/>
                          </a:rPr>
                        </m:ctrlPr>
                      </m:fPr>
                      <m:num>
                        <m:r>
                          <m:rPr>
                            <m:sty m:val="p"/>
                          </m:rPr>
                          <a:rPr lang="el-GR" altLang="zh-CN" sz="2400" dirty="0">
                            <a:latin typeface="Cambria Math"/>
                          </a:rPr>
                          <m:t>Δ</m:t>
                        </m:r>
                        <m:r>
                          <a:rPr lang="en-US" altLang="zh-CN" sz="2400" i="1" dirty="0">
                            <a:latin typeface="Cambria Math"/>
                          </a:rPr>
                          <m:t>𝑦</m:t>
                        </m:r>
                      </m:num>
                      <m:den>
                        <m:r>
                          <m:rPr>
                            <m:sty m:val="p"/>
                          </m:rPr>
                          <a:rPr lang="el-GR" altLang="zh-CN" sz="2400" dirty="0">
                            <a:latin typeface="Cambria Math"/>
                          </a:rPr>
                          <m:t>Δ</m:t>
                        </m:r>
                        <m:r>
                          <a:rPr lang="en-US" altLang="zh-CN" sz="2400" i="1" dirty="0">
                            <a:latin typeface="Cambria Math"/>
                          </a:rPr>
                          <m:t>𝑥</m:t>
                        </m:r>
                      </m:den>
                    </m:f>
                  </m:oMath>
                </a14:m>
                <a:r>
                  <a:rPr lang="zh-CN" altLang="zh-CN" sz="2400" dirty="0"/>
                  <a:t>的极限存在，如下式所示，则该极限称为函数</a:t>
                </a:r>
                <a14:m>
                  <m:oMath xmlns:m="http://schemas.openxmlformats.org/officeDocument/2006/math">
                    <m:r>
                      <a:rPr lang="en-US" altLang="zh-CN" sz="2400" i="1">
                        <a:latin typeface="Cambria Math"/>
                      </a:rPr>
                      <m:t>𝑓</m:t>
                    </m:r>
                    <m:d>
                      <m:dPr>
                        <m:ctrlPr>
                          <a:rPr lang="en-US" altLang="zh-CN" sz="2400" i="1">
                            <a:latin typeface="Cambria Math"/>
                          </a:rPr>
                        </m:ctrlPr>
                      </m:dPr>
                      <m:e>
                        <m:r>
                          <a:rPr lang="en-US" altLang="zh-CN" sz="2400" i="1">
                            <a:latin typeface="Cambria Math"/>
                          </a:rPr>
                          <m:t>𝑥</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oMath>
                </a14:m>
                <a:r>
                  <a:rPr lang="zh-CN" altLang="zh-CN" sz="2400" dirty="0"/>
                  <a:t>的导数，通常记为</a:t>
                </a:r>
                <a14:m>
                  <m:oMath xmlns:m="http://schemas.openxmlformats.org/officeDocument/2006/math">
                    <m:r>
                      <a:rPr lang="en-US" altLang="zh-CN" sz="2400" i="1" dirty="0">
                        <a:latin typeface="Cambria Math"/>
                        <a:ea typeface="Cambria Math"/>
                      </a:rPr>
                      <m:t>𝑓</m:t>
                    </m:r>
                    <m:r>
                      <a:rPr lang="en-US" altLang="zh-CN" sz="2400" b="0" i="1" dirty="0" smtClean="0">
                        <a:latin typeface="Cambria Math"/>
                        <a:ea typeface="Cambria Math"/>
                      </a:rPr>
                      <m:t>′</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r>
                      <a:rPr lang="en-US" altLang="zh-CN" sz="2400" i="1" dirty="0">
                        <a:latin typeface="Cambria Math"/>
                        <a:ea typeface="Cambria Math"/>
                      </a:rPr>
                      <m:t>)</m:t>
                    </m:r>
                  </m:oMath>
                </a14:m>
                <a:r>
                  <a:rPr lang="zh-CN" altLang="zh-CN" sz="2400" dirty="0"/>
                  <a:t>或</a:t>
                </a:r>
                <a14:m>
                  <m:oMath xmlns:m="http://schemas.openxmlformats.org/officeDocument/2006/math">
                    <m:f>
                      <m:fPr>
                        <m:ctrlPr>
                          <a:rPr lang="en-US" altLang="zh-CN" sz="2400" i="1" dirty="0" smtClean="0">
                            <a:latin typeface="Cambria Math"/>
                          </a:rPr>
                        </m:ctrlPr>
                      </m:fPr>
                      <m:num>
                        <m:r>
                          <m:rPr>
                            <m:sty m:val="p"/>
                          </m:rPr>
                          <a:rPr lang="en-US" altLang="zh-CN" sz="2400" b="0" i="0" dirty="0" smtClean="0">
                            <a:latin typeface="Cambria Math"/>
                          </a:rPr>
                          <m:t>d</m:t>
                        </m:r>
                        <m:r>
                          <a:rPr lang="en-US" altLang="zh-CN" sz="2400" i="1" dirty="0">
                            <a:latin typeface="Cambria Math"/>
                          </a:rPr>
                          <m:t>𝑦</m:t>
                        </m:r>
                      </m:num>
                      <m:den>
                        <m:r>
                          <m:rPr>
                            <m:sty m:val="p"/>
                          </m:rPr>
                          <a:rPr lang="en-US" altLang="zh-CN" sz="2400" b="0" i="0" dirty="0" smtClean="0">
                            <a:latin typeface="Cambria Math"/>
                          </a:rPr>
                          <m:t>d</m:t>
                        </m:r>
                        <m:r>
                          <a:rPr lang="en-US" altLang="zh-CN" sz="2400" i="1" dirty="0">
                            <a:latin typeface="Cambria Math"/>
                          </a:rPr>
                          <m:t>𝑥</m:t>
                        </m:r>
                      </m:den>
                    </m:f>
                    <m:sSub>
                      <m:sSubPr>
                        <m:ctrlPr>
                          <a:rPr lang="en-US" altLang="zh-CN" sz="2400" i="1" dirty="0">
                            <a:latin typeface="Cambria Math"/>
                          </a:rPr>
                        </m:ctrlPr>
                      </m:sSubPr>
                      <m:e>
                        <m:r>
                          <a:rPr lang="en-US" altLang="zh-CN" sz="2400" i="1" dirty="0">
                            <a:latin typeface="Cambria Math"/>
                          </a:rPr>
                          <m:t>|</m:t>
                        </m:r>
                      </m:e>
                      <m:sub>
                        <m:r>
                          <a:rPr lang="en-US" altLang="zh-CN" sz="2400" i="1" dirty="0">
                            <a:latin typeface="Cambria Math"/>
                          </a:rPr>
                          <m:t>𝑥</m:t>
                        </m:r>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sub>
                    </m:sSub>
                  </m:oMath>
                </a14:m>
                <a:r>
                  <a:rPr lang="zh-CN" altLang="zh-CN" sz="2400" dirty="0" smtClean="0"/>
                  <a:t>，</a:t>
                </a:r>
                <a:r>
                  <a:rPr lang="zh-CN" altLang="zh-CN" sz="2400" dirty="0"/>
                  <a:t>并称函数</a:t>
                </a:r>
                <a:r>
                  <a:rPr lang="en-US" altLang="zh-CN" sz="2400" dirty="0"/>
                  <a:t> </a:t>
                </a:r>
                <a:r>
                  <a:rPr lang="zh-CN" altLang="zh-CN" sz="2400" dirty="0"/>
                  <a:t>在点</a:t>
                </a:r>
                <a:r>
                  <a:rPr lang="en-US" altLang="zh-CN" sz="2400" dirty="0"/>
                  <a:t> </a:t>
                </a:r>
                <a:r>
                  <a:rPr lang="zh-CN" altLang="zh-CN" sz="2400" dirty="0"/>
                  <a:t>可导</a:t>
                </a:r>
                <a:r>
                  <a:rPr lang="en-US" altLang="zh-CN" sz="2400" dirty="0"/>
                  <a:t>/</a:t>
                </a:r>
                <a:r>
                  <a:rPr lang="zh-CN" altLang="zh-CN" sz="2400" dirty="0"/>
                  <a:t>可微；若极限不存在则称</a:t>
                </a:r>
                <a:r>
                  <a:rPr lang="en-US" altLang="zh-CN" sz="2400" dirty="0"/>
                  <a:t> </a:t>
                </a:r>
                <a:r>
                  <a:rPr lang="zh-CN" altLang="zh-CN" sz="2400" dirty="0"/>
                  <a:t>在点</a:t>
                </a:r>
                <a:r>
                  <a:rPr lang="en-US" altLang="zh-CN" sz="2400" dirty="0"/>
                  <a:t> </a:t>
                </a:r>
                <a:r>
                  <a:rPr lang="zh-CN" altLang="zh-CN" sz="2400" dirty="0"/>
                  <a:t>不可</a:t>
                </a:r>
                <a:r>
                  <a:rPr lang="zh-CN" altLang="zh-CN" sz="2400" dirty="0" smtClean="0"/>
                  <a:t>导。</a:t>
                </a:r>
                <a:endParaRPr lang="en-US" altLang="zh-CN" sz="2400" dirty="0" smtClean="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3015762"/>
              </a:xfrm>
              <a:prstGeom prst="rect">
                <a:avLst/>
              </a:prstGeom>
              <a:blipFill rotWithShape="1">
                <a:blip r:embed="rId1"/>
                <a:stretch>
                  <a:fillRect l="-1116" t="-1616" r="-670" b="-3636"/>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129109" cy="369332"/>
          </a:xfrm>
          <a:prstGeom prst="rect">
            <a:avLst/>
          </a:prstGeom>
          <a:noFill/>
        </p:spPr>
        <p:txBody>
          <a:bodyPr wrap="none" rtlCol="0">
            <a:spAutoFit/>
          </a:bodyPr>
          <a:lstStyle/>
          <a:p>
            <a:r>
              <a:rPr lang="en-US" altLang="zh-CN" b="1" dirty="0" smtClean="0">
                <a:solidFill>
                  <a:srgbClr val="3D89BC"/>
                </a:solidFill>
              </a:rPr>
              <a:t>2.3.1</a:t>
            </a:r>
            <a:r>
              <a:rPr lang="zh-CN" altLang="en-US" b="1" dirty="0">
                <a:solidFill>
                  <a:srgbClr val="3D89BC"/>
                </a:solidFill>
              </a:rPr>
              <a:t>导数和偏导数</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1" name="对象 30"/>
          <p:cNvGraphicFramePr>
            <a:graphicFrameLocks noChangeAspect="1"/>
          </p:cNvGraphicFramePr>
          <p:nvPr/>
        </p:nvGraphicFramePr>
        <p:xfrm>
          <a:off x="561860" y="4342455"/>
          <a:ext cx="7821976" cy="1527368"/>
        </p:xfrm>
        <a:graphic>
          <a:graphicData uri="http://schemas.openxmlformats.org/presentationml/2006/ole">
            <mc:AlternateContent xmlns:mc="http://schemas.openxmlformats.org/markup-compatibility/2006">
              <mc:Choice xmlns:v="urn:schemas-microsoft-com:vml" Requires="v">
                <p:oleObj spid="_x0000_s12359" name="Equation" r:id="rId4" imgW="1612265" imgH="317500" progId="Equation.DSMT4">
                  <p:embed/>
                </p:oleObj>
              </mc:Choice>
              <mc:Fallback>
                <p:oleObj name="Equation" r:id="rId4" imgW="1612265" imgH="3175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60" y="4342455"/>
                        <a:ext cx="7821976" cy="1527368"/>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p:sp>
        <p:nvSpPr>
          <p:cNvPr id="17" name="矩形 16"/>
          <p:cNvSpPr/>
          <p:nvPr/>
        </p:nvSpPr>
        <p:spPr>
          <a:xfrm>
            <a:off x="452232" y="1272944"/>
            <a:ext cx="8191436" cy="461665"/>
          </a:xfrm>
          <a:prstGeom prst="rect">
            <a:avLst/>
          </a:prstGeom>
        </p:spPr>
        <p:txBody>
          <a:bodyPr wrap="square">
            <a:spAutoFit/>
          </a:bodyPr>
          <a:lstStyle/>
          <a:p>
            <a:r>
              <a:rPr lang="zh-CN" altLang="en-US" sz="2400" dirty="0" smtClean="0"/>
              <a:t>常见函数的导数</a:t>
            </a:r>
            <a:endParaRPr lang="zh-CN" altLang="zh-CN" sz="2400" dirty="0"/>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129109" cy="369332"/>
          </a:xfrm>
          <a:prstGeom prst="rect">
            <a:avLst/>
          </a:prstGeom>
          <a:noFill/>
        </p:spPr>
        <p:txBody>
          <a:bodyPr wrap="none" rtlCol="0">
            <a:spAutoFit/>
          </a:bodyPr>
          <a:lstStyle/>
          <a:p>
            <a:r>
              <a:rPr lang="en-US" altLang="zh-CN" b="1" dirty="0" smtClean="0">
                <a:solidFill>
                  <a:srgbClr val="3D89BC"/>
                </a:solidFill>
              </a:rPr>
              <a:t>2.3.1</a:t>
            </a:r>
            <a:r>
              <a:rPr lang="zh-CN" altLang="en-US" b="1" dirty="0">
                <a:solidFill>
                  <a:srgbClr val="3D89BC"/>
                </a:solidFill>
              </a:rPr>
              <a:t>导数和偏导数</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0" name="表格 29"/>
          <p:cNvGraphicFramePr>
            <a:graphicFrameLocks noGrp="1"/>
          </p:cNvGraphicFramePr>
          <p:nvPr/>
        </p:nvGraphicFramePr>
        <p:xfrm>
          <a:off x="341528" y="1734608"/>
          <a:ext cx="8515349" cy="4388605"/>
        </p:xfrm>
        <a:graphic>
          <a:graphicData uri="http://schemas.openxmlformats.org/drawingml/2006/table">
            <a:tbl>
              <a:tblPr firstRow="1" firstCol="1" bandRow="1">
                <a:tableStyleId>{5C22544A-7EE6-4342-B048-85BDC9FD1C3A}</a:tableStyleId>
              </a:tblPr>
              <a:tblGrid>
                <a:gridCol w="992889"/>
                <a:gridCol w="1335207"/>
                <a:gridCol w="1398220"/>
                <a:gridCol w="992889"/>
                <a:gridCol w="1648572"/>
                <a:gridCol w="2147572"/>
              </a:tblGrid>
              <a:tr h="877721">
                <a:tc>
                  <a:txBody>
                    <a:bodyPr/>
                    <a:lstStyle/>
                    <a:p>
                      <a:pPr indent="127000" algn="just">
                        <a:lnSpc>
                          <a:spcPts val="1555"/>
                        </a:lnSpc>
                        <a:spcAft>
                          <a:spcPts val="0"/>
                        </a:spcAft>
                        <a:tabLst>
                          <a:tab pos="2628265" algn="ctr"/>
                          <a:tab pos="5292725" algn="r"/>
                        </a:tabLst>
                      </a:pPr>
                      <a:r>
                        <a:rPr lang="zh-CN" sz="2400" kern="500" dirty="0">
                          <a:effectLst/>
                        </a:rPr>
                        <a:t>序号</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74429" t="-694" r="-463470" b="-400000"/>
                      </a:stretch>
                    </a:blipFill>
                  </a:tcPr>
                </a:tc>
                <a:tc>
                  <a:txBody>
                    <a:bodyPr/>
                    <a:lstStyle/>
                    <a:p>
                      <a:endParaRPr lang="zh-CN"/>
                    </a:p>
                  </a:txBody>
                  <a:tcPr marL="68580" marR="68580" marT="0" marB="0" anchor="ctr">
                    <a:blipFill rotWithShape="1">
                      <a:blip r:embed="rId3"/>
                      <a:stretch>
                        <a:fillRect l="-166812" t="-694" r="-343231" b="-400000"/>
                      </a:stretch>
                    </a:blipFill>
                  </a:tcPr>
                </a:tc>
                <a:tc>
                  <a:txBody>
                    <a:bodyPr/>
                    <a:lstStyle/>
                    <a:p>
                      <a:pPr indent="127000" algn="just">
                        <a:lnSpc>
                          <a:spcPts val="1555"/>
                        </a:lnSpc>
                        <a:spcAft>
                          <a:spcPts val="0"/>
                        </a:spcAft>
                        <a:tabLst>
                          <a:tab pos="2628265" algn="ctr"/>
                          <a:tab pos="5292725" algn="r"/>
                        </a:tabLst>
                      </a:pPr>
                      <a:r>
                        <a:rPr lang="zh-CN" sz="2400" kern="500">
                          <a:effectLst/>
                        </a:rPr>
                        <a:t>序号</a:t>
                      </a:r>
                      <a:endParaRPr lang="zh-CN" sz="2400" kern="50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285609" t="-694" r="-129889" b="-400000"/>
                      </a:stretch>
                    </a:blipFill>
                  </a:tcPr>
                </a:tc>
                <a:tc>
                  <a:txBody>
                    <a:bodyPr/>
                    <a:lstStyle/>
                    <a:p>
                      <a:endParaRPr lang="zh-CN"/>
                    </a:p>
                  </a:txBody>
                  <a:tcPr marL="68580" marR="68580" marT="0" marB="0" anchor="ctr">
                    <a:blipFill rotWithShape="1">
                      <a:blip r:embed="rId3"/>
                      <a:stretch>
                        <a:fillRect l="-296875" t="-694" b="-400000"/>
                      </a:stretch>
                    </a:blipFill>
                  </a:tcPr>
                </a:tc>
              </a:tr>
              <a:tr h="877721">
                <a:tc>
                  <a:txBody>
                    <a:bodyPr/>
                    <a:lstStyle/>
                    <a:p>
                      <a:pPr indent="127000" algn="just">
                        <a:lnSpc>
                          <a:spcPts val="1555"/>
                        </a:lnSpc>
                        <a:spcAft>
                          <a:spcPts val="0"/>
                        </a:spcAft>
                        <a:tabLst>
                          <a:tab pos="2628265" algn="ctr"/>
                          <a:tab pos="5292725" algn="r"/>
                        </a:tabLst>
                      </a:pPr>
                      <a:r>
                        <a:rPr lang="en-US" sz="2400" kern="500">
                          <a:effectLst/>
                        </a:rPr>
                        <a:t>1</a:t>
                      </a:r>
                      <a:endParaRPr lang="zh-CN" sz="2400" kern="50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74429" t="-100694" r="-463470" b="-300000"/>
                      </a:stretch>
                    </a:blipFill>
                  </a:tcPr>
                </a:tc>
                <a:tc>
                  <a:txBody>
                    <a:bodyPr/>
                    <a:lstStyle/>
                    <a:p>
                      <a:pPr indent="127000" algn="just">
                        <a:lnSpc>
                          <a:spcPts val="1555"/>
                        </a:lnSpc>
                        <a:spcAft>
                          <a:spcPts val="0"/>
                        </a:spcAft>
                        <a:tabLst>
                          <a:tab pos="2628265" algn="ctr"/>
                          <a:tab pos="5292725" algn="r"/>
                        </a:tabLst>
                      </a:pPr>
                      <a:r>
                        <a:rPr lang="en-US" sz="2400" kern="500" dirty="0">
                          <a:effectLst/>
                        </a:rPr>
                        <a:t>0</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pPr indent="127000" algn="just">
                        <a:lnSpc>
                          <a:spcPts val="1555"/>
                        </a:lnSpc>
                        <a:spcAft>
                          <a:spcPts val="0"/>
                        </a:spcAft>
                        <a:tabLst>
                          <a:tab pos="2628265" algn="ctr"/>
                          <a:tab pos="5292725" algn="r"/>
                        </a:tabLst>
                      </a:pPr>
                      <a:r>
                        <a:rPr lang="en-US" sz="2400" kern="500" dirty="0">
                          <a:effectLst/>
                        </a:rPr>
                        <a:t>5</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285609" t="-100694" r="-129889" b="-300000"/>
                      </a:stretch>
                    </a:blipFill>
                  </a:tcPr>
                </a:tc>
                <a:tc>
                  <a:txBody>
                    <a:bodyPr/>
                    <a:lstStyle/>
                    <a:p>
                      <a:endParaRPr lang="zh-CN"/>
                    </a:p>
                  </a:txBody>
                  <a:tcPr marL="68580" marR="68580" marT="0" marB="0" anchor="ctr">
                    <a:blipFill rotWithShape="1">
                      <a:blip r:embed="rId3"/>
                      <a:stretch>
                        <a:fillRect l="-296875" t="-100694" b="-300000"/>
                      </a:stretch>
                    </a:blipFill>
                  </a:tcPr>
                </a:tc>
              </a:tr>
              <a:tr h="877721">
                <a:tc>
                  <a:txBody>
                    <a:bodyPr/>
                    <a:lstStyle/>
                    <a:p>
                      <a:pPr indent="127000" algn="just">
                        <a:lnSpc>
                          <a:spcPts val="1555"/>
                        </a:lnSpc>
                        <a:spcAft>
                          <a:spcPts val="0"/>
                        </a:spcAft>
                        <a:tabLst>
                          <a:tab pos="2628265" algn="ctr"/>
                          <a:tab pos="5292725" algn="r"/>
                        </a:tabLst>
                      </a:pPr>
                      <a:r>
                        <a:rPr lang="en-US" sz="2400" kern="500">
                          <a:effectLst/>
                        </a:rPr>
                        <a:t>2</a:t>
                      </a:r>
                      <a:endParaRPr lang="zh-CN" sz="2400" kern="50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74429" t="-202098" r="-463470" b="-202098"/>
                      </a:stretch>
                    </a:blipFill>
                  </a:tcPr>
                </a:tc>
                <a:tc>
                  <a:txBody>
                    <a:bodyPr/>
                    <a:lstStyle/>
                    <a:p>
                      <a:endParaRPr lang="zh-CN"/>
                    </a:p>
                  </a:txBody>
                  <a:tcPr marL="68580" marR="68580" marT="0" marB="0" anchor="ctr">
                    <a:blipFill rotWithShape="1">
                      <a:blip r:embed="rId3"/>
                      <a:stretch>
                        <a:fillRect l="-166812" t="-202098" r="-343231" b="-202098"/>
                      </a:stretch>
                    </a:blipFill>
                  </a:tcPr>
                </a:tc>
                <a:tc>
                  <a:txBody>
                    <a:bodyPr/>
                    <a:lstStyle/>
                    <a:p>
                      <a:pPr indent="127000" algn="just">
                        <a:lnSpc>
                          <a:spcPts val="1555"/>
                        </a:lnSpc>
                        <a:spcAft>
                          <a:spcPts val="0"/>
                        </a:spcAft>
                        <a:tabLst>
                          <a:tab pos="2628265" algn="ctr"/>
                          <a:tab pos="5292725" algn="r"/>
                        </a:tabLst>
                      </a:pPr>
                      <a:r>
                        <a:rPr lang="en-US" sz="2400" kern="500" dirty="0">
                          <a:effectLst/>
                        </a:rPr>
                        <a:t>6</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285609" t="-202098" r="-129889" b="-202098"/>
                      </a:stretch>
                    </a:blipFill>
                  </a:tcPr>
                </a:tc>
                <a:tc>
                  <a:txBody>
                    <a:bodyPr/>
                    <a:lstStyle/>
                    <a:p>
                      <a:endParaRPr lang="zh-CN"/>
                    </a:p>
                  </a:txBody>
                  <a:tcPr marL="68580" marR="68580" marT="0" marB="0" anchor="ctr">
                    <a:blipFill rotWithShape="1">
                      <a:blip r:embed="rId3"/>
                      <a:stretch>
                        <a:fillRect l="-296875" t="-202098" b="-202098"/>
                      </a:stretch>
                    </a:blipFill>
                  </a:tcPr>
                </a:tc>
              </a:tr>
              <a:tr h="877721">
                <a:tc>
                  <a:txBody>
                    <a:bodyPr/>
                    <a:lstStyle/>
                    <a:p>
                      <a:pPr indent="127000" algn="just">
                        <a:lnSpc>
                          <a:spcPts val="1555"/>
                        </a:lnSpc>
                        <a:spcAft>
                          <a:spcPts val="0"/>
                        </a:spcAft>
                        <a:tabLst>
                          <a:tab pos="2628265" algn="ctr"/>
                          <a:tab pos="5292725" algn="r"/>
                        </a:tabLst>
                      </a:pPr>
                      <a:r>
                        <a:rPr lang="en-US" sz="2400" kern="500">
                          <a:effectLst/>
                        </a:rPr>
                        <a:t>3</a:t>
                      </a:r>
                      <a:endParaRPr lang="zh-CN" sz="2400" kern="50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74429" t="-300000" r="-463470" b="-100694"/>
                      </a:stretch>
                    </a:blipFill>
                  </a:tcPr>
                </a:tc>
                <a:tc>
                  <a:txBody>
                    <a:bodyPr/>
                    <a:lstStyle/>
                    <a:p>
                      <a:endParaRPr lang="zh-CN"/>
                    </a:p>
                  </a:txBody>
                  <a:tcPr marL="68580" marR="68580" marT="0" marB="0" anchor="ctr">
                    <a:blipFill rotWithShape="1">
                      <a:blip r:embed="rId3"/>
                      <a:stretch>
                        <a:fillRect l="-166812" t="-300000" r="-343231" b="-100694"/>
                      </a:stretch>
                    </a:blipFill>
                  </a:tcPr>
                </a:tc>
                <a:tc>
                  <a:txBody>
                    <a:bodyPr/>
                    <a:lstStyle/>
                    <a:p>
                      <a:pPr indent="127000" algn="just">
                        <a:lnSpc>
                          <a:spcPts val="1555"/>
                        </a:lnSpc>
                        <a:spcAft>
                          <a:spcPts val="0"/>
                        </a:spcAft>
                        <a:tabLst>
                          <a:tab pos="2628265" algn="ctr"/>
                          <a:tab pos="5292725" algn="r"/>
                        </a:tabLst>
                      </a:pPr>
                      <a:r>
                        <a:rPr lang="en-US" sz="2400" kern="500" dirty="0">
                          <a:effectLst/>
                        </a:rPr>
                        <a:t>7</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285609" t="-300000" r="-129889" b="-100694"/>
                      </a:stretch>
                    </a:blipFill>
                  </a:tcPr>
                </a:tc>
                <a:tc>
                  <a:txBody>
                    <a:bodyPr/>
                    <a:lstStyle/>
                    <a:p>
                      <a:endParaRPr lang="zh-CN"/>
                    </a:p>
                  </a:txBody>
                  <a:tcPr marL="68580" marR="68580" marT="0" marB="0" anchor="ctr">
                    <a:blipFill rotWithShape="1">
                      <a:blip r:embed="rId3"/>
                      <a:stretch>
                        <a:fillRect l="-296875" t="-300000" b="-100694"/>
                      </a:stretch>
                    </a:blipFill>
                  </a:tcPr>
                </a:tc>
              </a:tr>
              <a:tr h="877721">
                <a:tc>
                  <a:txBody>
                    <a:bodyPr/>
                    <a:lstStyle/>
                    <a:p>
                      <a:pPr indent="127000" algn="just">
                        <a:lnSpc>
                          <a:spcPts val="1555"/>
                        </a:lnSpc>
                        <a:spcAft>
                          <a:spcPts val="0"/>
                        </a:spcAft>
                        <a:tabLst>
                          <a:tab pos="2628265" algn="ctr"/>
                          <a:tab pos="5292725" algn="r"/>
                        </a:tabLst>
                      </a:pPr>
                      <a:r>
                        <a:rPr lang="en-US" sz="2400" kern="500">
                          <a:effectLst/>
                        </a:rPr>
                        <a:t>4</a:t>
                      </a:r>
                      <a:endParaRPr lang="zh-CN" sz="2400" kern="50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74429" t="-400000" r="-463470" b="-694"/>
                      </a:stretch>
                    </a:blipFill>
                  </a:tcPr>
                </a:tc>
                <a:tc>
                  <a:txBody>
                    <a:bodyPr/>
                    <a:lstStyle/>
                    <a:p>
                      <a:endParaRPr lang="zh-CN"/>
                    </a:p>
                  </a:txBody>
                  <a:tcPr marL="68580" marR="68580" marT="0" marB="0" anchor="ctr">
                    <a:blipFill rotWithShape="1">
                      <a:blip r:embed="rId3"/>
                      <a:stretch>
                        <a:fillRect l="-166812" t="-400000" r="-343231" b="-694"/>
                      </a:stretch>
                    </a:blipFill>
                  </a:tcPr>
                </a:tc>
                <a:tc>
                  <a:txBody>
                    <a:bodyPr/>
                    <a:lstStyle/>
                    <a:p>
                      <a:pPr indent="127000" algn="just">
                        <a:lnSpc>
                          <a:spcPts val="1555"/>
                        </a:lnSpc>
                        <a:spcAft>
                          <a:spcPts val="0"/>
                        </a:spcAft>
                        <a:tabLst>
                          <a:tab pos="2628265" algn="ctr"/>
                          <a:tab pos="5292725" algn="r"/>
                        </a:tabLst>
                      </a:pPr>
                      <a:r>
                        <a:rPr lang="en-US" sz="2400" kern="500" dirty="0">
                          <a:effectLst/>
                        </a:rPr>
                        <a:t>8</a:t>
                      </a:r>
                      <a:endParaRPr lang="zh-CN" sz="2400" kern="500" dirty="0">
                        <a:effectLst/>
                        <a:latin typeface="Times New Roman" panose="02020603050405020304"/>
                        <a:ea typeface="宋体" panose="02010600030101010101" pitchFamily="2" charset="-122"/>
                      </a:endParaRPr>
                    </a:p>
                  </a:txBody>
                  <a:tcPr marL="68580" marR="68580" marT="0" marB="0" anchor="ctr"/>
                </a:tc>
                <a:tc>
                  <a:txBody>
                    <a:bodyPr/>
                    <a:lstStyle/>
                    <a:p>
                      <a:endParaRPr lang="zh-CN"/>
                    </a:p>
                  </a:txBody>
                  <a:tcPr marL="68580" marR="68580" marT="0" marB="0" anchor="ctr">
                    <a:blipFill rotWithShape="1">
                      <a:blip r:embed="rId3"/>
                      <a:stretch>
                        <a:fillRect l="-285609" t="-400000" r="-129889" b="-694"/>
                      </a:stretch>
                    </a:blipFill>
                  </a:tcPr>
                </a:tc>
                <a:tc>
                  <a:txBody>
                    <a:bodyPr/>
                    <a:lstStyle/>
                    <a:p>
                      <a:endParaRPr lang="zh-CN"/>
                    </a:p>
                  </a:txBody>
                  <a:tcPr marL="68580" marR="68580" marT="0" marB="0" anchor="ctr">
                    <a:blipFill rotWithShape="1">
                      <a:blip r:embed="rId3"/>
                      <a:stretch>
                        <a:fillRect l="-296875" t="-400000" b="-694"/>
                      </a:stretch>
                    </a:blipFill>
                  </a:tcPr>
                </a:tc>
              </a:tr>
            </a:tbl>
          </a:graphicData>
        </a:graphic>
      </p:graphicFrame>
      <p:sp>
        <p:nvSpPr>
          <p:cNvPr id="66" name="Rectangle 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8"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0" name="Rectangle 4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2"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4"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6" name="Rectangle 5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9"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1"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3" name="Rectangle 8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85" name="Rectangle 9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3383875"/>
              </a:xfrm>
              <a:prstGeom prst="rect">
                <a:avLst/>
              </a:prstGeom>
            </p:spPr>
            <p:txBody>
              <a:bodyPr wrap="square">
                <a:spAutoFit/>
              </a:bodyPr>
              <a:lstStyle/>
              <a:p>
                <a:r>
                  <a:rPr lang="zh-CN" altLang="en-US" sz="2400" dirty="0" smtClean="0"/>
                  <a:t>偏</a:t>
                </a:r>
                <a:r>
                  <a:rPr lang="zh-CN" altLang="en-US" sz="2400" dirty="0" smtClean="0"/>
                  <a:t>导数</a:t>
                </a:r>
                <a:r>
                  <a:rPr lang="zh-CN" altLang="zh-CN" sz="2400" dirty="0" smtClean="0"/>
                  <a:t>：</a:t>
                </a:r>
                <a:endParaRPr lang="en-US" altLang="zh-CN" sz="2400" dirty="0" smtClean="0"/>
              </a:p>
              <a:p>
                <a:r>
                  <a:rPr lang="zh-CN" altLang="zh-CN" sz="2400" dirty="0"/>
                  <a:t>设函数</a:t>
                </a:r>
                <a14:m>
                  <m:oMath xmlns:m="http://schemas.openxmlformats.org/officeDocument/2006/math">
                    <m:r>
                      <a:rPr lang="en-US" altLang="zh-CN" sz="2400" i="1">
                        <a:latin typeface="Cambria Math"/>
                      </a:rPr>
                      <m:t>𝑧</m:t>
                    </m:r>
                    <m:r>
                      <a:rPr lang="en-US" altLang="zh-CN" sz="2400" b="0" i="1" smtClean="0">
                        <a:latin typeface="Cambria Math"/>
                      </a:rPr>
                      <m:t>=</m:t>
                    </m:r>
                    <m:r>
                      <a:rPr lang="en-US" altLang="zh-CN" sz="2400" i="1">
                        <a:latin typeface="Cambria Math"/>
                      </a:rPr>
                      <m:t>𝑓</m:t>
                    </m:r>
                    <m:d>
                      <m:dPr>
                        <m:ctrlPr>
                          <a:rPr lang="en-US" altLang="zh-CN" sz="2400" i="1">
                            <a:latin typeface="Cambria Math"/>
                          </a:rPr>
                        </m:ctrlPr>
                      </m:dPr>
                      <m:e>
                        <m:r>
                          <a:rPr lang="en-US" altLang="zh-CN" sz="2400" i="1">
                            <a:latin typeface="Cambria Math"/>
                          </a:rPr>
                          <m:t>𝑥</m:t>
                        </m:r>
                        <m:r>
                          <a:rPr lang="en-US" altLang="zh-CN" sz="2400" b="0" i="1" smtClean="0">
                            <a:latin typeface="Cambria Math"/>
                          </a:rPr>
                          <m:t>,</m:t>
                        </m:r>
                        <m:r>
                          <a:rPr lang="en-US" altLang="zh-CN" sz="2400" b="0" i="1" smtClean="0">
                            <a:latin typeface="Cambria Math"/>
                          </a:rPr>
                          <m:t>𝑦</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b="0" i="1" dirty="0" smtClean="0">
                            <a:latin typeface="Cambria Math"/>
                          </a:rPr>
                          <m:t>(</m:t>
                        </m:r>
                        <m:r>
                          <a:rPr lang="en-US" altLang="zh-CN" sz="2400" i="1" dirty="0">
                            <a:latin typeface="Cambria Math"/>
                          </a:rPr>
                          <m:t>𝑥</m:t>
                        </m:r>
                      </m:e>
                      <m:sub>
                        <m:r>
                          <a:rPr lang="en-US" altLang="zh-CN" sz="2400" i="1" dirty="0">
                            <a:latin typeface="Cambria Math"/>
                          </a:rPr>
                          <m:t>0</m:t>
                        </m:r>
                      </m:sub>
                    </m:sSub>
                    <m:sSub>
                      <m:sSubPr>
                        <m:ctrlPr>
                          <a:rPr lang="en-US" altLang="zh-CN" sz="2400" i="1" dirty="0">
                            <a:latin typeface="Cambria Math"/>
                          </a:rPr>
                        </m:ctrlPr>
                      </m:sSubPr>
                      <m:e>
                        <m:r>
                          <a:rPr lang="en-US" altLang="zh-CN" sz="2400" b="0" i="1" dirty="0" smtClean="0">
                            <a:latin typeface="Cambria Math"/>
                          </a:rPr>
                          <m:t>,</m:t>
                        </m:r>
                        <m:r>
                          <a:rPr lang="en-US" altLang="zh-CN" sz="2400" b="0" i="1" dirty="0" smtClean="0">
                            <a:latin typeface="Cambria Math"/>
                          </a:rPr>
                          <m:t>𝑦</m:t>
                        </m:r>
                      </m:e>
                      <m:sub>
                        <m:r>
                          <a:rPr lang="en-US" altLang="zh-CN" sz="2400" i="1" dirty="0">
                            <a:latin typeface="Cambria Math"/>
                          </a:rPr>
                          <m:t>0</m:t>
                        </m:r>
                      </m:sub>
                    </m:sSub>
                    <m:r>
                      <a:rPr lang="en-US" altLang="zh-CN" sz="2400" b="0" i="1" dirty="0" smtClean="0">
                        <a:latin typeface="Cambria Math"/>
                      </a:rPr>
                      <m:t>)</m:t>
                    </m:r>
                  </m:oMath>
                </a14:m>
                <a:r>
                  <a:rPr lang="zh-CN" altLang="zh-CN" sz="2400" dirty="0"/>
                  <a:t>的邻域内有定义，这样，当自变量</a:t>
                </a:r>
                <a14:m>
                  <m:oMath xmlns:m="http://schemas.openxmlformats.org/officeDocument/2006/math">
                    <m:r>
                      <a:rPr lang="en-US" altLang="zh-CN" sz="2400" i="1">
                        <a:latin typeface="Cambria Math"/>
                      </a:rPr>
                      <m:t>𝑥</m:t>
                    </m:r>
                  </m:oMath>
                </a14:m>
                <a:r>
                  <a:rPr lang="zh-CN" altLang="zh-CN" sz="2400" dirty="0"/>
                  <a:t>从</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oMath>
                </a14:m>
                <a:r>
                  <a:rPr lang="zh-CN" altLang="zh-CN" sz="2400" dirty="0"/>
                  <a:t>变化到</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0</m:t>
                        </m:r>
                      </m:sub>
                    </m:sSub>
                    <m:r>
                      <a:rPr lang="en-US" altLang="zh-CN" sz="2400" b="0" i="1" dirty="0" smtClean="0">
                        <a:latin typeface="Cambria Math"/>
                      </a:rPr>
                      <m:t>+</m:t>
                    </m:r>
                    <m:r>
                      <a:rPr lang="en-US" altLang="zh-CN" sz="2400" i="1" dirty="0">
                        <a:latin typeface="Cambria Math"/>
                        <a:ea typeface="Cambria Math"/>
                      </a:rPr>
                      <m:t>∆</m:t>
                    </m:r>
                    <m:r>
                      <a:rPr lang="en-US" altLang="zh-CN" sz="2400" i="1" dirty="0">
                        <a:latin typeface="Cambria Math"/>
                        <a:ea typeface="Cambria Math"/>
                      </a:rPr>
                      <m:t>𝑥</m:t>
                    </m:r>
                  </m:oMath>
                </a14:m>
                <a:r>
                  <a:rPr lang="zh-CN" altLang="zh-CN" sz="2400" dirty="0" smtClean="0"/>
                  <a:t>时而</a:t>
                </a:r>
                <a14:m>
                  <m:oMath xmlns:m="http://schemas.openxmlformats.org/officeDocument/2006/math">
                    <m:r>
                      <a:rPr lang="en-US" altLang="zh-CN" sz="2400" b="0" i="1" smtClean="0">
                        <a:latin typeface="Cambria Math"/>
                      </a:rPr>
                      <m:t>𝑦</m:t>
                    </m:r>
                  </m:oMath>
                </a14:m>
                <a:r>
                  <a:rPr lang="zh-CN" altLang="zh-CN" sz="2400" dirty="0" smtClean="0"/>
                  <a:t>固定</a:t>
                </a:r>
                <a:r>
                  <a:rPr lang="zh-CN" altLang="zh-CN" sz="2400" dirty="0"/>
                  <a:t>在</a:t>
                </a:r>
                <a14:m>
                  <m:oMath xmlns:m="http://schemas.openxmlformats.org/officeDocument/2006/math">
                    <m:sSub>
                      <m:sSubPr>
                        <m:ctrlPr>
                          <a:rPr lang="en-US" altLang="zh-CN" sz="2400" i="1" dirty="0">
                            <a:latin typeface="Cambria Math"/>
                          </a:rPr>
                        </m:ctrlPr>
                      </m:sSubPr>
                      <m:e>
                        <m:r>
                          <a:rPr lang="en-US" altLang="zh-CN" sz="2400" i="1" dirty="0">
                            <a:latin typeface="Cambria Math"/>
                          </a:rPr>
                          <m:t>𝑦</m:t>
                        </m:r>
                      </m:e>
                      <m:sub>
                        <m:r>
                          <a:rPr lang="en-US" altLang="zh-CN" sz="2400" i="1" dirty="0">
                            <a:latin typeface="Cambria Math"/>
                          </a:rPr>
                          <m:t>0</m:t>
                        </m:r>
                      </m:sub>
                    </m:sSub>
                  </m:oMath>
                </a14:m>
                <a:r>
                  <a:rPr lang="zh-CN" altLang="zh-CN" sz="2400" dirty="0"/>
                  <a:t>时</a:t>
                </a:r>
                <a:r>
                  <a:rPr lang="en-US" altLang="zh-CN" sz="2400" dirty="0" smtClean="0"/>
                  <a:t>,</a:t>
                </a:r>
                <a:r>
                  <a:rPr lang="zh-CN" altLang="zh-CN" sz="2400" dirty="0" smtClean="0"/>
                  <a:t>函数</a:t>
                </a:r>
                <a:r>
                  <a:rPr lang="zh-CN" altLang="zh-CN" sz="2400" dirty="0"/>
                  <a:t>值的变化为</a:t>
                </a:r>
                <a14:m>
                  <m:oMath xmlns:m="http://schemas.openxmlformats.org/officeDocument/2006/math">
                    <m:r>
                      <a:rPr lang="en-US" altLang="zh-CN" sz="2400" i="1" dirty="0">
                        <a:latin typeface="Cambria Math"/>
                        <a:ea typeface="Cambria Math"/>
                      </a:rPr>
                      <m:t>∆</m:t>
                    </m:r>
                    <m:r>
                      <a:rPr lang="en-US" altLang="zh-CN" sz="2400" i="1" dirty="0">
                        <a:latin typeface="Cambria Math"/>
                        <a:ea typeface="Cambria Math"/>
                      </a:rPr>
                      <m:t>𝑦</m:t>
                    </m:r>
                    <m:r>
                      <a:rPr lang="en-US" altLang="zh-CN" sz="2400" i="1" dirty="0">
                        <a:latin typeface="Cambria Math"/>
                        <a:ea typeface="Cambria Math"/>
                      </a:rPr>
                      <m:t>=</m:t>
                    </m:r>
                    <m:r>
                      <a:rPr lang="en-US" altLang="zh-CN" sz="2400" i="1" dirty="0">
                        <a:latin typeface="Cambria Math"/>
                        <a:ea typeface="Cambria Math"/>
                      </a:rPr>
                      <m:t>𝑓</m:t>
                    </m:r>
                    <m:r>
                      <m:rPr>
                        <m:nor/>
                      </m:rPr>
                      <a:rPr lang="zh-CN" altLang="zh-CN" sz="2400" dirty="0"/>
                      <m:t>(</m:t>
                    </m:r>
                    <m:r>
                      <a:rPr lang="en-US" altLang="zh-CN" sz="2400" i="1" dirty="0">
                        <a:latin typeface="Cambria Math"/>
                        <a:ea typeface="Cambria Math"/>
                      </a:rPr>
                      <m:t>𝑥</m:t>
                    </m:r>
                    <m:r>
                      <a:rPr lang="en-US" altLang="zh-CN" sz="2400" i="1" dirty="0">
                        <a:latin typeface="Cambria Math"/>
                        <a:ea typeface="Cambria Math"/>
                      </a:rPr>
                      <m:t>+∆</m:t>
                    </m:r>
                    <m:r>
                      <a:rPr lang="en-US" altLang="zh-CN" sz="2400" i="1" dirty="0">
                        <a:latin typeface="Cambria Math"/>
                        <a:ea typeface="Cambria Math"/>
                      </a:rPr>
                      <m:t>𝑥</m:t>
                    </m:r>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ea typeface="Cambria Math"/>
                      </a:rPr>
                      <m:t>)−</m:t>
                    </m:r>
                    <m:r>
                      <a:rPr lang="en-US" altLang="zh-CN" sz="2400" i="1" dirty="0">
                        <a:latin typeface="Cambria Math"/>
                        <a:ea typeface="Cambria Math"/>
                      </a:rPr>
                      <m:t>𝑓</m:t>
                    </m:r>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ea typeface="Cambria Math"/>
                      </a:rPr>
                      <m:t>) </m:t>
                    </m:r>
                  </m:oMath>
                </a14:m>
                <a:r>
                  <a:rPr lang="zh-CN" altLang="zh-CN" sz="2400" dirty="0"/>
                  <a:t>，若自变量的变化量</a:t>
                </a:r>
                <a14:m>
                  <m:oMath xmlns:m="http://schemas.openxmlformats.org/officeDocument/2006/math">
                    <m:r>
                      <a:rPr lang="en-US" altLang="zh-CN" sz="2400" i="1" dirty="0">
                        <a:latin typeface="Cambria Math"/>
                        <a:ea typeface="Cambria Math"/>
                      </a:rPr>
                      <m:t>∆</m:t>
                    </m:r>
                    <m:r>
                      <a:rPr lang="en-US" altLang="zh-CN" sz="2400" i="1" dirty="0">
                        <a:latin typeface="Cambria Math"/>
                        <a:ea typeface="Cambria Math"/>
                      </a:rPr>
                      <m:t>𝑥</m:t>
                    </m:r>
                  </m:oMath>
                </a14:m>
                <a:r>
                  <a:rPr lang="zh-CN" altLang="zh-CN" sz="2400" dirty="0"/>
                  <a:t>趋于无穷小时，比率</a:t>
                </a:r>
                <a14:m>
                  <m:oMath xmlns:m="http://schemas.openxmlformats.org/officeDocument/2006/math">
                    <m:f>
                      <m:fPr>
                        <m:ctrlPr>
                          <a:rPr lang="en-US" altLang="zh-CN" sz="2400" i="1" dirty="0" smtClean="0">
                            <a:latin typeface="Cambria Math"/>
                          </a:rPr>
                        </m:ctrlPr>
                      </m:fPr>
                      <m:num>
                        <m:sSub>
                          <m:sSubPr>
                            <m:ctrlPr>
                              <a:rPr lang="en-US" altLang="zh-CN" sz="2400" i="1" dirty="0">
                                <a:latin typeface="Cambria Math"/>
                              </a:rPr>
                            </m:ctrlPr>
                          </m:sSubPr>
                          <m:e>
                            <m:r>
                              <a:rPr lang="en-US" altLang="zh-CN" sz="2400" i="1" dirty="0">
                                <a:latin typeface="Cambria Math"/>
                                <a:ea typeface="Cambria Math"/>
                              </a:rPr>
                              <m:t>∆</m:t>
                            </m:r>
                          </m:e>
                          <m:sub>
                            <m:r>
                              <a:rPr lang="en-US" altLang="zh-CN" sz="2400" i="1" dirty="0">
                                <a:latin typeface="Cambria Math"/>
                              </a:rPr>
                              <m:t>𝑥</m:t>
                            </m:r>
                          </m:sub>
                        </m:sSub>
                        <m:r>
                          <a:rPr lang="en-US" altLang="zh-CN" sz="2400" b="0" i="1" dirty="0" smtClean="0">
                            <a:latin typeface="Cambria Math"/>
                          </a:rPr>
                          <m:t>𝑧</m:t>
                        </m:r>
                      </m:num>
                      <m:den>
                        <m:r>
                          <m:rPr>
                            <m:sty m:val="p"/>
                          </m:rPr>
                          <a:rPr lang="el-GR" altLang="zh-CN" sz="2400" dirty="0">
                            <a:latin typeface="Cambria Math"/>
                          </a:rPr>
                          <m:t>Δ</m:t>
                        </m:r>
                        <m:r>
                          <a:rPr lang="en-US" altLang="zh-CN" sz="2400" i="1" dirty="0">
                            <a:latin typeface="Cambria Math"/>
                          </a:rPr>
                          <m:t>𝑥</m:t>
                        </m:r>
                      </m:den>
                    </m:f>
                  </m:oMath>
                </a14:m>
                <a:r>
                  <a:rPr lang="zh-CN" altLang="zh-CN" sz="2400" dirty="0"/>
                  <a:t>的极限存在，如下式所示，则该极限称为函数</a:t>
                </a:r>
                <a14:m>
                  <m:oMath xmlns:m="http://schemas.openxmlformats.org/officeDocument/2006/math">
                    <m:r>
                      <a:rPr lang="en-US" altLang="zh-CN" sz="2400" i="1">
                        <a:latin typeface="Cambria Math"/>
                      </a:rPr>
                      <m:t>𝑓</m:t>
                    </m:r>
                    <m:d>
                      <m:dPr>
                        <m:ctrlPr>
                          <a:rPr lang="en-US" altLang="zh-CN" sz="2400" i="1">
                            <a:latin typeface="Cambria Math"/>
                          </a:rPr>
                        </m:ctrlPr>
                      </m:dPr>
                      <m:e>
                        <m:r>
                          <a:rPr lang="en-US" altLang="zh-CN" sz="2400" i="1">
                            <a:latin typeface="Cambria Math"/>
                          </a:rPr>
                          <m:t>𝑥</m:t>
                        </m:r>
                        <m:r>
                          <a:rPr lang="en-US" altLang="zh-CN" sz="2400" b="0" i="1" smtClean="0">
                            <a:latin typeface="Cambria Math"/>
                          </a:rPr>
                          <m:t>,</m:t>
                        </m:r>
                        <m:r>
                          <a:rPr lang="en-US" altLang="zh-CN" sz="2400" b="0" i="1" smtClean="0">
                            <a:latin typeface="Cambria Math"/>
                          </a:rPr>
                          <m:t>𝑦</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𝑥</m:t>
                        </m:r>
                      </m:e>
                      <m:sub>
                        <m:r>
                          <a:rPr lang="en-US" altLang="zh-CN" sz="2400" i="1" dirty="0">
                            <a:latin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rPr>
                      <m:t>)</m:t>
                    </m:r>
                  </m:oMath>
                </a14:m>
                <a:r>
                  <a:rPr lang="zh-CN" altLang="zh-CN" sz="2400" dirty="0"/>
                  <a:t>的导数，通常记为</a:t>
                </a:r>
                <a14:m>
                  <m:oMath xmlns:m="http://schemas.openxmlformats.org/officeDocument/2006/math">
                    <m:r>
                      <a:rPr lang="en-US" altLang="zh-CN" sz="2400" i="1" dirty="0">
                        <a:latin typeface="Cambria Math"/>
                        <a:ea typeface="Cambria Math"/>
                      </a:rPr>
                      <m:t>𝑓</m:t>
                    </m:r>
                    <m:r>
                      <a:rPr lang="en-US" altLang="zh-CN" sz="2400" b="0" i="1" dirty="0" smtClean="0">
                        <a:latin typeface="Cambria Math"/>
                        <a:ea typeface="Cambria Math"/>
                      </a:rPr>
                      <m:t>′</m:t>
                    </m:r>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𝑥</m:t>
                        </m:r>
                      </m:e>
                      <m:sub>
                        <m:r>
                          <a:rPr lang="en-US" altLang="zh-CN" sz="2400" i="1" dirty="0">
                            <a:latin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rPr>
                      <m:t>)</m:t>
                    </m:r>
                  </m:oMath>
                </a14:m>
                <a:r>
                  <a:rPr lang="zh-CN" altLang="zh-CN" sz="2400" dirty="0"/>
                  <a:t>或</a:t>
                </a:r>
                <a14:m>
                  <m:oMath xmlns:m="http://schemas.openxmlformats.org/officeDocument/2006/math">
                    <m:f>
                      <m:fPr>
                        <m:ctrlPr>
                          <a:rPr lang="en-US" altLang="zh-CN" sz="2400" i="1" dirty="0" smtClean="0">
                            <a:latin typeface="Cambria Math"/>
                          </a:rPr>
                        </m:ctrlPr>
                      </m:fPr>
                      <m:num>
                        <m:r>
                          <a:rPr lang="en-US" altLang="zh-CN" sz="2400" i="1" dirty="0" smtClean="0">
                            <a:latin typeface="Cambria Math"/>
                          </a:rPr>
                          <m:t>𝜕</m:t>
                        </m:r>
                        <m:r>
                          <a:rPr lang="en-US" altLang="zh-CN" sz="2400" i="1" dirty="0" smtClean="0">
                            <a:latin typeface="Cambria Math"/>
                          </a:rPr>
                          <m:t>𝑦</m:t>
                        </m:r>
                      </m:num>
                      <m:den>
                        <m:r>
                          <a:rPr lang="en-US" altLang="zh-CN" sz="2400" i="1" dirty="0" smtClean="0">
                            <a:latin typeface="Cambria Math"/>
                          </a:rPr>
                          <m:t>𝜕</m:t>
                        </m:r>
                        <m:r>
                          <a:rPr lang="en-US" altLang="zh-CN" sz="2400" i="1" dirty="0" smtClean="0">
                            <a:latin typeface="Cambria Math"/>
                          </a:rPr>
                          <m:t>𝑥</m:t>
                        </m:r>
                      </m:den>
                    </m:f>
                    <m:sSub>
                      <m:sSubPr>
                        <m:ctrlPr>
                          <a:rPr lang="en-US" altLang="zh-CN" sz="2400" i="1" dirty="0">
                            <a:latin typeface="Cambria Math"/>
                          </a:rPr>
                        </m:ctrlPr>
                      </m:sSubPr>
                      <m:e>
                        <m:r>
                          <a:rPr lang="en-US" altLang="zh-CN" sz="2400" i="1" dirty="0">
                            <a:latin typeface="Cambria Math"/>
                          </a:rPr>
                          <m:t>|</m:t>
                        </m:r>
                      </m:e>
                      <m:sub>
                        <m:r>
                          <a:rPr lang="en-US" altLang="zh-CN" sz="2400" i="1" dirty="0">
                            <a:latin typeface="Cambria Math"/>
                            <a:ea typeface="Cambria Math"/>
                          </a:rPr>
                          <m:t>(</m:t>
                        </m:r>
                        <m:sSub>
                          <m:sSubPr>
                            <m:ctrlPr>
                              <a:rPr lang="en-US" altLang="zh-CN" sz="2400" i="1" dirty="0">
                                <a:latin typeface="Cambria Math"/>
                                <a:ea typeface="Cambria Math"/>
                              </a:rPr>
                            </m:ctrlPr>
                          </m:sSubPr>
                          <m:e>
                            <m:r>
                              <a:rPr lang="en-US" altLang="zh-CN" sz="2400" i="1" dirty="0">
                                <a:latin typeface="Cambria Math"/>
                                <a:ea typeface="Cambria Math"/>
                              </a:rPr>
                              <m:t>𝑥</m:t>
                            </m:r>
                          </m:e>
                          <m:sub>
                            <m:r>
                              <a:rPr lang="en-US" altLang="zh-CN" sz="2400" i="1" dirty="0">
                                <a:latin typeface="Cambria Math"/>
                                <a:ea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ea typeface="Cambria Math"/>
                          </a:rPr>
                          <m:t>)</m:t>
                        </m:r>
                      </m:sub>
                    </m:sSub>
                  </m:oMath>
                </a14:m>
                <a:r>
                  <a:rPr lang="zh-CN" altLang="zh-CN" sz="2400" dirty="0" smtClean="0"/>
                  <a:t>，</a:t>
                </a:r>
                <a:r>
                  <a:rPr lang="zh-CN" altLang="zh-CN" sz="2400" dirty="0"/>
                  <a:t>并称函数</a:t>
                </a:r>
                <a:r>
                  <a:rPr lang="en-US" altLang="zh-CN" sz="2400" dirty="0"/>
                  <a:t> </a:t>
                </a:r>
                <a14:m>
                  <m:oMath xmlns:m="http://schemas.openxmlformats.org/officeDocument/2006/math">
                    <m:r>
                      <a:rPr lang="en-US" altLang="zh-CN" sz="2400" i="1">
                        <a:latin typeface="Cambria Math"/>
                      </a:rPr>
                      <m:t>𝑧</m:t>
                    </m:r>
                    <m:r>
                      <a:rPr lang="en-US" altLang="zh-CN" sz="2400" i="1">
                        <a:latin typeface="Cambria Math"/>
                      </a:rPr>
                      <m:t>=</m:t>
                    </m:r>
                    <m:r>
                      <a:rPr lang="en-US" altLang="zh-CN" sz="2400" i="1">
                        <a:latin typeface="Cambria Math"/>
                      </a:rPr>
                      <m:t>𝑓</m:t>
                    </m:r>
                    <m:d>
                      <m:dPr>
                        <m:ctrlPr>
                          <a:rPr lang="en-US" altLang="zh-CN" sz="2400" i="1">
                            <a:latin typeface="Cambria Math"/>
                          </a:rPr>
                        </m:ctrlPr>
                      </m:dPr>
                      <m:e>
                        <m:r>
                          <a:rPr lang="en-US" altLang="zh-CN" sz="2400" i="1">
                            <a:latin typeface="Cambria Math"/>
                          </a:rPr>
                          <m:t>𝑥</m:t>
                        </m:r>
                        <m:r>
                          <a:rPr lang="en-US" altLang="zh-CN" sz="2400" i="1">
                            <a:latin typeface="Cambria Math"/>
                          </a:rPr>
                          <m:t>,</m:t>
                        </m:r>
                        <m:r>
                          <a:rPr lang="en-US" altLang="zh-CN" sz="2400" i="1">
                            <a:latin typeface="Cambria Math"/>
                          </a:rPr>
                          <m:t>𝑦</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𝑥</m:t>
                        </m:r>
                      </m:e>
                      <m:sub>
                        <m:r>
                          <a:rPr lang="en-US" altLang="zh-CN" sz="2400" i="1" dirty="0">
                            <a:latin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rPr>
                      <m:t>)</m:t>
                    </m:r>
                  </m:oMath>
                </a14:m>
                <a:r>
                  <a:rPr lang="zh-CN" altLang="zh-CN" sz="2400" dirty="0"/>
                  <a:t>可导</a:t>
                </a:r>
                <a:r>
                  <a:rPr lang="en-US" altLang="zh-CN" sz="2400" dirty="0"/>
                  <a:t>/</a:t>
                </a:r>
                <a:r>
                  <a:rPr lang="zh-CN" altLang="zh-CN" sz="2400" dirty="0"/>
                  <a:t>可微；若极限不存在则称</a:t>
                </a:r>
                <a14:m>
                  <m:oMath xmlns:m="http://schemas.openxmlformats.org/officeDocument/2006/math">
                    <m:r>
                      <a:rPr lang="en-US" altLang="zh-CN" sz="2400" i="1">
                        <a:latin typeface="Cambria Math"/>
                      </a:rPr>
                      <m:t>𝑧</m:t>
                    </m:r>
                    <m:r>
                      <a:rPr lang="en-US" altLang="zh-CN" sz="2400" i="1">
                        <a:latin typeface="Cambria Math"/>
                      </a:rPr>
                      <m:t>=</m:t>
                    </m:r>
                    <m:r>
                      <a:rPr lang="en-US" altLang="zh-CN" sz="2400" i="1">
                        <a:latin typeface="Cambria Math"/>
                      </a:rPr>
                      <m:t>𝑓</m:t>
                    </m:r>
                    <m:d>
                      <m:dPr>
                        <m:ctrlPr>
                          <a:rPr lang="en-US" altLang="zh-CN" sz="2400" i="1">
                            <a:latin typeface="Cambria Math"/>
                          </a:rPr>
                        </m:ctrlPr>
                      </m:dPr>
                      <m:e>
                        <m:r>
                          <a:rPr lang="en-US" altLang="zh-CN" sz="2400" i="1">
                            <a:latin typeface="Cambria Math"/>
                          </a:rPr>
                          <m:t>𝑥</m:t>
                        </m:r>
                        <m:r>
                          <a:rPr lang="en-US" altLang="zh-CN" sz="2400" i="1">
                            <a:latin typeface="Cambria Math"/>
                          </a:rPr>
                          <m:t>,</m:t>
                        </m:r>
                        <m:r>
                          <a:rPr lang="en-US" altLang="zh-CN" sz="2400" i="1">
                            <a:latin typeface="Cambria Math"/>
                          </a:rPr>
                          <m:t>𝑦</m:t>
                        </m:r>
                      </m:e>
                    </m:d>
                  </m:oMath>
                </a14:m>
                <a:r>
                  <a:rPr lang="zh-CN" altLang="zh-CN" sz="2400" dirty="0"/>
                  <a:t>在点</a:t>
                </a:r>
                <a14:m>
                  <m:oMath xmlns:m="http://schemas.openxmlformats.org/officeDocument/2006/math">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𝑥</m:t>
                        </m:r>
                      </m:e>
                      <m:sub>
                        <m:r>
                          <a:rPr lang="en-US" altLang="zh-CN" sz="2400" i="1" dirty="0">
                            <a:latin typeface="Cambria Math"/>
                          </a:rPr>
                          <m:t>0</m:t>
                        </m:r>
                      </m:sub>
                    </m:sSub>
                    <m:sSub>
                      <m:sSubPr>
                        <m:ctrlPr>
                          <a:rPr lang="en-US" altLang="zh-CN" sz="2400" i="1" dirty="0">
                            <a:latin typeface="Cambria Math"/>
                          </a:rPr>
                        </m:ctrlPr>
                      </m:sSubPr>
                      <m:e>
                        <m:r>
                          <a:rPr lang="en-US" altLang="zh-CN" sz="2400" i="1" dirty="0">
                            <a:latin typeface="Cambria Math"/>
                          </a:rPr>
                          <m:t>,</m:t>
                        </m:r>
                        <m:r>
                          <a:rPr lang="en-US" altLang="zh-CN" sz="2400" i="1" dirty="0">
                            <a:latin typeface="Cambria Math"/>
                          </a:rPr>
                          <m:t>𝑦</m:t>
                        </m:r>
                      </m:e>
                      <m:sub>
                        <m:r>
                          <a:rPr lang="en-US" altLang="zh-CN" sz="2400" i="1" dirty="0">
                            <a:latin typeface="Cambria Math"/>
                          </a:rPr>
                          <m:t>0</m:t>
                        </m:r>
                      </m:sub>
                    </m:sSub>
                    <m:r>
                      <a:rPr lang="en-US" altLang="zh-CN" sz="2400" i="1" dirty="0">
                        <a:latin typeface="Cambria Math"/>
                      </a:rPr>
                      <m:t>)</m:t>
                    </m:r>
                  </m:oMath>
                </a14:m>
                <a:r>
                  <a:rPr lang="zh-CN" altLang="zh-CN" sz="2400" dirty="0"/>
                  <a:t>不可</a:t>
                </a:r>
                <a:r>
                  <a:rPr lang="zh-CN" altLang="zh-CN" sz="2400" dirty="0" smtClean="0"/>
                  <a:t>导。</a:t>
                </a:r>
                <a:endParaRPr lang="en-US" altLang="zh-CN" sz="2400" dirty="0" smtClean="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3383875"/>
              </a:xfrm>
              <a:prstGeom prst="rect">
                <a:avLst/>
              </a:prstGeom>
              <a:blipFill rotWithShape="1">
                <a:blip r:embed="rId1"/>
                <a:stretch>
                  <a:fillRect l="-1116" t="-1441" r="-1042" b="-3243"/>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129109" cy="369332"/>
          </a:xfrm>
          <a:prstGeom prst="rect">
            <a:avLst/>
          </a:prstGeom>
          <a:noFill/>
        </p:spPr>
        <p:txBody>
          <a:bodyPr wrap="none" rtlCol="0">
            <a:spAutoFit/>
          </a:bodyPr>
          <a:lstStyle/>
          <a:p>
            <a:r>
              <a:rPr lang="en-US" altLang="zh-CN" b="1" dirty="0" smtClean="0">
                <a:solidFill>
                  <a:srgbClr val="3D89BC"/>
                </a:solidFill>
              </a:rPr>
              <a:t>2.3.1</a:t>
            </a:r>
            <a:r>
              <a:rPr lang="zh-CN" altLang="en-US" b="1" dirty="0">
                <a:solidFill>
                  <a:srgbClr val="3D89BC"/>
                </a:solidFill>
              </a:rPr>
              <a:t>导数和偏导数</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3" name="对象 32"/>
          <p:cNvGraphicFramePr>
            <a:graphicFrameLocks noChangeAspect="1"/>
          </p:cNvGraphicFramePr>
          <p:nvPr/>
        </p:nvGraphicFramePr>
        <p:xfrm>
          <a:off x="633532" y="4660495"/>
          <a:ext cx="7956141" cy="1057259"/>
        </p:xfrm>
        <a:graphic>
          <a:graphicData uri="http://schemas.openxmlformats.org/presentationml/2006/ole">
            <mc:AlternateContent xmlns:mc="http://schemas.openxmlformats.org/markup-compatibility/2006">
              <mc:Choice xmlns:v="urn:schemas-microsoft-com:vml" Requires="v">
                <p:oleObj spid="_x0000_s14393" name="Equation" r:id="rId4" imgW="56692800" imgH="7620000" progId="Equation.DSMT4">
                  <p:embed/>
                </p:oleObj>
              </mc:Choice>
              <mc:Fallback>
                <p:oleObj name="Equation" r:id="rId4" imgW="56692800" imgH="7620000" progId="Equation.DSMT4">
                  <p:embed/>
                  <p:pic>
                    <p:nvPicPr>
                      <p:cNvPr id="0" name="Object 8"/>
                      <p:cNvPicPr>
                        <a:picLocks noChangeAspect="1" noChangeArrowheads="1"/>
                      </p:cNvPicPr>
                      <p:nvPr/>
                    </p:nvPicPr>
                    <p:blipFill>
                      <a:blip r:embed="rId5"/>
                      <a:srcRect/>
                      <a:stretch>
                        <a:fillRect/>
                      </a:stretch>
                    </p:blipFill>
                    <p:spPr bwMode="auto">
                      <a:xfrm>
                        <a:off x="633532" y="4660495"/>
                        <a:ext cx="7956141" cy="1057259"/>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596708"/>
              </a:xfrm>
              <a:prstGeom prst="rect">
                <a:avLst/>
              </a:prstGeom>
            </p:spPr>
            <p:txBody>
              <a:bodyPr wrap="square">
                <a:spAutoFit/>
              </a:bodyPr>
              <a:lstStyle/>
              <a:p>
                <a:r>
                  <a:rPr lang="zh-CN" altLang="en-US" sz="2400" dirty="0" smtClean="0"/>
                  <a:t>梯度</a:t>
                </a:r>
                <a:r>
                  <a:rPr lang="zh-CN" altLang="zh-CN" sz="2400" dirty="0" smtClean="0"/>
                  <a:t>：</a:t>
                </a:r>
                <a:endParaRPr lang="en-US" altLang="zh-CN" sz="2400" dirty="0" smtClean="0"/>
              </a:p>
              <a:p>
                <a:r>
                  <a:rPr lang="zh-CN" altLang="en-US" sz="2400" dirty="0"/>
                  <a:t>根据上面偏导数的定义，当对某个变量求偏导数时函数中所有其它变量要被当作常数。即把函数当作只含该变量的一元函数，然后根据一元函数的求导法则进行求导即可。这样二元函数的偏导数定义可以推广到三元函数和多元函数，它们的偏导数求解都是类似的。</a:t>
                </a:r>
                <a:endParaRPr lang="en-US" altLang="zh-CN" sz="2400" dirty="0" smtClean="0"/>
              </a:p>
              <a:p>
                <a:r>
                  <a:rPr lang="zh-CN" altLang="zh-CN" sz="2400" dirty="0" smtClean="0"/>
                  <a:t>记</a:t>
                </a:r>
                <a14:m>
                  <m:oMath xmlns:m="http://schemas.openxmlformats.org/officeDocument/2006/math">
                    <m:r>
                      <a:rPr lang="en-US" altLang="zh-CN" sz="2400" b="0" i="1" dirty="0" smtClean="0">
                        <a:latin typeface="Cambria Math"/>
                      </a:rPr>
                      <m:t>𝑛</m:t>
                    </m:r>
                  </m:oMath>
                </a14:m>
                <a:r>
                  <a:rPr lang="zh-CN" altLang="zh-CN" sz="2400" dirty="0"/>
                  <a:t>元实函数</a:t>
                </a:r>
                <a14:m>
                  <m:oMath xmlns:m="http://schemas.openxmlformats.org/officeDocument/2006/math">
                    <m:r>
                      <a:rPr lang="en-US" altLang="zh-CN" sz="2400" b="0" i="1" dirty="0" smtClean="0">
                        <a:latin typeface="Cambria Math"/>
                      </a:rPr>
                      <m:t>𝑓</m:t>
                    </m:r>
                    <m:r>
                      <a:rPr lang="en-US" altLang="zh-CN" sz="2400" b="0" i="1" dirty="0" smtClean="0">
                        <a:latin typeface="Cambria Math"/>
                      </a:rPr>
                      <m:t>:</m:t>
                    </m:r>
                    <m:sSup>
                      <m:sSupPr>
                        <m:ctrlPr>
                          <a:rPr lang="en-US" altLang="zh-CN" sz="2400" b="0" i="1" dirty="0" smtClean="0">
                            <a:latin typeface="Cambria Math"/>
                          </a:rPr>
                        </m:ctrlPr>
                      </m:sSupPr>
                      <m:e>
                        <m:r>
                          <a:rPr lang="en-US" altLang="zh-CN" sz="2400" b="0" i="1" dirty="0" smtClean="0">
                            <a:latin typeface="Cambria Math"/>
                          </a:rPr>
                          <m:t>𝑅</m:t>
                        </m:r>
                      </m:e>
                      <m:sup>
                        <m:r>
                          <a:rPr lang="en-US" altLang="zh-CN" sz="2400" b="0" i="1" dirty="0" smtClean="0">
                            <a:latin typeface="Cambria Math"/>
                          </a:rPr>
                          <m:t>𝑛</m:t>
                        </m:r>
                      </m:sup>
                    </m:sSup>
                    <m:r>
                      <a:rPr lang="en-US" altLang="zh-CN" sz="2400" b="0" i="1" dirty="0" smtClean="0">
                        <a:latin typeface="Cambria Math"/>
                        <a:ea typeface="Cambria Math"/>
                      </a:rPr>
                      <m:t>→</m:t>
                    </m:r>
                    <m:r>
                      <a:rPr lang="en-US" altLang="zh-CN" sz="2400" b="0" i="1" dirty="0" smtClean="0">
                        <a:latin typeface="Cambria Math"/>
                        <a:ea typeface="Cambria Math"/>
                      </a:rPr>
                      <m:t>𝑅</m:t>
                    </m:r>
                  </m:oMath>
                </a14:m>
                <a:r>
                  <a:rPr lang="zh-CN" altLang="zh-CN" sz="2400" dirty="0"/>
                  <a:t>为</a:t>
                </a:r>
                <a14:m>
                  <m:oMath xmlns:m="http://schemas.openxmlformats.org/officeDocument/2006/math">
                    <m:r>
                      <a:rPr lang="en-US" altLang="zh-CN" sz="2400" i="1" dirty="0">
                        <a:latin typeface="Cambria Math"/>
                      </a:rPr>
                      <m:t>𝑓</m:t>
                    </m:r>
                    <m:d>
                      <m:dPr>
                        <m:ctrlPr>
                          <a:rPr lang="en-US" altLang="zh-CN" sz="2400" i="1" dirty="0" smtClean="0">
                            <a:latin typeface="Cambria Math"/>
                          </a:rPr>
                        </m:ctrlPr>
                      </m:dPr>
                      <m:e>
                        <m:r>
                          <a:rPr lang="en-US" altLang="zh-CN" sz="2400" b="0" i="1" dirty="0" smtClean="0">
                            <a:latin typeface="Cambria Math"/>
                          </a:rPr>
                          <m:t>𝑋</m:t>
                        </m:r>
                      </m:e>
                    </m:d>
                  </m:oMath>
                </a14:m>
                <a:r>
                  <a:rPr lang="zh-CN" altLang="en-US" sz="2400" dirty="0" smtClean="0"/>
                  <a:t>，</a:t>
                </a:r>
                <a:r>
                  <a:rPr lang="zh-CN" altLang="zh-CN" sz="2400" dirty="0"/>
                  <a:t>其中</a:t>
                </a:r>
                <a14:m>
                  <m:oMath xmlns:m="http://schemas.openxmlformats.org/officeDocument/2006/math">
                    <m:r>
                      <a:rPr lang="en-US" altLang="zh-CN" sz="2400" i="1" dirty="0">
                        <a:latin typeface="Cambria Math"/>
                      </a:rPr>
                      <m:t>𝑋</m:t>
                    </m:r>
                    <m:r>
                      <a:rPr lang="en-US" altLang="zh-CN" sz="2400" b="0" i="1" dirty="0" smtClean="0">
                        <a:latin typeface="Cambria Math"/>
                      </a:rPr>
                      <m:t>=</m:t>
                    </m:r>
                    <m:d>
                      <m:dPr>
                        <m:ctrlPr>
                          <a:rPr lang="en-US" altLang="zh-CN" sz="2400" b="0" i="1" dirty="0" smtClean="0">
                            <a:latin typeface="Cambria Math"/>
                          </a:rPr>
                        </m:ctrlPr>
                      </m:dPr>
                      <m:e>
                        <m:sSub>
                          <m:sSubPr>
                            <m:ctrlPr>
                              <a:rPr lang="en-US" altLang="zh-CN" sz="2400" b="0" i="1" dirty="0" smtClean="0">
                                <a:latin typeface="Cambria Math"/>
                              </a:rPr>
                            </m:ctrlPr>
                          </m:sSubPr>
                          <m:e>
                            <m:r>
                              <a:rPr lang="en-US" altLang="zh-CN" sz="2400" b="0" i="1" dirty="0" smtClean="0">
                                <a:latin typeface="Cambria Math"/>
                              </a:rPr>
                              <m:t>𝑥</m:t>
                            </m:r>
                          </m:e>
                          <m:sub>
                            <m:r>
                              <a:rPr lang="en-US" altLang="zh-CN" sz="2400" b="0" i="1" dirty="0" smtClean="0">
                                <a:latin typeface="Cambria Math"/>
                              </a:rPr>
                              <m:t>1</m:t>
                            </m:r>
                          </m:sub>
                        </m:sSub>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2</m:t>
                            </m:r>
                          </m:sub>
                        </m:sSub>
                        <m:r>
                          <a:rPr lang="en-US" altLang="zh-CN" sz="2400" b="0" i="1" dirty="0" smtClean="0">
                            <a:latin typeface="Cambria Math"/>
                          </a:rPr>
                          <m:t>,</m:t>
                        </m:r>
                        <m:r>
                          <a:rPr lang="en-US" altLang="zh-CN" sz="2400" b="0" i="1" dirty="0" smtClean="0">
                            <a:latin typeface="Cambria Math"/>
                            <a:ea typeface="Cambria Math"/>
                          </a:rPr>
                          <m:t>⋯</m:t>
                        </m:r>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𝑛</m:t>
                            </m:r>
                          </m:sub>
                        </m:sSub>
                      </m:e>
                    </m:d>
                    <m:r>
                      <a:rPr lang="en-US" altLang="zh-CN" sz="2400" b="0" i="1" dirty="0" smtClean="0">
                        <a:latin typeface="Cambria Math"/>
                      </a:rPr>
                      <m:t>′</m:t>
                    </m:r>
                  </m:oMath>
                </a14:m>
                <a:r>
                  <a:rPr lang="zh-CN" altLang="zh-CN" sz="2400" dirty="0"/>
                  <a:t>是</a:t>
                </a:r>
                <a14:m>
                  <m:oMath xmlns:m="http://schemas.openxmlformats.org/officeDocument/2006/math">
                    <m:r>
                      <a:rPr lang="en-US" altLang="zh-CN" sz="2400" i="1" dirty="0">
                        <a:latin typeface="Cambria Math"/>
                      </a:rPr>
                      <m:t>𝑛</m:t>
                    </m:r>
                  </m:oMath>
                </a14:m>
                <a:r>
                  <a:rPr lang="zh-CN" altLang="zh-CN" sz="2400" dirty="0"/>
                  <a:t>维自变量。如果</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在每一个分量</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𝑖</m:t>
                        </m:r>
                      </m:sub>
                    </m:sSub>
                    <m:r>
                      <a:rPr lang="en-US" altLang="zh-CN" sz="2400" i="1" dirty="0">
                        <a:latin typeface="Cambria Math"/>
                      </a:rPr>
                      <m:t>,</m:t>
                    </m:r>
                    <m:r>
                      <a:rPr lang="en-US" altLang="zh-CN" sz="2400" b="0" i="1" dirty="0" smtClean="0">
                        <a:latin typeface="Cambria Math"/>
                      </a:rPr>
                      <m:t>𝑖</m:t>
                    </m:r>
                    <m:r>
                      <a:rPr lang="en-US" altLang="zh-CN" sz="2400" b="0" i="1" dirty="0" smtClean="0">
                        <a:latin typeface="Cambria Math"/>
                      </a:rPr>
                      <m:t>=1,2,⋯,</m:t>
                    </m:r>
                    <m:r>
                      <a:rPr lang="en-US" altLang="zh-CN" sz="2400" b="0" i="1" dirty="0" smtClean="0">
                        <a:latin typeface="Cambria Math"/>
                      </a:rPr>
                      <m:t>𝑛</m:t>
                    </m:r>
                  </m:oMath>
                </a14:m>
                <a:r>
                  <a:rPr lang="zh-CN" altLang="zh-CN" sz="2400" dirty="0"/>
                  <a:t>一阶可导，即偏导数</a:t>
                </a:r>
                <a14:m>
                  <m:oMath xmlns:m="http://schemas.openxmlformats.org/officeDocument/2006/math">
                    <m:f>
                      <m:fPr>
                        <m:ctrlPr>
                          <a:rPr lang="en-US" altLang="zh-CN" sz="2400" i="1" dirty="0" smtClean="0">
                            <a:latin typeface="Cambria Math"/>
                          </a:rPr>
                        </m:ctrlPr>
                      </m:fPr>
                      <m:num>
                        <m:r>
                          <a:rPr lang="en-US" altLang="zh-CN" sz="2400" i="1" dirty="0">
                            <a:latin typeface="Cambria Math"/>
                          </a:rPr>
                          <m:t>𝜕</m:t>
                        </m:r>
                        <m:r>
                          <a:rPr lang="en-US" altLang="zh-CN" sz="2400" i="1" dirty="0">
                            <a:latin typeface="Cambria Math"/>
                          </a:rPr>
                          <m:t>𝑦</m:t>
                        </m:r>
                      </m:num>
                      <m:den>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𝑖</m:t>
                            </m:r>
                          </m:sub>
                        </m:sSub>
                      </m:den>
                    </m:f>
                    <m:r>
                      <a:rPr lang="en-US" altLang="zh-CN" sz="2400" i="1" dirty="0">
                        <a:latin typeface="Cambria Math"/>
                      </a:rPr>
                      <m:t>,</m:t>
                    </m:r>
                    <m:r>
                      <a:rPr lang="en-US" altLang="zh-CN" sz="2400" i="1" dirty="0">
                        <a:latin typeface="Cambria Math"/>
                      </a:rPr>
                      <m:t>𝑖</m:t>
                    </m:r>
                    <m:r>
                      <a:rPr lang="en-US" altLang="zh-CN" sz="2400" i="1" dirty="0">
                        <a:latin typeface="Cambria Math"/>
                      </a:rPr>
                      <m:t>=1,2,⋯,</m:t>
                    </m:r>
                    <m:r>
                      <a:rPr lang="en-US" altLang="zh-CN" sz="2400" i="1" dirty="0">
                        <a:latin typeface="Cambria Math"/>
                      </a:rPr>
                      <m:t>𝑛</m:t>
                    </m:r>
                  </m:oMath>
                </a14:m>
                <a:r>
                  <a:rPr lang="zh-CN" altLang="zh-CN" sz="2400" dirty="0"/>
                  <a:t>都存在，则称</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在点</a:t>
                </a:r>
                <a14:m>
                  <m:oMath xmlns:m="http://schemas.openxmlformats.org/officeDocument/2006/math">
                    <m:r>
                      <a:rPr lang="en-US" altLang="zh-CN" sz="2400" i="1" dirty="0">
                        <a:latin typeface="Cambria Math"/>
                      </a:rPr>
                      <m:t>𝑋</m:t>
                    </m:r>
                  </m:oMath>
                </a14:m>
                <a:r>
                  <a:rPr lang="zh-CN" altLang="zh-CN" sz="2400" dirty="0"/>
                  <a:t>处一阶可导，并且把偏导数组成的向量</a:t>
                </a:r>
                <a14:m>
                  <m:oMath xmlns:m="http://schemas.openxmlformats.org/officeDocument/2006/math">
                    <m:r>
                      <a:rPr lang="en-US" altLang="zh-CN" sz="2400" i="1" dirty="0" smtClean="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r>
                      <a:rPr lang="en-US" altLang="zh-CN" sz="2400" b="0" i="1" dirty="0" smtClean="0">
                        <a:latin typeface="Cambria Math"/>
                      </a:rPr>
                      <m:t>=</m:t>
                    </m:r>
                    <m:d>
                      <m:dPr>
                        <m:ctrlPr>
                          <a:rPr lang="en-US" altLang="zh-CN" sz="2400" b="0" i="1" dirty="0" smtClean="0">
                            <a:latin typeface="Cambria Math"/>
                          </a:rPr>
                        </m:ctrlPr>
                      </m:dPr>
                      <m:e>
                        <m:f>
                          <m:fPr>
                            <m:ctrlPr>
                              <a:rPr lang="en-US" altLang="zh-CN" sz="2400" i="1" dirty="0">
                                <a:latin typeface="Cambria Math"/>
                              </a:rPr>
                            </m:ctrlPr>
                          </m:fPr>
                          <m:num>
                            <m:r>
                              <a:rPr lang="en-US" altLang="zh-CN" sz="2400" i="1" dirty="0">
                                <a:latin typeface="Cambria Math"/>
                              </a:rPr>
                              <m:t>𝜕</m:t>
                            </m:r>
                            <m:r>
                              <a:rPr lang="en-US" altLang="zh-CN" sz="2400" i="1" dirty="0">
                                <a:latin typeface="Cambria Math"/>
                              </a:rPr>
                              <m:t>𝑦</m:t>
                            </m:r>
                          </m:num>
                          <m:den>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1</m:t>
                                </m:r>
                              </m:sub>
                            </m:sSub>
                          </m:den>
                        </m:f>
                        <m:r>
                          <a:rPr lang="en-US" altLang="zh-CN" sz="2400" i="1" dirty="0">
                            <a:latin typeface="Cambria Math"/>
                          </a:rPr>
                          <m:t>,</m:t>
                        </m:r>
                        <m:f>
                          <m:fPr>
                            <m:ctrlPr>
                              <a:rPr lang="en-US" altLang="zh-CN" sz="2400" i="1" dirty="0">
                                <a:latin typeface="Cambria Math"/>
                              </a:rPr>
                            </m:ctrlPr>
                          </m:fPr>
                          <m:num>
                            <m:r>
                              <a:rPr lang="en-US" altLang="zh-CN" sz="2400" i="1" dirty="0">
                                <a:latin typeface="Cambria Math"/>
                              </a:rPr>
                              <m:t>𝜕</m:t>
                            </m:r>
                            <m:r>
                              <a:rPr lang="en-US" altLang="zh-CN" sz="2400" i="1" dirty="0">
                                <a:latin typeface="Cambria Math"/>
                              </a:rPr>
                              <m:t>𝑦</m:t>
                            </m:r>
                          </m:num>
                          <m:den>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2</m:t>
                                </m:r>
                              </m:sub>
                            </m:sSub>
                          </m:den>
                        </m:f>
                        <m:r>
                          <a:rPr lang="en-US" altLang="zh-CN" sz="2400" i="1" dirty="0">
                            <a:latin typeface="Cambria Math"/>
                          </a:rPr>
                          <m:t>,</m:t>
                        </m:r>
                        <m:r>
                          <a:rPr lang="en-US" altLang="zh-CN" sz="2400" i="1" dirty="0">
                            <a:latin typeface="Cambria Math"/>
                            <a:ea typeface="Cambria Math"/>
                          </a:rPr>
                          <m:t>⋯</m:t>
                        </m:r>
                        <m:r>
                          <a:rPr lang="en-US" altLang="zh-CN" sz="2400" i="1" dirty="0">
                            <a:latin typeface="Cambria Math"/>
                          </a:rPr>
                          <m:t>,</m:t>
                        </m:r>
                        <m:f>
                          <m:fPr>
                            <m:ctrlPr>
                              <a:rPr lang="en-US" altLang="zh-CN" sz="2400" i="1" dirty="0">
                                <a:latin typeface="Cambria Math"/>
                              </a:rPr>
                            </m:ctrlPr>
                          </m:fPr>
                          <m:num>
                            <m:r>
                              <a:rPr lang="en-US" altLang="zh-CN" sz="2400" i="1" dirty="0">
                                <a:latin typeface="Cambria Math"/>
                              </a:rPr>
                              <m:t>𝜕</m:t>
                            </m:r>
                            <m:r>
                              <a:rPr lang="en-US" altLang="zh-CN" sz="2400" i="1" dirty="0">
                                <a:latin typeface="Cambria Math"/>
                              </a:rPr>
                              <m:t>𝑦</m:t>
                            </m:r>
                          </m:num>
                          <m:den>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𝑛</m:t>
                                </m:r>
                              </m:sub>
                            </m:sSub>
                          </m:den>
                        </m:f>
                        <m:r>
                          <a:rPr lang="en-US" altLang="zh-CN" sz="2400" i="1" dirty="0">
                            <a:latin typeface="Cambria Math"/>
                          </a:rPr>
                          <m:t>,</m:t>
                        </m:r>
                      </m:e>
                    </m:d>
                    <m:r>
                      <a:rPr lang="en-US" altLang="zh-CN" sz="2400" b="0" i="1" dirty="0" smtClean="0">
                        <a:latin typeface="Cambria Math"/>
                      </a:rPr>
                      <m:t>′</m:t>
                    </m:r>
                  </m:oMath>
                </a14:m>
                <a:r>
                  <a:rPr lang="zh-CN" altLang="zh-CN" sz="2400" dirty="0"/>
                  <a:t>称为</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在点</a:t>
                </a:r>
                <a14:m>
                  <m:oMath xmlns:m="http://schemas.openxmlformats.org/officeDocument/2006/math">
                    <m:r>
                      <a:rPr lang="en-US" altLang="zh-CN" sz="2400" i="1" dirty="0">
                        <a:latin typeface="Cambria Math"/>
                      </a:rPr>
                      <m:t>𝑋</m:t>
                    </m:r>
                  </m:oMath>
                </a14:m>
                <a:r>
                  <a:rPr lang="zh-CN" altLang="zh-CN" sz="2400" dirty="0"/>
                  <a:t>处的一阶导数，也即梯度，常记为</a:t>
                </a:r>
                <a14:m>
                  <m:oMath xmlns:m="http://schemas.openxmlformats.org/officeDocument/2006/math">
                    <m:r>
                      <a:rPr lang="en-US" altLang="zh-CN" sz="2400" i="1" dirty="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en-US" altLang="zh-CN" sz="2400" dirty="0"/>
                  <a:t> </a:t>
                </a:r>
                <a:r>
                  <a:rPr lang="zh-CN" altLang="zh-CN" sz="2400" dirty="0"/>
                  <a:t>。</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596708"/>
              </a:xfrm>
              <a:prstGeom prst="rect">
                <a:avLst/>
              </a:prstGeom>
              <a:blipFill rotWithShape="1">
                <a:blip r:embed="rId1"/>
                <a:stretch>
                  <a:fillRect l="-1116" t="-1061" r="-4911" b="-2122"/>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359941" cy="369332"/>
          </a:xfrm>
          <a:prstGeom prst="rect">
            <a:avLst/>
          </a:prstGeom>
          <a:noFill/>
        </p:spPr>
        <p:txBody>
          <a:bodyPr wrap="none" rtlCol="0">
            <a:spAutoFit/>
          </a:bodyPr>
          <a:lstStyle/>
          <a:p>
            <a:r>
              <a:rPr lang="en-US" altLang="zh-CN" b="1" dirty="0" smtClean="0">
                <a:solidFill>
                  <a:srgbClr val="3D89BC"/>
                </a:solidFill>
              </a:rPr>
              <a:t>2.3.2</a:t>
            </a:r>
            <a:r>
              <a:rPr lang="zh-CN" altLang="en-US" b="1" dirty="0">
                <a:solidFill>
                  <a:srgbClr val="3D89BC"/>
                </a:solidFill>
              </a:rPr>
              <a:t>梯度和海森矩阵</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689454"/>
              </a:xfrm>
              <a:prstGeom prst="rect">
                <a:avLst/>
              </a:prstGeom>
            </p:spPr>
            <p:txBody>
              <a:bodyPr wrap="square">
                <a:spAutoFit/>
              </a:bodyPr>
              <a:lstStyle/>
              <a:p>
                <a:r>
                  <a:rPr lang="zh-CN" altLang="en-US" sz="2400" dirty="0" smtClean="0"/>
                  <a:t>海森矩阵</a:t>
                </a:r>
                <a:r>
                  <a:rPr lang="zh-CN" altLang="zh-CN" sz="2400" dirty="0" smtClean="0"/>
                  <a:t>：</a:t>
                </a:r>
                <a:endParaRPr lang="en-US" altLang="zh-CN" sz="2400" dirty="0" smtClean="0"/>
              </a:p>
              <a:p>
                <a:r>
                  <a:rPr lang="zh-CN" altLang="zh-CN" sz="2400" dirty="0"/>
                  <a:t>记</a:t>
                </a:r>
                <a14:m>
                  <m:oMath xmlns:m="http://schemas.openxmlformats.org/officeDocument/2006/math">
                    <m:r>
                      <a:rPr lang="en-US" altLang="zh-CN" sz="2400" i="1" dirty="0">
                        <a:latin typeface="Cambria Math"/>
                      </a:rPr>
                      <m:t>𝑛</m:t>
                    </m:r>
                  </m:oMath>
                </a14:m>
                <a:r>
                  <a:rPr lang="zh-CN" altLang="zh-CN" sz="2400" dirty="0"/>
                  <a:t>元实函数</a:t>
                </a:r>
                <a14:m>
                  <m:oMath xmlns:m="http://schemas.openxmlformats.org/officeDocument/2006/math">
                    <m:r>
                      <a:rPr lang="en-US" altLang="zh-CN" sz="2400" i="1" dirty="0">
                        <a:latin typeface="Cambria Math"/>
                      </a:rPr>
                      <m:t>𝑓</m:t>
                    </m:r>
                    <m:r>
                      <a:rPr lang="en-US" altLang="zh-CN" sz="2400" i="1" dirty="0">
                        <a:latin typeface="Cambria Math"/>
                      </a:rPr>
                      <m:t>:</m:t>
                    </m:r>
                    <m:sSup>
                      <m:sSupPr>
                        <m:ctrlPr>
                          <a:rPr lang="en-US" altLang="zh-CN" sz="2400" i="1" dirty="0">
                            <a:latin typeface="Cambria Math"/>
                          </a:rPr>
                        </m:ctrlPr>
                      </m:sSupPr>
                      <m:e>
                        <m:r>
                          <a:rPr lang="en-US" altLang="zh-CN" sz="2400" i="1" dirty="0">
                            <a:latin typeface="Cambria Math"/>
                          </a:rPr>
                          <m:t>𝑅</m:t>
                        </m:r>
                      </m:e>
                      <m:sup>
                        <m:r>
                          <a:rPr lang="en-US" altLang="zh-CN" sz="2400" i="1" dirty="0">
                            <a:latin typeface="Cambria Math"/>
                          </a:rPr>
                          <m:t>𝑛</m:t>
                        </m:r>
                      </m:sup>
                    </m:sSup>
                    <m:r>
                      <a:rPr lang="en-US" altLang="zh-CN" sz="2400" i="1" dirty="0">
                        <a:latin typeface="Cambria Math"/>
                        <a:ea typeface="Cambria Math"/>
                      </a:rPr>
                      <m:t>→</m:t>
                    </m:r>
                    <m:r>
                      <a:rPr lang="en-US" altLang="zh-CN" sz="2400" i="1" dirty="0">
                        <a:latin typeface="Cambria Math"/>
                        <a:ea typeface="Cambria Math"/>
                      </a:rPr>
                      <m:t>𝑅</m:t>
                    </m:r>
                  </m:oMath>
                </a14:m>
                <a:r>
                  <a:rPr lang="zh-CN" altLang="zh-CN" sz="2400" dirty="0"/>
                  <a:t>为</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en-US" sz="2400" dirty="0"/>
                  <a:t>，</a:t>
                </a:r>
                <a:r>
                  <a:rPr lang="zh-CN" altLang="zh-CN" sz="2400" dirty="0"/>
                  <a:t>其中</a:t>
                </a:r>
                <a14:m>
                  <m:oMath xmlns:m="http://schemas.openxmlformats.org/officeDocument/2006/math">
                    <m:r>
                      <a:rPr lang="en-US" altLang="zh-CN" sz="2400" i="1" dirty="0">
                        <a:latin typeface="Cambria Math"/>
                      </a:rPr>
                      <m:t>𝑋</m:t>
                    </m:r>
                    <m:r>
                      <a:rPr lang="en-US" altLang="zh-CN" sz="2400" i="1" dirty="0">
                        <a:latin typeface="Cambria Math"/>
                      </a:rPr>
                      <m:t>=</m:t>
                    </m:r>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1</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2</m:t>
                            </m:r>
                          </m:sub>
                        </m:sSub>
                        <m:r>
                          <a:rPr lang="en-US" altLang="zh-CN" sz="2400" i="1" dirty="0">
                            <a:latin typeface="Cambria Math"/>
                          </a:rPr>
                          <m:t>,</m:t>
                        </m:r>
                        <m:r>
                          <a:rPr lang="en-US" altLang="zh-CN" sz="2400" i="1" dirty="0">
                            <a:latin typeface="Cambria Math"/>
                            <a:ea typeface="Cambria Math"/>
                          </a:rPr>
                          <m:t>⋯</m:t>
                        </m:r>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𝑛</m:t>
                            </m:r>
                          </m:sub>
                        </m:sSub>
                      </m:e>
                    </m:d>
                    <m:r>
                      <a:rPr lang="en-US" altLang="zh-CN" sz="2400" i="1" dirty="0">
                        <a:latin typeface="Cambria Math"/>
                      </a:rPr>
                      <m:t>′</m:t>
                    </m:r>
                  </m:oMath>
                </a14:m>
                <a:r>
                  <a:rPr lang="zh-CN" altLang="zh-CN" sz="2400" dirty="0"/>
                  <a:t>是</a:t>
                </a:r>
                <a14:m>
                  <m:oMath xmlns:m="http://schemas.openxmlformats.org/officeDocument/2006/math">
                    <m:r>
                      <a:rPr lang="en-US" altLang="zh-CN" sz="2400" i="1" dirty="0">
                        <a:latin typeface="Cambria Math"/>
                      </a:rPr>
                      <m:t>𝑛</m:t>
                    </m:r>
                  </m:oMath>
                </a14:m>
                <a:r>
                  <a:rPr lang="zh-CN" altLang="zh-CN" sz="2400" dirty="0"/>
                  <a:t>维自变量。如果</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在每一个分量</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𝑖</m:t>
                        </m:r>
                      </m:sub>
                    </m:sSub>
                    <m:r>
                      <a:rPr lang="en-US" altLang="zh-CN" sz="2400" i="1" dirty="0">
                        <a:latin typeface="Cambria Math"/>
                      </a:rPr>
                      <m:t>,</m:t>
                    </m:r>
                    <m:r>
                      <a:rPr lang="en-US" altLang="zh-CN" sz="2400" i="1" dirty="0">
                        <a:latin typeface="Cambria Math"/>
                      </a:rPr>
                      <m:t>𝑖</m:t>
                    </m:r>
                    <m:r>
                      <a:rPr lang="en-US" altLang="zh-CN" sz="2400" i="1" dirty="0">
                        <a:latin typeface="Cambria Math"/>
                      </a:rPr>
                      <m:t>=1,2,⋯,</m:t>
                    </m:r>
                    <m:r>
                      <a:rPr lang="en-US" altLang="zh-CN" sz="2400" i="1" dirty="0">
                        <a:latin typeface="Cambria Math"/>
                      </a:rPr>
                      <m:t>𝑛</m:t>
                    </m:r>
                  </m:oMath>
                </a14:m>
                <a:r>
                  <a:rPr lang="zh-CN" altLang="zh-CN" sz="2400" dirty="0"/>
                  <a:t>二阶可</a:t>
                </a:r>
                <a:r>
                  <a:rPr lang="zh-CN" altLang="zh-CN" sz="2400" dirty="0" smtClean="0"/>
                  <a:t>导</a:t>
                </a:r>
                <a:r>
                  <a:rPr lang="zh-CN" altLang="en-US" sz="2400" dirty="0" smtClean="0"/>
                  <a:t>，</a:t>
                </a:r>
                <a:r>
                  <a:rPr lang="zh-CN" altLang="zh-CN" sz="2400" dirty="0" smtClean="0"/>
                  <a:t>即</a:t>
                </a:r>
                <a:r>
                  <a:rPr lang="zh-CN" altLang="zh-CN" sz="2400" dirty="0"/>
                  <a:t>二阶</a:t>
                </a:r>
                <a:r>
                  <a:rPr lang="zh-CN" altLang="zh-CN" sz="2400" dirty="0" smtClean="0"/>
                  <a:t>偏导数</a:t>
                </a:r>
                <a14:m>
                  <m:oMath xmlns:m="http://schemas.openxmlformats.org/officeDocument/2006/math">
                    <m:f>
                      <m:fPr>
                        <m:ctrlPr>
                          <a:rPr lang="en-US" altLang="zh-CN" sz="2400" i="1" dirty="0" smtClean="0">
                            <a:latin typeface="Cambria Math"/>
                          </a:rPr>
                        </m:ctrlPr>
                      </m:fPr>
                      <m:num>
                        <m:sSup>
                          <m:sSupPr>
                            <m:ctrlPr>
                              <a:rPr lang="en-US" altLang="zh-CN" sz="2400" i="1" dirty="0">
                                <a:latin typeface="Cambria Math"/>
                              </a:rPr>
                            </m:ctrlPr>
                          </m:sSupPr>
                          <m:e>
                            <m:r>
                              <a:rPr lang="zh-CN" altLang="en-US" sz="2400" i="1" dirty="0">
                                <a:latin typeface="Cambria Math"/>
                              </a:rPr>
                              <m:t>𝜕</m:t>
                            </m:r>
                          </m:e>
                          <m:sup>
                            <m:r>
                              <a:rPr lang="en-US" altLang="zh-CN" sz="2400" i="1" dirty="0">
                                <a:latin typeface="Cambria Math"/>
                              </a:rPr>
                              <m:t>2</m:t>
                            </m:r>
                          </m:sup>
                        </m:sSup>
                        <m:r>
                          <a:rPr lang="en-US" altLang="zh-CN" sz="2400" i="1" dirty="0">
                            <a:latin typeface="Cambria Math"/>
                          </a:rPr>
                          <m:t>𝑦</m:t>
                        </m:r>
                      </m:num>
                      <m:den>
                        <m:sSup>
                          <m:sSupPr>
                            <m:ctrlPr>
                              <a:rPr lang="en-US" altLang="zh-CN" sz="2400" i="1" dirty="0">
                                <a:latin typeface="Cambria Math"/>
                              </a:rPr>
                            </m:ctrlPr>
                          </m:sSupPr>
                          <m:e>
                            <m:r>
                              <a:rPr lang="zh-CN" altLang="en-US" sz="2400" i="1" dirty="0">
                                <a:latin typeface="Cambria Math"/>
                              </a:rPr>
                              <m:t>𝜕</m:t>
                            </m:r>
                          </m:e>
                          <m:sup>
                            <m:r>
                              <a:rPr lang="en-US" altLang="zh-CN" sz="2400" i="1" dirty="0">
                                <a:latin typeface="Cambria Math"/>
                              </a:rPr>
                              <m:t>2</m:t>
                            </m:r>
                          </m:sup>
                        </m:sSup>
                        <m:sSub>
                          <m:sSubPr>
                            <m:ctrlPr>
                              <a:rPr lang="en-US" altLang="zh-CN" sz="2400" i="1" dirty="0" smtClean="0">
                                <a:latin typeface="Cambria Math"/>
                              </a:rPr>
                            </m:ctrlPr>
                          </m:sSubPr>
                          <m:e>
                            <m:r>
                              <a:rPr lang="en-US" altLang="zh-CN" sz="2400" i="1" dirty="0">
                                <a:latin typeface="Cambria Math"/>
                              </a:rPr>
                              <m:t>𝑥</m:t>
                            </m:r>
                          </m:e>
                          <m:sub>
                            <m:r>
                              <a:rPr lang="en-US" altLang="zh-CN" sz="2400" i="1" dirty="0">
                                <a:latin typeface="Cambria Math"/>
                              </a:rPr>
                              <m:t>𝑖</m:t>
                            </m:r>
                          </m:sub>
                        </m:sSub>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𝑗</m:t>
                            </m:r>
                          </m:sub>
                        </m:sSub>
                      </m:den>
                    </m:f>
                    <m:r>
                      <a:rPr lang="en-US" altLang="zh-CN" sz="2400" i="1" dirty="0">
                        <a:latin typeface="Cambria Math"/>
                      </a:rPr>
                      <m:t>,</m:t>
                    </m:r>
                    <m:r>
                      <a:rPr lang="en-US" altLang="zh-CN" sz="2400" i="1" dirty="0">
                        <a:latin typeface="Cambria Math"/>
                      </a:rPr>
                      <m:t>𝑖</m:t>
                    </m:r>
                    <m:r>
                      <a:rPr lang="en-US" altLang="zh-CN" sz="2400" i="1" dirty="0">
                        <a:latin typeface="Cambria Math"/>
                      </a:rPr>
                      <m:t>=1,2,⋯,</m:t>
                    </m:r>
                    <m:r>
                      <a:rPr lang="en-US" altLang="zh-CN" sz="2400" i="1" dirty="0">
                        <a:latin typeface="Cambria Math"/>
                      </a:rPr>
                      <m:t>𝑛</m:t>
                    </m:r>
                    <m:r>
                      <a:rPr lang="en-US" altLang="zh-CN" sz="2400" b="0" i="1" dirty="0" smtClean="0">
                        <a:latin typeface="Cambria Math"/>
                      </a:rPr>
                      <m:t>,</m:t>
                    </m:r>
                    <m:r>
                      <a:rPr lang="en-US" altLang="zh-CN" sz="2400" b="0" i="1" dirty="0" smtClean="0">
                        <a:latin typeface="Cambria Math"/>
                      </a:rPr>
                      <m:t>𝑗</m:t>
                    </m:r>
                    <m:r>
                      <a:rPr lang="en-US" altLang="zh-CN" sz="2400" i="1" dirty="0">
                        <a:latin typeface="Cambria Math"/>
                      </a:rPr>
                      <m:t>=1,2,⋯,</m:t>
                    </m:r>
                    <m:r>
                      <a:rPr lang="en-US" altLang="zh-CN" sz="2400" i="1" dirty="0">
                        <a:latin typeface="Cambria Math"/>
                      </a:rPr>
                      <m:t>𝑛</m:t>
                    </m:r>
                  </m:oMath>
                </a14:m>
                <a:r>
                  <a:rPr lang="zh-CN" altLang="zh-CN" sz="2400" dirty="0"/>
                  <a:t>都存在，则称</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在点</a:t>
                </a:r>
                <a14:m>
                  <m:oMath xmlns:m="http://schemas.openxmlformats.org/officeDocument/2006/math">
                    <m:r>
                      <a:rPr lang="en-US" altLang="zh-CN" sz="2400" i="1" dirty="0">
                        <a:latin typeface="Cambria Math"/>
                      </a:rPr>
                      <m:t>𝑋</m:t>
                    </m:r>
                  </m:oMath>
                </a14:m>
                <a:r>
                  <a:rPr lang="zh-CN" altLang="zh-CN" sz="2400" dirty="0"/>
                  <a:t>处二阶可导，并且把偏导数组成的</a:t>
                </a:r>
                <a:r>
                  <a:rPr lang="zh-CN" altLang="zh-CN" sz="2400" dirty="0" smtClean="0"/>
                  <a:t>矩阵</a:t>
                </a:r>
                <a:r>
                  <a:rPr lang="zh-CN" altLang="zh-CN" sz="2400" dirty="0"/>
                  <a:t>称为</a:t>
                </a:r>
                <a:r>
                  <a:rPr lang="en-US" altLang="zh-CN" sz="2400" dirty="0"/>
                  <a:t> </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点</a:t>
                </a:r>
                <a14:m>
                  <m:oMath xmlns:m="http://schemas.openxmlformats.org/officeDocument/2006/math">
                    <m:r>
                      <a:rPr lang="en-US" altLang="zh-CN" sz="2400" i="1" dirty="0">
                        <a:latin typeface="Cambria Math"/>
                      </a:rPr>
                      <m:t>𝑋</m:t>
                    </m:r>
                  </m:oMath>
                </a14:m>
                <a:r>
                  <a:rPr lang="zh-CN" altLang="zh-CN" sz="2400" dirty="0"/>
                  <a:t>处的二阶导数，也即海森</a:t>
                </a:r>
                <a:r>
                  <a:rPr lang="en-US" altLang="zh-CN" sz="2400" dirty="0"/>
                  <a:t>(Hesse)</a:t>
                </a:r>
                <a:r>
                  <a:rPr lang="zh-CN" altLang="zh-CN" sz="2400" dirty="0"/>
                  <a:t>矩阵，常记为</a:t>
                </a:r>
                <a14:m>
                  <m:oMath xmlns:m="http://schemas.openxmlformats.org/officeDocument/2006/math">
                    <m:sSup>
                      <m:sSupPr>
                        <m:ctrlPr>
                          <a:rPr lang="en-US" altLang="zh-CN" sz="2400" i="1" dirty="0" smtClean="0">
                            <a:latin typeface="Cambria Math"/>
                          </a:rPr>
                        </m:ctrlPr>
                      </m:sSupPr>
                      <m:e>
                        <m:r>
                          <a:rPr lang="en-US" altLang="zh-CN" sz="2400" i="1" dirty="0" smtClean="0">
                            <a:latin typeface="Cambria Math"/>
                            <a:ea typeface="Cambria Math"/>
                          </a:rPr>
                          <m:t>∇</m:t>
                        </m:r>
                      </m:e>
                      <m:sup>
                        <m:r>
                          <a:rPr lang="en-US" altLang="zh-CN" sz="2400" b="0" i="1" dirty="0" smtClean="0">
                            <a:latin typeface="Cambria Math"/>
                          </a:rPr>
                          <m:t>2</m:t>
                        </m:r>
                      </m:sup>
                    </m:sSup>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689454"/>
              </a:xfrm>
              <a:prstGeom prst="rect">
                <a:avLst/>
              </a:prstGeom>
              <a:blipFill rotWithShape="1">
                <a:blip r:embed="rId1"/>
                <a:stretch>
                  <a:fillRect l="-1116" t="-1814" r="-4911" b="-1134"/>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359941" cy="369332"/>
          </a:xfrm>
          <a:prstGeom prst="rect">
            <a:avLst/>
          </a:prstGeom>
          <a:noFill/>
        </p:spPr>
        <p:txBody>
          <a:bodyPr wrap="none" rtlCol="0">
            <a:spAutoFit/>
          </a:bodyPr>
          <a:lstStyle/>
          <a:p>
            <a:r>
              <a:rPr lang="en-US" altLang="zh-CN" b="1" dirty="0" smtClean="0">
                <a:solidFill>
                  <a:srgbClr val="3D89BC"/>
                </a:solidFill>
              </a:rPr>
              <a:t>2.3.2</a:t>
            </a:r>
            <a:r>
              <a:rPr lang="zh-CN" altLang="en-US" b="1" dirty="0">
                <a:solidFill>
                  <a:srgbClr val="3D89BC"/>
                </a:solidFill>
              </a:rPr>
              <a:t>梯度和海森矩阵</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3" name="对象 32"/>
          <p:cNvGraphicFramePr>
            <a:graphicFrameLocks noChangeAspect="1"/>
          </p:cNvGraphicFramePr>
          <p:nvPr/>
        </p:nvGraphicFramePr>
        <p:xfrm>
          <a:off x="605928" y="3833870"/>
          <a:ext cx="4124314" cy="2289344"/>
        </p:xfrm>
        <a:graphic>
          <a:graphicData uri="http://schemas.openxmlformats.org/presentationml/2006/ole">
            <mc:AlternateContent xmlns:mc="http://schemas.openxmlformats.org/markup-compatibility/2006">
              <mc:Choice xmlns:v="urn:schemas-microsoft-com:vml" Requires="v">
                <p:oleObj spid="_x0000_s15393" name="Equation" r:id="rId4" imgW="2247900" imgH="1244600" progId="Equation.DSMT4">
                  <p:embed/>
                </p:oleObj>
              </mc:Choice>
              <mc:Fallback>
                <p:oleObj name="Equation" r:id="rId4" imgW="2247900" imgH="12446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28" y="3833870"/>
                        <a:ext cx="4124314" cy="2289344"/>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smtClean="0">
                <a:solidFill>
                  <a:prstClr val="white"/>
                </a:solidFill>
              </a:rPr>
              <a:t>第二章 深度</a:t>
            </a:r>
            <a:r>
              <a:rPr lang="zh-CN" altLang="en-US" sz="1350" dirty="0">
                <a:solidFill>
                  <a:prstClr val="white"/>
                </a:solidFill>
              </a:rPr>
              <a:t>学习的数学基础</a:t>
            </a:r>
            <a:endParaRPr lang="zh-CN" altLang="en-US" sz="1350" dirty="0">
              <a:solidFill>
                <a:prstClr val="white"/>
              </a:solidFill>
            </a:endParaRPr>
          </a:p>
        </p:txBody>
      </p:sp>
      <p:sp>
        <p:nvSpPr>
          <p:cNvPr id="17" name="矩形 16"/>
          <p:cNvSpPr/>
          <p:nvPr/>
        </p:nvSpPr>
        <p:spPr>
          <a:xfrm>
            <a:off x="452232" y="1272944"/>
            <a:ext cx="8191436" cy="3416320"/>
          </a:xfrm>
          <a:prstGeom prst="rect">
            <a:avLst/>
          </a:prstGeom>
        </p:spPr>
        <p:txBody>
          <a:bodyPr wrap="square">
            <a:spAutoFit/>
          </a:bodyPr>
          <a:lstStyle/>
          <a:p>
            <a:pPr>
              <a:lnSpc>
                <a:spcPct val="150000"/>
              </a:lnSpc>
            </a:pPr>
            <a:r>
              <a:rPr lang="zh-CN" altLang="zh-CN" sz="2400" dirty="0"/>
              <a:t>点空间中的每一个点与向量就建立了</a:t>
            </a:r>
            <a:r>
              <a:rPr lang="zh-CN" altLang="zh-CN" sz="2400" dirty="0" smtClean="0"/>
              <a:t>一一映射</a:t>
            </a:r>
            <a:r>
              <a:rPr lang="zh-CN" altLang="en-US" sz="2400" dirty="0" smtClean="0"/>
              <a:t>。</a:t>
            </a:r>
            <a:r>
              <a:rPr lang="zh-CN" altLang="zh-CN" sz="2400" dirty="0"/>
              <a:t>因为向量与点之间的这种一一映射关系，可以把向量转化成几何空间中实在的点，利用点空间的方法来处理向量，这样处理就更加直观；或者把点空间的概念和方法推广到向量中，例如：借助几何中点空间的思路，我们把点空间的概念推广到向量中，就形成向量</a:t>
            </a:r>
            <a:r>
              <a:rPr lang="zh-CN" altLang="zh-CN" sz="2400" dirty="0" smtClean="0"/>
              <a:t>空间。</a:t>
            </a:r>
            <a:endParaRPr lang="zh-CN" altLang="zh-CN" sz="2400" dirty="0"/>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2.1.1</a:t>
            </a:r>
            <a:r>
              <a:rPr lang="zh-CN" altLang="en-US" b="1" dirty="0">
                <a:solidFill>
                  <a:srgbClr val="3D89BC"/>
                </a:solidFill>
              </a:rPr>
              <a:t>向量空间</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13" name="对象 12"/>
          <p:cNvGraphicFramePr>
            <a:graphicFrameLocks noChangeAspect="1"/>
          </p:cNvGraphicFramePr>
          <p:nvPr/>
        </p:nvGraphicFramePr>
        <p:xfrm>
          <a:off x="3051672" y="2680515"/>
          <a:ext cx="3711733" cy="3472267"/>
        </p:xfrm>
        <a:graphic>
          <a:graphicData uri="http://schemas.openxmlformats.org/presentationml/2006/ole">
            <mc:AlternateContent xmlns:mc="http://schemas.openxmlformats.org/markup-compatibility/2006">
              <mc:Choice xmlns:v="urn:schemas-microsoft-com:vml" Requires="v">
                <p:oleObj spid="_x0000_s1183" name="Visio" r:id="rId3" imgW="1748790" imgH="1636395" progId="Visio.Drawing.11">
                  <p:embed/>
                </p:oleObj>
              </mc:Choice>
              <mc:Fallback>
                <p:oleObj name="Visio" r:id="rId3" imgW="1748790" imgH="1636395"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672" y="2680515"/>
                        <a:ext cx="3711733" cy="3472267"/>
                      </a:xfrm>
                      <a:prstGeom prst="rect">
                        <a:avLst/>
                      </a:prstGeom>
                      <a:noFill/>
                    </p:spPr>
                  </p:pic>
                </p:oleObj>
              </mc:Fallback>
            </mc:AlternateContent>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524315"/>
              </a:xfrm>
              <a:prstGeom prst="rect">
                <a:avLst/>
              </a:prstGeom>
            </p:spPr>
            <p:txBody>
              <a:bodyPr wrap="square">
                <a:spAutoFit/>
              </a:bodyPr>
              <a:lstStyle/>
              <a:p>
                <a:r>
                  <a:rPr lang="zh-CN" altLang="zh-CN" sz="2400" dirty="0" smtClean="0"/>
                  <a:t>假设</a:t>
                </a:r>
                <a:r>
                  <a:rPr lang="zh-CN" altLang="zh-CN" sz="2400" dirty="0"/>
                  <a:t>最速下降法求解函数</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时</a:t>
                </a:r>
                <a:r>
                  <a:rPr lang="zh-CN" altLang="zh-CN" sz="2400" dirty="0" smtClean="0"/>
                  <a:t>第</a:t>
                </a:r>
                <a14:m>
                  <m:oMath xmlns:m="http://schemas.openxmlformats.org/officeDocument/2006/math">
                    <m:r>
                      <a:rPr lang="en-US" altLang="zh-CN" sz="2400" b="0" i="1" smtClean="0">
                        <a:latin typeface="Cambria Math"/>
                      </a:rPr>
                      <m:t>𝑘</m:t>
                    </m:r>
                  </m:oMath>
                </a14:m>
                <a:r>
                  <a:rPr lang="zh-CN" altLang="zh-CN" sz="2400" dirty="0" smtClean="0"/>
                  <a:t>次</a:t>
                </a:r>
                <a:r>
                  <a:rPr lang="zh-CN" altLang="zh-CN" sz="2400" dirty="0"/>
                  <a:t>迭代到了点</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b="0" i="1" dirty="0" smtClean="0">
                            <a:latin typeface="Cambria Math"/>
                          </a:rPr>
                          <m:t>𝑘</m:t>
                        </m:r>
                      </m:sub>
                    </m:sSub>
                  </m:oMath>
                </a14:m>
                <a:r>
                  <a:rPr lang="zh-CN" altLang="zh-CN" sz="2400" dirty="0"/>
                  <a:t>，则选择第</a:t>
                </a:r>
                <a14:m>
                  <m:oMath xmlns:m="http://schemas.openxmlformats.org/officeDocument/2006/math">
                    <m:r>
                      <a:rPr lang="en-US" altLang="zh-CN" sz="2400" i="1">
                        <a:latin typeface="Cambria Math"/>
                      </a:rPr>
                      <m:t>𝑘</m:t>
                    </m:r>
                  </m:oMath>
                </a14:m>
                <a:r>
                  <a:rPr lang="zh-CN" altLang="zh-CN" sz="2400" dirty="0"/>
                  <a:t>次迭代的搜索方向</a:t>
                </a:r>
                <a14:m>
                  <m:oMath xmlns:m="http://schemas.openxmlformats.org/officeDocument/2006/math">
                    <m:sSub>
                      <m:sSubPr>
                        <m:ctrlPr>
                          <a:rPr lang="en-US" altLang="zh-CN" sz="2400" i="1" dirty="0">
                            <a:latin typeface="Cambria Math"/>
                          </a:rPr>
                        </m:ctrlPr>
                      </m:sSubPr>
                      <m:e>
                        <m:r>
                          <a:rPr lang="en-US" altLang="zh-CN" sz="2400" b="0" i="1" dirty="0" smtClean="0">
                            <a:latin typeface="Cambria Math"/>
                          </a:rPr>
                          <m:t>𝑑</m:t>
                        </m:r>
                      </m:e>
                      <m:sub>
                        <m:r>
                          <a:rPr lang="en-US" altLang="zh-CN" sz="2400" i="1" dirty="0">
                            <a:latin typeface="Cambria Math"/>
                          </a:rPr>
                          <m:t>𝑘</m:t>
                        </m:r>
                      </m:sub>
                    </m:sSub>
                  </m:oMath>
                </a14:m>
                <a:r>
                  <a:rPr lang="zh-CN" altLang="zh-CN" sz="2400" dirty="0"/>
                  <a:t>为最速下降方向，即搜索方向是负梯度方向</a:t>
                </a:r>
                <a14:m>
                  <m:oMath xmlns:m="http://schemas.openxmlformats.org/officeDocument/2006/math">
                    <m:r>
                      <a:rPr lang="en-US" altLang="zh-CN" sz="2400" b="0" i="0" dirty="0" smtClean="0">
                        <a:latin typeface="Cambria Math"/>
                        <a:ea typeface="Cambria Math"/>
                      </a:rPr>
                      <m:t>−</m:t>
                    </m:r>
                    <m:r>
                      <a:rPr lang="en-US" altLang="zh-CN" sz="2400" i="1" dirty="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，也就是令</a:t>
                </a:r>
                <a14:m>
                  <m:oMath xmlns:m="http://schemas.openxmlformats.org/officeDocument/2006/math">
                    <m:sSub>
                      <m:sSubPr>
                        <m:ctrlPr>
                          <a:rPr lang="en-US" altLang="zh-CN" sz="2400" i="1" dirty="0">
                            <a:latin typeface="Cambria Math"/>
                          </a:rPr>
                        </m:ctrlPr>
                      </m:sSubPr>
                      <m:e>
                        <m:r>
                          <a:rPr lang="en-US" altLang="zh-CN" sz="2400" i="1" dirty="0">
                            <a:latin typeface="Cambria Math"/>
                          </a:rPr>
                          <m:t>𝑑</m:t>
                        </m:r>
                      </m:e>
                      <m:sub>
                        <m:r>
                          <a:rPr lang="en-US" altLang="zh-CN" sz="2400" i="1" dirty="0">
                            <a:latin typeface="Cambria Math"/>
                          </a:rPr>
                          <m:t>𝑘</m:t>
                        </m:r>
                      </m:sub>
                    </m:sSub>
                    <m:r>
                      <a:rPr lang="en-US" altLang="zh-CN" sz="2400" b="0" i="1" dirty="0" smtClean="0">
                        <a:latin typeface="Cambria Math"/>
                      </a:rPr>
                      <m:t>=</m:t>
                    </m:r>
                    <m:r>
                      <a:rPr lang="en-US" altLang="zh-CN" sz="2400" dirty="0">
                        <a:latin typeface="Cambria Math"/>
                        <a:ea typeface="Cambria Math"/>
                      </a:rPr>
                      <m:t>−</m:t>
                    </m:r>
                    <m:r>
                      <a:rPr lang="en-US" altLang="zh-CN" sz="2400" i="1" dirty="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r>
                      <a:rPr lang="en-US" altLang="zh-CN" sz="2400" i="1" dirty="0">
                        <a:latin typeface="Cambria Math"/>
                      </a:rPr>
                      <m:t> </m:t>
                    </m:r>
                  </m:oMath>
                </a14:m>
                <a:r>
                  <a:rPr lang="zh-CN" altLang="zh-CN" sz="2400" dirty="0"/>
                  <a:t>。然后从</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出发沿方向</a:t>
                </a:r>
                <a14:m>
                  <m:oMath xmlns:m="http://schemas.openxmlformats.org/officeDocument/2006/math">
                    <m:sSub>
                      <m:sSubPr>
                        <m:ctrlPr>
                          <a:rPr lang="en-US" altLang="zh-CN" sz="2400" i="1" dirty="0">
                            <a:latin typeface="Cambria Math"/>
                          </a:rPr>
                        </m:ctrlPr>
                      </m:sSubPr>
                      <m:e>
                        <m:r>
                          <a:rPr lang="en-US" altLang="zh-CN" sz="2400" i="1" dirty="0">
                            <a:latin typeface="Cambria Math"/>
                          </a:rPr>
                          <m:t>𝑑</m:t>
                        </m:r>
                      </m:e>
                      <m:sub>
                        <m:r>
                          <a:rPr lang="en-US" altLang="zh-CN" sz="2400" i="1" dirty="0">
                            <a:latin typeface="Cambria Math"/>
                          </a:rPr>
                          <m:t>𝑘</m:t>
                        </m:r>
                      </m:sub>
                    </m:sSub>
                  </m:oMath>
                </a14:m>
                <a:r>
                  <a:rPr lang="zh-CN" altLang="zh-CN" sz="2400" dirty="0"/>
                  <a:t>搜索函数</a:t>
                </a:r>
                <a:r>
                  <a:rPr lang="en-US" altLang="zh-CN" sz="2400" dirty="0"/>
                  <a:t> </a:t>
                </a:r>
                <a:r>
                  <a:rPr lang="zh-CN" altLang="zh-CN" sz="2400" dirty="0"/>
                  <a:t>的最小值，也就是在射线</a:t>
                </a:r>
                <a:r>
                  <a:rPr lang="en-US" altLang="zh-CN" sz="2400" dirty="0"/>
                  <a:t> </a:t>
                </a:r>
                <a14:m>
                  <m:oMath xmlns:m="http://schemas.openxmlformats.org/officeDocument/2006/math">
                    <m:sSub>
                      <m:sSubPr>
                        <m:ctrlPr>
                          <a:rPr lang="en-US" altLang="zh-CN" sz="2400" i="1" dirty="0" smtClean="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b="0" i="1" dirty="0" smtClean="0">
                            <a:latin typeface="Cambria Math"/>
                          </a:rPr>
                          <m:t>+</m:t>
                        </m:r>
                        <m:r>
                          <a:rPr lang="zh-CN" altLang="en-US" sz="2400" b="0" i="1" dirty="0" smtClean="0">
                            <a:latin typeface="Cambria Math"/>
                          </a:rPr>
                          <m:t>𝜆</m:t>
                        </m:r>
                        <m:r>
                          <a:rPr lang="en-US" altLang="zh-CN" sz="2400" i="1" dirty="0">
                            <a:latin typeface="Cambria Math"/>
                          </a:rPr>
                          <m:t>𝑑</m:t>
                        </m:r>
                      </m:e>
                      <m:sub>
                        <m:r>
                          <a:rPr lang="en-US" altLang="zh-CN" sz="2400" i="1" dirty="0">
                            <a:latin typeface="Cambria Math"/>
                          </a:rPr>
                          <m:t>𝑘</m:t>
                        </m:r>
                      </m:sub>
                    </m:sSub>
                    <m:r>
                      <a:rPr lang="en-US" altLang="zh-CN" sz="2400" i="1" dirty="0">
                        <a:latin typeface="Cambria Math"/>
                      </a:rPr>
                      <m:t> </m:t>
                    </m:r>
                  </m:oMath>
                </a14:m>
                <a:r>
                  <a:rPr lang="zh-CN" altLang="zh-CN" sz="2400" dirty="0"/>
                  <a:t>（其中</a:t>
                </a:r>
                <a14:m>
                  <m:oMath xmlns:m="http://schemas.openxmlformats.org/officeDocument/2006/math">
                    <m:r>
                      <a:rPr lang="zh-CN" altLang="en-US" sz="2400" i="1" dirty="0">
                        <a:latin typeface="Cambria Math"/>
                      </a:rPr>
                      <m:t>𝜆</m:t>
                    </m:r>
                    <m:r>
                      <a:rPr lang="en-US" altLang="zh-CN" sz="2400" b="0" i="1" dirty="0" smtClean="0">
                        <a:latin typeface="Cambria Math"/>
                      </a:rPr>
                      <m:t>&gt;0</m:t>
                    </m:r>
                  </m:oMath>
                </a14:m>
                <a:r>
                  <a:rPr lang="zh-CN" altLang="zh-CN" sz="2400" dirty="0"/>
                  <a:t>是射线的参数变量，表示与点</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的距离）上找一点使得该点的函数值</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最小。假设该最小点距当前点</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的距离是</a:t>
                </a:r>
                <a14:m>
                  <m:oMath xmlns:m="http://schemas.openxmlformats.org/officeDocument/2006/math">
                    <m:sSub>
                      <m:sSubPr>
                        <m:ctrlPr>
                          <a:rPr lang="en-US" altLang="zh-CN" sz="2400" i="1" dirty="0" smtClean="0">
                            <a:latin typeface="Cambria Math"/>
                          </a:rPr>
                        </m:ctrlPr>
                      </m:sSubPr>
                      <m:e>
                        <m:r>
                          <a:rPr lang="zh-CN" altLang="en-US" sz="2400" i="1" dirty="0" smtClean="0">
                            <a:latin typeface="Cambria Math"/>
                          </a:rPr>
                          <m:t>𝜆</m:t>
                        </m:r>
                      </m:e>
                      <m:sub>
                        <m:r>
                          <a:rPr lang="en-US" altLang="zh-CN" sz="2400" i="1" dirty="0">
                            <a:latin typeface="Cambria Math"/>
                          </a:rPr>
                          <m:t>𝑘</m:t>
                        </m:r>
                      </m:sub>
                    </m:sSub>
                  </m:oMath>
                </a14:m>
                <a:r>
                  <a:rPr lang="zh-CN" altLang="zh-CN" sz="2400" dirty="0"/>
                  <a:t>，则可以表示</a:t>
                </a:r>
                <a:r>
                  <a:rPr lang="zh-CN" altLang="zh-CN" sz="2400" dirty="0" smtClean="0"/>
                  <a:t>为：</a:t>
                </a:r>
                <a14:m>
                  <m:oMath xmlns:m="http://schemas.openxmlformats.org/officeDocument/2006/math">
                    <m:r>
                      <a:rPr lang="en-US" altLang="zh-CN" sz="2400" i="1">
                        <a:latin typeface="Cambria Math"/>
                      </a:rPr>
                      <m:t>𝑓</m:t>
                    </m:r>
                    <m:d>
                      <m:dPr>
                        <m:ctrlPr>
                          <a:rPr lang="en-US" altLang="zh-CN" sz="2400" i="1">
                            <a:latin typeface="Cambria Math"/>
                          </a:rPr>
                        </m:ctrlPr>
                      </m:dPr>
                      <m:e>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𝑑</m:t>
                            </m:r>
                          </m:e>
                          <m:sub>
                            <m:r>
                              <a:rPr lang="en-US" altLang="zh-CN" sz="2400" i="1" dirty="0">
                                <a:latin typeface="Cambria Math"/>
                              </a:rPr>
                              <m:t>𝑘</m:t>
                            </m:r>
                          </m:sub>
                        </m:sSub>
                      </m:e>
                    </m:d>
                    <m:r>
                      <a:rPr lang="en-US" altLang="zh-CN" sz="2400" b="0" i="1" dirty="0" smtClean="0">
                        <a:latin typeface="Cambria Math"/>
                      </a:rPr>
                      <m:t>=</m:t>
                    </m:r>
                    <m:func>
                      <m:funcPr>
                        <m:ctrlPr>
                          <a:rPr lang="en-US" altLang="zh-CN" sz="2400" b="0" i="1" dirty="0" smtClean="0">
                            <a:latin typeface="Cambria Math"/>
                          </a:rPr>
                        </m:ctrlPr>
                      </m:funcPr>
                      <m:fName>
                        <m:limLow>
                          <m:limLowPr>
                            <m:ctrlPr>
                              <a:rPr lang="en-US" altLang="zh-CN" sz="2400" b="0" i="1" dirty="0" smtClean="0">
                                <a:latin typeface="Cambria Math"/>
                              </a:rPr>
                            </m:ctrlPr>
                          </m:limLowPr>
                          <m:e>
                            <m:r>
                              <m:rPr>
                                <m:sty m:val="p"/>
                              </m:rPr>
                              <a:rPr lang="en-US" altLang="zh-CN" sz="2400" b="0" i="0" dirty="0" smtClean="0">
                                <a:latin typeface="Cambria Math"/>
                              </a:rPr>
                              <m:t>min</m:t>
                            </m:r>
                          </m:e>
                          <m:lim>
                            <m:r>
                              <a:rPr lang="zh-CN" altLang="en-US" sz="2400" i="1" dirty="0">
                                <a:latin typeface="Cambria Math"/>
                              </a:rPr>
                              <m:t>𝜆</m:t>
                            </m:r>
                            <m:r>
                              <a:rPr lang="zh-CN" altLang="en-US" sz="2400" i="1" dirty="0" smtClean="0">
                                <a:latin typeface="Cambria Math"/>
                              </a:rPr>
                              <m:t>≥</m:t>
                            </m:r>
                            <m:r>
                              <a:rPr lang="en-US" altLang="zh-CN" sz="2400" b="0" i="1" dirty="0" smtClean="0">
                                <a:latin typeface="Cambria Math"/>
                              </a:rPr>
                              <m:t>0</m:t>
                            </m:r>
                          </m:lim>
                        </m:limLow>
                      </m:fName>
                      <m:e>
                        <m:r>
                          <a:rPr lang="en-US" altLang="zh-CN" sz="2400" i="1">
                            <a:latin typeface="Cambria Math"/>
                          </a:rPr>
                          <m:t>𝑓</m:t>
                        </m:r>
                        <m:d>
                          <m:dPr>
                            <m:ctrlPr>
                              <a:rPr lang="en-US" altLang="zh-CN" sz="2400" i="1">
                                <a:latin typeface="Cambria Math"/>
                              </a:rPr>
                            </m:ctrlPr>
                          </m:dPr>
                          <m:e>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r>
                                  <a:rPr lang="zh-CN" altLang="en-US" sz="2400" i="1" dirty="0">
                                    <a:latin typeface="Cambria Math"/>
                                  </a:rPr>
                                  <m:t>𝜆</m:t>
                                </m:r>
                                <m:r>
                                  <a:rPr lang="en-US" altLang="zh-CN" sz="2400" i="1" dirty="0">
                                    <a:latin typeface="Cambria Math"/>
                                  </a:rPr>
                                  <m:t>𝑑</m:t>
                                </m:r>
                              </m:e>
                              <m:sub>
                                <m:r>
                                  <a:rPr lang="en-US" altLang="zh-CN" sz="2400" i="1" dirty="0">
                                    <a:latin typeface="Cambria Math"/>
                                  </a:rPr>
                                  <m:t>𝑘</m:t>
                                </m:r>
                              </m:sub>
                            </m:sSub>
                          </m:e>
                        </m:d>
                      </m:e>
                    </m:func>
                  </m:oMath>
                </a14:m>
                <a:r>
                  <a:rPr lang="zh-CN" altLang="zh-CN" sz="2400" dirty="0" smtClean="0"/>
                  <a:t> </a:t>
                </a:r>
                <a:r>
                  <a:rPr lang="zh-CN" altLang="zh-CN" sz="2400" dirty="0"/>
                  <a:t>，其中</a:t>
                </a:r>
                <a14:m>
                  <m:oMath xmlns:m="http://schemas.openxmlformats.org/officeDocument/2006/math">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oMath>
                </a14:m>
                <a:r>
                  <a:rPr lang="zh-CN" altLang="zh-CN" sz="2400" dirty="0"/>
                  <a:t>也称为搜索的步长。求步长</a:t>
                </a:r>
                <a14:m>
                  <m:oMath xmlns:m="http://schemas.openxmlformats.org/officeDocument/2006/math">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oMath>
                </a14:m>
                <a:r>
                  <a:rPr lang="zh-CN" altLang="zh-CN" sz="2400" dirty="0"/>
                  <a:t>通常被当作一个线搜索问题，也就是一元函数的优化问题。一旦求出了步长，就确定了沿方向</a:t>
                </a:r>
                <a14:m>
                  <m:oMath xmlns:m="http://schemas.openxmlformats.org/officeDocument/2006/math">
                    <m:sSub>
                      <m:sSubPr>
                        <m:ctrlPr>
                          <a:rPr lang="en-US" altLang="zh-CN" sz="2400" i="1" dirty="0">
                            <a:latin typeface="Cambria Math"/>
                          </a:rPr>
                        </m:ctrlPr>
                      </m:sSubPr>
                      <m:e>
                        <m:r>
                          <a:rPr lang="en-US" altLang="zh-CN" sz="2400" i="1" dirty="0">
                            <a:latin typeface="Cambria Math"/>
                          </a:rPr>
                          <m:t>𝑑</m:t>
                        </m:r>
                      </m:e>
                      <m:sub>
                        <m:r>
                          <a:rPr lang="en-US" altLang="zh-CN" sz="2400" i="1" dirty="0">
                            <a:latin typeface="Cambria Math"/>
                          </a:rPr>
                          <m:t>𝑘</m:t>
                        </m:r>
                      </m:sub>
                    </m:sSub>
                  </m:oMath>
                </a14:m>
                <a:r>
                  <a:rPr lang="zh-CN" altLang="zh-CN" sz="2400" dirty="0"/>
                  <a:t>能找到的最小函数值</a:t>
                </a:r>
                <a14:m>
                  <m:oMath xmlns:m="http://schemas.openxmlformats.org/officeDocument/2006/math">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𝑑</m:t>
                        </m:r>
                      </m:e>
                      <m:sub>
                        <m:r>
                          <a:rPr lang="en-US" altLang="zh-CN" sz="2400" i="1" dirty="0">
                            <a:latin typeface="Cambria Math"/>
                          </a:rPr>
                          <m:t>𝑘</m:t>
                        </m:r>
                      </m:sub>
                    </m:sSub>
                  </m:oMath>
                </a14:m>
                <a:r>
                  <a:rPr lang="zh-CN" altLang="zh-CN" sz="2400" dirty="0"/>
                  <a:t>，下一次迭代就以该点为起点，即</a:t>
                </a:r>
                <a14:m>
                  <m:oMath xmlns:m="http://schemas.openxmlformats.org/officeDocument/2006/math">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r>
                              <a:rPr lang="en-US" altLang="zh-CN" sz="2400" b="0" i="1" dirty="0" smtClean="0">
                                <a:latin typeface="Cambria Math"/>
                              </a:rPr>
                              <m:t>+1</m:t>
                            </m:r>
                          </m:sub>
                        </m:sSub>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𝑑</m:t>
                        </m:r>
                      </m:e>
                      <m:sub>
                        <m:r>
                          <a:rPr lang="en-US" altLang="zh-CN" sz="2400" i="1" dirty="0">
                            <a:latin typeface="Cambria Math"/>
                          </a:rPr>
                          <m:t>𝑘</m:t>
                        </m:r>
                      </m:sub>
                    </m:sSub>
                  </m:oMath>
                </a14:m>
                <a:r>
                  <a:rPr lang="zh-CN" altLang="zh-CN" sz="2400" dirty="0"/>
                  <a:t>。</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524315"/>
              </a:xfrm>
              <a:prstGeom prst="rect">
                <a:avLst/>
              </a:prstGeom>
              <a:blipFill rotWithShape="1">
                <a:blip r:embed="rId1"/>
                <a:stretch>
                  <a:fillRect l="-1116" t="-1078" r="-446" b="-2156"/>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2.3.3</a:t>
            </a:r>
            <a:r>
              <a:rPr lang="zh-CN" altLang="en-US" b="1" dirty="0" smtClean="0">
                <a:solidFill>
                  <a:srgbClr val="3D89BC"/>
                </a:solidFill>
              </a:rPr>
              <a:t>最速下降法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p:sp>
        <p:nvSpPr>
          <p:cNvPr id="17" name="矩形 16"/>
          <p:cNvSpPr/>
          <p:nvPr/>
        </p:nvSpPr>
        <p:spPr>
          <a:xfrm>
            <a:off x="452232" y="1272944"/>
            <a:ext cx="8191436" cy="461665"/>
          </a:xfrm>
          <a:prstGeom prst="rect">
            <a:avLst/>
          </a:prstGeom>
        </p:spPr>
        <p:txBody>
          <a:bodyPr wrap="square">
            <a:spAutoFit/>
          </a:bodyPr>
          <a:lstStyle/>
          <a:p>
            <a:r>
              <a:rPr lang="zh-CN" altLang="en-US" sz="2400" dirty="0"/>
              <a:t>最速下降算法的流程图</a:t>
            </a:r>
            <a:endParaRPr lang="zh-CN" altLang="zh-CN" sz="2400" dirty="0"/>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2.3.3</a:t>
            </a:r>
            <a:r>
              <a:rPr lang="zh-CN" altLang="en-US" b="1" dirty="0" smtClean="0">
                <a:solidFill>
                  <a:srgbClr val="3D89BC"/>
                </a:solidFill>
              </a:rPr>
              <a:t>最速下降法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7410" name="Picture 2" descr="最速下降法流程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497" y="1641514"/>
            <a:ext cx="5874260" cy="45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5262979"/>
              </a:xfrm>
              <a:prstGeom prst="rect">
                <a:avLst/>
              </a:prstGeom>
            </p:spPr>
            <p:txBody>
              <a:bodyPr wrap="square">
                <a:spAutoFit/>
              </a:bodyPr>
              <a:lstStyle/>
              <a:p>
                <a:r>
                  <a:rPr lang="zh-CN" altLang="en-US" sz="2400" dirty="0"/>
                  <a:t>最速下降算法</a:t>
                </a:r>
                <a:r>
                  <a:rPr lang="zh-CN" altLang="en-US" sz="2400" dirty="0" smtClean="0"/>
                  <a:t>的步骤</a:t>
                </a:r>
                <a:endParaRPr lang="en-US" altLang="zh-CN" sz="2400" dirty="0" smtClean="0"/>
              </a:p>
              <a:p>
                <a:r>
                  <a:rPr lang="en-US" altLang="zh-CN" sz="2400" dirty="0" smtClean="0"/>
                  <a:t>Step 1. </a:t>
                </a:r>
                <a:r>
                  <a:rPr lang="zh-CN" altLang="zh-CN" sz="2400" dirty="0" smtClean="0"/>
                  <a:t>初始化算法的参数。</a:t>
                </a:r>
              </a:p>
              <a:p>
                <a:r>
                  <a:rPr lang="en-US" altLang="zh-CN" sz="2400" dirty="0" smtClean="0"/>
                  <a:t>Step </a:t>
                </a:r>
                <a:r>
                  <a:rPr lang="en-US" altLang="zh-CN" sz="2400" dirty="0"/>
                  <a:t>2. </a:t>
                </a:r>
                <a:r>
                  <a:rPr lang="zh-CN" altLang="zh-CN" sz="2400" dirty="0"/>
                  <a:t>计算目标函数</a:t>
                </a:r>
                <a14:m>
                  <m:oMath xmlns:m="http://schemas.openxmlformats.org/officeDocument/2006/math">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在</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的梯度</a:t>
                </a:r>
                <a14:m>
                  <m:oMath xmlns:m="http://schemas.openxmlformats.org/officeDocument/2006/math">
                    <m:r>
                      <a:rPr lang="en-US" altLang="zh-CN" sz="2400" i="1" dirty="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oMath>
                </a14:m>
                <a:r>
                  <a:rPr lang="zh-CN" altLang="zh-CN" sz="2400" dirty="0"/>
                  <a:t>。通常，不同函数的梯度是不一样的，有时也可以用梯度的近似值代替梯度的精确值。</a:t>
                </a:r>
              </a:p>
              <a:p>
                <a:r>
                  <a:rPr lang="en-US" altLang="zh-CN" sz="2400" dirty="0"/>
                  <a:t>Step 3. </a:t>
                </a:r>
                <a:r>
                  <a:rPr lang="zh-CN" altLang="zh-CN" sz="2400" dirty="0"/>
                  <a:t>判断算法迭代是否满足终止条件，若满足则转步</a:t>
                </a:r>
                <a:r>
                  <a:rPr lang="en-US" altLang="zh-CN" sz="2400" dirty="0"/>
                  <a:t>6</a:t>
                </a:r>
                <a:r>
                  <a:rPr lang="zh-CN" altLang="zh-CN" sz="2400" dirty="0"/>
                  <a:t>，否则转步</a:t>
                </a:r>
                <a:r>
                  <a:rPr lang="en-US" altLang="zh-CN" sz="2400" dirty="0"/>
                  <a:t>4</a:t>
                </a:r>
                <a:r>
                  <a:rPr lang="zh-CN" altLang="zh-CN" sz="2400" dirty="0"/>
                  <a:t>。迭代终止条件在不同条件下也有所不同</a:t>
                </a:r>
                <a:r>
                  <a:rPr lang="zh-CN" altLang="zh-CN" sz="2400" dirty="0" smtClean="0"/>
                  <a:t>。</a:t>
                </a:r>
                <a:endParaRPr lang="zh-CN" altLang="zh-CN" sz="2400" dirty="0"/>
              </a:p>
              <a:p>
                <a:r>
                  <a:rPr lang="en-US" altLang="zh-CN" sz="2400" dirty="0"/>
                  <a:t>Step 4. </a:t>
                </a:r>
                <a:r>
                  <a:rPr lang="zh-CN" altLang="zh-CN" sz="2400" dirty="0"/>
                  <a:t>令搜索方向</a:t>
                </a:r>
                <a14:m>
                  <m:oMath xmlns:m="http://schemas.openxmlformats.org/officeDocument/2006/math">
                    <m:sSub>
                      <m:sSubPr>
                        <m:ctrlPr>
                          <a:rPr lang="en-US" altLang="zh-CN" sz="2400" i="1" dirty="0">
                            <a:latin typeface="Cambria Math"/>
                          </a:rPr>
                        </m:ctrlPr>
                      </m:sSubPr>
                      <m:e>
                        <m:r>
                          <a:rPr lang="en-US" altLang="zh-CN" sz="2400" i="1" dirty="0">
                            <a:latin typeface="Cambria Math"/>
                          </a:rPr>
                          <m:t>𝑑</m:t>
                        </m:r>
                      </m:e>
                      <m:sub>
                        <m:r>
                          <a:rPr lang="en-US" altLang="zh-CN" sz="2400" i="1" dirty="0">
                            <a:latin typeface="Cambria Math"/>
                          </a:rPr>
                          <m:t>𝑘</m:t>
                        </m:r>
                      </m:sub>
                    </m:sSub>
                    <m:r>
                      <a:rPr lang="en-US" altLang="zh-CN" sz="2400" i="1" dirty="0">
                        <a:latin typeface="Cambria Math"/>
                      </a:rPr>
                      <m:t>=</m:t>
                    </m:r>
                    <m:r>
                      <a:rPr lang="en-US" altLang="zh-CN" sz="2400" dirty="0">
                        <a:latin typeface="Cambria Math"/>
                        <a:ea typeface="Cambria Math"/>
                      </a:rPr>
                      <m:t>−</m:t>
                    </m:r>
                    <m:r>
                      <a:rPr lang="en-US" altLang="zh-CN" sz="2400" i="1" dirty="0">
                        <a:latin typeface="Cambria Math"/>
                        <a:ea typeface="Cambria Math"/>
                      </a:rPr>
                      <m:t>𝛻</m:t>
                    </m:r>
                    <m:r>
                      <a:rPr lang="en-US" altLang="zh-CN" sz="2400" i="1" dirty="0">
                        <a:latin typeface="Cambria Math"/>
                      </a:rPr>
                      <m:t>𝑓</m:t>
                    </m:r>
                    <m:d>
                      <m:dPr>
                        <m:ctrlPr>
                          <a:rPr lang="en-US" altLang="zh-CN" sz="2400" i="1" dirty="0">
                            <a:latin typeface="Cambria Math"/>
                          </a:rPr>
                        </m:ctrlPr>
                      </m:dPr>
                      <m:e>
                        <m:r>
                          <a:rPr lang="en-US" altLang="zh-CN" sz="2400" i="1" dirty="0">
                            <a:latin typeface="Cambria Math"/>
                          </a:rPr>
                          <m:t>𝑋</m:t>
                        </m:r>
                      </m:e>
                    </m:d>
                    <m:r>
                      <a:rPr lang="en-US" altLang="zh-CN" sz="2400" i="1" dirty="0">
                        <a:latin typeface="Cambria Math"/>
                      </a:rPr>
                      <m:t> </m:t>
                    </m:r>
                  </m:oMath>
                </a14:m>
                <a:r>
                  <a:rPr lang="zh-CN" altLang="zh-CN" sz="2400" dirty="0"/>
                  <a:t>，选择某种一维线搜索方法计算算法步长</a:t>
                </a:r>
                <a14:m>
                  <m:oMath xmlns:m="http://schemas.openxmlformats.org/officeDocument/2006/math">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 </m:t>
                    </m:r>
                  </m:oMath>
                </a14:m>
                <a:r>
                  <a:rPr lang="zh-CN" altLang="zh-CN" sz="2400" dirty="0" smtClean="0"/>
                  <a:t>。</a:t>
                </a:r>
                <a:endParaRPr lang="en-US" altLang="zh-CN" sz="2400" dirty="0" smtClean="0"/>
              </a:p>
              <a:p>
                <a:r>
                  <a:rPr lang="en-US" altLang="zh-CN" sz="2400" dirty="0" smtClean="0"/>
                  <a:t>Step </a:t>
                </a:r>
                <a:r>
                  <a:rPr lang="en-US" altLang="zh-CN" sz="2400" dirty="0"/>
                  <a:t>5. </a:t>
                </a:r>
                <a:r>
                  <a:rPr lang="zh-CN" altLang="zh-CN" sz="2400" dirty="0"/>
                  <a:t>令</a:t>
                </a:r>
                <a14:m>
                  <m:oMath xmlns:m="http://schemas.openxmlformats.org/officeDocument/2006/math">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r>
                              <a:rPr lang="en-US" altLang="zh-CN" sz="2400" i="1" dirty="0">
                                <a:latin typeface="Cambria Math"/>
                              </a:rPr>
                              <m:t>+1</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𝑑</m:t>
                        </m:r>
                      </m:e>
                      <m:sub>
                        <m:r>
                          <a:rPr lang="en-US" altLang="zh-CN" sz="2400" i="1" dirty="0">
                            <a:latin typeface="Cambria Math"/>
                          </a:rPr>
                          <m:t>𝑘</m:t>
                        </m:r>
                      </m:sub>
                    </m:sSub>
                    <m:r>
                      <a:rPr lang="en-US" altLang="zh-CN" sz="2400" i="1" dirty="0">
                        <a:latin typeface="Cambria Math"/>
                      </a:rPr>
                      <m:t> </m:t>
                    </m:r>
                  </m:oMath>
                </a14:m>
                <a:r>
                  <a:rPr lang="zh-CN" altLang="zh-CN" sz="2400" dirty="0"/>
                  <a:t>，</a:t>
                </a:r>
                <a:r>
                  <a:rPr lang="en-US" altLang="zh-CN" sz="2400" dirty="0"/>
                  <a:t> </a:t>
                </a:r>
                <a:r>
                  <a:rPr lang="zh-CN" altLang="zh-CN" sz="2400" dirty="0" smtClean="0"/>
                  <a:t>转</a:t>
                </a:r>
                <a:r>
                  <a:rPr lang="zh-CN" altLang="zh-CN" sz="2400" dirty="0"/>
                  <a:t>步</a:t>
                </a:r>
                <a:r>
                  <a:rPr lang="en-US" altLang="zh-CN" sz="2400" dirty="0"/>
                  <a:t>2</a:t>
                </a:r>
                <a:r>
                  <a:rPr lang="zh-CN" altLang="zh-CN" sz="2400" dirty="0"/>
                  <a:t>重复上述计算过程。</a:t>
                </a:r>
              </a:p>
              <a:p>
                <a:r>
                  <a:rPr lang="en-US" altLang="zh-CN" sz="2400" dirty="0"/>
                  <a:t>Step 6. </a:t>
                </a:r>
                <a:r>
                  <a:rPr lang="zh-CN" altLang="zh-CN" sz="2400" dirty="0"/>
                  <a:t>判断梯度在</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是否为</a:t>
                </a:r>
                <a:r>
                  <a:rPr lang="en-US" altLang="zh-CN" sz="2400" dirty="0"/>
                  <a:t>0</a:t>
                </a:r>
                <a:r>
                  <a:rPr lang="zh-CN" altLang="zh-CN" sz="2400" dirty="0"/>
                  <a:t>。实际问题中只需要</a:t>
                </a:r>
                <a:r>
                  <a:rPr lang="en-US" altLang="zh-CN" sz="2400" dirty="0"/>
                  <a:t> </a:t>
                </a:r>
                <a:r>
                  <a:rPr lang="zh-CN" altLang="zh-CN" sz="2400" dirty="0"/>
                  <a:t>近似接近</a:t>
                </a:r>
                <a:r>
                  <a:rPr lang="en-US" altLang="zh-CN" sz="2400" dirty="0"/>
                  <a:t>0</a:t>
                </a:r>
                <a:r>
                  <a:rPr lang="zh-CN" altLang="zh-CN" sz="2400" dirty="0"/>
                  <a:t>即</a:t>
                </a:r>
                <a:r>
                  <a:rPr lang="zh-CN" altLang="zh-CN" sz="2400" dirty="0" smtClean="0"/>
                  <a:t>可。</a:t>
                </a:r>
                <a:r>
                  <a:rPr lang="zh-CN" altLang="zh-CN" sz="2400" dirty="0"/>
                  <a:t>若满足，则可以认为当前点</a:t>
                </a:r>
                <a:r>
                  <a:rPr lang="en-US" altLang="zh-CN" sz="2400" dirty="0"/>
                  <a:t> </a:t>
                </a:r>
                <a:r>
                  <a:rPr lang="zh-CN" altLang="zh-CN" sz="2400" dirty="0"/>
                  <a:t>是目标函数的最小值。这样就可以结束迭代，停止算法。</a:t>
                </a:r>
              </a:p>
              <a:p>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5262979"/>
              </a:xfrm>
              <a:prstGeom prst="rect">
                <a:avLst/>
              </a:prstGeom>
              <a:blipFill rotWithShape="1">
                <a:blip r:embed="rId1"/>
                <a:stretch>
                  <a:fillRect l="-1116" t="-927" r="-3423"/>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898277" cy="369332"/>
          </a:xfrm>
          <a:prstGeom prst="rect">
            <a:avLst/>
          </a:prstGeom>
          <a:noFill/>
        </p:spPr>
        <p:txBody>
          <a:bodyPr wrap="none" rtlCol="0">
            <a:spAutoFit/>
          </a:bodyPr>
          <a:lstStyle/>
          <a:p>
            <a:r>
              <a:rPr lang="en-US" altLang="zh-CN" b="1" dirty="0" smtClean="0">
                <a:solidFill>
                  <a:srgbClr val="3D89BC"/>
                </a:solidFill>
              </a:rPr>
              <a:t>2.3.3</a:t>
            </a:r>
            <a:r>
              <a:rPr lang="zh-CN" altLang="en-US" b="1" dirty="0" smtClean="0">
                <a:solidFill>
                  <a:srgbClr val="3D89BC"/>
                </a:solidFill>
              </a:rPr>
              <a:t>最速下降法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5262979"/>
              </a:xfrm>
              <a:prstGeom prst="rect">
                <a:avLst/>
              </a:prstGeom>
            </p:spPr>
            <p:txBody>
              <a:bodyPr wrap="square">
                <a:spAutoFit/>
              </a:bodyPr>
              <a:lstStyle/>
              <a:p>
                <a:r>
                  <a:rPr lang="zh-CN" altLang="en-US" sz="2400" dirty="0" smtClean="0"/>
                  <a:t>随机梯度下降算法</a:t>
                </a:r>
                <a:endParaRPr lang="en-US" altLang="zh-CN" sz="2400" dirty="0" smtClean="0"/>
              </a:p>
              <a:p>
                <a:r>
                  <a:rPr lang="zh-CN" altLang="zh-CN" sz="2400" dirty="0"/>
                  <a:t>如前所述，经典梯度下降算法虽然具有广泛地适用性，但是求解机器学习领域中的训练问题效率非常低，有必要进一步改进。根据概率统计学中的大数定理，当样本量很大或趋于无穷时大量样本的均值与任意一个样本母体近似相等。注意到我们需要求解的正好是梯度</a:t>
                </a:r>
                <a:r>
                  <a:rPr lang="zh-CN" altLang="zh-CN" sz="2400" dirty="0" smtClean="0"/>
                  <a:t>关于</a:t>
                </a:r>
                <a14:m>
                  <m:oMath xmlns:m="http://schemas.openxmlformats.org/officeDocument/2006/math">
                    <m:r>
                      <a:rPr lang="en-US" altLang="zh-CN" sz="2400" b="0" i="1" smtClean="0">
                        <a:latin typeface="Cambria Math"/>
                      </a:rPr>
                      <m:t>𝑁</m:t>
                    </m:r>
                  </m:oMath>
                </a14:m>
                <a:r>
                  <a:rPr lang="zh-CN" altLang="zh-CN" sz="2400" dirty="0" smtClean="0"/>
                  <a:t>个</a:t>
                </a:r>
                <a:r>
                  <a:rPr lang="zh-CN" altLang="zh-CN" sz="2400" dirty="0"/>
                  <a:t>样本的均值，这样如果把每一个样本当作随机的，则在大样本条件下，任意一个样本的梯度与</a:t>
                </a:r>
                <a14:m>
                  <m:oMath xmlns:m="http://schemas.openxmlformats.org/officeDocument/2006/math">
                    <m:r>
                      <a:rPr lang="en-US" altLang="zh-CN" sz="2400" i="1">
                        <a:latin typeface="Cambria Math"/>
                      </a:rPr>
                      <m:t>𝑁</m:t>
                    </m:r>
                  </m:oMath>
                </a14:m>
                <a:r>
                  <a:rPr lang="zh-CN" altLang="zh-CN" sz="2400" dirty="0"/>
                  <a:t>个样本梯度的均值近似相等。这样，用一个随机样本的梯度来代替</a:t>
                </a:r>
                <a:r>
                  <a:rPr lang="en-US" altLang="zh-CN" sz="2400" dirty="0"/>
                  <a:t> </a:t>
                </a:r>
                <a:r>
                  <a:rPr lang="zh-CN" altLang="zh-CN" sz="2400" dirty="0"/>
                  <a:t>个样本梯度的均值不仅是可行的，而且减少了计算量提高了计算效率。因为样本是已知的自然也是确定的，为了让已知样本具有随机性，通常采用无放回抽样策略，即从样本集中随机选择一个样本用它的梯度来代替所有样本梯度的均值。这样就增加了随机性，确定的梯度下降法就变成了随机梯度下降算法。</a:t>
                </a:r>
              </a:p>
            </p:txBody>
          </p:sp>
        </mc:Choice>
        <mc:Fallback>
          <p:sp>
            <p:nvSpPr>
              <p:cNvPr id="17" name="矩形 16"/>
              <p:cNvSpPr>
                <a:spLocks noRot="1" noChangeAspect="1" noMove="1" noResize="1" noEditPoints="1" noAdjustHandles="1" noChangeArrowheads="1" noChangeShapeType="1" noTextEdit="1"/>
              </p:cNvSpPr>
              <p:nvPr/>
            </p:nvSpPr>
            <p:spPr>
              <a:xfrm>
                <a:off x="951230" y="1275080"/>
                <a:ext cx="7546340" cy="4848225"/>
              </a:xfrm>
              <a:prstGeom prst="rect">
                <a:avLst/>
              </a:prstGeom>
              <a:blipFill rotWithShape="1">
                <a:blip r:embed="rId1"/>
                <a:stretch>
                  <a:fillRect l="-1116" t="-927" r="-149" b="-1738"/>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590774" cy="369332"/>
          </a:xfrm>
          <a:prstGeom prst="rect">
            <a:avLst/>
          </a:prstGeom>
          <a:noFill/>
        </p:spPr>
        <p:txBody>
          <a:bodyPr wrap="none" rtlCol="0">
            <a:spAutoFit/>
          </a:bodyPr>
          <a:lstStyle/>
          <a:p>
            <a:r>
              <a:rPr lang="en-US" altLang="zh-CN" b="1" dirty="0" smtClean="0">
                <a:solidFill>
                  <a:srgbClr val="3D89BC"/>
                </a:solidFill>
              </a:rPr>
              <a:t>2.3.4</a:t>
            </a:r>
            <a:r>
              <a:rPr lang="zh-CN" altLang="en-US" b="1" dirty="0" smtClean="0">
                <a:solidFill>
                  <a:srgbClr val="3D89BC"/>
                </a:solidFill>
              </a:rPr>
              <a:t>随机梯度下降算法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p:sp>
        <p:nvSpPr>
          <p:cNvPr id="17" name="矩形 16"/>
          <p:cNvSpPr/>
          <p:nvPr/>
        </p:nvSpPr>
        <p:spPr>
          <a:xfrm>
            <a:off x="452232" y="1272944"/>
            <a:ext cx="8191436" cy="461665"/>
          </a:xfrm>
          <a:prstGeom prst="rect">
            <a:avLst/>
          </a:prstGeom>
        </p:spPr>
        <p:txBody>
          <a:bodyPr wrap="square">
            <a:spAutoFit/>
          </a:bodyPr>
          <a:lstStyle/>
          <a:p>
            <a:r>
              <a:rPr lang="zh-CN" altLang="en-US" sz="2400" dirty="0" smtClean="0"/>
              <a:t>随机梯度下降算法的的流程图</a:t>
            </a:r>
            <a:endParaRPr lang="en-US" altLang="zh-CN" sz="2400" dirty="0" smtClean="0"/>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590774" cy="369332"/>
          </a:xfrm>
          <a:prstGeom prst="rect">
            <a:avLst/>
          </a:prstGeom>
          <a:noFill/>
        </p:spPr>
        <p:txBody>
          <a:bodyPr wrap="none" rtlCol="0">
            <a:spAutoFit/>
          </a:bodyPr>
          <a:lstStyle/>
          <a:p>
            <a:r>
              <a:rPr lang="en-US" altLang="zh-CN" b="1" dirty="0" smtClean="0">
                <a:solidFill>
                  <a:srgbClr val="3D89BC"/>
                </a:solidFill>
              </a:rPr>
              <a:t>2.3.4</a:t>
            </a:r>
            <a:r>
              <a:rPr lang="zh-CN" altLang="en-US" b="1" dirty="0" smtClean="0">
                <a:solidFill>
                  <a:srgbClr val="3D89BC"/>
                </a:solidFill>
              </a:rPr>
              <a:t>随机梯度下降算法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8434" name="Picture 2" descr="随机梯度下降法流程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379" y="1665729"/>
            <a:ext cx="5087153" cy="445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72390" cy="415498"/>
          </a:xfrm>
          <a:prstGeom prst="rect">
            <a:avLst/>
          </a:prstGeom>
          <a:noFill/>
        </p:spPr>
        <p:txBody>
          <a:bodyPr wrap="none" rtlCol="0">
            <a:spAutoFit/>
          </a:bodyPr>
          <a:lstStyle/>
          <a:p>
            <a:r>
              <a:rPr lang="en-US" altLang="zh-CN" sz="2100" b="1" spc="225" dirty="0" smtClean="0">
                <a:solidFill>
                  <a:prstClr val="white"/>
                </a:solidFill>
              </a:rPr>
              <a:t>2.3</a:t>
            </a:r>
            <a:r>
              <a:rPr lang="zh-CN" altLang="en-US" sz="2100" b="1" spc="225" dirty="0" smtClean="0">
                <a:solidFill>
                  <a:prstClr val="white"/>
                </a:solidFill>
              </a:rPr>
              <a:t>多元微积分</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524315"/>
              </a:xfrm>
              <a:prstGeom prst="rect">
                <a:avLst/>
              </a:prstGeom>
            </p:spPr>
            <p:txBody>
              <a:bodyPr wrap="square">
                <a:spAutoFit/>
              </a:bodyPr>
              <a:lstStyle/>
              <a:p>
                <a:r>
                  <a:rPr lang="zh-CN" altLang="en-US" sz="2400" dirty="0" smtClean="0"/>
                  <a:t>随机梯度下降算法的的步骤</a:t>
                </a:r>
                <a:endParaRPr lang="en-US" altLang="zh-CN" sz="2400" dirty="0" smtClean="0"/>
              </a:p>
              <a:p>
                <a:r>
                  <a:rPr lang="en-US" altLang="zh-CN" sz="2400" dirty="0"/>
                  <a:t>Step 1. </a:t>
                </a:r>
                <a:r>
                  <a:rPr lang="zh-CN" altLang="zh-CN" sz="2400" dirty="0"/>
                  <a:t>初始化算法的参数</a:t>
                </a:r>
                <a:r>
                  <a:rPr lang="zh-CN" altLang="zh-CN" sz="2400" dirty="0" smtClean="0"/>
                  <a:t>。</a:t>
                </a:r>
                <a:endParaRPr lang="zh-CN" altLang="zh-CN" sz="2400" dirty="0"/>
              </a:p>
              <a:p>
                <a:r>
                  <a:rPr lang="en-US" altLang="zh-CN" sz="2400" dirty="0"/>
                  <a:t>Step 2. </a:t>
                </a:r>
                <a:r>
                  <a:rPr lang="zh-CN" altLang="zh-CN" sz="2400" dirty="0"/>
                  <a:t>判断迭代是否满足结束条件，若满足则转步</a:t>
                </a:r>
                <a:r>
                  <a:rPr lang="en-US" altLang="zh-CN" sz="2400" dirty="0"/>
                  <a:t>7</a:t>
                </a:r>
                <a:r>
                  <a:rPr lang="zh-CN" altLang="zh-CN" sz="2400" dirty="0"/>
                  <a:t>；若不满足则转步</a:t>
                </a:r>
                <a:r>
                  <a:rPr lang="en-US" altLang="zh-CN" sz="2400" dirty="0"/>
                  <a:t>3</a:t>
                </a:r>
                <a:r>
                  <a:rPr lang="zh-CN" altLang="zh-CN" sz="2400" dirty="0" smtClean="0"/>
                  <a:t>。</a:t>
                </a:r>
                <a:endParaRPr lang="zh-CN" altLang="zh-CN" sz="2400" dirty="0"/>
              </a:p>
              <a:p>
                <a:r>
                  <a:rPr lang="en-US" altLang="zh-CN" sz="2400" dirty="0"/>
                  <a:t>Step 3. </a:t>
                </a:r>
                <a:r>
                  <a:rPr lang="zh-CN" altLang="zh-CN" sz="2400" dirty="0"/>
                  <a:t>产生随机数</a:t>
                </a:r>
                <a14:m>
                  <m:oMath xmlns:m="http://schemas.openxmlformats.org/officeDocument/2006/math">
                    <m:r>
                      <a:rPr lang="en-US" altLang="zh-CN" sz="2400" b="0" i="1" dirty="0" smtClean="0">
                        <a:latin typeface="Cambria Math"/>
                      </a:rPr>
                      <m:t>𝑟</m:t>
                    </m:r>
                    <m:r>
                      <a:rPr lang="en-US" altLang="zh-CN" sz="2400" b="0" i="1" dirty="0" smtClean="0">
                        <a:latin typeface="Cambria Math"/>
                        <a:ea typeface="Cambria Math"/>
                      </a:rPr>
                      <m:t>∈</m:t>
                    </m:r>
                    <m:d>
                      <m:dPr>
                        <m:begChr m:val="["/>
                        <m:endChr m:val="]"/>
                        <m:ctrlPr>
                          <a:rPr lang="en-US" altLang="zh-CN" sz="2400" b="0" i="1" dirty="0" smtClean="0">
                            <a:latin typeface="Cambria Math"/>
                            <a:ea typeface="Cambria Math"/>
                          </a:rPr>
                        </m:ctrlPr>
                      </m:dPr>
                      <m:e>
                        <m:r>
                          <a:rPr lang="en-US" altLang="zh-CN" sz="2400" b="0" i="1" dirty="0" smtClean="0">
                            <a:latin typeface="Cambria Math"/>
                            <a:ea typeface="Cambria Math"/>
                          </a:rPr>
                          <m:t>1,2,⋯,</m:t>
                        </m:r>
                        <m:r>
                          <a:rPr lang="en-US" altLang="zh-CN" sz="2400" b="0" i="1" dirty="0" smtClean="0">
                            <a:latin typeface="Cambria Math"/>
                            <a:ea typeface="Cambria Math"/>
                          </a:rPr>
                          <m:t>𝑁</m:t>
                        </m:r>
                      </m:e>
                    </m:d>
                  </m:oMath>
                </a14:m>
                <a:r>
                  <a:rPr lang="zh-CN" altLang="zh-CN" sz="2400" dirty="0"/>
                  <a:t>，即选择来了函数</a:t>
                </a:r>
                <a14:m>
                  <m:oMath xmlns:m="http://schemas.openxmlformats.org/officeDocument/2006/math">
                    <m:sSub>
                      <m:sSubPr>
                        <m:ctrlPr>
                          <a:rPr lang="en-US" altLang="zh-CN" sz="2400" b="0" i="1" dirty="0" smtClean="0">
                            <a:latin typeface="Cambria Math"/>
                          </a:rPr>
                        </m:ctrlPr>
                      </m:sSubPr>
                      <m:e>
                        <m:r>
                          <a:rPr lang="en-US" altLang="zh-CN" sz="2400" b="0" i="1" dirty="0" smtClean="0">
                            <a:latin typeface="Cambria Math"/>
                          </a:rPr>
                          <m:t>𝑓</m:t>
                        </m:r>
                      </m:e>
                      <m:sub>
                        <m:r>
                          <a:rPr lang="en-US" altLang="zh-CN" sz="2400" b="0" i="1" dirty="0" smtClean="0">
                            <a:latin typeface="Cambria Math"/>
                          </a:rPr>
                          <m:t>𝑟</m:t>
                        </m:r>
                      </m:sub>
                    </m:sSub>
                    <m:d>
                      <m:dPr>
                        <m:ctrlPr>
                          <a:rPr lang="en-US" altLang="zh-CN" sz="2400" b="0" i="1" dirty="0" smtClean="0">
                            <a:latin typeface="Cambria Math"/>
                          </a:rPr>
                        </m:ctrlPr>
                      </m:dPr>
                      <m:e>
                        <m:r>
                          <a:rPr lang="en-US" altLang="zh-CN" sz="2400" b="0" i="1" dirty="0" smtClean="0">
                            <a:latin typeface="Cambria Math"/>
                          </a:rPr>
                          <m:t>𝑤</m:t>
                        </m:r>
                      </m:e>
                    </m:d>
                  </m:oMath>
                </a14:m>
                <a:r>
                  <a:rPr lang="zh-CN" altLang="zh-CN" sz="2400" dirty="0" smtClean="0"/>
                  <a:t>。</a:t>
                </a:r>
                <a:endParaRPr lang="zh-CN" altLang="zh-CN" sz="2400" dirty="0"/>
              </a:p>
              <a:p>
                <a:r>
                  <a:rPr lang="en-US" altLang="zh-CN" sz="2400" dirty="0"/>
                  <a:t>Step 4. </a:t>
                </a:r>
                <a:r>
                  <a:rPr lang="zh-CN" altLang="zh-CN" sz="2400" dirty="0"/>
                  <a:t>计算函数</a:t>
                </a:r>
                <a14:m>
                  <m:oMath xmlns:m="http://schemas.openxmlformats.org/officeDocument/2006/math">
                    <m:sSub>
                      <m:sSubPr>
                        <m:ctrlPr>
                          <a:rPr lang="en-US" altLang="zh-CN" sz="2400" i="1" dirty="0">
                            <a:latin typeface="Cambria Math"/>
                          </a:rPr>
                        </m:ctrlPr>
                      </m:sSubPr>
                      <m:e>
                        <m:r>
                          <a:rPr lang="en-US" altLang="zh-CN" sz="2400" i="1" dirty="0">
                            <a:latin typeface="Cambria Math"/>
                          </a:rPr>
                          <m:t>𝑓</m:t>
                        </m:r>
                      </m:e>
                      <m:sub>
                        <m:r>
                          <a:rPr lang="en-US" altLang="zh-CN" sz="2400" i="1" dirty="0">
                            <a:latin typeface="Cambria Math"/>
                          </a:rPr>
                          <m:t>𝑟</m:t>
                        </m:r>
                      </m:sub>
                    </m:sSub>
                    <m:d>
                      <m:dPr>
                        <m:ctrlPr>
                          <a:rPr lang="en-US" altLang="zh-CN" sz="2400" i="1" dirty="0">
                            <a:latin typeface="Cambria Math"/>
                          </a:rPr>
                        </m:ctrlPr>
                      </m:dPr>
                      <m:e>
                        <m:r>
                          <a:rPr lang="en-US" altLang="zh-CN" sz="2400" i="1" dirty="0">
                            <a:latin typeface="Cambria Math"/>
                          </a:rPr>
                          <m:t>𝑤</m:t>
                        </m:r>
                      </m:e>
                    </m:d>
                  </m:oMath>
                </a14:m>
                <a:r>
                  <a:rPr lang="zh-CN" altLang="zh-CN" sz="2400" dirty="0"/>
                  <a:t>在</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的梯度</a:t>
                </a:r>
                <a14:m>
                  <m:oMath xmlns:m="http://schemas.openxmlformats.org/officeDocument/2006/math">
                    <m:r>
                      <a:rPr lang="en-US" altLang="zh-CN" sz="2400" i="1" dirty="0">
                        <a:latin typeface="Cambria Math"/>
                        <a:ea typeface="Cambria Math"/>
                      </a:rPr>
                      <m:t>𝛻</m:t>
                    </m:r>
                    <m:sSub>
                      <m:sSubPr>
                        <m:ctrlPr>
                          <a:rPr lang="en-US" altLang="zh-CN" sz="2400" i="1" dirty="0" smtClean="0">
                            <a:latin typeface="Cambria Math"/>
                            <a:ea typeface="Cambria Math"/>
                          </a:rPr>
                        </m:ctrlPr>
                      </m:sSubPr>
                      <m:e>
                        <m:r>
                          <a:rPr lang="en-US" altLang="zh-CN" sz="2400" b="0" i="1" dirty="0" smtClean="0">
                            <a:latin typeface="Cambria Math"/>
                            <a:ea typeface="Cambria Math"/>
                          </a:rPr>
                          <m:t>𝑓</m:t>
                        </m:r>
                      </m:e>
                      <m:sub>
                        <m:r>
                          <a:rPr lang="en-US" altLang="zh-CN" sz="2400" b="0" i="1" dirty="0" smtClean="0">
                            <a:latin typeface="Cambria Math"/>
                            <a:ea typeface="Cambria Math"/>
                          </a:rPr>
                          <m:t>𝑟</m:t>
                        </m:r>
                      </m:sub>
                    </m:sSub>
                    <m:d>
                      <m:dPr>
                        <m:ctrlPr>
                          <a:rPr lang="en-US" altLang="zh-CN" sz="2400" i="1" dirty="0" smtClean="0">
                            <a:latin typeface="Cambria Math"/>
                          </a:rPr>
                        </m:ctrlPr>
                      </m:d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e>
                    </m:d>
                    <m:r>
                      <a:rPr lang="en-US" altLang="zh-CN" sz="2400" i="1" dirty="0">
                        <a:latin typeface="Cambria Math"/>
                      </a:rPr>
                      <m:t> </m:t>
                    </m:r>
                  </m:oMath>
                </a14:m>
                <a:r>
                  <a:rPr lang="zh-CN" altLang="zh-CN" sz="2400" dirty="0" smtClean="0"/>
                  <a:t>。</a:t>
                </a:r>
                <a:endParaRPr lang="zh-CN" altLang="zh-CN" sz="2400" dirty="0"/>
              </a:p>
              <a:p>
                <a:r>
                  <a:rPr lang="en-US" altLang="zh-CN" sz="2400" dirty="0"/>
                  <a:t>Step 5. </a:t>
                </a:r>
                <a:r>
                  <a:rPr lang="zh-CN" altLang="zh-CN" sz="2400" dirty="0"/>
                  <a:t>令搜索方向</a:t>
                </a:r>
                <a14:m>
                  <m:oMath xmlns:m="http://schemas.openxmlformats.org/officeDocument/2006/math">
                    <m:sSub>
                      <m:sSubPr>
                        <m:ctrlPr>
                          <a:rPr lang="en-US" altLang="zh-CN" sz="2400" i="1" dirty="0">
                            <a:latin typeface="Cambria Math"/>
                            <a:ea typeface="Cambria Math"/>
                          </a:rPr>
                        </m:ctrlPr>
                      </m:sSubPr>
                      <m:e>
                        <m:r>
                          <a:rPr lang="en-US" altLang="zh-CN" sz="2400" i="1" dirty="0">
                            <a:latin typeface="Cambria Math"/>
                            <a:ea typeface="Cambria Math"/>
                          </a:rPr>
                          <m:t>𝑑</m:t>
                        </m:r>
                      </m:e>
                      <m:sub>
                        <m:r>
                          <a:rPr lang="en-US" altLang="zh-CN" sz="2400" i="1" dirty="0">
                            <a:latin typeface="Cambria Math"/>
                            <a:ea typeface="Cambria Math"/>
                          </a:rPr>
                          <m:t>𝑘</m:t>
                        </m:r>
                      </m:sub>
                    </m:sSub>
                    <m:r>
                      <a:rPr lang="en-US" altLang="zh-CN" sz="2400" b="0" i="1" dirty="0" smtClean="0">
                        <a:latin typeface="Cambria Math"/>
                        <a:ea typeface="Cambria Math"/>
                      </a:rPr>
                      <m:t>=</m:t>
                    </m:r>
                    <m:r>
                      <a:rPr lang="en-US" altLang="zh-CN" sz="2400" i="1" dirty="0">
                        <a:latin typeface="Cambria Math"/>
                        <a:ea typeface="Cambria Math"/>
                      </a:rPr>
                      <m:t>𝛻</m:t>
                    </m:r>
                    <m:sSub>
                      <m:sSubPr>
                        <m:ctrlPr>
                          <a:rPr lang="en-US" altLang="zh-CN" sz="2400" i="1" dirty="0" smtClean="0">
                            <a:latin typeface="Cambria Math"/>
                            <a:ea typeface="Cambria Math"/>
                          </a:rPr>
                        </m:ctrlPr>
                      </m:sSubPr>
                      <m:e>
                        <m:r>
                          <a:rPr lang="en-US" altLang="zh-CN" sz="2400" i="1" dirty="0">
                            <a:latin typeface="Cambria Math"/>
                            <a:ea typeface="Cambria Math"/>
                          </a:rPr>
                          <m:t>𝑓</m:t>
                        </m:r>
                      </m:e>
                      <m:sub>
                        <m:r>
                          <a:rPr lang="en-US" altLang="zh-CN" sz="2400" i="1" dirty="0">
                            <a:latin typeface="Cambria Math"/>
                            <a:ea typeface="Cambria Math"/>
                          </a:rPr>
                          <m:t>𝑟</m:t>
                        </m:r>
                      </m:sub>
                    </m:sSub>
                    <m:d>
                      <m:dPr>
                        <m:ctrlPr>
                          <a:rPr lang="en-US" altLang="zh-CN" sz="2400" i="1" dirty="0">
                            <a:latin typeface="Cambria Math"/>
                          </a:rPr>
                        </m:ctrlPr>
                      </m:d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e>
                    </m:d>
                    <m:r>
                      <a:rPr lang="en-US" altLang="zh-CN" sz="2400" i="1" dirty="0">
                        <a:latin typeface="Cambria Math"/>
                      </a:rPr>
                      <m:t> </m:t>
                    </m:r>
                  </m:oMath>
                </a14:m>
                <a:r>
                  <a:rPr lang="zh-CN" altLang="zh-CN" sz="2400" dirty="0"/>
                  <a:t>，选择某种一维线搜索方法计算迭代步长</a:t>
                </a:r>
                <a14:m>
                  <m:oMath xmlns:m="http://schemas.openxmlformats.org/officeDocument/2006/math">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 </m:t>
                    </m:r>
                  </m:oMath>
                </a14:m>
                <a:r>
                  <a:rPr lang="zh-CN" altLang="zh-CN" sz="2400" dirty="0" smtClean="0"/>
                  <a:t>。</a:t>
                </a:r>
                <a:endParaRPr lang="zh-CN" altLang="zh-CN" sz="2400" dirty="0"/>
              </a:p>
              <a:p>
                <a:r>
                  <a:rPr lang="en-US" altLang="zh-CN" sz="2400" dirty="0"/>
                  <a:t>Step 6. </a:t>
                </a:r>
                <a:r>
                  <a:rPr lang="zh-CN" altLang="zh-CN" sz="2400" dirty="0"/>
                  <a:t>令</a:t>
                </a:r>
                <a14:m>
                  <m:oMath xmlns:m="http://schemas.openxmlformats.org/officeDocument/2006/math">
                    <m:sSub>
                      <m:sSubPr>
                        <m:ctrlPr>
                          <a:rPr lang="en-US" altLang="zh-CN" sz="2400" i="1" dirty="0">
                            <a:latin typeface="Cambria Math"/>
                          </a:rPr>
                        </m:ctrlPr>
                      </m:sSubPr>
                      <m:e>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r>
                              <a:rPr lang="en-US" altLang="zh-CN" sz="2400" i="1" dirty="0">
                                <a:latin typeface="Cambria Math"/>
                              </a:rPr>
                              <m:t>+1</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r>
                          <a:rPr lang="en-US" altLang="zh-CN" sz="2400" i="1" dirty="0">
                            <a:latin typeface="Cambria Math"/>
                          </a:rPr>
                          <m:t>+</m:t>
                        </m:r>
                        <m:sSub>
                          <m:sSubPr>
                            <m:ctrlPr>
                              <a:rPr lang="en-US" altLang="zh-CN" sz="2400" i="1" dirty="0">
                                <a:latin typeface="Cambria Math"/>
                              </a:rPr>
                            </m:ctrlPr>
                          </m:sSubPr>
                          <m:e>
                            <m:r>
                              <a:rPr lang="zh-CN" altLang="en-US" sz="2400" i="1" dirty="0">
                                <a:latin typeface="Cambria Math"/>
                              </a:rPr>
                              <m:t>𝜆</m:t>
                            </m:r>
                          </m:e>
                          <m:sub>
                            <m:r>
                              <a:rPr lang="en-US" altLang="zh-CN" sz="2400" i="1" dirty="0">
                                <a:latin typeface="Cambria Math"/>
                              </a:rPr>
                              <m:t>𝑘</m:t>
                            </m:r>
                          </m:sub>
                        </m:sSub>
                        <m:r>
                          <a:rPr lang="en-US" altLang="zh-CN" sz="2400" i="1" dirty="0">
                            <a:latin typeface="Cambria Math"/>
                          </a:rPr>
                          <m:t>𝑑</m:t>
                        </m:r>
                      </m:e>
                      <m:sub>
                        <m:r>
                          <a:rPr lang="en-US" altLang="zh-CN" sz="2400" i="1" dirty="0">
                            <a:latin typeface="Cambria Math"/>
                          </a:rPr>
                          <m:t>𝑘</m:t>
                        </m:r>
                      </m:sub>
                    </m:sSub>
                    <m:r>
                      <a:rPr lang="en-US" altLang="zh-CN" sz="2400" i="1" dirty="0">
                        <a:latin typeface="Cambria Math"/>
                      </a:rPr>
                      <m:t> </m:t>
                    </m:r>
                  </m:oMath>
                </a14:m>
                <a:r>
                  <a:rPr lang="zh-CN" altLang="zh-CN" sz="2400" dirty="0"/>
                  <a:t>，</a:t>
                </a:r>
                <a:r>
                  <a:rPr lang="en-US" altLang="zh-CN" sz="2400" dirty="0"/>
                  <a:t> </a:t>
                </a:r>
                <a:r>
                  <a:rPr lang="zh-CN" altLang="zh-CN" sz="2400" dirty="0" smtClean="0"/>
                  <a:t>步</a:t>
                </a:r>
                <a:r>
                  <a:rPr lang="en-US" altLang="zh-CN" sz="2400" dirty="0"/>
                  <a:t>2</a:t>
                </a:r>
                <a:r>
                  <a:rPr lang="zh-CN" altLang="zh-CN" sz="2400" dirty="0"/>
                  <a:t>重复上述计算过程。</a:t>
                </a:r>
              </a:p>
              <a:p>
                <a:r>
                  <a:rPr lang="en-US" altLang="zh-CN" sz="2400" dirty="0"/>
                  <a:t>Step 7. </a:t>
                </a:r>
                <a:r>
                  <a:rPr lang="zh-CN" altLang="zh-CN" sz="2400" dirty="0"/>
                  <a:t>判断梯度在</a:t>
                </a:r>
                <a14:m>
                  <m:oMath xmlns:m="http://schemas.openxmlformats.org/officeDocument/2006/math">
                    <m:sSub>
                      <m:sSubPr>
                        <m:ctrlPr>
                          <a:rPr lang="en-US" altLang="zh-CN" sz="2400" i="1" dirty="0">
                            <a:latin typeface="Cambria Math"/>
                          </a:rPr>
                        </m:ctrlPr>
                      </m:sSubPr>
                      <m:e>
                        <m:r>
                          <a:rPr lang="en-US" altLang="zh-CN" sz="2400" i="1" dirty="0">
                            <a:latin typeface="Cambria Math"/>
                          </a:rPr>
                          <m:t>𝑥</m:t>
                        </m:r>
                      </m:e>
                      <m:sub>
                        <m:r>
                          <a:rPr lang="en-US" altLang="zh-CN" sz="2400" i="1" dirty="0">
                            <a:latin typeface="Cambria Math"/>
                          </a:rPr>
                          <m:t>𝑘</m:t>
                        </m:r>
                      </m:sub>
                    </m:sSub>
                  </m:oMath>
                </a14:m>
                <a:r>
                  <a:rPr lang="zh-CN" altLang="zh-CN" sz="2400" dirty="0"/>
                  <a:t>是否为</a:t>
                </a:r>
                <a:r>
                  <a:rPr lang="en-US" altLang="zh-CN" sz="2400" dirty="0"/>
                  <a:t>0</a:t>
                </a:r>
                <a:r>
                  <a:rPr lang="zh-CN" altLang="zh-CN" sz="2400" dirty="0"/>
                  <a:t>。实际问题中只需要</a:t>
                </a:r>
                <a:r>
                  <a:rPr lang="en-US" altLang="zh-CN" sz="2400" dirty="0"/>
                  <a:t> </a:t>
                </a:r>
                <a:r>
                  <a:rPr lang="zh-CN" altLang="zh-CN" sz="2400" dirty="0"/>
                  <a:t>近似接近</a:t>
                </a:r>
                <a:r>
                  <a:rPr lang="en-US" altLang="zh-CN" sz="2400" dirty="0"/>
                  <a:t>0</a:t>
                </a:r>
                <a:r>
                  <a:rPr lang="zh-CN" altLang="zh-CN" sz="2400" dirty="0"/>
                  <a:t>即可，即</a:t>
                </a:r>
                <a:r>
                  <a:rPr lang="en-US" altLang="zh-CN" sz="2400" dirty="0"/>
                  <a:t> </a:t>
                </a:r>
                <a:r>
                  <a:rPr lang="zh-CN" altLang="zh-CN" sz="2400" dirty="0"/>
                  <a:t>是否满足。若满足，则可以认为当前点</a:t>
                </a:r>
                <a:r>
                  <a:rPr lang="en-US" altLang="zh-CN" sz="2400" dirty="0"/>
                  <a:t> </a:t>
                </a:r>
                <a:r>
                  <a:rPr lang="zh-CN" altLang="zh-CN" sz="2400" dirty="0"/>
                  <a:t>是目标函数的极小值。这样就可以结束迭代，停止算法</a:t>
                </a:r>
                <a:r>
                  <a:rPr lang="zh-CN" altLang="zh-CN" sz="2400" dirty="0" smtClean="0"/>
                  <a:t>。</a:t>
                </a:r>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524315"/>
              </a:xfrm>
              <a:prstGeom prst="rect">
                <a:avLst/>
              </a:prstGeom>
              <a:blipFill rotWithShape="1">
                <a:blip r:embed="rId1"/>
                <a:stretch>
                  <a:fillRect l="-1116" t="-1078" r="-818" b="-2156"/>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2590774" cy="369332"/>
          </a:xfrm>
          <a:prstGeom prst="rect">
            <a:avLst/>
          </a:prstGeom>
          <a:noFill/>
        </p:spPr>
        <p:txBody>
          <a:bodyPr wrap="none" rtlCol="0">
            <a:spAutoFit/>
          </a:bodyPr>
          <a:lstStyle/>
          <a:p>
            <a:r>
              <a:rPr lang="en-US" altLang="zh-CN" b="1" dirty="0" smtClean="0">
                <a:solidFill>
                  <a:srgbClr val="3D89BC"/>
                </a:solidFill>
              </a:rPr>
              <a:t>2.3.4</a:t>
            </a:r>
            <a:r>
              <a:rPr lang="zh-CN" altLang="en-US" b="1" dirty="0" smtClean="0">
                <a:solidFill>
                  <a:srgbClr val="3D89BC"/>
                </a:solidFill>
              </a:rPr>
              <a:t>随机梯度下降算法</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43062"/>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886058"/>
            <a:ext cx="8648700" cy="507365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1．请验证V = {0}和V = R</a:t>
            </a:r>
            <a:r>
              <a:rPr kumimoji="0" lang="zh-CN" b="0" i="0" u="none" strike="noStrike" cap="none" normalizeH="0" baseline="30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n</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是向量空间。</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2．请证明V =</a:t>
            </a:r>
            <a:r>
              <a:rPr lang="zh-CN"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λ =</a:t>
            </a:r>
            <a:r>
              <a:rPr lang="zh-CN"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 </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 x</a:t>
            </a:r>
            <a:r>
              <a:rPr kumimoji="0" lang="zh-CN" b="0" i="0" u="none" strike="noStrike" cap="none" normalizeH="0" baseline="-25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x</a:t>
            </a:r>
            <a:r>
              <a:rPr kumimoji="0" lang="zh-CN" b="0" i="0" u="none" strike="noStrike" cap="none" normalizeH="0" baseline="-25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x</a:t>
            </a:r>
            <a:r>
              <a:rPr kumimoji="0" lang="zh-CN" b="0" i="0" u="none" strike="noStrike" cap="none" normalizeH="0" baseline="-25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i</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 x</a:t>
            </a:r>
            <a:r>
              <a:rPr kumimoji="0" lang="zh-CN" b="0" i="0" u="none" strike="noStrike" cap="none" normalizeH="0" baseline="-25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n</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 x</a:t>
            </a:r>
            <a:r>
              <a:rPr kumimoji="0" lang="zh-CN" b="0" i="0" u="none" strike="noStrike" cap="none" normalizeH="0" baseline="-2500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i</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∈R</a:t>
            </a:r>
            <a:r>
              <a:rPr lang="zh-CN"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a:t>
            </a: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 是向量空间。</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3．证明：定义域在D上的所有实函数在通常的函数加法和数乘运算下对实数域形成</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向量空间。</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4．请验证实数域中m × n阶矩阵的集合关于矩阵加法形成线性空间。</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5．根据经验，某型机械设备能用10 年的概率是0.85，正常工作能超过15 年事件的概率是0.6。现今有一该型设备已经用了10 年，请问其能再工作5 年的概率是多少？</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6．从一副新扑克牌中随意抽取一张，若已知某次抽取的牌是红心，求这张牌是红</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心4 的概率是多少？</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7．假设一信源只发送26 个英文字母，并且每个字母都是等概率地发送，则求每个</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发送符号包含的信息量和信源的信息熵。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8．大数据、云计算、人工智能之间有什么关系？</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9．现有一黑箱，其中有红球10 个，绿球20，蓝球40 个。每一次取出一个球，若</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取出是红球，则通过电报发送字母R；若取出是绿球，则用电报发送字母G；若取出的球是蓝球，则用电报发送字母B；请计算发送R、G、B 的信息量和该电文的熵。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p:sp>
        <p:nvSpPr>
          <p:cNvPr id="17" name="矩形 16"/>
          <p:cNvSpPr/>
          <p:nvPr/>
        </p:nvSpPr>
        <p:spPr>
          <a:xfrm>
            <a:off x="452232" y="1272944"/>
            <a:ext cx="8191436" cy="4524315"/>
          </a:xfrm>
          <a:prstGeom prst="rect">
            <a:avLst/>
          </a:prstGeom>
        </p:spPr>
        <p:txBody>
          <a:bodyPr wrap="square">
            <a:spAutoFit/>
          </a:bodyPr>
          <a:lstStyle/>
          <a:p>
            <a:pPr>
              <a:lnSpc>
                <a:spcPct val="150000"/>
              </a:lnSpc>
            </a:pPr>
            <a:r>
              <a:rPr lang="zh-CN" altLang="zh-CN" sz="2400" dirty="0"/>
              <a:t>直观上，空间是一个几何的概念，但本质上，空间是由数据的运算规则确定的。数学上，空间不仅意味着定义了集合、集合成员、集合元素的运算及其运算规律；并且所有集合元素（即运算对象）按照这些运算规律运算后，运算结果仍然属于这个集合，即运算具有封闭性。空间就是由某些运算规则规定下形成的封闭集合，集合中的元素无论如何运算，结果仍然在该集合中。直观地看，就像密闭箱中的气体分子，无论如何运动都超不出箱体的范围。</a:t>
            </a:r>
            <a:endParaRPr lang="zh-CN" altLang="zh-CN" sz="2400" dirty="0"/>
          </a:p>
        </p:txBody>
      </p:sp>
      <p:pic>
        <p:nvPicPr>
          <p:cNvPr id="1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2.1.1</a:t>
            </a:r>
            <a:r>
              <a:rPr lang="zh-CN" altLang="en-US" b="1" dirty="0">
                <a:solidFill>
                  <a:srgbClr val="3D89BC"/>
                </a:solidFill>
              </a:rPr>
              <a:t>向量空间</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3785652"/>
              </a:xfrm>
              <a:prstGeom prst="rect">
                <a:avLst/>
              </a:prstGeom>
            </p:spPr>
            <p:txBody>
              <a:bodyPr wrap="square">
                <a:spAutoFit/>
              </a:bodyPr>
              <a:lstStyle/>
              <a:p>
                <a:r>
                  <a:rPr lang="zh-CN" altLang="zh-CN" sz="2400" dirty="0" smtClean="0"/>
                  <a:t>给定一个非空集合是</a:t>
                </a:r>
                <a14:m>
                  <m:oMath xmlns:m="http://schemas.openxmlformats.org/officeDocument/2006/math">
                    <m:r>
                      <a:rPr lang="en-US" altLang="zh-CN" sz="2400" b="0" i="1" dirty="0" smtClean="0">
                        <a:latin typeface="Cambria Math"/>
                      </a:rPr>
                      <m:t>𝑉</m:t>
                    </m:r>
                  </m:oMath>
                </a14:m>
                <a:r>
                  <a:rPr lang="zh-CN" altLang="zh-CN" sz="2400" dirty="0" smtClean="0"/>
                  <a:t>和数</a:t>
                </a:r>
                <a:r>
                  <a:rPr lang="zh-CN" altLang="zh-CN" sz="2400" dirty="0"/>
                  <a:t>域</a:t>
                </a:r>
                <a:r>
                  <a:rPr lang="zh-CN" altLang="zh-CN" sz="2400" dirty="0" smtClean="0"/>
                  <a:t>集合</a:t>
                </a:r>
                <a14:m>
                  <m:oMath xmlns:m="http://schemas.openxmlformats.org/officeDocument/2006/math">
                    <m:r>
                      <a:rPr lang="en-US" altLang="zh-CN" sz="2400" b="0" i="1" smtClean="0">
                        <a:latin typeface="Cambria Math"/>
                      </a:rPr>
                      <m:t>𝐹</m:t>
                    </m:r>
                  </m:oMath>
                </a14:m>
                <a:r>
                  <a:rPr lang="zh-CN" altLang="zh-CN" sz="2400" dirty="0" smtClean="0"/>
                  <a:t>，在</a:t>
                </a:r>
                <a14:m>
                  <m:oMath xmlns:m="http://schemas.openxmlformats.org/officeDocument/2006/math">
                    <m:r>
                      <a:rPr lang="en-US" altLang="zh-CN" sz="2400" i="1" dirty="0">
                        <a:latin typeface="Cambria Math"/>
                      </a:rPr>
                      <m:t>𝑉</m:t>
                    </m:r>
                  </m:oMath>
                </a14:m>
                <a:r>
                  <a:rPr lang="zh-CN" altLang="zh-CN" sz="2400" dirty="0"/>
                  <a:t>中定义了加法运算</a:t>
                </a:r>
                <a14:m>
                  <m:oMath xmlns:m="http://schemas.openxmlformats.org/officeDocument/2006/math">
                    <m:r>
                      <a:rPr lang="en-US" altLang="zh-CN" sz="2400" i="1" dirty="0" smtClean="0">
                        <a:latin typeface="Cambria Math"/>
                        <a:ea typeface="Cambria Math"/>
                      </a:rPr>
                      <m:t>+</m:t>
                    </m:r>
                  </m:oMath>
                </a14:m>
                <a:r>
                  <a:rPr lang="zh-CN" altLang="zh-CN" sz="2400" dirty="0"/>
                  <a:t>，在</a:t>
                </a:r>
                <a14:m>
                  <m:oMath xmlns:m="http://schemas.openxmlformats.org/officeDocument/2006/math">
                    <m:r>
                      <a:rPr lang="en-US" altLang="zh-CN" sz="2400" i="1" dirty="0">
                        <a:latin typeface="Cambria Math"/>
                      </a:rPr>
                      <m:t>𝑉</m:t>
                    </m:r>
                  </m:oMath>
                </a14:m>
                <a:r>
                  <a:rPr lang="zh-CN" altLang="zh-CN" sz="2400" dirty="0"/>
                  <a:t>与</a:t>
                </a:r>
                <a14:m>
                  <m:oMath xmlns:m="http://schemas.openxmlformats.org/officeDocument/2006/math">
                    <m:r>
                      <a:rPr lang="en-US" altLang="zh-CN" sz="2400" i="1">
                        <a:latin typeface="Cambria Math"/>
                      </a:rPr>
                      <m:t>𝐹</m:t>
                    </m:r>
                  </m:oMath>
                </a14:m>
                <a:r>
                  <a:rPr lang="zh-CN" altLang="zh-CN" sz="2400" dirty="0"/>
                  <a:t>之间定义了数乘运算</a:t>
                </a:r>
                <a14:m>
                  <m:oMath xmlns:m="http://schemas.openxmlformats.org/officeDocument/2006/math">
                    <m:r>
                      <a:rPr lang="en-US" altLang="zh-CN" sz="2400" i="1" dirty="0" smtClean="0">
                        <a:latin typeface="Cambria Math"/>
                        <a:ea typeface="Cambria Math"/>
                      </a:rPr>
                      <m:t>∙</m:t>
                    </m:r>
                  </m:oMath>
                </a14:m>
                <a:r>
                  <a:rPr lang="zh-CN" altLang="zh-CN" sz="2400" dirty="0" smtClean="0"/>
                  <a:t>，</a:t>
                </a:r>
                <a14:m>
                  <m:oMath xmlns:m="http://schemas.openxmlformats.org/officeDocument/2006/math">
                    <m:r>
                      <a:rPr lang="zh-CN" altLang="en-US" sz="2400" i="1" dirty="0" smtClean="0">
                        <a:latin typeface="Cambria Math"/>
                      </a:rPr>
                      <m:t>𝛼</m:t>
                    </m:r>
                    <m:r>
                      <a:rPr lang="en-US" altLang="zh-CN" sz="2400" b="0" i="1" dirty="0" smtClean="0">
                        <a:latin typeface="Cambria Math"/>
                      </a:rPr>
                      <m:t>,</m:t>
                    </m:r>
                    <m:r>
                      <a:rPr lang="zh-CN" altLang="en-US" sz="2400" b="0" i="1" dirty="0" smtClean="0">
                        <a:latin typeface="Cambria Math"/>
                      </a:rPr>
                      <m:t>𝛽</m:t>
                    </m:r>
                    <m:r>
                      <a:rPr lang="en-US" altLang="zh-CN" sz="2400" b="0" i="1" dirty="0" smtClean="0">
                        <a:latin typeface="Cambria Math"/>
                      </a:rPr>
                      <m:t>,</m:t>
                    </m:r>
                    <m:r>
                      <a:rPr lang="zh-CN" altLang="en-US" sz="2400" b="0" i="1" dirty="0" smtClean="0">
                        <a:latin typeface="Cambria Math"/>
                      </a:rPr>
                      <m:t>𝛾</m:t>
                    </m:r>
                    <m:r>
                      <a:rPr lang="zh-CN" altLang="en-US" sz="2400" b="0" i="1" dirty="0" smtClean="0">
                        <a:latin typeface="Cambria Math"/>
                      </a:rPr>
                      <m:t>∈</m:t>
                    </m:r>
                    <m:r>
                      <a:rPr lang="en-US" altLang="zh-CN" sz="2400" b="0" i="1" dirty="0" smtClean="0">
                        <a:latin typeface="Cambria Math"/>
                      </a:rPr>
                      <m:t>𝑉</m:t>
                    </m:r>
                    <m:r>
                      <a:rPr lang="en-US" altLang="zh-CN" sz="2400" b="0" i="1" dirty="0" smtClean="0">
                        <a:latin typeface="Cambria Math"/>
                      </a:rPr>
                      <m:t>,</m:t>
                    </m:r>
                    <m:r>
                      <a:rPr lang="en-US" altLang="zh-CN" sz="2400" b="0" i="1" dirty="0" smtClean="0">
                        <a:latin typeface="Cambria Math"/>
                      </a:rPr>
                      <m:t>𝑘</m:t>
                    </m:r>
                    <m:r>
                      <a:rPr lang="en-US" altLang="zh-CN" sz="2400" b="0" i="1" dirty="0" smtClean="0">
                        <a:latin typeface="Cambria Math"/>
                      </a:rPr>
                      <m:t>,</m:t>
                    </m:r>
                    <m:r>
                      <a:rPr lang="en-US" altLang="zh-CN" sz="2400" b="0" i="1" dirty="0" smtClean="0">
                        <a:latin typeface="Cambria Math"/>
                      </a:rPr>
                      <m:t>𝑙</m:t>
                    </m:r>
                    <m:r>
                      <a:rPr lang="en-US" altLang="zh-CN" sz="2400" b="0" i="1" dirty="0" smtClean="0">
                        <a:latin typeface="Cambria Math"/>
                        <a:ea typeface="Cambria Math"/>
                      </a:rPr>
                      <m:t>∈</m:t>
                    </m:r>
                    <m:r>
                      <a:rPr lang="en-US" altLang="zh-CN" sz="2400" b="0" i="1" dirty="0" smtClean="0">
                        <a:latin typeface="Cambria Math"/>
                        <a:ea typeface="Cambria Math"/>
                      </a:rPr>
                      <m:t>𝐹</m:t>
                    </m:r>
                  </m:oMath>
                </a14:m>
                <a:r>
                  <a:rPr lang="en-US" altLang="zh-CN" sz="2400" dirty="0" smtClean="0"/>
                  <a:t> </a:t>
                </a:r>
                <a:r>
                  <a:rPr lang="zh-CN" altLang="zh-CN" sz="2400" dirty="0"/>
                  <a:t>，如果该加法运算</a:t>
                </a:r>
                <a14:m>
                  <m:oMath xmlns:m="http://schemas.openxmlformats.org/officeDocument/2006/math">
                    <m:r>
                      <a:rPr lang="en-US" altLang="zh-CN" sz="2400" i="1" dirty="0">
                        <a:latin typeface="Cambria Math"/>
                        <a:ea typeface="Cambria Math"/>
                      </a:rPr>
                      <m:t>+</m:t>
                    </m:r>
                  </m:oMath>
                </a14:m>
                <a:r>
                  <a:rPr lang="zh-CN" altLang="zh-CN" sz="2400" dirty="0"/>
                  <a:t>和数乘运算</a:t>
                </a:r>
                <a14:m>
                  <m:oMath xmlns:m="http://schemas.openxmlformats.org/officeDocument/2006/math">
                    <m:r>
                      <a:rPr lang="en-US" altLang="zh-CN" sz="2400" i="1" dirty="0">
                        <a:latin typeface="Cambria Math"/>
                        <a:ea typeface="Cambria Math"/>
                      </a:rPr>
                      <m:t>∙</m:t>
                    </m:r>
                  </m:oMath>
                </a14:m>
                <a:r>
                  <a:rPr lang="zh-CN" altLang="zh-CN" sz="2400" dirty="0"/>
                  <a:t>同时满足下面所有规则，则称</a:t>
                </a:r>
                <a14:m>
                  <m:oMath xmlns:m="http://schemas.openxmlformats.org/officeDocument/2006/math">
                    <m:r>
                      <a:rPr lang="en-US" altLang="zh-CN" sz="2400" i="1" dirty="0">
                        <a:latin typeface="Cambria Math"/>
                      </a:rPr>
                      <m:t>𝑉</m:t>
                    </m:r>
                  </m:oMath>
                </a14:m>
                <a:r>
                  <a:rPr lang="zh-CN" altLang="zh-CN" sz="2400" dirty="0"/>
                  <a:t>是</a:t>
                </a:r>
                <a14:m>
                  <m:oMath xmlns:m="http://schemas.openxmlformats.org/officeDocument/2006/math">
                    <m:r>
                      <a:rPr lang="en-US" altLang="zh-CN" sz="2400" i="1">
                        <a:latin typeface="Cambria Math"/>
                      </a:rPr>
                      <m:t>𝐹</m:t>
                    </m:r>
                  </m:oMath>
                </a14:m>
                <a:r>
                  <a:rPr lang="en-US" altLang="zh-CN" sz="2400" dirty="0"/>
                  <a:t> </a:t>
                </a:r>
                <a:r>
                  <a:rPr lang="zh-CN" altLang="zh-CN" sz="2400" dirty="0"/>
                  <a:t>上的向量空间或线性空间。</a:t>
                </a:r>
              </a:p>
              <a:p>
                <a:r>
                  <a:rPr lang="zh-CN" altLang="zh-CN" sz="2400" dirty="0"/>
                  <a:t>（</a:t>
                </a:r>
                <a:r>
                  <a:rPr lang="en-US" altLang="zh-CN" sz="2400" dirty="0"/>
                  <a:t>1</a:t>
                </a:r>
                <a:r>
                  <a:rPr lang="zh-CN" altLang="zh-CN" sz="2400" dirty="0"/>
                  <a:t>）规则</a:t>
                </a:r>
                <a:r>
                  <a:rPr lang="en-US" altLang="zh-CN" sz="2400" dirty="0"/>
                  <a:t>1</a:t>
                </a:r>
                <a:r>
                  <a:rPr lang="zh-CN" altLang="zh-CN" sz="2400" dirty="0"/>
                  <a:t>：若</a:t>
                </a:r>
                <a14:m>
                  <m:oMath xmlns:m="http://schemas.openxmlformats.org/officeDocument/2006/math">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zh-CN" altLang="en-US" sz="2400" i="1" dirty="0">
                        <a:latin typeface="Cambria Math"/>
                      </a:rPr>
                      <m:t>∈</m:t>
                    </m:r>
                    <m:r>
                      <a:rPr lang="en-US" altLang="zh-CN" sz="2400" i="1" dirty="0">
                        <a:latin typeface="Cambria Math"/>
                      </a:rPr>
                      <m:t>𝑉</m:t>
                    </m:r>
                    <m:r>
                      <a:rPr lang="en-US" altLang="zh-CN" sz="2400" i="1" dirty="0">
                        <a:latin typeface="Cambria Math"/>
                      </a:rPr>
                      <m:t> </m:t>
                    </m:r>
                  </m:oMath>
                </a14:m>
                <a:r>
                  <a:rPr lang="zh-CN" altLang="zh-CN" sz="2400" dirty="0"/>
                  <a:t>，则</a:t>
                </a:r>
                <a14:m>
                  <m:oMath xmlns:m="http://schemas.openxmlformats.org/officeDocument/2006/math">
                    <m:r>
                      <a:rPr lang="zh-CN" altLang="en-US" sz="2400" i="1" dirty="0">
                        <a:latin typeface="Cambria Math"/>
                      </a:rPr>
                      <m:t>𝛼</m:t>
                    </m:r>
                    <m:r>
                      <a:rPr lang="en-US" altLang="zh-CN" sz="2400" b="0" i="1" dirty="0" smtClean="0">
                        <a:latin typeface="Cambria Math"/>
                      </a:rPr>
                      <m:t>+</m:t>
                    </m:r>
                    <m:r>
                      <a:rPr lang="zh-CN" altLang="en-US" sz="2400" i="1" dirty="0">
                        <a:latin typeface="Cambria Math"/>
                      </a:rPr>
                      <m:t>𝛽</m:t>
                    </m:r>
                    <m:r>
                      <a:rPr lang="zh-CN" altLang="en-US" sz="2400" i="1" dirty="0">
                        <a:latin typeface="Cambria Math"/>
                      </a:rPr>
                      <m:t>∈</m:t>
                    </m:r>
                    <m:r>
                      <a:rPr lang="en-US" altLang="zh-CN" sz="2400" i="1" dirty="0">
                        <a:latin typeface="Cambria Math"/>
                      </a:rPr>
                      <m:t>𝑉</m:t>
                    </m:r>
                  </m:oMath>
                </a14:m>
                <a:r>
                  <a:rPr lang="en-US" altLang="zh-CN" sz="2400" dirty="0"/>
                  <a:t> </a:t>
                </a:r>
                <a:endParaRPr lang="zh-CN" altLang="zh-CN" sz="2400" dirty="0"/>
              </a:p>
              <a:p>
                <a:r>
                  <a:rPr lang="zh-CN" altLang="zh-CN" sz="2400" dirty="0"/>
                  <a:t>（</a:t>
                </a:r>
                <a:r>
                  <a:rPr lang="en-US" altLang="zh-CN" sz="2400" dirty="0"/>
                  <a:t>2</a:t>
                </a:r>
                <a:r>
                  <a:rPr lang="zh-CN" altLang="zh-CN" sz="2400" dirty="0"/>
                  <a:t>）规则</a:t>
                </a:r>
                <a:r>
                  <a:rPr lang="en-US" altLang="zh-CN" sz="2400" dirty="0"/>
                  <a:t>2</a:t>
                </a:r>
                <a:r>
                  <a:rPr lang="zh-CN" altLang="zh-CN" sz="2400" dirty="0"/>
                  <a:t>：若</a:t>
                </a:r>
                <a14:m>
                  <m:oMath xmlns:m="http://schemas.openxmlformats.org/officeDocument/2006/math">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zh-CN" altLang="en-US" sz="2400" i="1" dirty="0">
                        <a:latin typeface="Cambria Math"/>
                      </a:rPr>
                      <m:t>∈</m:t>
                    </m:r>
                    <m:r>
                      <a:rPr lang="en-US" altLang="zh-CN" sz="2400" i="1" dirty="0">
                        <a:latin typeface="Cambria Math"/>
                      </a:rPr>
                      <m:t>𝑉</m:t>
                    </m:r>
                    <m:r>
                      <a:rPr lang="en-US" altLang="zh-CN" sz="2400" i="1" dirty="0">
                        <a:latin typeface="Cambria Math"/>
                      </a:rPr>
                      <m:t> </m:t>
                    </m:r>
                  </m:oMath>
                </a14:m>
                <a:r>
                  <a:rPr lang="zh-CN" altLang="zh-CN" sz="2400" dirty="0"/>
                  <a:t>，则</a:t>
                </a:r>
                <a14:m>
                  <m:oMath xmlns:m="http://schemas.openxmlformats.org/officeDocument/2006/math">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en-US" altLang="zh-CN" sz="2400" b="0" i="1" dirty="0" smtClean="0">
                        <a:latin typeface="Cambria Math"/>
                      </a:rPr>
                      <m:t>=</m:t>
                    </m:r>
                    <m:r>
                      <a:rPr lang="zh-CN" altLang="en-US" sz="2400" i="1" dirty="0">
                        <a:latin typeface="Cambria Math"/>
                      </a:rPr>
                      <m:t>𝛽</m:t>
                    </m:r>
                    <m:r>
                      <a:rPr lang="en-US" altLang="zh-CN" sz="2400" i="1" dirty="0">
                        <a:latin typeface="Cambria Math"/>
                      </a:rPr>
                      <m:t>+</m:t>
                    </m:r>
                    <m:r>
                      <a:rPr lang="zh-CN" altLang="en-US" sz="2400" i="1" dirty="0">
                        <a:latin typeface="Cambria Math"/>
                      </a:rPr>
                      <m:t>𝛼</m:t>
                    </m:r>
                  </m:oMath>
                </a14:m>
                <a:endParaRPr lang="zh-CN" altLang="zh-CN" sz="2400" dirty="0"/>
              </a:p>
              <a:p>
                <a:r>
                  <a:rPr lang="zh-CN" altLang="zh-CN" sz="2400" dirty="0"/>
                  <a:t>（</a:t>
                </a:r>
                <a:r>
                  <a:rPr lang="en-US" altLang="zh-CN" sz="2400" dirty="0"/>
                  <a:t>3</a:t>
                </a:r>
                <a:r>
                  <a:rPr lang="zh-CN" altLang="zh-CN" sz="2400" dirty="0"/>
                  <a:t>）规则</a:t>
                </a:r>
                <a:r>
                  <a:rPr lang="en-US" altLang="zh-CN" sz="2400" dirty="0"/>
                  <a:t>3</a:t>
                </a:r>
                <a:r>
                  <a:rPr lang="zh-CN" altLang="zh-CN" sz="2400" dirty="0"/>
                  <a:t>：若</a:t>
                </a:r>
                <a14:m>
                  <m:oMath xmlns:m="http://schemas.openxmlformats.org/officeDocument/2006/math">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en-US" altLang="zh-CN" sz="2400" i="1" dirty="0">
                        <a:latin typeface="Cambria Math"/>
                      </a:rPr>
                      <m:t>,</m:t>
                    </m:r>
                    <m:r>
                      <a:rPr lang="zh-CN" altLang="en-US" sz="2400" i="1" dirty="0">
                        <a:latin typeface="Cambria Math"/>
                      </a:rPr>
                      <m:t>𝛾</m:t>
                    </m:r>
                    <m:r>
                      <a:rPr lang="zh-CN" altLang="en-US" sz="2400" i="1" dirty="0">
                        <a:latin typeface="Cambria Math"/>
                      </a:rPr>
                      <m:t>∈</m:t>
                    </m:r>
                    <m:r>
                      <a:rPr lang="en-US" altLang="zh-CN" sz="2400" i="1" dirty="0">
                        <a:latin typeface="Cambria Math"/>
                      </a:rPr>
                      <m:t>𝑉</m:t>
                    </m:r>
                    <m:r>
                      <a:rPr lang="en-US" altLang="zh-CN" sz="2400" i="1" dirty="0">
                        <a:latin typeface="Cambria Math"/>
                      </a:rPr>
                      <m:t> </m:t>
                    </m:r>
                  </m:oMath>
                </a14:m>
                <a:r>
                  <a:rPr lang="zh-CN" altLang="zh-CN" sz="2400" dirty="0"/>
                  <a:t>，</a:t>
                </a:r>
                <a:r>
                  <a:rPr lang="zh-CN" altLang="zh-CN" sz="2400" dirty="0" smtClean="0"/>
                  <a:t>则</a:t>
                </a:r>
                <a14:m>
                  <m:oMath xmlns:m="http://schemas.openxmlformats.org/officeDocument/2006/math">
                    <m:r>
                      <a:rPr lang="en-US" altLang="zh-CN" sz="2400" b="0" i="0" dirty="0" smtClean="0">
                        <a:latin typeface="Cambria Math"/>
                      </a:rPr>
                      <m:t>(</m:t>
                    </m:r>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en-US" altLang="zh-CN" sz="2400" b="0" i="1" dirty="0" smtClean="0">
                        <a:latin typeface="Cambria Math"/>
                      </a:rPr>
                      <m:t>)+</m:t>
                    </m:r>
                    <m:r>
                      <a:rPr lang="zh-CN" altLang="en-US" sz="2400" i="1" dirty="0">
                        <a:latin typeface="Cambria Math"/>
                      </a:rPr>
                      <m:t>𝛾</m:t>
                    </m:r>
                    <m:r>
                      <a:rPr lang="en-US" altLang="zh-CN" sz="2400" i="1" dirty="0">
                        <a:latin typeface="Cambria Math"/>
                      </a:rPr>
                      <m:t>=</m:t>
                    </m:r>
                    <m:r>
                      <a:rPr lang="zh-CN" altLang="en-US" sz="2400" i="1" dirty="0">
                        <a:latin typeface="Cambria Math"/>
                      </a:rPr>
                      <m:t>𝛼</m:t>
                    </m:r>
                    <m:r>
                      <a:rPr lang="en-US" altLang="zh-CN" sz="2400" i="1" dirty="0">
                        <a:latin typeface="Cambria Math"/>
                      </a:rPr>
                      <m:t>+</m:t>
                    </m:r>
                    <m:r>
                      <a:rPr lang="en-US" altLang="zh-CN" sz="2400" dirty="0">
                        <a:latin typeface="Cambria Math"/>
                      </a:rPr>
                      <m:t>(</m:t>
                    </m:r>
                    <m:r>
                      <a:rPr lang="zh-CN" altLang="en-US" sz="2400" i="1" dirty="0">
                        <a:latin typeface="Cambria Math"/>
                      </a:rPr>
                      <m:t>𝛽</m:t>
                    </m:r>
                    <m:r>
                      <a:rPr lang="en-US" altLang="zh-CN" sz="2400" i="1" dirty="0">
                        <a:latin typeface="Cambria Math"/>
                      </a:rPr>
                      <m:t>+</m:t>
                    </m:r>
                    <m:r>
                      <a:rPr lang="zh-CN" altLang="en-US" sz="2400" i="1" dirty="0">
                        <a:latin typeface="Cambria Math"/>
                      </a:rPr>
                      <m:t>𝛾</m:t>
                    </m:r>
                    <m:r>
                      <a:rPr lang="en-US" altLang="zh-CN" sz="2400" i="1" dirty="0">
                        <a:latin typeface="Cambria Math"/>
                      </a:rPr>
                      <m:t>)</m:t>
                    </m:r>
                  </m:oMath>
                </a14:m>
                <a:endParaRPr lang="zh-CN" altLang="zh-CN" sz="2400" dirty="0"/>
              </a:p>
              <a:p>
                <a:r>
                  <a:rPr lang="zh-CN" altLang="zh-CN" sz="2400" dirty="0"/>
                  <a:t>（</a:t>
                </a:r>
                <a:r>
                  <a:rPr lang="en-US" altLang="zh-CN" sz="2400" dirty="0"/>
                  <a:t>4</a:t>
                </a:r>
                <a:r>
                  <a:rPr lang="zh-CN" altLang="zh-CN" sz="2400" dirty="0"/>
                  <a:t>）规则</a:t>
                </a:r>
                <a:r>
                  <a:rPr lang="en-US" altLang="zh-CN" sz="2400" dirty="0"/>
                  <a:t>4</a:t>
                </a:r>
                <a:r>
                  <a:rPr lang="zh-CN" altLang="zh-CN" sz="2400" dirty="0"/>
                  <a:t>：存在零元素</a:t>
                </a:r>
                <a14:m>
                  <m:oMath xmlns:m="http://schemas.openxmlformats.org/officeDocument/2006/math">
                    <m:r>
                      <a:rPr lang="en-US" altLang="zh-CN" sz="2400" b="0" i="1" dirty="0" smtClean="0">
                        <a:latin typeface="Cambria Math"/>
                      </a:rPr>
                      <m:t>0</m:t>
                    </m:r>
                    <m:r>
                      <a:rPr lang="zh-CN" altLang="en-US" sz="2400" i="1" dirty="0">
                        <a:latin typeface="Cambria Math"/>
                      </a:rPr>
                      <m:t>∈</m:t>
                    </m:r>
                    <m:r>
                      <a:rPr lang="en-US" altLang="zh-CN" sz="2400" i="1" dirty="0">
                        <a:latin typeface="Cambria Math"/>
                      </a:rPr>
                      <m:t>𝑉</m:t>
                    </m:r>
                  </m:oMath>
                </a14:m>
                <a:r>
                  <a:rPr lang="zh-CN" altLang="zh-CN" sz="2400" dirty="0"/>
                  <a:t>对</a:t>
                </a:r>
                <a:r>
                  <a:rPr lang="en-US" altLang="zh-CN" sz="2400" dirty="0"/>
                  <a:t> </a:t>
                </a:r>
                <a:r>
                  <a:rPr lang="zh-CN" altLang="zh-CN" sz="2400" dirty="0"/>
                  <a:t>都有</a:t>
                </a:r>
                <a14:m>
                  <m:oMath xmlns:m="http://schemas.openxmlformats.org/officeDocument/2006/math">
                    <m:r>
                      <a:rPr lang="en-US" altLang="zh-CN" sz="2400" b="0" i="1" dirty="0" smtClean="0">
                        <a:latin typeface="Cambria Math"/>
                      </a:rPr>
                      <m:t>0</m:t>
                    </m:r>
                    <m:r>
                      <a:rPr lang="en-US" altLang="zh-CN" sz="2400" i="1" dirty="0">
                        <a:latin typeface="Cambria Math"/>
                      </a:rPr>
                      <m:t>+</m:t>
                    </m:r>
                    <m:r>
                      <a:rPr lang="zh-CN" altLang="en-US" sz="2400" i="1" dirty="0">
                        <a:latin typeface="Cambria Math"/>
                      </a:rPr>
                      <m:t>𝛼</m:t>
                    </m:r>
                    <m:r>
                      <a:rPr lang="en-US" altLang="zh-CN" sz="2400" i="1" dirty="0">
                        <a:latin typeface="Cambria Math"/>
                      </a:rPr>
                      <m:t>=</m:t>
                    </m:r>
                    <m:r>
                      <a:rPr lang="zh-CN" altLang="en-US" sz="2400" i="1" dirty="0">
                        <a:latin typeface="Cambria Math"/>
                      </a:rPr>
                      <m:t>𝛼</m:t>
                    </m:r>
                  </m:oMath>
                </a14:m>
                <a:endParaRPr lang="zh-CN" altLang="zh-CN" sz="2400" dirty="0"/>
              </a:p>
              <a:p>
                <a:r>
                  <a:rPr lang="zh-CN" altLang="zh-CN" sz="2400" dirty="0"/>
                  <a:t>（</a:t>
                </a:r>
                <a:r>
                  <a:rPr lang="en-US" altLang="zh-CN" sz="2400" dirty="0"/>
                  <a:t>5</a:t>
                </a:r>
                <a:r>
                  <a:rPr lang="zh-CN" altLang="zh-CN" sz="2400" dirty="0"/>
                  <a:t>）规则</a:t>
                </a:r>
                <a:r>
                  <a:rPr lang="en-US" altLang="zh-CN" sz="2400" dirty="0"/>
                  <a:t>5</a:t>
                </a:r>
                <a:r>
                  <a:rPr lang="zh-CN" altLang="zh-CN" sz="2400" dirty="0"/>
                  <a:t>：对任意向量</a:t>
                </a:r>
                <a14:m>
                  <m:oMath xmlns:m="http://schemas.openxmlformats.org/officeDocument/2006/math">
                    <m:r>
                      <a:rPr lang="zh-CN" altLang="en-US" sz="2400" i="1" dirty="0">
                        <a:latin typeface="Cambria Math"/>
                      </a:rPr>
                      <m:t>𝛼</m:t>
                    </m:r>
                    <m:r>
                      <a:rPr lang="zh-CN" altLang="en-US" sz="2400" i="1" dirty="0">
                        <a:latin typeface="Cambria Math"/>
                      </a:rPr>
                      <m:t>∈</m:t>
                    </m:r>
                    <m:r>
                      <a:rPr lang="en-US" altLang="zh-CN" sz="2400" i="1" dirty="0">
                        <a:latin typeface="Cambria Math"/>
                      </a:rPr>
                      <m:t>𝑉</m:t>
                    </m:r>
                  </m:oMath>
                </a14:m>
                <a:r>
                  <a:rPr lang="zh-CN" altLang="zh-CN" sz="2400" dirty="0"/>
                  <a:t>都存在负元素</a:t>
                </a:r>
                <a14:m>
                  <m:oMath xmlns:m="http://schemas.openxmlformats.org/officeDocument/2006/math">
                    <m:r>
                      <a:rPr lang="en-US" altLang="zh-CN" sz="2400" b="0" i="0" dirty="0" smtClean="0">
                        <a:latin typeface="Cambria Math"/>
                      </a:rPr>
                      <m:t>−</m:t>
                    </m:r>
                    <m:r>
                      <a:rPr lang="zh-CN" altLang="en-US" sz="2400" i="1" dirty="0">
                        <a:latin typeface="Cambria Math"/>
                      </a:rPr>
                      <m:t>𝛼</m:t>
                    </m:r>
                    <m:r>
                      <a:rPr lang="zh-CN" altLang="en-US" sz="2400" i="1" dirty="0">
                        <a:latin typeface="Cambria Math"/>
                      </a:rPr>
                      <m:t>∈</m:t>
                    </m:r>
                    <m:r>
                      <a:rPr lang="en-US" altLang="zh-CN" sz="2400" i="1" dirty="0">
                        <a:latin typeface="Cambria Math"/>
                      </a:rPr>
                      <m:t>𝑉</m:t>
                    </m:r>
                  </m:oMath>
                </a14:m>
                <a:r>
                  <a:rPr lang="zh-CN" altLang="zh-CN" sz="2400" dirty="0"/>
                  <a:t>使得</a:t>
                </a:r>
                <a14:m>
                  <m:oMath xmlns:m="http://schemas.openxmlformats.org/officeDocument/2006/math">
                    <m:r>
                      <a:rPr lang="zh-CN" altLang="en-US" sz="2400" i="1" dirty="0">
                        <a:latin typeface="Cambria Math"/>
                      </a:rPr>
                      <m:t>𝛼</m:t>
                    </m:r>
                    <m:r>
                      <a:rPr lang="en-US" altLang="zh-CN" sz="2400" b="0" i="0" dirty="0" smtClean="0">
                        <a:latin typeface="Cambria Math"/>
                      </a:rPr>
                      <m:t>+(</m:t>
                    </m:r>
                    <m:r>
                      <a:rPr lang="en-US" altLang="zh-CN" sz="2400" b="0" i="1" dirty="0" smtClean="0">
                        <a:latin typeface="Cambria Math"/>
                      </a:rPr>
                      <m:t>−</m:t>
                    </m:r>
                    <m:r>
                      <a:rPr lang="zh-CN" altLang="en-US" sz="2400" i="1" dirty="0">
                        <a:latin typeface="Cambria Math"/>
                      </a:rPr>
                      <m:t>𝛼</m:t>
                    </m:r>
                    <m:r>
                      <a:rPr lang="en-US" altLang="zh-CN" sz="2400" b="0" i="1" dirty="0" smtClean="0">
                        <a:latin typeface="Cambria Math"/>
                      </a:rPr>
                      <m:t>)=0</m:t>
                    </m:r>
                  </m:oMath>
                </a14:m>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3785652"/>
              </a:xfrm>
              <a:prstGeom prst="rect">
                <a:avLst/>
              </a:prstGeom>
              <a:blipFill rotWithShape="1">
                <a:blip r:embed="rId1"/>
                <a:stretch>
                  <a:fillRect l="-1116" t="-1288" b="-1449"/>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2.1.1</a:t>
            </a:r>
            <a:r>
              <a:rPr lang="zh-CN" altLang="en-US" b="1" dirty="0">
                <a:solidFill>
                  <a:srgbClr val="3D89BC"/>
                </a:solidFill>
              </a:rPr>
              <a:t>向量空间</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677656"/>
              </a:xfrm>
              <a:prstGeom prst="rect">
                <a:avLst/>
              </a:prstGeom>
            </p:spPr>
            <p:txBody>
              <a:bodyPr wrap="square">
                <a:spAutoFit/>
              </a:bodyPr>
              <a:lstStyle/>
              <a:p>
                <a:r>
                  <a:rPr lang="zh-CN" altLang="zh-CN" sz="2400" dirty="0" smtClean="0"/>
                  <a:t>（</a:t>
                </a:r>
                <a:r>
                  <a:rPr lang="en-US" altLang="zh-CN" sz="2400" dirty="0"/>
                  <a:t>6</a:t>
                </a:r>
                <a:r>
                  <a:rPr lang="zh-CN" altLang="zh-CN" sz="2400" dirty="0"/>
                  <a:t>）规则</a:t>
                </a:r>
                <a:r>
                  <a:rPr lang="en-US" altLang="zh-CN" sz="2400" dirty="0"/>
                  <a:t>6</a:t>
                </a:r>
                <a:r>
                  <a:rPr lang="zh-CN" altLang="zh-CN" sz="2400" dirty="0"/>
                  <a:t>：若</a:t>
                </a:r>
                <a14:m>
                  <m:oMath xmlns:m="http://schemas.openxmlformats.org/officeDocument/2006/math">
                    <m:r>
                      <a:rPr lang="zh-CN" altLang="en-US" sz="2400" i="1" dirty="0">
                        <a:latin typeface="Cambria Math"/>
                      </a:rPr>
                      <m:t>𝛼</m:t>
                    </m:r>
                    <m:r>
                      <a:rPr lang="zh-CN" altLang="en-US" sz="2400" i="1" dirty="0">
                        <a:latin typeface="Cambria Math"/>
                      </a:rPr>
                      <m:t>∈</m:t>
                    </m:r>
                    <m:r>
                      <a:rPr lang="en-US" altLang="zh-CN" sz="2400" i="1" dirty="0">
                        <a:latin typeface="Cambria Math"/>
                      </a:rPr>
                      <m:t>𝑉</m:t>
                    </m:r>
                    <m:r>
                      <a:rPr lang="en-US" altLang="zh-CN" sz="2400" i="1" dirty="0">
                        <a:latin typeface="Cambria Math"/>
                      </a:rPr>
                      <m:t>,</m:t>
                    </m:r>
                    <m:r>
                      <a:rPr lang="en-US" altLang="zh-CN" sz="2400" i="1" dirty="0">
                        <a:latin typeface="Cambria Math"/>
                      </a:rPr>
                      <m:t>𝑘</m:t>
                    </m:r>
                    <m:r>
                      <a:rPr lang="en-US" altLang="zh-CN" sz="2400" i="1" dirty="0">
                        <a:latin typeface="Cambria Math"/>
                        <a:ea typeface="Cambria Math"/>
                      </a:rPr>
                      <m:t>∈</m:t>
                    </m:r>
                    <m:r>
                      <a:rPr lang="en-US" altLang="zh-CN" sz="2400" i="1" dirty="0">
                        <a:latin typeface="Cambria Math"/>
                        <a:ea typeface="Cambria Math"/>
                      </a:rPr>
                      <m:t>𝐹</m:t>
                    </m:r>
                  </m:oMath>
                </a14:m>
                <a:r>
                  <a:rPr lang="en-US" altLang="zh-CN" sz="2400" dirty="0"/>
                  <a:t> </a:t>
                </a:r>
                <a:r>
                  <a:rPr lang="zh-CN" altLang="zh-CN" sz="2400" dirty="0"/>
                  <a:t>，则</a:t>
                </a:r>
                <a14:m>
                  <m:oMath xmlns:m="http://schemas.openxmlformats.org/officeDocument/2006/math">
                    <m:r>
                      <a:rPr lang="en-US" altLang="zh-CN" sz="2400" i="1" dirty="0">
                        <a:latin typeface="Cambria Math"/>
                      </a:rPr>
                      <m:t>𝑘</m:t>
                    </m:r>
                    <m:r>
                      <a:rPr lang="en-US" altLang="zh-CN" sz="2400" i="1" dirty="0">
                        <a:latin typeface="Cambria Math"/>
                        <a:ea typeface="Cambria Math"/>
                      </a:rPr>
                      <m:t>∙</m:t>
                    </m:r>
                    <m:r>
                      <a:rPr lang="zh-CN" altLang="en-US" sz="2400" i="1" dirty="0">
                        <a:latin typeface="Cambria Math"/>
                      </a:rPr>
                      <m:t>𝛼</m:t>
                    </m:r>
                    <m:r>
                      <a:rPr lang="zh-CN" altLang="en-US" sz="2400" i="1" dirty="0">
                        <a:latin typeface="Cambria Math"/>
                      </a:rPr>
                      <m:t>∈</m:t>
                    </m:r>
                    <m:r>
                      <a:rPr lang="en-US" altLang="zh-CN" sz="2400" i="1" dirty="0">
                        <a:latin typeface="Cambria Math"/>
                      </a:rPr>
                      <m:t>𝑉</m:t>
                    </m:r>
                    <m:r>
                      <a:rPr lang="en-US" altLang="zh-CN" sz="2400" i="1" dirty="0">
                        <a:latin typeface="Cambria Math"/>
                      </a:rPr>
                      <m:t>,</m:t>
                    </m:r>
                  </m:oMath>
                </a14:m>
                <a:endParaRPr lang="zh-CN" altLang="zh-CN" sz="2400" dirty="0"/>
              </a:p>
              <a:p>
                <a:r>
                  <a:rPr lang="zh-CN" altLang="zh-CN" sz="2400" dirty="0"/>
                  <a:t>（</a:t>
                </a:r>
                <a:r>
                  <a:rPr lang="en-US" altLang="zh-CN" sz="2400" dirty="0"/>
                  <a:t>7</a:t>
                </a:r>
                <a:r>
                  <a:rPr lang="zh-CN" altLang="zh-CN" sz="2400" dirty="0"/>
                  <a:t>）规则</a:t>
                </a:r>
                <a:r>
                  <a:rPr lang="en-US" altLang="zh-CN" sz="2400" dirty="0"/>
                  <a:t>7</a:t>
                </a:r>
                <a:r>
                  <a:rPr lang="zh-CN" altLang="zh-CN" sz="2400" dirty="0"/>
                  <a:t>：若</a:t>
                </a:r>
                <a14:m>
                  <m:oMath xmlns:m="http://schemas.openxmlformats.org/officeDocument/2006/math">
                    <m:r>
                      <a:rPr lang="zh-CN" altLang="en-US" sz="2400" i="1" dirty="0">
                        <a:latin typeface="Cambria Math"/>
                      </a:rPr>
                      <m:t>𝛼</m:t>
                    </m:r>
                    <m:r>
                      <a:rPr lang="en-US" altLang="zh-CN" sz="2400" i="1" dirty="0">
                        <a:latin typeface="Cambria Math"/>
                      </a:rPr>
                      <m:t>,</m:t>
                    </m:r>
                    <m:r>
                      <a:rPr lang="zh-CN" altLang="en-US" sz="2400" i="1" dirty="0">
                        <a:latin typeface="Cambria Math"/>
                      </a:rPr>
                      <m:t>𝛽</m:t>
                    </m:r>
                    <m:r>
                      <a:rPr lang="zh-CN" altLang="en-US" sz="2400" i="1" dirty="0">
                        <a:latin typeface="Cambria Math"/>
                      </a:rPr>
                      <m:t>∈</m:t>
                    </m:r>
                    <m:r>
                      <a:rPr lang="en-US" altLang="zh-CN" sz="2400" i="1" dirty="0">
                        <a:latin typeface="Cambria Math"/>
                      </a:rPr>
                      <m:t>𝑉</m:t>
                    </m:r>
                    <m:r>
                      <a:rPr lang="en-US" altLang="zh-CN" sz="2400" i="1" dirty="0">
                        <a:latin typeface="Cambria Math"/>
                      </a:rPr>
                      <m:t>,</m:t>
                    </m:r>
                    <m:r>
                      <a:rPr lang="en-US" altLang="zh-CN" sz="2400" i="1" dirty="0">
                        <a:latin typeface="Cambria Math"/>
                      </a:rPr>
                      <m:t>𝑘</m:t>
                    </m:r>
                    <m:r>
                      <a:rPr lang="en-US" altLang="zh-CN" sz="2400" i="1" dirty="0">
                        <a:latin typeface="Cambria Math"/>
                        <a:ea typeface="Cambria Math"/>
                      </a:rPr>
                      <m:t>∈</m:t>
                    </m:r>
                    <m:r>
                      <a:rPr lang="en-US" altLang="zh-CN" sz="2400" i="1" dirty="0">
                        <a:latin typeface="Cambria Math"/>
                        <a:ea typeface="Cambria Math"/>
                      </a:rPr>
                      <m:t>𝐹</m:t>
                    </m:r>
                  </m:oMath>
                </a14:m>
                <a:r>
                  <a:rPr lang="en-US" altLang="zh-CN" sz="2400" dirty="0"/>
                  <a:t> </a:t>
                </a:r>
                <a:r>
                  <a:rPr lang="zh-CN" altLang="zh-CN" sz="2400" dirty="0"/>
                  <a:t>，则</a:t>
                </a:r>
                <a:r>
                  <a:rPr lang="en-US" altLang="zh-CN" sz="2400" dirty="0"/>
                  <a:t> </a:t>
                </a:r>
                <a14:m>
                  <m:oMath xmlns:m="http://schemas.openxmlformats.org/officeDocument/2006/math">
                    <m:r>
                      <a:rPr lang="en-US" altLang="zh-CN" sz="2400" i="1" dirty="0">
                        <a:latin typeface="Cambria Math"/>
                      </a:rPr>
                      <m:t>𝑘</m:t>
                    </m:r>
                    <m:r>
                      <a:rPr lang="en-US" altLang="zh-CN" sz="2400" i="1" dirty="0">
                        <a:latin typeface="Cambria Math"/>
                        <a:ea typeface="Cambria Math"/>
                      </a:rPr>
                      <m:t>∙</m:t>
                    </m:r>
                    <m:d>
                      <m:dPr>
                        <m:ctrlPr>
                          <a:rPr lang="en-US" altLang="zh-CN" sz="2400" b="0" i="1" dirty="0" smtClean="0">
                            <a:latin typeface="Cambria Math"/>
                            <a:ea typeface="Cambria Math"/>
                          </a:rPr>
                        </m:ctrlPr>
                      </m:dPr>
                      <m:e>
                        <m:r>
                          <a:rPr lang="zh-CN" altLang="en-US" sz="2400" i="1" dirty="0">
                            <a:latin typeface="Cambria Math"/>
                          </a:rPr>
                          <m:t>𝛼</m:t>
                        </m:r>
                        <m:r>
                          <a:rPr lang="en-US" altLang="zh-CN" sz="2400" b="0" i="1" dirty="0" smtClean="0">
                            <a:latin typeface="Cambria Math"/>
                          </a:rPr>
                          <m:t>+</m:t>
                        </m:r>
                        <m:r>
                          <a:rPr lang="zh-CN" altLang="en-US" sz="2400" i="1" dirty="0">
                            <a:latin typeface="Cambria Math"/>
                          </a:rPr>
                          <m:t>𝛽</m:t>
                        </m:r>
                      </m:e>
                    </m:d>
                    <m:r>
                      <a:rPr lang="en-US" altLang="zh-CN" sz="2400" b="0" i="1" dirty="0" smtClean="0">
                        <a:latin typeface="Cambria Math"/>
                      </a:rPr>
                      <m:t>=</m:t>
                    </m:r>
                    <m:r>
                      <a:rPr lang="en-US" altLang="zh-CN" sz="2400" i="1" dirty="0">
                        <a:latin typeface="Cambria Math"/>
                      </a:rPr>
                      <m:t>𝑘</m:t>
                    </m:r>
                    <m:r>
                      <a:rPr lang="en-US" altLang="zh-CN" sz="2400" i="1" dirty="0">
                        <a:latin typeface="Cambria Math"/>
                        <a:ea typeface="Cambria Math"/>
                      </a:rPr>
                      <m:t>∙</m:t>
                    </m:r>
                    <m:r>
                      <a:rPr lang="zh-CN" altLang="en-US" sz="2400" i="1" dirty="0">
                        <a:latin typeface="Cambria Math"/>
                      </a:rPr>
                      <m:t>𝛼</m:t>
                    </m:r>
                    <m:r>
                      <a:rPr lang="en-US" altLang="zh-CN" sz="2400" i="1" dirty="0">
                        <a:latin typeface="Cambria Math"/>
                      </a:rPr>
                      <m:t>+</m:t>
                    </m:r>
                    <m:r>
                      <a:rPr lang="en-US" altLang="zh-CN" sz="2400" i="1" dirty="0">
                        <a:latin typeface="Cambria Math"/>
                      </a:rPr>
                      <m:t>𝑘</m:t>
                    </m:r>
                    <m:r>
                      <a:rPr lang="en-US" altLang="zh-CN" sz="2400" i="1" dirty="0">
                        <a:latin typeface="Cambria Math"/>
                        <a:ea typeface="Cambria Math"/>
                      </a:rPr>
                      <m:t>∙</m:t>
                    </m:r>
                    <m:r>
                      <a:rPr lang="zh-CN" altLang="en-US" sz="2400" i="1" dirty="0">
                        <a:latin typeface="Cambria Math"/>
                      </a:rPr>
                      <m:t>𝛽</m:t>
                    </m:r>
                  </m:oMath>
                </a14:m>
                <a:endParaRPr lang="zh-CN" altLang="zh-CN" sz="2400" dirty="0"/>
              </a:p>
              <a:p>
                <a:r>
                  <a:rPr lang="zh-CN" altLang="zh-CN" sz="2400" dirty="0"/>
                  <a:t>（</a:t>
                </a:r>
                <a:r>
                  <a:rPr lang="en-US" altLang="zh-CN" sz="2400" dirty="0"/>
                  <a:t>8</a:t>
                </a:r>
                <a:r>
                  <a:rPr lang="zh-CN" altLang="zh-CN" sz="2400" dirty="0"/>
                  <a:t>）规则</a:t>
                </a:r>
                <a:r>
                  <a:rPr lang="en-US" altLang="zh-CN" sz="2400" dirty="0"/>
                  <a:t>8</a:t>
                </a:r>
                <a:r>
                  <a:rPr lang="zh-CN" altLang="zh-CN" sz="2400" dirty="0"/>
                  <a:t>：若</a:t>
                </a:r>
                <a14:m>
                  <m:oMath xmlns:m="http://schemas.openxmlformats.org/officeDocument/2006/math">
                    <m:r>
                      <a:rPr lang="zh-CN" altLang="en-US" sz="2400" i="1" dirty="0">
                        <a:latin typeface="Cambria Math"/>
                      </a:rPr>
                      <m:t>𝛼</m:t>
                    </m:r>
                    <m:r>
                      <a:rPr lang="zh-CN" altLang="en-US" sz="2400" i="1" dirty="0">
                        <a:latin typeface="Cambria Math"/>
                      </a:rPr>
                      <m:t>∈</m:t>
                    </m:r>
                    <m:r>
                      <a:rPr lang="en-US" altLang="zh-CN" sz="2400" i="1" dirty="0">
                        <a:latin typeface="Cambria Math"/>
                      </a:rPr>
                      <m:t>𝑉</m:t>
                    </m:r>
                    <m:r>
                      <a:rPr lang="en-US" altLang="zh-CN" sz="2400" i="1" dirty="0">
                        <a:latin typeface="Cambria Math"/>
                      </a:rPr>
                      <m:t>,</m:t>
                    </m:r>
                    <m:r>
                      <a:rPr lang="en-US" altLang="zh-CN" sz="2400" i="1" dirty="0">
                        <a:latin typeface="Cambria Math"/>
                      </a:rPr>
                      <m:t>𝑘</m:t>
                    </m:r>
                    <m:r>
                      <a:rPr lang="en-US" altLang="zh-CN" sz="2400" i="1" dirty="0">
                        <a:latin typeface="Cambria Math"/>
                      </a:rPr>
                      <m:t>,</m:t>
                    </m:r>
                    <m:r>
                      <a:rPr lang="en-US" altLang="zh-CN" sz="2400" i="1" dirty="0">
                        <a:latin typeface="Cambria Math"/>
                      </a:rPr>
                      <m:t>𝑙</m:t>
                    </m:r>
                    <m:r>
                      <a:rPr lang="en-US" altLang="zh-CN" sz="2400" i="1" dirty="0">
                        <a:latin typeface="Cambria Math"/>
                        <a:ea typeface="Cambria Math"/>
                      </a:rPr>
                      <m:t>∈</m:t>
                    </m:r>
                    <m:r>
                      <a:rPr lang="en-US" altLang="zh-CN" sz="2400" i="1" dirty="0">
                        <a:latin typeface="Cambria Math"/>
                        <a:ea typeface="Cambria Math"/>
                      </a:rPr>
                      <m:t>𝐹</m:t>
                    </m:r>
                    <m:r>
                      <a:rPr lang="en-US" altLang="zh-CN" sz="2400" i="1" dirty="0">
                        <a:latin typeface="Cambria Math"/>
                        <a:ea typeface="Cambria Math"/>
                      </a:rPr>
                      <m:t> </m:t>
                    </m:r>
                  </m:oMath>
                </a14:m>
                <a:r>
                  <a:rPr lang="zh-CN" altLang="zh-CN" sz="2400" dirty="0"/>
                  <a:t>，则</a:t>
                </a:r>
                <a14:m>
                  <m:oMath xmlns:m="http://schemas.openxmlformats.org/officeDocument/2006/math">
                    <m:d>
                      <m:dPr>
                        <m:ctrlPr>
                          <a:rPr lang="en-US" altLang="zh-CN" sz="2400" b="0" i="1" dirty="0" smtClean="0">
                            <a:latin typeface="Cambria Math"/>
                          </a:rPr>
                        </m:ctrlPr>
                      </m:dPr>
                      <m:e>
                        <m:r>
                          <a:rPr lang="en-US" altLang="zh-CN" sz="2400" i="1" dirty="0">
                            <a:latin typeface="Cambria Math"/>
                          </a:rPr>
                          <m:t>𝑘</m:t>
                        </m:r>
                        <m:r>
                          <a:rPr lang="en-US" altLang="zh-CN" sz="2400" b="0" i="1" dirty="0" smtClean="0">
                            <a:latin typeface="Cambria Math"/>
                          </a:rPr>
                          <m:t>+</m:t>
                        </m:r>
                        <m:r>
                          <a:rPr lang="en-US" altLang="zh-CN" sz="2400" i="1" dirty="0">
                            <a:latin typeface="Cambria Math"/>
                          </a:rPr>
                          <m:t>𝑙</m:t>
                        </m:r>
                      </m:e>
                    </m:d>
                    <m:r>
                      <a:rPr lang="en-US" altLang="zh-CN" sz="2400" i="1" dirty="0">
                        <a:latin typeface="Cambria Math"/>
                        <a:ea typeface="Cambria Math"/>
                      </a:rPr>
                      <m:t>∙</m:t>
                    </m:r>
                    <m:r>
                      <a:rPr lang="zh-CN" altLang="en-US" sz="2400" i="1" dirty="0">
                        <a:latin typeface="Cambria Math"/>
                      </a:rPr>
                      <m:t>𝛼</m:t>
                    </m:r>
                    <m:r>
                      <a:rPr lang="en-US" altLang="zh-CN" sz="2400" b="0" i="1" dirty="0" smtClean="0">
                        <a:latin typeface="Cambria Math"/>
                      </a:rPr>
                      <m:t>=</m:t>
                    </m:r>
                    <m:r>
                      <a:rPr lang="en-US" altLang="zh-CN" sz="2400" i="1" dirty="0">
                        <a:latin typeface="Cambria Math"/>
                      </a:rPr>
                      <m:t>𝑘</m:t>
                    </m:r>
                    <m:r>
                      <a:rPr lang="en-US" altLang="zh-CN" sz="2400" i="1" dirty="0">
                        <a:latin typeface="Cambria Math"/>
                        <a:ea typeface="Cambria Math"/>
                      </a:rPr>
                      <m:t>∙</m:t>
                    </m:r>
                    <m:r>
                      <a:rPr lang="zh-CN" altLang="en-US" sz="2400" i="1" dirty="0">
                        <a:latin typeface="Cambria Math"/>
                      </a:rPr>
                      <m:t>𝛼</m:t>
                    </m:r>
                    <m:r>
                      <a:rPr lang="en-US" altLang="zh-CN" sz="2400" i="1" dirty="0">
                        <a:latin typeface="Cambria Math"/>
                      </a:rPr>
                      <m:t>+</m:t>
                    </m:r>
                    <m:r>
                      <a:rPr lang="en-US" altLang="zh-CN" sz="2400" i="1" dirty="0">
                        <a:latin typeface="Cambria Math"/>
                      </a:rPr>
                      <m:t>𝑙</m:t>
                    </m:r>
                    <m:r>
                      <a:rPr lang="en-US" altLang="zh-CN" sz="2400" i="1" dirty="0">
                        <a:latin typeface="Cambria Math"/>
                        <a:ea typeface="Cambria Math"/>
                      </a:rPr>
                      <m:t>∙</m:t>
                    </m:r>
                    <m:r>
                      <a:rPr lang="zh-CN" altLang="en-US" sz="2400" i="1" dirty="0">
                        <a:latin typeface="Cambria Math"/>
                      </a:rPr>
                      <m:t>𝛼</m:t>
                    </m:r>
                  </m:oMath>
                </a14:m>
                <a:endParaRPr lang="zh-CN" altLang="zh-CN" sz="2400" dirty="0"/>
              </a:p>
              <a:p>
                <a:r>
                  <a:rPr lang="zh-CN" altLang="zh-CN" sz="2400" dirty="0"/>
                  <a:t>（</a:t>
                </a:r>
                <a:r>
                  <a:rPr lang="en-US" altLang="zh-CN" sz="2400" dirty="0"/>
                  <a:t>9</a:t>
                </a:r>
                <a:r>
                  <a:rPr lang="zh-CN" altLang="zh-CN" sz="2400" dirty="0"/>
                  <a:t>）规则</a:t>
                </a:r>
                <a:r>
                  <a:rPr lang="en-US" altLang="zh-CN" sz="2400" dirty="0"/>
                  <a:t>9</a:t>
                </a:r>
                <a:r>
                  <a:rPr lang="zh-CN" altLang="zh-CN" sz="2400" dirty="0"/>
                  <a:t>：若</a:t>
                </a:r>
                <a14:m>
                  <m:oMath xmlns:m="http://schemas.openxmlformats.org/officeDocument/2006/math">
                    <m:r>
                      <a:rPr lang="zh-CN" altLang="en-US" sz="2400" i="1" dirty="0">
                        <a:latin typeface="Cambria Math"/>
                      </a:rPr>
                      <m:t>𝛼</m:t>
                    </m:r>
                    <m:r>
                      <a:rPr lang="zh-CN" altLang="en-US" sz="2400" i="1" dirty="0">
                        <a:latin typeface="Cambria Math"/>
                      </a:rPr>
                      <m:t>∈</m:t>
                    </m:r>
                    <m:r>
                      <a:rPr lang="en-US" altLang="zh-CN" sz="2400" i="1" dirty="0">
                        <a:latin typeface="Cambria Math"/>
                      </a:rPr>
                      <m:t>𝑉</m:t>
                    </m:r>
                    <m:r>
                      <a:rPr lang="en-US" altLang="zh-CN" sz="2400" i="1" dirty="0">
                        <a:latin typeface="Cambria Math"/>
                      </a:rPr>
                      <m:t>,</m:t>
                    </m:r>
                    <m:r>
                      <a:rPr lang="en-US" altLang="zh-CN" sz="2400" i="1" dirty="0">
                        <a:latin typeface="Cambria Math"/>
                      </a:rPr>
                      <m:t>𝑘</m:t>
                    </m:r>
                    <m:r>
                      <a:rPr lang="en-US" altLang="zh-CN" sz="2400" i="1" dirty="0">
                        <a:latin typeface="Cambria Math"/>
                      </a:rPr>
                      <m:t>,</m:t>
                    </m:r>
                    <m:r>
                      <a:rPr lang="en-US" altLang="zh-CN" sz="2400" i="1" dirty="0">
                        <a:latin typeface="Cambria Math"/>
                      </a:rPr>
                      <m:t>𝑙</m:t>
                    </m:r>
                    <m:r>
                      <a:rPr lang="en-US" altLang="zh-CN" sz="2400" i="1" dirty="0">
                        <a:latin typeface="Cambria Math"/>
                        <a:ea typeface="Cambria Math"/>
                      </a:rPr>
                      <m:t>∈</m:t>
                    </m:r>
                    <m:r>
                      <a:rPr lang="en-US" altLang="zh-CN" sz="2400" i="1" dirty="0">
                        <a:latin typeface="Cambria Math"/>
                        <a:ea typeface="Cambria Math"/>
                      </a:rPr>
                      <m:t>𝐹</m:t>
                    </m:r>
                    <m:r>
                      <a:rPr lang="en-US" altLang="zh-CN" sz="2400" i="1" dirty="0">
                        <a:latin typeface="Cambria Math"/>
                        <a:ea typeface="Cambria Math"/>
                      </a:rPr>
                      <m:t> </m:t>
                    </m:r>
                  </m:oMath>
                </a14:m>
                <a:r>
                  <a:rPr lang="zh-CN" altLang="zh-CN" sz="2400" dirty="0"/>
                  <a:t>，则</a:t>
                </a:r>
                <a14:m>
                  <m:oMath xmlns:m="http://schemas.openxmlformats.org/officeDocument/2006/math">
                    <m:r>
                      <a:rPr lang="en-US" altLang="zh-CN" sz="2400" i="1" dirty="0">
                        <a:latin typeface="Cambria Math"/>
                      </a:rPr>
                      <m:t>𝑘</m:t>
                    </m:r>
                    <m:r>
                      <a:rPr lang="en-US" altLang="zh-CN" sz="2400" i="1" dirty="0">
                        <a:latin typeface="Cambria Math"/>
                        <a:ea typeface="Cambria Math"/>
                      </a:rPr>
                      <m:t>∙</m:t>
                    </m:r>
                    <m:d>
                      <m:dPr>
                        <m:ctrlPr>
                          <a:rPr lang="en-US" altLang="zh-CN" sz="2400" i="1" dirty="0">
                            <a:latin typeface="Cambria Math"/>
                          </a:rPr>
                        </m:ctrlPr>
                      </m:dPr>
                      <m:e>
                        <m:r>
                          <a:rPr lang="en-US" altLang="zh-CN" sz="2400" i="1" dirty="0">
                            <a:latin typeface="Cambria Math"/>
                          </a:rPr>
                          <m:t>𝑙</m:t>
                        </m:r>
                        <m:r>
                          <a:rPr lang="en-US" altLang="zh-CN" sz="2400" i="1" dirty="0">
                            <a:latin typeface="Cambria Math"/>
                            <a:ea typeface="Cambria Math"/>
                          </a:rPr>
                          <m:t>∙</m:t>
                        </m:r>
                        <m:r>
                          <a:rPr lang="zh-CN" altLang="en-US" sz="2400" i="1" dirty="0">
                            <a:latin typeface="Cambria Math"/>
                          </a:rPr>
                          <m:t>𝛼</m:t>
                        </m:r>
                      </m:e>
                    </m:d>
                    <m:r>
                      <a:rPr lang="en-US" altLang="zh-CN" sz="2400" i="1" dirty="0">
                        <a:latin typeface="Cambria Math"/>
                      </a:rPr>
                      <m:t>=</m:t>
                    </m:r>
                    <m:r>
                      <a:rPr lang="en-US" altLang="zh-CN" sz="2400" b="0" i="1" dirty="0" smtClean="0">
                        <a:latin typeface="Cambria Math"/>
                      </a:rPr>
                      <m:t>(</m:t>
                    </m:r>
                    <m:r>
                      <a:rPr lang="en-US" altLang="zh-CN" sz="2400" b="0" i="1" dirty="0" smtClean="0">
                        <a:latin typeface="Cambria Math"/>
                      </a:rPr>
                      <m:t>𝑘𝑙</m:t>
                    </m:r>
                    <m:r>
                      <a:rPr lang="en-US" altLang="zh-CN" sz="2400" b="0" i="1" dirty="0" smtClean="0">
                        <a:latin typeface="Cambria Math"/>
                      </a:rPr>
                      <m:t>)∙</m:t>
                    </m:r>
                    <m:r>
                      <a:rPr lang="zh-CN" altLang="en-US" sz="2400" i="1" dirty="0">
                        <a:latin typeface="Cambria Math"/>
                      </a:rPr>
                      <m:t>𝛼</m:t>
                    </m:r>
                  </m:oMath>
                </a14:m>
                <a:endParaRPr lang="zh-CN" altLang="zh-CN" sz="2400" dirty="0"/>
              </a:p>
              <a:p>
                <a:r>
                  <a:rPr lang="zh-CN" altLang="zh-CN" sz="2400" dirty="0"/>
                  <a:t>（</a:t>
                </a:r>
                <a:r>
                  <a:rPr lang="en-US" altLang="zh-CN" sz="2400" dirty="0"/>
                  <a:t>10</a:t>
                </a:r>
                <a:r>
                  <a:rPr lang="zh-CN" altLang="zh-CN" sz="2400" dirty="0"/>
                  <a:t>）规则</a:t>
                </a:r>
                <a:r>
                  <a:rPr lang="en-US" altLang="zh-CN" sz="2400" dirty="0"/>
                  <a:t>10</a:t>
                </a:r>
                <a:r>
                  <a:rPr lang="zh-CN" altLang="zh-CN" sz="2400" dirty="0"/>
                  <a:t>：若</a:t>
                </a:r>
                <a14:m>
                  <m:oMath xmlns:m="http://schemas.openxmlformats.org/officeDocument/2006/math">
                    <m:r>
                      <a:rPr lang="zh-CN" altLang="en-US" sz="2400" i="1" dirty="0">
                        <a:latin typeface="Cambria Math"/>
                      </a:rPr>
                      <m:t>𝛼</m:t>
                    </m:r>
                    <m:r>
                      <a:rPr lang="zh-CN" altLang="en-US" sz="2400" i="1" dirty="0">
                        <a:latin typeface="Cambria Math"/>
                      </a:rPr>
                      <m:t>∈</m:t>
                    </m:r>
                    <m:r>
                      <a:rPr lang="en-US" altLang="zh-CN" sz="2400" i="1" dirty="0">
                        <a:latin typeface="Cambria Math"/>
                      </a:rPr>
                      <m:t>𝑉</m:t>
                    </m:r>
                    <m:r>
                      <a:rPr lang="en-US" altLang="zh-CN" sz="2400" i="1" dirty="0">
                        <a:latin typeface="Cambria Math"/>
                      </a:rPr>
                      <m:t> </m:t>
                    </m:r>
                  </m:oMath>
                </a14:m>
                <a:r>
                  <a:rPr lang="zh-CN" altLang="zh-CN" sz="2400" dirty="0"/>
                  <a:t>，则存在一个单位元素</a:t>
                </a:r>
                <a14:m>
                  <m:oMath xmlns:m="http://schemas.openxmlformats.org/officeDocument/2006/math">
                    <m:r>
                      <a:rPr lang="en-US" altLang="zh-CN" sz="2400" b="0" i="1" dirty="0" smtClean="0">
                        <a:latin typeface="Cambria Math"/>
                      </a:rPr>
                      <m:t>1</m:t>
                    </m:r>
                    <m:r>
                      <a:rPr lang="en-US" altLang="zh-CN" sz="2400" i="1" dirty="0">
                        <a:latin typeface="Cambria Math"/>
                        <a:ea typeface="Cambria Math"/>
                      </a:rPr>
                      <m:t>∈</m:t>
                    </m:r>
                    <m:r>
                      <a:rPr lang="en-US" altLang="zh-CN" sz="2400" i="1" dirty="0">
                        <a:latin typeface="Cambria Math"/>
                        <a:ea typeface="Cambria Math"/>
                      </a:rPr>
                      <m:t>𝐹</m:t>
                    </m:r>
                  </m:oMath>
                </a14:m>
                <a:r>
                  <a:rPr lang="zh-CN" altLang="zh-CN" sz="2400" dirty="0"/>
                  <a:t>使得</a:t>
                </a:r>
                <a14:m>
                  <m:oMath xmlns:m="http://schemas.openxmlformats.org/officeDocument/2006/math">
                    <m:r>
                      <a:rPr lang="en-US" altLang="zh-CN" sz="2400" i="1" dirty="0">
                        <a:latin typeface="Cambria Math"/>
                      </a:rPr>
                      <m:t>1</m:t>
                    </m:r>
                    <m:r>
                      <a:rPr lang="en-US" altLang="zh-CN" sz="2400" i="1" dirty="0">
                        <a:latin typeface="Cambria Math"/>
                        <a:ea typeface="Cambria Math"/>
                      </a:rPr>
                      <m:t>∙</m:t>
                    </m:r>
                    <m:r>
                      <a:rPr lang="zh-CN" altLang="en-US" sz="2400" i="1" dirty="0">
                        <a:latin typeface="Cambria Math"/>
                      </a:rPr>
                      <m:t>𝛼</m:t>
                    </m:r>
                    <m:r>
                      <a:rPr lang="en-US" altLang="zh-CN" sz="2400" i="1" dirty="0">
                        <a:latin typeface="Cambria Math"/>
                      </a:rPr>
                      <m:t>=</m:t>
                    </m:r>
                    <m:r>
                      <a:rPr lang="zh-CN" altLang="en-US" sz="2400" i="1" dirty="0">
                        <a:latin typeface="Cambria Math"/>
                      </a:rPr>
                      <m:t>𝛼</m:t>
                    </m:r>
                  </m:oMath>
                </a14:m>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677656"/>
              </a:xfrm>
              <a:prstGeom prst="rect">
                <a:avLst/>
              </a:prstGeom>
              <a:blipFill rotWithShape="1">
                <a:blip r:embed="rId1"/>
                <a:stretch>
                  <a:fillRect l="-1116" t="-1822"/>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2.1.1</a:t>
            </a:r>
            <a:r>
              <a:rPr lang="zh-CN" altLang="en-US" b="1" dirty="0">
                <a:solidFill>
                  <a:srgbClr val="3D89BC"/>
                </a:solidFill>
              </a:rPr>
              <a:t>向量空间</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915705"/>
              </a:xfrm>
              <a:prstGeom prst="rect">
                <a:avLst/>
              </a:prstGeom>
            </p:spPr>
            <p:txBody>
              <a:bodyPr wrap="square">
                <a:spAutoFit/>
              </a:bodyPr>
              <a:lstStyle/>
              <a:p>
                <a:r>
                  <a:rPr lang="zh-CN" altLang="zh-CN" sz="2400" dirty="0" smtClean="0"/>
                  <a:t>通常，常见的线性空间如下所示。</a:t>
                </a:r>
              </a:p>
              <a:p>
                <a:r>
                  <a:rPr lang="zh-CN" altLang="zh-CN" sz="2400" dirty="0"/>
                  <a:t>（</a:t>
                </a:r>
                <a:r>
                  <a:rPr lang="en-US" altLang="zh-CN" sz="2400" dirty="0"/>
                  <a:t>1</a:t>
                </a:r>
                <a:r>
                  <a:rPr lang="zh-CN" altLang="zh-CN" sz="2400" dirty="0"/>
                  <a:t>）</a:t>
                </a:r>
                <a14:m>
                  <m:oMath xmlns:m="http://schemas.openxmlformats.org/officeDocument/2006/math">
                    <m:sSup>
                      <m:sSupPr>
                        <m:ctrlPr>
                          <a:rPr lang="en-US" altLang="zh-CN" sz="2400" b="0" i="1" dirty="0" smtClean="0">
                            <a:latin typeface="Cambria Math"/>
                          </a:rPr>
                        </m:ctrlPr>
                      </m:sSupPr>
                      <m:e>
                        <m:r>
                          <a:rPr lang="en-US" altLang="zh-CN" sz="2400" b="0" i="1" dirty="0" smtClean="0">
                            <a:latin typeface="Cambria Math"/>
                          </a:rPr>
                          <m:t>𝑅</m:t>
                        </m:r>
                      </m:e>
                      <m:sup>
                        <m:r>
                          <a:rPr lang="en-US" altLang="zh-CN" sz="2400" b="0" i="1" dirty="0" smtClean="0">
                            <a:latin typeface="Cambria Math"/>
                          </a:rPr>
                          <m:t>𝑚</m:t>
                        </m:r>
                        <m:r>
                          <a:rPr lang="en-US" altLang="zh-CN" sz="2400" b="0" i="1" dirty="0" smtClean="0">
                            <a:latin typeface="Cambria Math"/>
                            <a:ea typeface="Cambria Math"/>
                          </a:rPr>
                          <m:t>×</m:t>
                        </m:r>
                        <m:r>
                          <a:rPr lang="en-US" altLang="zh-CN" sz="2400" b="0" i="1" dirty="0" smtClean="0">
                            <a:latin typeface="Cambria Math"/>
                          </a:rPr>
                          <m:t>𝑛</m:t>
                        </m:r>
                      </m:sup>
                    </m:sSup>
                  </m:oMath>
                </a14:m>
                <a:r>
                  <a:rPr lang="zh-CN" altLang="zh-CN" sz="2400" dirty="0"/>
                  <a:t>：所有</a:t>
                </a:r>
                <a14:m>
                  <m:oMath xmlns:m="http://schemas.openxmlformats.org/officeDocument/2006/math">
                    <m:r>
                      <a:rPr lang="en-US" altLang="zh-CN" sz="2400" b="0" i="1" dirty="0" smtClean="0">
                        <a:latin typeface="Cambria Math"/>
                      </a:rPr>
                      <m:t>𝑚</m:t>
                    </m:r>
                    <m:r>
                      <a:rPr lang="en-US" altLang="zh-CN" sz="2400" b="0" i="1" dirty="0" smtClean="0">
                        <a:latin typeface="Cambria Math"/>
                        <a:ea typeface="Cambria Math"/>
                      </a:rPr>
                      <m:t>×</m:t>
                    </m:r>
                    <m:r>
                      <a:rPr lang="en-US" altLang="zh-CN" sz="2400" b="0" i="1" dirty="0" smtClean="0">
                        <a:latin typeface="Cambria Math"/>
                        <a:ea typeface="Cambria Math"/>
                      </a:rPr>
                      <m:t>𝑛</m:t>
                    </m:r>
                  </m:oMath>
                </a14:m>
                <a:r>
                  <a:rPr lang="zh-CN" altLang="zh-CN" sz="2400" dirty="0"/>
                  <a:t>的实矩阵在通常矩阵加法和数乘意义下对实数域</a:t>
                </a:r>
                <a14:m>
                  <m:oMath xmlns:m="http://schemas.openxmlformats.org/officeDocument/2006/math">
                    <m:r>
                      <a:rPr lang="en-US" altLang="zh-CN" sz="2400" i="1" dirty="0">
                        <a:latin typeface="Cambria Math"/>
                      </a:rPr>
                      <m:t>𝑅</m:t>
                    </m:r>
                  </m:oMath>
                </a14:m>
                <a:r>
                  <a:rPr lang="zh-CN" altLang="zh-CN" sz="2400" dirty="0"/>
                  <a:t>构成线性空间，通常记为</a:t>
                </a:r>
                <a14:m>
                  <m:oMath xmlns:m="http://schemas.openxmlformats.org/officeDocument/2006/math">
                    <m:sSup>
                      <m:sSupPr>
                        <m:ctrlPr>
                          <a:rPr lang="en-US" altLang="zh-CN" sz="2400" i="1" dirty="0">
                            <a:latin typeface="Cambria Math"/>
                          </a:rPr>
                        </m:ctrlPr>
                      </m:sSupPr>
                      <m:e>
                        <m:r>
                          <a:rPr lang="en-US" altLang="zh-CN" sz="2400" i="1" dirty="0">
                            <a:latin typeface="Cambria Math"/>
                          </a:rPr>
                          <m:t>𝑅</m:t>
                        </m:r>
                      </m:e>
                      <m:sup>
                        <m:r>
                          <a:rPr lang="en-US" altLang="zh-CN" sz="2400" i="1" dirty="0">
                            <a:latin typeface="Cambria Math"/>
                          </a:rPr>
                          <m:t>𝑚</m:t>
                        </m:r>
                        <m:r>
                          <a:rPr lang="en-US" altLang="zh-CN" sz="2400" i="1" dirty="0">
                            <a:latin typeface="Cambria Math"/>
                            <a:ea typeface="Cambria Math"/>
                          </a:rPr>
                          <m:t>×</m:t>
                        </m:r>
                        <m:r>
                          <a:rPr lang="en-US" altLang="zh-CN" sz="2400" i="1" dirty="0">
                            <a:latin typeface="Cambria Math"/>
                          </a:rPr>
                          <m:t>𝑛</m:t>
                        </m:r>
                      </m:sup>
                    </m:sSup>
                    <m:r>
                      <a:rPr lang="en-US" altLang="zh-CN" sz="2400" i="1" dirty="0">
                        <a:latin typeface="Cambria Math"/>
                      </a:rPr>
                      <m:t> </m:t>
                    </m:r>
                  </m:oMath>
                </a14:m>
                <a:r>
                  <a:rPr lang="zh-CN" altLang="zh-CN" sz="2400" dirty="0"/>
                  <a:t>。</a:t>
                </a:r>
              </a:p>
              <a:p>
                <a:r>
                  <a:rPr lang="zh-CN" altLang="zh-CN" sz="2400" dirty="0"/>
                  <a:t>（</a:t>
                </a:r>
                <a:r>
                  <a:rPr lang="en-US" altLang="zh-CN" sz="2400" dirty="0"/>
                  <a:t>2</a:t>
                </a:r>
                <a:r>
                  <a:rPr lang="zh-CN" altLang="zh-CN" sz="2400" dirty="0"/>
                  <a:t>）</a:t>
                </a:r>
                <a14:m>
                  <m:oMath xmlns:m="http://schemas.openxmlformats.org/officeDocument/2006/math">
                    <m:sSub>
                      <m:sSubPr>
                        <m:ctrlPr>
                          <a:rPr lang="en-US" altLang="zh-CN" sz="2400" i="1" dirty="0" smtClean="0">
                            <a:latin typeface="Cambria Math"/>
                          </a:rPr>
                        </m:ctrlPr>
                      </m:sSubPr>
                      <m:e>
                        <m:r>
                          <a:rPr lang="en-US" altLang="zh-CN" sz="2400" b="0" i="1" dirty="0" smtClean="0">
                            <a:latin typeface="Cambria Math"/>
                          </a:rPr>
                          <m:t>𝐹</m:t>
                        </m:r>
                      </m:e>
                      <m:sub>
                        <m:r>
                          <a:rPr lang="en-US" altLang="zh-CN" sz="2400" b="0" i="1" dirty="0" smtClean="0">
                            <a:latin typeface="Cambria Math"/>
                          </a:rPr>
                          <m:t>𝑛</m:t>
                        </m:r>
                      </m:sub>
                    </m:sSub>
                    <m:d>
                      <m:dPr>
                        <m:begChr m:val="["/>
                        <m:endChr m:val="]"/>
                        <m:ctrlPr>
                          <a:rPr lang="en-US" altLang="zh-CN" sz="2400" i="1" dirty="0" smtClean="0">
                            <a:latin typeface="Cambria Math"/>
                          </a:rPr>
                        </m:ctrlPr>
                      </m:dPr>
                      <m:e>
                        <m:r>
                          <a:rPr lang="en-US" altLang="zh-CN" sz="2400" b="0" i="1" dirty="0" smtClean="0">
                            <a:latin typeface="Cambria Math"/>
                          </a:rPr>
                          <m:t>𝑥</m:t>
                        </m:r>
                      </m:e>
                    </m:d>
                    <m:r>
                      <a:rPr lang="en-US" altLang="zh-CN" sz="2400" i="1" dirty="0" smtClean="0">
                        <a:latin typeface="Cambria Math"/>
                      </a:rPr>
                      <m:t> </m:t>
                    </m:r>
                  </m:oMath>
                </a14:m>
                <a:r>
                  <a:rPr lang="zh-CN" altLang="zh-CN" sz="2400" dirty="0"/>
                  <a:t>：次数小于等于</a:t>
                </a:r>
                <a:r>
                  <a:rPr lang="en-US" altLang="zh-CN" sz="2400" dirty="0"/>
                  <a:t>n</a:t>
                </a:r>
                <a:r>
                  <a:rPr lang="zh-CN" altLang="zh-CN" sz="2400" dirty="0"/>
                  <a:t>的全体实数多项式函数</a:t>
                </a:r>
                <a14:m>
                  <m:oMath xmlns:m="http://schemas.openxmlformats.org/officeDocument/2006/math">
                    <m:sSub>
                      <m:sSubPr>
                        <m:ctrlPr>
                          <a:rPr lang="en-US" altLang="zh-CN" sz="2400" i="1" dirty="0">
                            <a:latin typeface="Cambria Math"/>
                          </a:rPr>
                        </m:ctrlPr>
                      </m:sSubPr>
                      <m:e>
                        <m:r>
                          <a:rPr lang="en-US" altLang="zh-CN" sz="2400" i="1" dirty="0">
                            <a:latin typeface="Cambria Math"/>
                          </a:rPr>
                          <m:t>𝐹</m:t>
                        </m:r>
                      </m:e>
                      <m:sub>
                        <m:r>
                          <a:rPr lang="en-US" altLang="zh-CN" sz="2400" i="1" dirty="0">
                            <a:latin typeface="Cambria Math"/>
                          </a:rPr>
                          <m:t>𝑛</m:t>
                        </m:r>
                      </m:sub>
                    </m:sSub>
                    <m:d>
                      <m:dPr>
                        <m:ctrlPr>
                          <a:rPr lang="en-US" altLang="zh-CN" sz="2400" i="1" dirty="0">
                            <a:latin typeface="Cambria Math"/>
                          </a:rPr>
                        </m:ctrlPr>
                      </m:dPr>
                      <m:e>
                        <m:r>
                          <a:rPr lang="en-US" altLang="zh-CN" sz="2400" i="1" dirty="0">
                            <a:latin typeface="Cambria Math"/>
                          </a:rPr>
                          <m:t>𝑥</m:t>
                        </m:r>
                      </m:e>
                    </m:d>
                    <m:r>
                      <a:rPr lang="en-US" altLang="zh-CN" sz="2400" b="0" i="1" dirty="0" smtClean="0">
                        <a:latin typeface="Cambria Math"/>
                      </a:rPr>
                      <m:t>=</m:t>
                    </m:r>
                    <m:nary>
                      <m:naryPr>
                        <m:chr m:val="∑"/>
                        <m:ctrlPr>
                          <a:rPr lang="en-US" altLang="zh-CN" sz="2400" b="0" i="1" dirty="0" smtClean="0">
                            <a:latin typeface="Cambria Math"/>
                          </a:rPr>
                        </m:ctrlPr>
                      </m:naryPr>
                      <m:sub>
                        <m:r>
                          <m:rPr>
                            <m:brk m:alnAt="23"/>
                          </m:rPr>
                          <a:rPr lang="en-US" altLang="zh-CN" sz="2400" b="0" i="1" dirty="0" smtClean="0">
                            <a:latin typeface="Cambria Math"/>
                          </a:rPr>
                          <m:t>𝑖</m:t>
                        </m:r>
                        <m:r>
                          <a:rPr lang="en-US" altLang="zh-CN" sz="2400" b="0" i="1" dirty="0" smtClean="0">
                            <a:latin typeface="Cambria Math"/>
                          </a:rPr>
                          <m:t>=0</m:t>
                        </m:r>
                      </m:sub>
                      <m:sup>
                        <m:r>
                          <a:rPr lang="en-US" altLang="zh-CN" sz="2400" b="0" i="1" dirty="0" smtClean="0">
                            <a:latin typeface="Cambria Math"/>
                          </a:rPr>
                          <m:t>𝑛</m:t>
                        </m:r>
                      </m:sup>
                      <m:e>
                        <m:sSub>
                          <m:sSubPr>
                            <m:ctrlPr>
                              <a:rPr lang="en-US" altLang="zh-CN" sz="2400" b="0" i="1" dirty="0" smtClean="0">
                                <a:latin typeface="Cambria Math"/>
                              </a:rPr>
                            </m:ctrlPr>
                          </m:sSubPr>
                          <m:e>
                            <m:r>
                              <a:rPr lang="en-US" altLang="zh-CN" sz="2400" b="0" i="1" dirty="0" smtClean="0">
                                <a:latin typeface="Cambria Math"/>
                              </a:rPr>
                              <m:t>𝑎</m:t>
                            </m:r>
                          </m:e>
                          <m:sub>
                            <m:r>
                              <a:rPr lang="en-US" altLang="zh-CN" sz="2400" b="0" i="1" dirty="0" smtClean="0">
                                <a:latin typeface="Cambria Math"/>
                              </a:rPr>
                              <m:t>𝑖</m:t>
                            </m:r>
                          </m:sub>
                        </m:sSub>
                        <m:sSup>
                          <m:sSupPr>
                            <m:ctrlPr>
                              <a:rPr lang="en-US" altLang="zh-CN" sz="2400" i="1" dirty="0">
                                <a:latin typeface="Cambria Math"/>
                              </a:rPr>
                            </m:ctrlPr>
                          </m:sSupPr>
                          <m:e>
                            <m:r>
                              <a:rPr lang="en-US" altLang="zh-CN" sz="2400" i="1" dirty="0">
                                <a:latin typeface="Cambria Math"/>
                              </a:rPr>
                              <m:t>𝑥</m:t>
                            </m:r>
                          </m:e>
                          <m:sup>
                            <m:r>
                              <a:rPr lang="en-US" altLang="zh-CN" sz="2400" i="1" dirty="0">
                                <a:latin typeface="Cambria Math"/>
                              </a:rPr>
                              <m:t>𝑖</m:t>
                            </m:r>
                          </m:sup>
                        </m:sSup>
                        <m:sSub>
                          <m:sSubPr>
                            <m:ctrlPr>
                              <a:rPr lang="en-US" altLang="zh-CN" sz="2400" i="1" dirty="0">
                                <a:latin typeface="Cambria Math"/>
                              </a:rPr>
                            </m:ctrlPr>
                          </m:sSubPr>
                          <m:e>
                            <m:r>
                              <a:rPr lang="en-US" altLang="zh-CN" sz="2400" i="1" dirty="0">
                                <a:latin typeface="Cambria Math"/>
                                <a:ea typeface="Cambria Math"/>
                              </a:rPr>
                              <m:t>,</m:t>
                            </m:r>
                            <m:r>
                              <a:rPr lang="en-US" altLang="zh-CN" sz="2400" i="1" dirty="0">
                                <a:latin typeface="Cambria Math"/>
                              </a:rPr>
                              <m:t>𝑎</m:t>
                            </m:r>
                          </m:e>
                          <m:sub>
                            <m:r>
                              <a:rPr lang="en-US" altLang="zh-CN" sz="2400" b="0" i="1" dirty="0" smtClean="0">
                                <a:latin typeface="Cambria Math"/>
                              </a:rPr>
                              <m:t>𝑛</m:t>
                            </m:r>
                          </m:sub>
                        </m:sSub>
                        <m:r>
                          <a:rPr lang="en-US" altLang="zh-CN" sz="2400" i="1" dirty="0" smtClean="0">
                            <a:latin typeface="Cambria Math"/>
                            <a:ea typeface="Cambria Math"/>
                          </a:rPr>
                          <m:t>≠</m:t>
                        </m:r>
                        <m:r>
                          <a:rPr lang="en-US" altLang="zh-CN" sz="2400" b="0" i="1" dirty="0" smtClean="0">
                            <a:latin typeface="Cambria Math"/>
                            <a:ea typeface="Cambria Math"/>
                          </a:rPr>
                          <m:t>0,</m:t>
                        </m:r>
                      </m:e>
                    </m:nary>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smtClean="0">
                        <a:latin typeface="Cambria Math"/>
                        <a:ea typeface="Cambria Math"/>
                      </a:rPr>
                      <m:t>∈</m:t>
                    </m:r>
                    <m:r>
                      <a:rPr lang="en-US" altLang="zh-CN" sz="2400" b="0" i="1" dirty="0" smtClean="0">
                        <a:latin typeface="Cambria Math"/>
                        <a:ea typeface="Cambria Math"/>
                      </a:rPr>
                      <m:t>𝑅</m:t>
                    </m:r>
                    <m:r>
                      <a:rPr lang="en-US" altLang="zh-CN" sz="2400" b="0" i="1" dirty="0" smtClean="0">
                        <a:latin typeface="Cambria Math"/>
                        <a:ea typeface="Cambria Math"/>
                      </a:rPr>
                      <m:t>,</m:t>
                    </m:r>
                    <m:r>
                      <a:rPr lang="en-US" altLang="zh-CN" sz="2400" b="0" i="1" dirty="0" smtClean="0">
                        <a:latin typeface="Cambria Math"/>
                        <a:ea typeface="Cambria Math"/>
                      </a:rPr>
                      <m:t>𝑥</m:t>
                    </m:r>
                    <m:r>
                      <a:rPr lang="en-US" altLang="zh-CN" sz="2400" b="0" i="1" dirty="0" smtClean="0">
                        <a:latin typeface="Cambria Math"/>
                        <a:ea typeface="Cambria Math"/>
                      </a:rPr>
                      <m:t>∈</m:t>
                    </m:r>
                    <m:r>
                      <a:rPr lang="en-US" altLang="zh-CN" sz="2400" b="0" i="1" dirty="0" smtClean="0">
                        <a:latin typeface="Cambria Math"/>
                        <a:ea typeface="Cambria Math"/>
                      </a:rPr>
                      <m:t>𝑅</m:t>
                    </m:r>
                  </m:oMath>
                </a14:m>
                <a:r>
                  <a:rPr lang="zh-CN" altLang="zh-CN" sz="2400" dirty="0"/>
                  <a:t>集合</a:t>
                </a:r>
                <a:r>
                  <a:rPr lang="en-US" altLang="zh-CN" sz="2400" dirty="0"/>
                  <a:t>(</a:t>
                </a:r>
                <a:r>
                  <a:rPr lang="zh-CN" altLang="zh-CN" sz="2400" dirty="0"/>
                  <a:t>含</a:t>
                </a:r>
                <a:r>
                  <a:rPr lang="en-US" altLang="zh-CN" sz="2400" dirty="0"/>
                  <a:t>0</a:t>
                </a:r>
                <a:r>
                  <a:rPr lang="zh-CN" altLang="zh-CN" sz="2400" dirty="0"/>
                  <a:t>多项式</a:t>
                </a:r>
                <a:r>
                  <a:rPr lang="en-US" altLang="zh-CN" sz="2400" dirty="0"/>
                  <a:t>)</a:t>
                </a:r>
                <a:r>
                  <a:rPr lang="zh-CN" altLang="zh-CN" sz="2400" dirty="0"/>
                  <a:t>在通常的函数加法和函数数乘的意义下对实数域</a:t>
                </a:r>
                <a14:m>
                  <m:oMath xmlns:m="http://schemas.openxmlformats.org/officeDocument/2006/math">
                    <m:r>
                      <a:rPr lang="en-US" altLang="zh-CN" sz="2400" i="1" dirty="0">
                        <a:latin typeface="Cambria Math"/>
                        <a:ea typeface="Cambria Math"/>
                      </a:rPr>
                      <m:t>𝑅</m:t>
                    </m:r>
                  </m:oMath>
                </a14:m>
                <a:r>
                  <a:rPr lang="zh-CN" altLang="zh-CN" sz="2400" dirty="0"/>
                  <a:t>构成线性空间，通常记为</a:t>
                </a:r>
                <a14:m>
                  <m:oMath xmlns:m="http://schemas.openxmlformats.org/officeDocument/2006/math">
                    <m:sSub>
                      <m:sSubPr>
                        <m:ctrlPr>
                          <a:rPr lang="en-US" altLang="zh-CN" sz="2400" i="1" dirty="0">
                            <a:latin typeface="Cambria Math"/>
                          </a:rPr>
                        </m:ctrlPr>
                      </m:sSubPr>
                      <m:e>
                        <m:r>
                          <a:rPr lang="en-US" altLang="zh-CN" sz="2400" i="1" dirty="0">
                            <a:latin typeface="Cambria Math"/>
                          </a:rPr>
                          <m:t>𝐹</m:t>
                        </m:r>
                      </m:e>
                      <m:sub>
                        <m:r>
                          <a:rPr lang="en-US" altLang="zh-CN" sz="2400" i="1" dirty="0">
                            <a:latin typeface="Cambria Math"/>
                          </a:rPr>
                          <m:t>𝑛</m:t>
                        </m:r>
                      </m:sub>
                    </m:sSub>
                    <m:d>
                      <m:dPr>
                        <m:begChr m:val="["/>
                        <m:endChr m:val="]"/>
                        <m:ctrlPr>
                          <a:rPr lang="en-US" altLang="zh-CN" sz="2400" i="1" dirty="0">
                            <a:latin typeface="Cambria Math"/>
                          </a:rPr>
                        </m:ctrlPr>
                      </m:dPr>
                      <m:e>
                        <m:r>
                          <a:rPr lang="en-US" altLang="zh-CN" sz="2400" i="1" dirty="0">
                            <a:latin typeface="Cambria Math"/>
                          </a:rPr>
                          <m:t>𝑥</m:t>
                        </m:r>
                      </m:e>
                    </m:d>
                    <m:r>
                      <a:rPr lang="en-US" altLang="zh-CN" sz="2400" i="1" dirty="0">
                        <a:latin typeface="Cambria Math"/>
                      </a:rPr>
                      <m:t> </m:t>
                    </m:r>
                  </m:oMath>
                </a14:m>
                <a:r>
                  <a:rPr lang="zh-CN" altLang="zh-CN" sz="2400" dirty="0"/>
                  <a:t>。</a:t>
                </a:r>
              </a:p>
              <a:p>
                <a:r>
                  <a:rPr lang="zh-CN" altLang="zh-CN" sz="2400" dirty="0"/>
                  <a:t>（</a:t>
                </a:r>
                <a:r>
                  <a:rPr lang="en-US" altLang="zh-CN" sz="2400" dirty="0"/>
                  <a:t>3</a:t>
                </a:r>
                <a:r>
                  <a:rPr lang="zh-CN" altLang="zh-CN" sz="2400" dirty="0" smtClean="0"/>
                  <a:t>）</a:t>
                </a:r>
                <a14:m>
                  <m:oMath xmlns:m="http://schemas.openxmlformats.org/officeDocument/2006/math">
                    <m:sSub>
                      <m:sSubPr>
                        <m:ctrlPr>
                          <a:rPr lang="en-US" altLang="zh-CN" sz="2400" i="1" smtClean="0">
                            <a:latin typeface="Cambria Math"/>
                          </a:rPr>
                        </m:ctrlPr>
                      </m:sSubPr>
                      <m:e>
                        <m:r>
                          <a:rPr lang="en-US" altLang="zh-CN" sz="2400" b="0" i="1" smtClean="0">
                            <a:latin typeface="Cambria Math"/>
                          </a:rPr>
                          <m:t>𝑁𝑢𝑙</m:t>
                        </m:r>
                      </m:e>
                      <m:sub>
                        <m:r>
                          <a:rPr lang="en-US" altLang="zh-CN" sz="2400" b="0" i="1" smtClean="0">
                            <a:latin typeface="Cambria Math"/>
                          </a:rPr>
                          <m:t>𝐴</m:t>
                        </m:r>
                      </m:sub>
                    </m:sSub>
                  </m:oMath>
                </a14:m>
                <a:r>
                  <a:rPr lang="zh-CN" altLang="zh-CN" sz="2400" dirty="0" smtClean="0"/>
                  <a:t>：</a:t>
                </a:r>
                <a:r>
                  <a:rPr lang="zh-CN" altLang="zh-CN" sz="2400" dirty="0"/>
                  <a:t>线性方程</a:t>
                </a:r>
                <a14:m>
                  <m:oMath xmlns:m="http://schemas.openxmlformats.org/officeDocument/2006/math">
                    <m:r>
                      <a:rPr lang="en-US" altLang="zh-CN" sz="2400" b="0" i="1" dirty="0" smtClean="0">
                        <a:latin typeface="Cambria Math"/>
                      </a:rPr>
                      <m:t>𝐴𝑥</m:t>
                    </m:r>
                    <m:r>
                      <a:rPr lang="en-US" altLang="zh-CN" sz="2400" b="0" i="1" dirty="0" smtClean="0">
                        <a:latin typeface="Cambria Math"/>
                      </a:rPr>
                      <m:t>=0</m:t>
                    </m:r>
                  </m:oMath>
                </a14:m>
                <a:r>
                  <a:rPr lang="zh-CN" altLang="zh-CN" sz="2400" dirty="0"/>
                  <a:t>的解集合记作</a:t>
                </a:r>
                <a14:m>
                  <m:oMath xmlns:m="http://schemas.openxmlformats.org/officeDocument/2006/math">
                    <m:sSub>
                      <m:sSubPr>
                        <m:ctrlPr>
                          <a:rPr lang="en-US" altLang="zh-CN" sz="2400" i="1">
                            <a:latin typeface="Cambria Math"/>
                          </a:rPr>
                        </m:ctrlPr>
                      </m:sSubPr>
                      <m:e>
                        <m:r>
                          <a:rPr lang="en-US" altLang="zh-CN" sz="2400" i="1">
                            <a:latin typeface="Cambria Math"/>
                          </a:rPr>
                          <m:t>𝑁𝑢𝑙</m:t>
                        </m:r>
                      </m:e>
                      <m:sub>
                        <m:r>
                          <a:rPr lang="en-US" altLang="zh-CN" sz="2400" i="1">
                            <a:latin typeface="Cambria Math"/>
                          </a:rPr>
                          <m:t>𝐴</m:t>
                        </m:r>
                      </m:sub>
                    </m:sSub>
                    <m:r>
                      <a:rPr lang="en-US" altLang="zh-CN" sz="2400" i="1">
                        <a:latin typeface="Cambria Math"/>
                      </a:rPr>
                      <m:t> </m:t>
                    </m:r>
                  </m:oMath>
                </a14:m>
                <a:r>
                  <a:rPr lang="zh-CN" altLang="zh-CN" sz="2400" dirty="0"/>
                  <a:t>，则在通常向量加法和数乘意义下</a:t>
                </a:r>
                <a14:m>
                  <m:oMath xmlns:m="http://schemas.openxmlformats.org/officeDocument/2006/math">
                    <m:sSub>
                      <m:sSubPr>
                        <m:ctrlPr>
                          <a:rPr lang="en-US" altLang="zh-CN" sz="2400" i="1">
                            <a:latin typeface="Cambria Math"/>
                          </a:rPr>
                        </m:ctrlPr>
                      </m:sSubPr>
                      <m:e>
                        <m:r>
                          <a:rPr lang="en-US" altLang="zh-CN" sz="2400" i="1">
                            <a:latin typeface="Cambria Math"/>
                          </a:rPr>
                          <m:t>𝑁𝑢𝑙</m:t>
                        </m:r>
                      </m:e>
                      <m:sub>
                        <m:r>
                          <a:rPr lang="en-US" altLang="zh-CN" sz="2400" i="1">
                            <a:latin typeface="Cambria Math"/>
                          </a:rPr>
                          <m:t>𝐴</m:t>
                        </m:r>
                      </m:sub>
                    </m:sSub>
                  </m:oMath>
                </a14:m>
                <a:r>
                  <a:rPr lang="zh-CN" altLang="zh-CN" sz="2400" dirty="0"/>
                  <a:t>是实数域上的线性空间。</a:t>
                </a:r>
              </a:p>
              <a:p>
                <a:r>
                  <a:rPr lang="zh-CN" altLang="zh-CN" sz="2400" dirty="0"/>
                  <a:t>（</a:t>
                </a:r>
                <a:r>
                  <a:rPr lang="en-US" altLang="zh-CN" sz="2400" dirty="0"/>
                  <a:t>4</a:t>
                </a:r>
                <a:r>
                  <a:rPr lang="zh-CN" altLang="zh-CN" sz="2400" dirty="0"/>
                  <a:t>）</a:t>
                </a:r>
                <a:r>
                  <a:rPr lang="en-US" altLang="zh-CN" sz="2400" dirty="0"/>
                  <a:t> </a:t>
                </a:r>
                <a14:m>
                  <m:oMath xmlns:m="http://schemas.openxmlformats.org/officeDocument/2006/math">
                    <m:sSub>
                      <m:sSubPr>
                        <m:ctrlPr>
                          <a:rPr lang="en-US" altLang="zh-CN" sz="2400" i="1">
                            <a:latin typeface="Cambria Math"/>
                          </a:rPr>
                        </m:ctrlPr>
                      </m:sSubPr>
                      <m:e>
                        <m:r>
                          <a:rPr lang="en-US" altLang="zh-CN" sz="2400" b="0" i="1" smtClean="0">
                            <a:latin typeface="Cambria Math"/>
                          </a:rPr>
                          <m:t>𝐶𝑜</m:t>
                        </m:r>
                        <m:r>
                          <a:rPr lang="en-US" altLang="zh-CN" sz="2400" i="1">
                            <a:latin typeface="Cambria Math"/>
                          </a:rPr>
                          <m:t>𝑙</m:t>
                        </m:r>
                      </m:e>
                      <m:sub>
                        <m:r>
                          <a:rPr lang="en-US" altLang="zh-CN" sz="2400" i="1">
                            <a:latin typeface="Cambria Math"/>
                          </a:rPr>
                          <m:t>𝐴</m:t>
                        </m:r>
                      </m:sub>
                    </m:sSub>
                    <m:r>
                      <a:rPr lang="en-US" altLang="zh-CN" sz="2400" i="1">
                        <a:latin typeface="Cambria Math"/>
                      </a:rPr>
                      <m:t> </m:t>
                    </m:r>
                  </m:oMath>
                </a14:m>
                <a:r>
                  <a:rPr lang="zh-CN" altLang="zh-CN" sz="2400" dirty="0"/>
                  <a:t>：设</a:t>
                </a:r>
                <a14:m>
                  <m:oMath xmlns:m="http://schemas.openxmlformats.org/officeDocument/2006/math">
                    <m:r>
                      <a:rPr lang="en-US" altLang="zh-CN" sz="2400" b="0" i="1" dirty="0" smtClean="0">
                        <a:latin typeface="Cambria Math"/>
                      </a:rPr>
                      <m:t>𝐴</m:t>
                    </m:r>
                    <m:r>
                      <a:rPr lang="en-US" altLang="zh-CN" sz="2400" b="0" i="1" dirty="0" smtClean="0">
                        <a:latin typeface="Cambria Math"/>
                      </a:rPr>
                      <m:t>=</m:t>
                    </m:r>
                    <m:d>
                      <m:dPr>
                        <m:begChr m:val="["/>
                        <m:endChr m:val="]"/>
                        <m:ctrlPr>
                          <a:rPr lang="en-US" altLang="zh-CN" sz="2400" b="0" i="1" dirty="0" smtClean="0">
                            <a:latin typeface="Cambria Math"/>
                          </a:rPr>
                        </m:ctrlPr>
                      </m:dPr>
                      <m:e>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1</m:t>
                            </m:r>
                          </m:sub>
                        </m:sSub>
                        <m:r>
                          <a:rPr lang="en-US" altLang="zh-CN" sz="2400" i="1" dirty="0">
                            <a:latin typeface="Cambria Math"/>
                          </a:rPr>
                          <m:t>,</m:t>
                        </m:r>
                        <m:r>
                          <a:rPr lang="en-US" altLang="zh-CN" sz="2400" i="1" dirty="0" smtClean="0">
                            <a:latin typeface="Cambria Math"/>
                          </a:rPr>
                          <m:t>⋯</m:t>
                        </m:r>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b="0" i="1" dirty="0" smtClean="0">
                                <a:latin typeface="Cambria Math"/>
                              </a:rPr>
                              <m:t>𝑖</m:t>
                            </m:r>
                          </m:sub>
                        </m:sSub>
                        <m:r>
                          <a:rPr lang="en-US" altLang="zh-CN" sz="2400" i="1" dirty="0">
                            <a:latin typeface="Cambria Math"/>
                          </a:rPr>
                          <m:t>,</m:t>
                        </m:r>
                        <m:r>
                          <a:rPr lang="en-US" altLang="zh-CN" sz="2400" i="1" dirty="0" smtClean="0">
                            <a:latin typeface="Cambria Math"/>
                          </a:rPr>
                          <m:t>⋯</m:t>
                        </m:r>
                        <m:r>
                          <a:rPr lang="en-US" altLang="zh-CN" sz="2400" b="0" i="1" dirty="0" smtClean="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b="0" i="1" dirty="0" smtClean="0">
                                <a:latin typeface="Cambria Math"/>
                              </a:rPr>
                              <m:t>𝑛</m:t>
                            </m:r>
                          </m:sub>
                        </m:sSub>
                      </m:e>
                    </m:d>
                    <m:r>
                      <a:rPr lang="en-US" altLang="zh-CN" sz="2400" i="1" dirty="0" smtClean="0">
                        <a:latin typeface="Cambria Math"/>
                        <a:ea typeface="Cambria Math"/>
                      </a:rPr>
                      <m:t>∈</m:t>
                    </m:r>
                    <m:sSup>
                      <m:sSupPr>
                        <m:ctrlPr>
                          <a:rPr lang="en-US" altLang="zh-CN" sz="2400" i="1" dirty="0">
                            <a:latin typeface="Cambria Math"/>
                          </a:rPr>
                        </m:ctrlPr>
                      </m:sSupPr>
                      <m:e>
                        <m:r>
                          <a:rPr lang="en-US" altLang="zh-CN" sz="2400" i="1" dirty="0">
                            <a:latin typeface="Cambria Math"/>
                          </a:rPr>
                          <m:t>𝑅</m:t>
                        </m:r>
                      </m:e>
                      <m:sup>
                        <m:r>
                          <a:rPr lang="en-US" altLang="zh-CN" sz="2400" i="1" dirty="0">
                            <a:latin typeface="Cambria Math"/>
                          </a:rPr>
                          <m:t>𝑚</m:t>
                        </m:r>
                        <m:r>
                          <a:rPr lang="en-US" altLang="zh-CN" sz="2400" i="1" dirty="0">
                            <a:latin typeface="Cambria Math"/>
                            <a:ea typeface="Cambria Math"/>
                          </a:rPr>
                          <m:t>×</m:t>
                        </m:r>
                        <m:r>
                          <a:rPr lang="en-US" altLang="zh-CN" sz="2400" i="1" dirty="0">
                            <a:latin typeface="Cambria Math"/>
                          </a:rPr>
                          <m:t>𝑛</m:t>
                        </m:r>
                      </m:sup>
                    </m:sSup>
                  </m:oMath>
                </a14:m>
                <a:r>
                  <a:rPr lang="zh-CN" altLang="zh-CN" sz="2400" dirty="0"/>
                  <a:t>，则</a:t>
                </a:r>
                <a14:m>
                  <m:oMath xmlns:m="http://schemas.openxmlformats.org/officeDocument/2006/math">
                    <m:r>
                      <a:rPr lang="en-US" altLang="zh-CN" sz="2400" i="1" dirty="0">
                        <a:latin typeface="Cambria Math"/>
                      </a:rPr>
                      <m:t>𝐴</m:t>
                    </m:r>
                  </m:oMath>
                </a14:m>
                <a:r>
                  <a:rPr lang="zh-CN" altLang="zh-CN" sz="2400" dirty="0"/>
                  <a:t>的列的线性组合，即其生成空间，记为</a:t>
                </a:r>
                <a14:m>
                  <m:oMath xmlns:m="http://schemas.openxmlformats.org/officeDocument/2006/math">
                    <m:sSub>
                      <m:sSubPr>
                        <m:ctrlPr>
                          <a:rPr lang="en-US" altLang="zh-CN" sz="2400" i="1">
                            <a:latin typeface="Cambria Math"/>
                          </a:rPr>
                        </m:ctrlPr>
                      </m:sSubPr>
                      <m:e>
                        <m:r>
                          <a:rPr lang="en-US" altLang="zh-CN" sz="2400" i="1">
                            <a:latin typeface="Cambria Math"/>
                          </a:rPr>
                          <m:t>𝐶𝑜𝑙</m:t>
                        </m:r>
                      </m:e>
                      <m:sub>
                        <m:r>
                          <a:rPr lang="en-US" altLang="zh-CN" sz="2400" i="1">
                            <a:latin typeface="Cambria Math"/>
                          </a:rPr>
                          <m:t>𝐴</m:t>
                        </m:r>
                      </m:sub>
                    </m:sSub>
                    <m:r>
                      <a:rPr lang="en-US" altLang="zh-CN" sz="2400" b="0" i="1" smtClean="0">
                        <a:latin typeface="Cambria Math"/>
                      </a:rPr>
                      <m:t>=</m:t>
                    </m:r>
                    <m:r>
                      <a:rPr lang="en-US" altLang="zh-CN" sz="2400" b="0" i="1" smtClean="0">
                        <a:latin typeface="Cambria Math"/>
                      </a:rPr>
                      <m:t>𝑠𝑝𝑎𝑛</m:t>
                    </m:r>
                    <m:r>
                      <m:rPr>
                        <m:nor/>
                      </m:rPr>
                      <a:rPr lang="zh-CN" altLang="zh-CN" sz="2400" dirty="0"/>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1</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𝑖</m:t>
                        </m:r>
                      </m:sub>
                    </m:sSub>
                    <m:r>
                      <a:rPr lang="en-US" altLang="zh-CN" sz="2400" i="1" dirty="0">
                        <a:latin typeface="Cambria Math"/>
                      </a:rPr>
                      <m:t>,⋯,</m:t>
                    </m:r>
                    <m:sSub>
                      <m:sSubPr>
                        <m:ctrlPr>
                          <a:rPr lang="en-US" altLang="zh-CN" sz="2400" i="1" dirty="0">
                            <a:latin typeface="Cambria Math"/>
                          </a:rPr>
                        </m:ctrlPr>
                      </m:sSubPr>
                      <m:e>
                        <m:r>
                          <a:rPr lang="en-US" altLang="zh-CN" sz="2400" i="1" dirty="0">
                            <a:latin typeface="Cambria Math"/>
                          </a:rPr>
                          <m:t>𝑎</m:t>
                        </m:r>
                      </m:e>
                      <m:sub>
                        <m:r>
                          <a:rPr lang="en-US" altLang="zh-CN" sz="2400" i="1" dirty="0">
                            <a:latin typeface="Cambria Math"/>
                          </a:rPr>
                          <m:t>𝑛</m:t>
                        </m:r>
                      </m:sub>
                    </m:sSub>
                    <m:r>
                      <m:rPr>
                        <m:nor/>
                      </m:rPr>
                      <a:rPr lang="en-US" altLang="zh-CN" sz="2400" dirty="0"/>
                      <m:t>)</m:t>
                    </m:r>
                  </m:oMath>
                </a14:m>
                <a:r>
                  <a:rPr lang="zh-CN" altLang="zh-CN" sz="2400" dirty="0"/>
                  <a:t>，在通常向量加法和数乘意义下</a:t>
                </a:r>
                <a14:m>
                  <m:oMath xmlns:m="http://schemas.openxmlformats.org/officeDocument/2006/math">
                    <m:sSub>
                      <m:sSubPr>
                        <m:ctrlPr>
                          <a:rPr lang="en-US" altLang="zh-CN" sz="2400" i="1">
                            <a:latin typeface="Cambria Math"/>
                          </a:rPr>
                        </m:ctrlPr>
                      </m:sSubPr>
                      <m:e>
                        <m:r>
                          <a:rPr lang="en-US" altLang="zh-CN" sz="2400" i="1">
                            <a:latin typeface="Cambria Math"/>
                          </a:rPr>
                          <m:t>𝐶𝑜𝑙</m:t>
                        </m:r>
                      </m:e>
                      <m:sub>
                        <m:r>
                          <a:rPr lang="en-US" altLang="zh-CN" sz="2400" i="1">
                            <a:latin typeface="Cambria Math"/>
                          </a:rPr>
                          <m:t>𝐴</m:t>
                        </m:r>
                      </m:sub>
                    </m:sSub>
                  </m:oMath>
                </a14:m>
                <a:r>
                  <a:rPr lang="zh-CN" altLang="zh-CN" sz="2400" dirty="0"/>
                  <a:t>是实数域上的线性空间。</a:t>
                </a:r>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915705"/>
              </a:xfrm>
              <a:prstGeom prst="rect">
                <a:avLst/>
              </a:prstGeom>
              <a:blipFill rotWithShape="1">
                <a:blip r:embed="rId1"/>
                <a:stretch>
                  <a:fillRect l="-1116" t="-993" r="-4911" b="-1985"/>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2.1.1</a:t>
            </a:r>
            <a:r>
              <a:rPr lang="zh-CN" altLang="en-US" b="1" dirty="0">
                <a:solidFill>
                  <a:srgbClr val="3D89BC"/>
                </a:solidFill>
              </a:rPr>
              <a:t>向量空间</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2669000"/>
              </a:xfrm>
              <a:prstGeom prst="rect">
                <a:avLst/>
              </a:prstGeom>
            </p:spPr>
            <p:txBody>
              <a:bodyPr wrap="square">
                <a:spAutoFit/>
              </a:bodyPr>
              <a:lstStyle/>
              <a:p>
                <a:r>
                  <a:rPr lang="zh-CN" altLang="zh-CN" sz="2400" dirty="0" smtClean="0"/>
                  <a:t>设</a:t>
                </a:r>
                <a14:m>
                  <m:oMath xmlns:m="http://schemas.openxmlformats.org/officeDocument/2006/math">
                    <m:r>
                      <a:rPr lang="en-US" altLang="zh-CN" sz="2400" b="0" i="1" smtClean="0">
                        <a:latin typeface="Cambria Math"/>
                      </a:rPr>
                      <m:t>𝐹</m:t>
                    </m:r>
                  </m:oMath>
                </a14:m>
                <a:r>
                  <a:rPr lang="zh-CN" altLang="zh-CN" sz="2400" dirty="0" smtClean="0"/>
                  <a:t>为数</a:t>
                </a:r>
                <a:r>
                  <a:rPr lang="zh-CN" altLang="zh-CN" sz="2400" dirty="0"/>
                  <a:t>域，由</a:t>
                </a:r>
                <a14:m>
                  <m:oMath xmlns:m="http://schemas.openxmlformats.org/officeDocument/2006/math">
                    <m:r>
                      <a:rPr lang="en-US" altLang="zh-CN" sz="2400" i="1">
                        <a:latin typeface="Cambria Math"/>
                      </a:rPr>
                      <m:t>𝐹</m:t>
                    </m:r>
                  </m:oMath>
                </a14:m>
                <a:r>
                  <a:rPr lang="zh-CN" altLang="zh-CN" sz="2400" dirty="0"/>
                  <a:t>中任意数量</a:t>
                </a:r>
                <a:r>
                  <a:rPr lang="en-US" altLang="zh-CN" sz="2400" dirty="0"/>
                  <a:t>/</a:t>
                </a:r>
                <a:r>
                  <a:rPr lang="zh-CN" altLang="zh-CN" sz="2400" dirty="0"/>
                  <a:t>元素沿行列两个方向有序排列的</a:t>
                </a:r>
                <a:r>
                  <a:rPr lang="en-US" altLang="zh-CN" sz="2400" dirty="0"/>
                  <a:t>m</a:t>
                </a:r>
                <a:r>
                  <a:rPr lang="zh-CN" altLang="zh-CN" sz="2400" dirty="0"/>
                  <a:t>行</a:t>
                </a:r>
                <a:r>
                  <a:rPr lang="en-US" altLang="zh-CN" sz="2400" dirty="0"/>
                  <a:t>n</a:t>
                </a:r>
                <a:r>
                  <a:rPr lang="zh-CN" altLang="zh-CN" sz="2400" dirty="0"/>
                  <a:t>列的阵列</a:t>
                </a:r>
                <a:r>
                  <a:rPr lang="en-US" altLang="zh-CN" sz="2400" dirty="0"/>
                  <a:t>/</a:t>
                </a:r>
                <a:r>
                  <a:rPr lang="zh-CN" altLang="zh-CN" sz="2400" dirty="0"/>
                  <a:t>表格称为矩阵</a:t>
                </a:r>
                <a:r>
                  <a:rPr lang="zh-CN" altLang="zh-CN" sz="2400" dirty="0" smtClean="0"/>
                  <a:t>。</a:t>
                </a:r>
                <a:endParaRPr lang="en-US" altLang="zh-CN" sz="2400" dirty="0" smtClean="0"/>
              </a:p>
              <a:p>
                <a:r>
                  <a:rPr lang="zh-CN" altLang="zh-CN" sz="2400" dirty="0"/>
                  <a:t>若第</a:t>
                </a:r>
                <a:r>
                  <a:rPr lang="en-US" altLang="zh-CN" sz="2400" dirty="0" err="1"/>
                  <a:t>i</a:t>
                </a:r>
                <a:r>
                  <a:rPr lang="zh-CN" altLang="zh-CN" sz="2400" dirty="0"/>
                  <a:t>行第</a:t>
                </a:r>
                <a:r>
                  <a:rPr lang="en-US" altLang="zh-CN" sz="2400" dirty="0"/>
                  <a:t>j</a:t>
                </a:r>
                <a:r>
                  <a:rPr lang="zh-CN" altLang="zh-CN" sz="2400" dirty="0"/>
                  <a:t>列的元素为</a:t>
                </a:r>
                <a14:m>
                  <m:oMath xmlns:m="http://schemas.openxmlformats.org/officeDocument/2006/math">
                    <m:sSub>
                      <m:sSubPr>
                        <m:ctrlPr>
                          <a:rPr lang="en-US" altLang="zh-CN" sz="2400" i="1" smtClean="0">
                            <a:latin typeface="Cambria Math"/>
                          </a:rPr>
                        </m:ctrlPr>
                      </m:sSubPr>
                      <m:e>
                        <m:r>
                          <a:rPr lang="en-US" altLang="zh-CN" sz="2400" b="0" i="1" smtClean="0">
                            <a:latin typeface="Cambria Math"/>
                          </a:rPr>
                          <m:t>𝑎</m:t>
                        </m:r>
                      </m:e>
                      <m:sub>
                        <m:r>
                          <a:rPr lang="en-US" altLang="zh-CN" sz="2400" b="0" i="1" smtClean="0">
                            <a:latin typeface="Cambria Math"/>
                          </a:rPr>
                          <m:t>𝑖𝑗</m:t>
                        </m:r>
                      </m:sub>
                    </m:sSub>
                    <m:r>
                      <a:rPr lang="en-US" altLang="zh-CN" sz="2400" i="1">
                        <a:latin typeface="Cambria Math"/>
                      </a:rPr>
                      <m:t> </m:t>
                    </m:r>
                  </m:oMath>
                </a14:m>
                <a:r>
                  <a:rPr lang="zh-CN" altLang="zh-CN" sz="2400" dirty="0"/>
                  <a:t>，则矩阵可以记为</a:t>
                </a:r>
                <a14:m>
                  <m:oMath xmlns:m="http://schemas.openxmlformats.org/officeDocument/2006/math">
                    <m:r>
                      <a:rPr lang="en-US" altLang="zh-CN" sz="2400" i="1">
                        <a:latin typeface="Cambria Math"/>
                      </a:rPr>
                      <m:t> </m:t>
                    </m:r>
                    <m:sSub>
                      <m:sSubPr>
                        <m:ctrlPr>
                          <a:rPr lang="en-US" altLang="zh-CN" sz="2400" i="1" smtClean="0">
                            <a:latin typeface="Cambria Math"/>
                          </a:rPr>
                        </m:ctrlPr>
                      </m:sSubPr>
                      <m:e>
                        <m:sSub>
                          <m:sSubPr>
                            <m:ctrlPr>
                              <a:rPr lang="en-US" altLang="zh-CN" sz="2400" i="1">
                                <a:latin typeface="Cambria Math"/>
                              </a:rPr>
                            </m:ctrlPr>
                          </m:sSubPr>
                          <m:e>
                            <m:r>
                              <a:rPr lang="en-US" altLang="zh-CN" sz="2400" i="1">
                                <a:latin typeface="Cambria Math"/>
                              </a:rPr>
                              <m:t>(</m:t>
                            </m:r>
                            <m:r>
                              <a:rPr lang="en-US" altLang="zh-CN" sz="2400" i="1">
                                <a:latin typeface="Cambria Math"/>
                              </a:rPr>
                              <m:t>𝑎</m:t>
                            </m:r>
                          </m:e>
                          <m:sub>
                            <m:r>
                              <a:rPr lang="en-US" altLang="zh-CN" sz="2400" i="1">
                                <a:latin typeface="Cambria Math"/>
                              </a:rPr>
                              <m:t>𝑖𝑗</m:t>
                            </m:r>
                          </m:sub>
                        </m:sSub>
                        <m:r>
                          <a:rPr lang="en-US" altLang="zh-CN" sz="2400" i="1">
                            <a:latin typeface="Cambria Math"/>
                          </a:rPr>
                          <m:t>)</m:t>
                        </m:r>
                      </m:e>
                      <m:sub>
                        <m:r>
                          <a:rPr lang="en-US" altLang="zh-CN" sz="2400" b="0" i="1" smtClean="0">
                            <a:latin typeface="Cambria Math"/>
                          </a:rPr>
                          <m:t>𝑚</m:t>
                        </m:r>
                        <m:r>
                          <a:rPr lang="en-US" altLang="zh-CN" sz="2400" b="0" i="1" smtClean="0">
                            <a:latin typeface="Cambria Math"/>
                            <a:ea typeface="Cambria Math"/>
                          </a:rPr>
                          <m:t>×</m:t>
                        </m:r>
                        <m:r>
                          <a:rPr lang="en-US" altLang="zh-CN" sz="2400" b="0" i="1" smtClean="0">
                            <a:latin typeface="Cambria Math"/>
                          </a:rPr>
                          <m:t>𝑛</m:t>
                        </m:r>
                      </m:sub>
                    </m:sSub>
                  </m:oMath>
                </a14:m>
                <a:r>
                  <a:rPr lang="zh-CN" altLang="zh-CN" sz="2400" dirty="0"/>
                  <a:t>，常记</a:t>
                </a:r>
                <a:r>
                  <a:rPr lang="zh-CN" altLang="zh-CN" sz="2400" dirty="0" smtClean="0"/>
                  <a:t>作</a:t>
                </a:r>
                <a:endParaRPr lang="en-US" altLang="zh-CN" sz="2400" dirty="0" smtClean="0"/>
              </a:p>
              <a:p>
                <a:pPr/>
                <a14:m>
                  <m:oMathPara xmlns:m="http://schemas.openxmlformats.org/officeDocument/2006/math">
                    <m:oMathParaPr>
                      <m:jc m:val="centerGroup"/>
                    </m:oMathParaPr>
                    <m:oMath xmlns:m="http://schemas.openxmlformats.org/officeDocument/2006/math">
                      <m:sSub>
                        <m:sSubPr>
                          <m:ctrlPr>
                            <a:rPr lang="en-US" altLang="zh-CN" sz="2400" i="1">
                              <a:latin typeface="Cambria Math"/>
                            </a:rPr>
                          </m:ctrlPr>
                        </m:sSubPr>
                        <m:e>
                          <m:sSub>
                            <m:sSubPr>
                              <m:ctrlPr>
                                <a:rPr lang="en-US" altLang="zh-CN" sz="2400" i="1">
                                  <a:latin typeface="Cambria Math"/>
                                </a:rPr>
                              </m:ctrlPr>
                            </m:sSubPr>
                            <m:e>
                              <m:r>
                                <a:rPr lang="en-US" altLang="zh-CN" sz="2400" b="0" i="1" smtClean="0">
                                  <a:latin typeface="Cambria Math"/>
                                </a:rPr>
                                <m:t>𝐴</m:t>
                              </m:r>
                              <m:r>
                                <a:rPr lang="en-US" altLang="zh-CN" sz="2400" b="0" i="1" smtClean="0">
                                  <a:latin typeface="Cambria Math"/>
                                </a:rPr>
                                <m:t>=(</m:t>
                              </m:r>
                              <m:r>
                                <a:rPr lang="en-US" altLang="zh-CN" sz="2400" i="1">
                                  <a:latin typeface="Cambria Math"/>
                                </a:rPr>
                                <m:t>𝑎</m:t>
                              </m:r>
                            </m:e>
                            <m:sub>
                              <m:r>
                                <a:rPr lang="en-US" altLang="zh-CN" sz="2400" i="1">
                                  <a:latin typeface="Cambria Math"/>
                                </a:rPr>
                                <m:t>𝑖𝑗</m:t>
                              </m:r>
                            </m:sub>
                          </m:sSub>
                          <m:r>
                            <a:rPr lang="en-US" altLang="zh-CN" sz="2400" i="1">
                              <a:latin typeface="Cambria Math"/>
                            </a:rPr>
                            <m:t>)</m:t>
                          </m:r>
                        </m:e>
                        <m:sub>
                          <m:r>
                            <a:rPr lang="en-US" altLang="zh-CN" sz="2400" i="1">
                              <a:latin typeface="Cambria Math"/>
                            </a:rPr>
                            <m:t>𝑚</m:t>
                          </m:r>
                          <m:r>
                            <a:rPr lang="en-US" altLang="zh-CN" sz="2400" i="1">
                              <a:latin typeface="Cambria Math"/>
                              <a:ea typeface="Cambria Math"/>
                            </a:rPr>
                            <m:t>×</m:t>
                          </m:r>
                          <m:r>
                            <a:rPr lang="en-US" altLang="zh-CN" sz="2400" i="1">
                              <a:latin typeface="Cambria Math"/>
                            </a:rPr>
                            <m:t>𝑛</m:t>
                          </m:r>
                        </m:sub>
                      </m:sSub>
                      <m:r>
                        <a:rPr lang="en-US" altLang="zh-CN" sz="2400" b="0" i="1" smtClean="0">
                          <a:latin typeface="Cambria Math"/>
                        </a:rPr>
                        <m:t>=</m:t>
                      </m:r>
                      <m:d>
                        <m:dPr>
                          <m:begChr m:val="["/>
                          <m:endChr m:val="]"/>
                          <m:ctrlPr>
                            <a:rPr lang="en-US" altLang="zh-CN" sz="2400" b="0" i="1" smtClean="0">
                              <a:latin typeface="Cambria Math"/>
                            </a:rPr>
                          </m:ctrlPr>
                        </m:dPr>
                        <m:e>
                          <m:m>
                            <m:mPr>
                              <m:mcs>
                                <m:mc>
                                  <m:mcPr>
                                    <m:count m:val="3"/>
                                    <m:mcJc m:val="center"/>
                                  </m:mcPr>
                                </m:mc>
                              </m:mcs>
                              <m:ctrlPr>
                                <a:rPr lang="en-US" altLang="zh-CN" sz="2400" b="0" i="1" smtClean="0">
                                  <a:latin typeface="Cambria Math"/>
                                </a:rPr>
                              </m:ctrlPr>
                            </m:mPr>
                            <m:mr>
                              <m:e>
                                <m:sSub>
                                  <m:sSubPr>
                                    <m:ctrlPr>
                                      <a:rPr lang="en-US" altLang="zh-CN" sz="2400" i="1">
                                        <a:latin typeface="Cambria Math"/>
                                      </a:rPr>
                                    </m:ctrlPr>
                                  </m:sSubPr>
                                  <m:e>
                                    <m:r>
                                      <a:rPr lang="en-US" altLang="zh-CN" sz="2400" i="1">
                                        <a:latin typeface="Cambria Math"/>
                                      </a:rPr>
                                      <m:t>𝑎</m:t>
                                    </m:r>
                                  </m:e>
                                  <m:sub>
                                    <m:r>
                                      <a:rPr lang="en-US" altLang="zh-CN" sz="2400" b="0" i="1" smtClean="0">
                                        <a:latin typeface="Cambria Math"/>
                                      </a:rPr>
                                      <m:t>11</m:t>
                                    </m:r>
                                  </m:sub>
                                </m:sSub>
                              </m:e>
                              <m:e>
                                <m:r>
                                  <a:rPr lang="en-US" altLang="zh-CN" sz="2400" i="1" dirty="0">
                                    <a:latin typeface="Cambria Math"/>
                                  </a:rPr>
                                  <m:t>⋯</m:t>
                                </m:r>
                              </m:e>
                              <m:e>
                                <m:sSub>
                                  <m:sSubPr>
                                    <m:ctrlPr>
                                      <a:rPr lang="en-US" altLang="zh-CN" sz="2400" i="1">
                                        <a:latin typeface="Cambria Math"/>
                                      </a:rPr>
                                    </m:ctrlPr>
                                  </m:sSubPr>
                                  <m:e>
                                    <m:r>
                                      <a:rPr lang="en-US" altLang="zh-CN" sz="2400" i="1">
                                        <a:latin typeface="Cambria Math"/>
                                      </a:rPr>
                                      <m:t>𝑎</m:t>
                                    </m:r>
                                  </m:e>
                                  <m:sub>
                                    <m:r>
                                      <a:rPr lang="en-US" altLang="zh-CN" sz="2400" i="1">
                                        <a:latin typeface="Cambria Math"/>
                                      </a:rPr>
                                      <m:t>1</m:t>
                                    </m:r>
                                    <m:r>
                                      <a:rPr lang="en-US" altLang="zh-CN" sz="2400" b="0" i="1" smtClean="0">
                                        <a:latin typeface="Cambria Math"/>
                                      </a:rPr>
                                      <m:t>𝑛</m:t>
                                    </m:r>
                                  </m:sub>
                                </m:sSub>
                              </m:e>
                            </m:mr>
                            <m:mr>
                              <m:e>
                                <m:r>
                                  <a:rPr lang="en-US" altLang="zh-CN" sz="2400" b="0" i="1" smtClean="0">
                                    <a:latin typeface="Cambria Math"/>
                                  </a:rPr>
                                  <m:t>⋮</m:t>
                                </m:r>
                              </m:e>
                              <m:e>
                                <m:r>
                                  <a:rPr lang="en-US" altLang="zh-CN" sz="2400" b="0" i="1" smtClean="0">
                                    <a:latin typeface="Cambria Math"/>
                                  </a:rPr>
                                  <m:t>⋱</m:t>
                                </m:r>
                              </m:e>
                              <m:e>
                                <m:r>
                                  <a:rPr lang="en-US" altLang="zh-CN" sz="2400" b="0" i="1" smtClean="0">
                                    <a:latin typeface="Cambria Math"/>
                                  </a:rPr>
                                  <m:t>⋮</m:t>
                                </m:r>
                              </m:e>
                            </m:mr>
                            <m:mr>
                              <m:e>
                                <m:sSub>
                                  <m:sSubPr>
                                    <m:ctrlPr>
                                      <a:rPr lang="en-US" altLang="zh-CN" sz="2400" i="1">
                                        <a:latin typeface="Cambria Math"/>
                                      </a:rPr>
                                    </m:ctrlPr>
                                  </m:sSubPr>
                                  <m:e>
                                    <m:r>
                                      <a:rPr lang="en-US" altLang="zh-CN" sz="2400" i="1">
                                        <a:latin typeface="Cambria Math"/>
                                      </a:rPr>
                                      <m:t>𝑎</m:t>
                                    </m:r>
                                  </m:e>
                                  <m:sub>
                                    <m:r>
                                      <a:rPr lang="en-US" altLang="zh-CN" sz="2400" b="0" i="1" smtClean="0">
                                        <a:latin typeface="Cambria Math"/>
                                      </a:rPr>
                                      <m:t>𝑚</m:t>
                                    </m:r>
                                    <m:r>
                                      <a:rPr lang="en-US" altLang="zh-CN" sz="2400" i="1">
                                        <a:latin typeface="Cambria Math"/>
                                      </a:rPr>
                                      <m:t>1</m:t>
                                    </m:r>
                                  </m:sub>
                                </m:sSub>
                              </m:e>
                              <m:e>
                                <m:r>
                                  <a:rPr lang="en-US" altLang="zh-CN" sz="2400" b="0" i="1" smtClean="0">
                                    <a:latin typeface="Cambria Math"/>
                                  </a:rPr>
                                  <m:t>⋯</m:t>
                                </m:r>
                              </m:e>
                              <m:e>
                                <m:sSub>
                                  <m:sSubPr>
                                    <m:ctrlPr>
                                      <a:rPr lang="en-US" altLang="zh-CN" sz="2400" i="1">
                                        <a:latin typeface="Cambria Math"/>
                                      </a:rPr>
                                    </m:ctrlPr>
                                  </m:sSubPr>
                                  <m:e>
                                    <m:r>
                                      <a:rPr lang="en-US" altLang="zh-CN" sz="2400" i="1">
                                        <a:latin typeface="Cambria Math"/>
                                      </a:rPr>
                                      <m:t>𝑎</m:t>
                                    </m:r>
                                  </m:e>
                                  <m:sub>
                                    <m:r>
                                      <a:rPr lang="en-US" altLang="zh-CN" sz="2400" b="0" i="1" smtClean="0">
                                        <a:latin typeface="Cambria Math"/>
                                      </a:rPr>
                                      <m:t>𝑚𝑛</m:t>
                                    </m:r>
                                  </m:sub>
                                </m:sSub>
                              </m:e>
                            </m:mr>
                          </m:m>
                        </m:e>
                      </m:d>
                    </m:oMath>
                  </m:oMathPara>
                </a14:m>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2669000"/>
              </a:xfrm>
              <a:prstGeom prst="rect">
                <a:avLst/>
              </a:prstGeom>
              <a:blipFill rotWithShape="1">
                <a:blip r:embed="rId1"/>
                <a:stretch>
                  <a:fillRect l="-1116" t="-1826" r="-74"/>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2.1.2</a:t>
            </a:r>
            <a:r>
              <a:rPr lang="zh-CN" altLang="en-US" b="1" dirty="0" smtClean="0">
                <a:solidFill>
                  <a:srgbClr val="3D89BC"/>
                </a:solidFill>
              </a:rPr>
              <a:t>矩阵分析</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2.1</a:t>
            </a:r>
            <a:r>
              <a:rPr lang="zh-CN" altLang="en-US" sz="2100" b="1" spc="225" dirty="0">
                <a:solidFill>
                  <a:prstClr val="white"/>
                </a:solidFill>
              </a:rPr>
              <a:t>线性代数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313454" cy="300082"/>
          </a:xfrm>
          <a:prstGeom prst="rect">
            <a:avLst/>
          </a:prstGeom>
          <a:noFill/>
        </p:spPr>
        <p:txBody>
          <a:bodyPr wrap="none" rtlCol="0">
            <a:spAutoFit/>
          </a:bodyPr>
          <a:lstStyle/>
          <a:p>
            <a:r>
              <a:rPr lang="zh-CN" altLang="en-US" sz="1350" dirty="0">
                <a:solidFill>
                  <a:prstClr val="white"/>
                </a:solidFill>
              </a:rPr>
              <a:t>第二章 深度学习的数学基础</a:t>
            </a:r>
            <a:endParaRPr lang="zh-CN" altLang="en-US" sz="1350" dirty="0">
              <a:solidFill>
                <a:prstClr val="white"/>
              </a:solidFill>
            </a:endParaRPr>
          </a:p>
        </p:txBody>
      </p:sp>
      <mc:AlternateContent xmlns:mc="http://schemas.openxmlformats.org/markup-compatibility/2006">
        <mc:Choice xmlns:a14="http://schemas.microsoft.com/office/drawing/2010/main" Requires="a14">
          <p:sp>
            <p:nvSpPr>
              <p:cNvPr id="17" name="矩形 16"/>
              <p:cNvSpPr/>
              <p:nvPr/>
            </p:nvSpPr>
            <p:spPr>
              <a:xfrm>
                <a:off x="452232" y="1272944"/>
                <a:ext cx="8191436" cy="4033989"/>
              </a:xfrm>
              <a:prstGeom prst="rect">
                <a:avLst/>
              </a:prstGeom>
            </p:spPr>
            <p:txBody>
              <a:bodyPr wrap="square">
                <a:spAutoFit/>
              </a:bodyPr>
              <a:lstStyle/>
              <a:p>
                <a:r>
                  <a:rPr lang="zh-CN" altLang="zh-CN" sz="2400" dirty="0" smtClean="0"/>
                  <a:t>设</a:t>
                </a:r>
                <a14:m>
                  <m:oMath xmlns:m="http://schemas.openxmlformats.org/officeDocument/2006/math">
                    <m:r>
                      <a:rPr lang="en-US" altLang="zh-CN" sz="2400" b="0" i="1" smtClean="0">
                        <a:latin typeface="Cambria Math"/>
                      </a:rPr>
                      <m:t>𝐴</m:t>
                    </m:r>
                    <m:r>
                      <a:rPr lang="en-US" altLang="zh-CN" sz="2400" b="0" i="1" smtClean="0">
                        <a:latin typeface="Cambria Math"/>
                      </a:rPr>
                      <m:t>=</m:t>
                    </m:r>
                    <m:sSub>
                      <m:sSubPr>
                        <m:ctrlPr>
                          <a:rPr lang="en-US" altLang="zh-CN" sz="2400" b="0" i="1" smtClean="0">
                            <a:latin typeface="Cambria Math"/>
                          </a:rPr>
                        </m:ctrlPr>
                      </m:sSubPr>
                      <m:e>
                        <m:r>
                          <a:rPr lang="en-US" altLang="zh-CN" sz="2400" i="1">
                            <a:latin typeface="Cambria Math"/>
                          </a:rPr>
                          <m:t>(</m:t>
                        </m:r>
                        <m:sSub>
                          <m:sSubPr>
                            <m:ctrlPr>
                              <a:rPr lang="en-US" altLang="zh-CN" sz="2400" i="1">
                                <a:latin typeface="Cambria Math"/>
                              </a:rPr>
                            </m:ctrlPr>
                          </m:sSubPr>
                          <m:e>
                            <m:r>
                              <a:rPr lang="en-US" altLang="zh-CN" sz="2400" i="1">
                                <a:latin typeface="Cambria Math"/>
                              </a:rPr>
                              <m:t>𝑎</m:t>
                            </m:r>
                          </m:e>
                          <m:sub>
                            <m:r>
                              <a:rPr lang="en-US" altLang="zh-CN" sz="2400" i="1">
                                <a:latin typeface="Cambria Math"/>
                              </a:rPr>
                              <m:t>𝑖𝑗</m:t>
                            </m:r>
                          </m:sub>
                        </m:sSub>
                        <m:r>
                          <a:rPr lang="en-US" altLang="zh-CN" sz="2400" i="1">
                            <a:latin typeface="Cambria Math"/>
                          </a:rPr>
                          <m:t>)</m:t>
                        </m:r>
                      </m:e>
                      <m:sub>
                        <m:r>
                          <a:rPr lang="en-US" altLang="zh-CN" sz="2400" b="0" i="1" smtClean="0">
                            <a:latin typeface="Cambria Math"/>
                          </a:rPr>
                          <m:t>𝑚</m:t>
                        </m:r>
                        <m:r>
                          <a:rPr lang="en-US" altLang="zh-CN" sz="2400" b="0" i="1" smtClean="0">
                            <a:latin typeface="Cambria Math"/>
                            <a:ea typeface="Cambria Math"/>
                          </a:rPr>
                          <m:t>×</m:t>
                        </m:r>
                        <m:r>
                          <a:rPr lang="en-US" altLang="zh-CN" sz="2400" b="0" i="1" smtClean="0">
                            <a:latin typeface="Cambria Math"/>
                          </a:rPr>
                          <m:t>𝑛</m:t>
                        </m:r>
                      </m:sub>
                    </m:sSub>
                    <m:r>
                      <a:rPr lang="en-US" altLang="zh-CN" sz="2400" b="0" i="1" dirty="0" smtClean="0">
                        <a:latin typeface="Cambria Math"/>
                      </a:rPr>
                      <m:t> </m:t>
                    </m:r>
                  </m:oMath>
                </a14:m>
                <a:r>
                  <a:rPr lang="zh-CN" altLang="en-US" sz="2400" dirty="0" smtClean="0"/>
                  <a:t>和</a:t>
                </a:r>
                <a14:m>
                  <m:oMath xmlns:m="http://schemas.openxmlformats.org/officeDocument/2006/math">
                    <m:r>
                      <a:rPr lang="en-US" altLang="zh-CN" sz="2400" b="0" i="1" smtClean="0">
                        <a:latin typeface="Cambria Math"/>
                      </a:rPr>
                      <m:t>𝐵</m:t>
                    </m:r>
                    <m:r>
                      <a:rPr lang="en-US" altLang="zh-CN" sz="2400" i="1">
                        <a:latin typeface="Cambria Math"/>
                      </a:rPr>
                      <m:t>=</m:t>
                    </m:r>
                    <m:sSub>
                      <m:sSubPr>
                        <m:ctrlPr>
                          <a:rPr lang="en-US" altLang="zh-CN" sz="2400" i="1">
                            <a:latin typeface="Cambria Math"/>
                          </a:rPr>
                        </m:ctrlPr>
                      </m:sSubPr>
                      <m:e>
                        <m:r>
                          <a:rPr lang="en-US" altLang="zh-CN" sz="2400" i="1">
                            <a:latin typeface="Cambria Math"/>
                          </a:rPr>
                          <m:t>(</m:t>
                        </m:r>
                        <m:sSub>
                          <m:sSubPr>
                            <m:ctrlPr>
                              <a:rPr lang="en-US" altLang="zh-CN" sz="2400" i="1">
                                <a:latin typeface="Cambria Math"/>
                              </a:rPr>
                            </m:ctrlPr>
                          </m:sSubPr>
                          <m:e>
                            <m:r>
                              <a:rPr lang="en-US" altLang="zh-CN" sz="2400" b="0" i="1" smtClean="0">
                                <a:latin typeface="Cambria Math"/>
                              </a:rPr>
                              <m:t>𝑏</m:t>
                            </m:r>
                          </m:e>
                          <m:sub>
                            <m:r>
                              <a:rPr lang="en-US" altLang="zh-CN" sz="2400" i="1">
                                <a:latin typeface="Cambria Math"/>
                              </a:rPr>
                              <m:t>𝑖𝑗</m:t>
                            </m:r>
                          </m:sub>
                        </m:sSub>
                        <m:r>
                          <a:rPr lang="en-US" altLang="zh-CN" sz="2400" i="1">
                            <a:latin typeface="Cambria Math"/>
                          </a:rPr>
                          <m:t>)</m:t>
                        </m:r>
                      </m:e>
                      <m:sub>
                        <m:r>
                          <a:rPr lang="en-US" altLang="zh-CN" sz="2400" i="1">
                            <a:latin typeface="Cambria Math"/>
                          </a:rPr>
                          <m:t>𝑚</m:t>
                        </m:r>
                        <m:r>
                          <a:rPr lang="en-US" altLang="zh-CN" sz="2400" i="1">
                            <a:latin typeface="Cambria Math"/>
                            <a:ea typeface="Cambria Math"/>
                          </a:rPr>
                          <m:t>×</m:t>
                        </m:r>
                        <m:r>
                          <a:rPr lang="en-US" altLang="zh-CN" sz="2400" i="1">
                            <a:latin typeface="Cambria Math"/>
                          </a:rPr>
                          <m:t>𝑛</m:t>
                        </m:r>
                      </m:sub>
                    </m:sSub>
                    <m:r>
                      <a:rPr lang="zh-CN" altLang="en-US" sz="2400" b="0" i="1" smtClean="0">
                        <a:latin typeface="Cambria Math"/>
                      </a:rPr>
                      <m:t>是</m:t>
                    </m:r>
                  </m:oMath>
                </a14:m>
                <a:r>
                  <a:rPr lang="zh-CN" altLang="en-US" sz="2400" dirty="0" smtClean="0"/>
                  <a:t>两个</a:t>
                </a:r>
                <a14:m>
                  <m:oMath xmlns:m="http://schemas.openxmlformats.org/officeDocument/2006/math">
                    <m:r>
                      <a:rPr lang="en-US" altLang="zh-CN" sz="2400" b="0" i="1" smtClean="0">
                        <a:latin typeface="Cambria Math"/>
                      </a:rPr>
                      <m:t>𝑚</m:t>
                    </m:r>
                    <m:r>
                      <a:rPr lang="en-US" altLang="zh-CN" sz="2400" b="0" i="1" smtClean="0">
                        <a:latin typeface="Cambria Math"/>
                        <a:ea typeface="Cambria Math"/>
                      </a:rPr>
                      <m:t>×</m:t>
                    </m:r>
                    <m:r>
                      <a:rPr lang="en-US" altLang="zh-CN" sz="2400" b="0" i="1" smtClean="0">
                        <a:latin typeface="Cambria Math"/>
                      </a:rPr>
                      <m:t>𝑛</m:t>
                    </m:r>
                  </m:oMath>
                </a14:m>
                <a:r>
                  <a:rPr lang="zh-CN" altLang="en-US" sz="2400" dirty="0" smtClean="0"/>
                  <a:t>矩阵，则有下面成立。</a:t>
                </a:r>
                <a:endParaRPr lang="en-US" altLang="zh-CN" sz="2400" dirty="0" smtClean="0"/>
              </a:p>
              <a:p>
                <a:r>
                  <a:rPr lang="zh-CN" altLang="en-US" sz="2400" dirty="0" smtClean="0"/>
                  <a:t>（</a:t>
                </a:r>
                <a:r>
                  <a:rPr lang="en-US" altLang="zh-CN" sz="2400" dirty="0" smtClean="0"/>
                  <a:t>1</a:t>
                </a:r>
                <a:r>
                  <a:rPr lang="zh-CN" altLang="en-US" sz="2400" dirty="0" smtClean="0"/>
                  <a:t>）若</a:t>
                </a:r>
                <a:r>
                  <a:rPr lang="en-US" altLang="zh-CN" sz="2400" dirty="0" smtClean="0"/>
                  <a:t> </a:t>
                </a:r>
                <a14:m>
                  <m:oMath xmlns:m="http://schemas.openxmlformats.org/officeDocument/2006/math">
                    <m:r>
                      <a:rPr lang="en-US" altLang="zh-CN" sz="2400" i="1">
                        <a:latin typeface="Cambria Math"/>
                      </a:rPr>
                      <m:t>𝐴</m:t>
                    </m:r>
                    <m:r>
                      <a:rPr lang="en-US" altLang="zh-CN" sz="2400" b="0" i="1" smtClean="0">
                        <a:latin typeface="Cambria Math"/>
                      </a:rPr>
                      <m:t>=</m:t>
                    </m:r>
                    <m:r>
                      <a:rPr lang="en-US" altLang="zh-CN" sz="2400" b="0" i="1" smtClean="0">
                        <a:latin typeface="Cambria Math"/>
                      </a:rPr>
                      <m:t>𝐵</m:t>
                    </m:r>
                    <m:r>
                      <a:rPr lang="en-US" altLang="zh-CN" sz="2400" i="1" dirty="0">
                        <a:latin typeface="Cambria Math"/>
                      </a:rPr>
                      <m:t> </m:t>
                    </m:r>
                  </m:oMath>
                </a14:m>
                <a:r>
                  <a:rPr lang="zh-CN" altLang="en-US" sz="2400" dirty="0" smtClean="0"/>
                  <a:t>，则</a:t>
                </a:r>
                <a14:m>
                  <m:oMath xmlns:m="http://schemas.openxmlformats.org/officeDocument/2006/math">
                    <m:sSub>
                      <m:sSubPr>
                        <m:ctrlPr>
                          <a:rPr lang="en-US" altLang="zh-CN" sz="2400" i="1">
                            <a:latin typeface="Cambria Math"/>
                          </a:rPr>
                        </m:ctrlPr>
                      </m:sSubPr>
                      <m:e>
                        <m:sSub>
                          <m:sSubPr>
                            <m:ctrlPr>
                              <a:rPr lang="en-US" altLang="zh-CN" sz="2400" i="1">
                                <a:latin typeface="Cambria Math"/>
                              </a:rPr>
                            </m:ctrlPr>
                          </m:sSubPr>
                          <m:e>
                            <m:r>
                              <m:rPr>
                                <m:nor/>
                              </m:rPr>
                              <a:rPr lang="zh-CN" altLang="en-US" sz="2400" dirty="0"/>
                              <m:t>有</m:t>
                            </m:r>
                            <m:r>
                              <a:rPr lang="en-US" altLang="zh-CN" sz="2400" i="1">
                                <a:latin typeface="Cambria Math"/>
                              </a:rPr>
                              <m:t>𝑎</m:t>
                            </m:r>
                          </m:e>
                          <m:sub>
                            <m:r>
                              <a:rPr lang="en-US" altLang="zh-CN" sz="2400" i="1">
                                <a:latin typeface="Cambria Math"/>
                              </a:rPr>
                              <m:t>𝑖𝑗</m:t>
                            </m:r>
                          </m:sub>
                        </m:sSub>
                        <m:r>
                          <a:rPr lang="en-US" altLang="zh-CN" sz="2400" b="0" i="1" smtClean="0">
                            <a:latin typeface="Cambria Math"/>
                          </a:rPr>
                          <m:t>=</m:t>
                        </m:r>
                        <m:r>
                          <a:rPr lang="en-US" altLang="zh-CN" sz="2400" b="0" i="1" smtClean="0">
                            <a:latin typeface="Cambria Math"/>
                          </a:rPr>
                          <m:t>𝑏</m:t>
                        </m:r>
                      </m:e>
                      <m:sub>
                        <m:r>
                          <a:rPr lang="en-US" altLang="zh-CN" sz="2400" i="1">
                            <a:latin typeface="Cambria Math"/>
                          </a:rPr>
                          <m:t>𝑖𝑗</m:t>
                        </m:r>
                      </m:sub>
                    </m:sSub>
                    <m:r>
                      <a:rPr lang="en-US" altLang="zh-CN" sz="2400" b="0" i="0" smtClean="0">
                        <a:latin typeface="Cambria Math"/>
                      </a:rPr>
                      <m:t>,</m:t>
                    </m:r>
                    <m:r>
                      <a:rPr lang="en-US" altLang="zh-CN" sz="2400" b="0" i="1" smtClean="0">
                        <a:latin typeface="Cambria Math"/>
                      </a:rPr>
                      <m:t>𝑖</m:t>
                    </m:r>
                    <m:r>
                      <a:rPr lang="en-US" altLang="zh-CN" sz="2400" b="0" i="1" smtClean="0">
                        <a:latin typeface="Cambria Math"/>
                      </a:rPr>
                      <m:t>=1,⋯,</m:t>
                    </m:r>
                    <m:r>
                      <a:rPr lang="en-US" altLang="zh-CN" sz="2400" b="0" i="1" smtClean="0">
                        <a:latin typeface="Cambria Math"/>
                      </a:rPr>
                      <m:t>𝑚</m:t>
                    </m:r>
                    <m:r>
                      <a:rPr lang="en-US" altLang="zh-CN" sz="2400" b="0" i="0" smtClean="0">
                        <a:latin typeface="Cambria Math"/>
                      </a:rPr>
                      <m:t>,</m:t>
                    </m:r>
                    <m:r>
                      <a:rPr lang="en-US" altLang="zh-CN" sz="2400" b="0" i="1" smtClean="0">
                        <a:latin typeface="Cambria Math"/>
                      </a:rPr>
                      <m:t>𝑗</m:t>
                    </m:r>
                    <m:r>
                      <a:rPr lang="en-US" altLang="zh-CN" sz="2400" i="1">
                        <a:latin typeface="Cambria Math"/>
                      </a:rPr>
                      <m:t>=1,⋯,</m:t>
                    </m:r>
                    <m:r>
                      <a:rPr lang="en-US" altLang="zh-CN" sz="2400" b="0" i="1" smtClean="0">
                        <a:latin typeface="Cambria Math"/>
                      </a:rPr>
                      <m:t>𝑛</m:t>
                    </m:r>
                  </m:oMath>
                </a14:m>
                <a:r>
                  <a:rPr lang="zh-CN" altLang="en-US" sz="2400" dirty="0" smtClean="0"/>
                  <a:t>。</a:t>
                </a:r>
                <a:endParaRPr lang="en-US" altLang="zh-CN" sz="2400" dirty="0" smtClean="0"/>
              </a:p>
              <a:p>
                <a:r>
                  <a:rPr lang="zh-CN" altLang="en-US" sz="2400" dirty="0" smtClean="0"/>
                  <a:t>（</a:t>
                </a:r>
                <a:r>
                  <a:rPr lang="en-US" altLang="zh-CN" sz="2400" dirty="0" smtClean="0"/>
                  <a:t>2</a:t>
                </a:r>
                <a:r>
                  <a:rPr lang="zh-CN" altLang="en-US" sz="2400" dirty="0" smtClean="0"/>
                  <a:t>）若</a:t>
                </a:r>
                <a14:m>
                  <m:oMath xmlns:m="http://schemas.openxmlformats.org/officeDocument/2006/math">
                    <m:r>
                      <a:rPr lang="en-US" altLang="zh-CN" sz="2400" i="1">
                        <a:latin typeface="Cambria Math"/>
                      </a:rPr>
                      <m:t>𝐵</m:t>
                    </m:r>
                    <m:r>
                      <a:rPr lang="en-US" altLang="zh-CN" sz="2400" i="1">
                        <a:latin typeface="Cambria Math"/>
                      </a:rPr>
                      <m:t>=</m:t>
                    </m:r>
                    <m:r>
                      <a:rPr lang="zh-CN" altLang="en-US" sz="2400" i="1" dirty="0">
                        <a:latin typeface="Cambria Math"/>
                      </a:rPr>
                      <m:t>𝛼</m:t>
                    </m:r>
                    <m:r>
                      <a:rPr lang="en-US" altLang="zh-CN" sz="2400" i="1">
                        <a:latin typeface="Cambria Math"/>
                      </a:rPr>
                      <m:t>𝐴</m:t>
                    </m:r>
                  </m:oMath>
                </a14:m>
                <a:r>
                  <a:rPr lang="zh-CN" altLang="en-US" sz="2400" dirty="0" smtClean="0"/>
                  <a:t>，则</a:t>
                </a:r>
                <a:r>
                  <a:rPr lang="zh-CN" altLang="en-US" sz="2400" dirty="0"/>
                  <a:t>有</a:t>
                </a:r>
                <a14:m>
                  <m:oMath xmlns:m="http://schemas.openxmlformats.org/officeDocument/2006/math">
                    <m:sSub>
                      <m:sSubPr>
                        <m:ctrlPr>
                          <a:rPr lang="en-US" altLang="zh-CN" sz="2400" i="1">
                            <a:latin typeface="Cambria Math"/>
                          </a:rPr>
                        </m:ctrlPr>
                      </m:sSubPr>
                      <m:e>
                        <m:sSub>
                          <m:sSubPr>
                            <m:ctrlPr>
                              <a:rPr lang="en-US" altLang="zh-CN" sz="2400" i="1">
                                <a:latin typeface="Cambria Math"/>
                              </a:rPr>
                            </m:ctrlPr>
                          </m:sSubPr>
                          <m:e>
                            <m:r>
                              <a:rPr lang="en-US" altLang="zh-CN" sz="2400" b="0" i="1" smtClean="0">
                                <a:latin typeface="Cambria Math"/>
                              </a:rPr>
                              <m:t>𝑏</m:t>
                            </m:r>
                          </m:e>
                          <m:sub>
                            <m:r>
                              <a:rPr lang="en-US" altLang="zh-CN" sz="2400" i="1">
                                <a:latin typeface="Cambria Math"/>
                              </a:rPr>
                              <m:t>𝑖𝑗</m:t>
                            </m:r>
                          </m:sub>
                        </m:sSub>
                        <m:r>
                          <a:rPr lang="en-US" altLang="zh-CN" sz="2400" i="1">
                            <a:latin typeface="Cambria Math"/>
                          </a:rPr>
                          <m:t>=</m:t>
                        </m:r>
                        <m:r>
                          <a:rPr lang="zh-CN" altLang="en-US" sz="2400" i="1" dirty="0">
                            <a:latin typeface="Cambria Math"/>
                          </a:rPr>
                          <m:t>𝛼</m:t>
                        </m:r>
                        <m:r>
                          <a:rPr lang="en-US" altLang="zh-CN" sz="2400" b="0" i="1" smtClean="0">
                            <a:latin typeface="Cambria Math"/>
                          </a:rPr>
                          <m:t>𝑎</m:t>
                        </m:r>
                      </m:e>
                      <m:sub>
                        <m:r>
                          <a:rPr lang="en-US" altLang="zh-CN" sz="2400" i="1">
                            <a:latin typeface="Cambria Math"/>
                          </a:rPr>
                          <m:t>𝑖𝑗</m:t>
                        </m:r>
                      </m:sub>
                    </m:sSub>
                    <m:r>
                      <a:rPr lang="en-US" altLang="zh-CN" sz="2400">
                        <a:latin typeface="Cambria Math"/>
                      </a:rPr>
                      <m:t>,</m:t>
                    </m:r>
                    <m:r>
                      <a:rPr lang="en-US" altLang="zh-CN" sz="2400" i="1">
                        <a:latin typeface="Cambria Math"/>
                      </a:rPr>
                      <m:t>𝑖</m:t>
                    </m:r>
                    <m:r>
                      <a:rPr lang="en-US" altLang="zh-CN" sz="2400" i="1">
                        <a:latin typeface="Cambria Math"/>
                      </a:rPr>
                      <m:t>=1,⋯,</m:t>
                    </m:r>
                    <m:r>
                      <a:rPr lang="en-US" altLang="zh-CN" sz="2400" i="1">
                        <a:latin typeface="Cambria Math"/>
                      </a:rPr>
                      <m:t>𝑚</m:t>
                    </m:r>
                    <m:r>
                      <a:rPr lang="en-US" altLang="zh-CN" sz="2400">
                        <a:latin typeface="Cambria Math"/>
                      </a:rPr>
                      <m:t>,</m:t>
                    </m:r>
                    <m:r>
                      <a:rPr lang="en-US" altLang="zh-CN" sz="2400" i="1">
                        <a:latin typeface="Cambria Math"/>
                      </a:rPr>
                      <m:t>𝑗</m:t>
                    </m:r>
                    <m:r>
                      <a:rPr lang="en-US" altLang="zh-CN" sz="2400" i="1">
                        <a:latin typeface="Cambria Math"/>
                      </a:rPr>
                      <m:t>=1,⋯,</m:t>
                    </m:r>
                    <m:r>
                      <a:rPr lang="en-US" altLang="zh-CN" sz="2400" i="1">
                        <a:latin typeface="Cambria Math"/>
                      </a:rPr>
                      <m:t>𝑛</m:t>
                    </m:r>
                  </m:oMath>
                </a14:m>
                <a:r>
                  <a:rPr lang="zh-CN" altLang="en-US" sz="2400" dirty="0"/>
                  <a:t> </a:t>
                </a:r>
                <a:r>
                  <a:rPr lang="zh-CN" altLang="en-US" sz="2400" dirty="0" smtClean="0"/>
                  <a:t>。</a:t>
                </a:r>
                <a:endParaRPr lang="en-US" altLang="zh-CN" sz="2400" dirty="0" smtClean="0"/>
              </a:p>
              <a:p>
                <a:r>
                  <a:rPr lang="zh-CN" altLang="en-US" sz="2400" dirty="0" smtClean="0"/>
                  <a:t>（</a:t>
                </a:r>
                <a:r>
                  <a:rPr lang="en-US" altLang="zh-CN" sz="2400" dirty="0" smtClean="0"/>
                  <a:t>3</a:t>
                </a:r>
                <a:r>
                  <a:rPr lang="zh-CN" altLang="en-US" sz="2400" dirty="0" smtClean="0"/>
                  <a:t>）若</a:t>
                </a:r>
                <a14:m>
                  <m:oMath xmlns:m="http://schemas.openxmlformats.org/officeDocument/2006/math">
                    <m:r>
                      <a:rPr lang="en-US" altLang="zh-CN" sz="2400" b="0" i="1" smtClean="0">
                        <a:latin typeface="Cambria Math"/>
                      </a:rPr>
                      <m:t>𝐶</m:t>
                    </m:r>
                    <m:r>
                      <a:rPr lang="en-US" altLang="zh-CN" sz="2400" i="1">
                        <a:latin typeface="Cambria Math"/>
                      </a:rPr>
                      <m:t>=</m:t>
                    </m:r>
                    <m:sSub>
                      <m:sSubPr>
                        <m:ctrlPr>
                          <a:rPr lang="en-US" altLang="zh-CN" sz="2400" i="1">
                            <a:latin typeface="Cambria Math"/>
                          </a:rPr>
                        </m:ctrlPr>
                      </m:sSubPr>
                      <m:e>
                        <m:r>
                          <a:rPr lang="en-US" altLang="zh-CN" sz="2400" i="1">
                            <a:latin typeface="Cambria Math"/>
                          </a:rPr>
                          <m:t>(</m:t>
                        </m:r>
                        <m:sSub>
                          <m:sSubPr>
                            <m:ctrlPr>
                              <a:rPr lang="en-US" altLang="zh-CN" sz="2400" i="1">
                                <a:latin typeface="Cambria Math"/>
                              </a:rPr>
                            </m:ctrlPr>
                          </m:sSubPr>
                          <m:e>
                            <m:r>
                              <a:rPr lang="en-US" altLang="zh-CN" sz="2400" b="0" i="1" smtClean="0">
                                <a:latin typeface="Cambria Math"/>
                              </a:rPr>
                              <m:t>𝑐</m:t>
                            </m:r>
                          </m:e>
                          <m:sub>
                            <m:r>
                              <a:rPr lang="en-US" altLang="zh-CN" sz="2400" i="1">
                                <a:latin typeface="Cambria Math"/>
                              </a:rPr>
                              <m:t>𝑖𝑗</m:t>
                            </m:r>
                          </m:sub>
                        </m:sSub>
                        <m:r>
                          <a:rPr lang="en-US" altLang="zh-CN" sz="2400" i="1">
                            <a:latin typeface="Cambria Math"/>
                          </a:rPr>
                          <m:t>)</m:t>
                        </m:r>
                      </m:e>
                      <m:sub>
                        <m:r>
                          <a:rPr lang="en-US" altLang="zh-CN" sz="2400" i="1">
                            <a:latin typeface="Cambria Math"/>
                          </a:rPr>
                          <m:t>𝑚</m:t>
                        </m:r>
                        <m:r>
                          <a:rPr lang="en-US" altLang="zh-CN" sz="2400" i="1">
                            <a:latin typeface="Cambria Math"/>
                            <a:ea typeface="Cambria Math"/>
                          </a:rPr>
                          <m:t>×</m:t>
                        </m:r>
                        <m:r>
                          <a:rPr lang="en-US" altLang="zh-CN" sz="2400" i="1">
                            <a:latin typeface="Cambria Math"/>
                          </a:rPr>
                          <m:t>𝑛</m:t>
                        </m:r>
                      </m:sub>
                    </m:sSub>
                    <m:r>
                      <a:rPr lang="en-US" altLang="zh-CN" sz="2400" b="0" i="1" smtClean="0">
                        <a:latin typeface="Cambria Math"/>
                      </a:rPr>
                      <m:t>=</m:t>
                    </m:r>
                    <m:r>
                      <a:rPr lang="en-US" altLang="zh-CN" sz="2400" b="0" i="1" smtClean="0">
                        <a:latin typeface="Cambria Math"/>
                      </a:rPr>
                      <m:t>𝐴</m:t>
                    </m:r>
                    <m:r>
                      <a:rPr lang="en-US" altLang="zh-CN" sz="2400" b="0" i="1" smtClean="0">
                        <a:latin typeface="Cambria Math"/>
                      </a:rPr>
                      <m:t>+</m:t>
                    </m:r>
                    <m:r>
                      <a:rPr lang="en-US" altLang="zh-CN" sz="2400" b="0" i="1" smtClean="0">
                        <a:latin typeface="Cambria Math"/>
                      </a:rPr>
                      <m:t>𝐵</m:t>
                    </m:r>
                  </m:oMath>
                </a14:m>
                <a:r>
                  <a:rPr lang="zh-CN" altLang="en-US" sz="2400" dirty="0"/>
                  <a:t> ，则</a:t>
                </a:r>
                <a:r>
                  <a:rPr lang="zh-CN" altLang="en-US" sz="2400" dirty="0" smtClean="0"/>
                  <a:t>有</a:t>
                </a:r>
                <a14:m>
                  <m:oMath xmlns:m="http://schemas.openxmlformats.org/officeDocument/2006/math">
                    <m:sSub>
                      <m:sSubPr>
                        <m:ctrlPr>
                          <a:rPr lang="en-US" altLang="zh-CN" sz="2400" i="1">
                            <a:latin typeface="Cambria Math"/>
                          </a:rPr>
                        </m:ctrlPr>
                      </m:sSubPr>
                      <m:e>
                        <m:sSub>
                          <m:sSubPr>
                            <m:ctrlPr>
                              <a:rPr lang="en-US" altLang="zh-CN" sz="2400" i="1">
                                <a:latin typeface="Cambria Math"/>
                              </a:rPr>
                            </m:ctrlPr>
                          </m:sSubPr>
                          <m:e>
                            <m:r>
                              <a:rPr lang="en-US" altLang="zh-CN" sz="2400" b="0" i="1" smtClean="0">
                                <a:latin typeface="Cambria Math"/>
                              </a:rPr>
                              <m:t>𝑐</m:t>
                            </m:r>
                          </m:e>
                          <m:sub>
                            <m:r>
                              <a:rPr lang="en-US" altLang="zh-CN" sz="2400" i="1">
                                <a:latin typeface="Cambria Math"/>
                              </a:rPr>
                              <m:t>𝑖𝑗</m:t>
                            </m:r>
                          </m:sub>
                        </m:sSub>
                        <m:r>
                          <a:rPr lang="en-US" altLang="zh-CN" sz="2400" i="1">
                            <a:latin typeface="Cambria Math"/>
                          </a:rPr>
                          <m:t>=</m:t>
                        </m:r>
                        <m:sSub>
                          <m:sSubPr>
                            <m:ctrlPr>
                              <a:rPr lang="en-US" altLang="zh-CN" sz="2400" i="1">
                                <a:latin typeface="Cambria Math"/>
                              </a:rPr>
                            </m:ctrlPr>
                          </m:sSubPr>
                          <m:e>
                            <m:r>
                              <a:rPr lang="en-US" altLang="zh-CN" sz="2400" i="1">
                                <a:latin typeface="Cambria Math"/>
                              </a:rPr>
                              <m:t>𝑎</m:t>
                            </m:r>
                          </m:e>
                          <m:sub>
                            <m:r>
                              <a:rPr lang="en-US" altLang="zh-CN" sz="2400" i="1">
                                <a:latin typeface="Cambria Math"/>
                              </a:rPr>
                              <m:t>𝑖𝑗</m:t>
                            </m:r>
                          </m:sub>
                        </m:sSub>
                        <m:r>
                          <a:rPr lang="en-US" altLang="zh-CN" sz="2400" b="0" i="1" smtClean="0">
                            <a:latin typeface="Cambria Math"/>
                          </a:rPr>
                          <m:t>+</m:t>
                        </m:r>
                        <m:r>
                          <a:rPr lang="en-US" altLang="zh-CN" sz="2400" i="1">
                            <a:latin typeface="Cambria Math"/>
                          </a:rPr>
                          <m:t>𝑏</m:t>
                        </m:r>
                      </m:e>
                      <m:sub>
                        <m:r>
                          <a:rPr lang="en-US" altLang="zh-CN" sz="2400" i="1">
                            <a:latin typeface="Cambria Math"/>
                          </a:rPr>
                          <m:t>𝑖𝑗</m:t>
                        </m:r>
                      </m:sub>
                    </m:sSub>
                    <m:r>
                      <a:rPr lang="en-US" altLang="zh-CN" sz="2400">
                        <a:latin typeface="Cambria Math"/>
                      </a:rPr>
                      <m:t>,</m:t>
                    </m:r>
                    <m:r>
                      <a:rPr lang="en-US" altLang="zh-CN" sz="2400" i="1">
                        <a:latin typeface="Cambria Math"/>
                      </a:rPr>
                      <m:t>𝑖</m:t>
                    </m:r>
                    <m:r>
                      <a:rPr lang="en-US" altLang="zh-CN" sz="2400" i="1">
                        <a:latin typeface="Cambria Math"/>
                      </a:rPr>
                      <m:t>=1,⋯,</m:t>
                    </m:r>
                    <m:r>
                      <a:rPr lang="en-US" altLang="zh-CN" sz="2400" i="1">
                        <a:latin typeface="Cambria Math"/>
                      </a:rPr>
                      <m:t>𝑚</m:t>
                    </m:r>
                    <m:r>
                      <a:rPr lang="en-US" altLang="zh-CN" sz="2400">
                        <a:latin typeface="Cambria Math"/>
                      </a:rPr>
                      <m:t>,</m:t>
                    </m:r>
                    <m:r>
                      <a:rPr lang="en-US" altLang="zh-CN" sz="2400" i="1">
                        <a:latin typeface="Cambria Math"/>
                      </a:rPr>
                      <m:t>𝑗</m:t>
                    </m:r>
                    <m:r>
                      <a:rPr lang="en-US" altLang="zh-CN" sz="2400" i="1">
                        <a:latin typeface="Cambria Math"/>
                      </a:rPr>
                      <m:t>=1,⋯,</m:t>
                    </m:r>
                    <m:r>
                      <a:rPr lang="en-US" altLang="zh-CN" sz="2400" i="1">
                        <a:latin typeface="Cambria Math"/>
                      </a:rPr>
                      <m:t>𝑛</m:t>
                    </m:r>
                  </m:oMath>
                </a14:m>
                <a:r>
                  <a:rPr lang="zh-CN" altLang="en-US" sz="2400" dirty="0"/>
                  <a:t>。</a:t>
                </a:r>
                <a:endParaRPr lang="en-US" altLang="zh-CN" sz="2400" dirty="0"/>
              </a:p>
              <a:p>
                <a:r>
                  <a:rPr lang="zh-CN" altLang="en-US" sz="2400" dirty="0"/>
                  <a:t>（</a:t>
                </a:r>
                <a:r>
                  <a:rPr lang="en-US" altLang="zh-CN" sz="2400" dirty="0"/>
                  <a:t>3</a:t>
                </a:r>
                <a:r>
                  <a:rPr lang="zh-CN" altLang="en-US" sz="2400" dirty="0"/>
                  <a:t>）若</a:t>
                </a:r>
                <a14:m>
                  <m:oMath xmlns:m="http://schemas.openxmlformats.org/officeDocument/2006/math">
                    <m:r>
                      <a:rPr lang="en-US" altLang="zh-CN" sz="2400" i="1">
                        <a:latin typeface="Cambria Math"/>
                      </a:rPr>
                      <m:t>𝐶</m:t>
                    </m:r>
                    <m:r>
                      <a:rPr lang="en-US" altLang="zh-CN" sz="2400" i="1">
                        <a:latin typeface="Cambria Math"/>
                      </a:rPr>
                      <m:t>=</m:t>
                    </m:r>
                    <m:sSub>
                      <m:sSubPr>
                        <m:ctrlPr>
                          <a:rPr lang="en-US" altLang="zh-CN" sz="2400" i="1">
                            <a:latin typeface="Cambria Math"/>
                          </a:rPr>
                        </m:ctrlPr>
                      </m:sSubPr>
                      <m:e>
                        <m:r>
                          <a:rPr lang="en-US" altLang="zh-CN" sz="2400" i="1">
                            <a:latin typeface="Cambria Math"/>
                          </a:rPr>
                          <m:t>(</m:t>
                        </m:r>
                        <m:sSub>
                          <m:sSubPr>
                            <m:ctrlPr>
                              <a:rPr lang="en-US" altLang="zh-CN" sz="2400" i="1">
                                <a:latin typeface="Cambria Math"/>
                              </a:rPr>
                            </m:ctrlPr>
                          </m:sSubPr>
                          <m:e>
                            <m:r>
                              <a:rPr lang="en-US" altLang="zh-CN" sz="2400" i="1">
                                <a:latin typeface="Cambria Math"/>
                              </a:rPr>
                              <m:t>𝑐</m:t>
                            </m:r>
                          </m:e>
                          <m:sub>
                            <m:r>
                              <a:rPr lang="en-US" altLang="zh-CN" sz="2400" i="1">
                                <a:latin typeface="Cambria Math"/>
                              </a:rPr>
                              <m:t>𝑖𝑗</m:t>
                            </m:r>
                          </m:sub>
                        </m:sSub>
                        <m:r>
                          <a:rPr lang="en-US" altLang="zh-CN" sz="2400" i="1">
                            <a:latin typeface="Cambria Math"/>
                          </a:rPr>
                          <m:t>)</m:t>
                        </m:r>
                      </m:e>
                      <m:sub>
                        <m:r>
                          <a:rPr lang="en-US" altLang="zh-CN" sz="2400" i="1">
                            <a:latin typeface="Cambria Math"/>
                          </a:rPr>
                          <m:t>𝑚</m:t>
                        </m:r>
                        <m:r>
                          <a:rPr lang="en-US" altLang="zh-CN" sz="2400" i="1">
                            <a:latin typeface="Cambria Math"/>
                            <a:ea typeface="Cambria Math"/>
                          </a:rPr>
                          <m:t>×</m:t>
                        </m:r>
                        <m:r>
                          <a:rPr lang="en-US" altLang="zh-CN" sz="2400" i="1">
                            <a:latin typeface="Cambria Math"/>
                          </a:rPr>
                          <m:t>𝑛</m:t>
                        </m:r>
                      </m:sub>
                    </m:sSub>
                    <m:r>
                      <a:rPr lang="en-US" altLang="zh-CN" sz="2400" i="1">
                        <a:latin typeface="Cambria Math"/>
                      </a:rPr>
                      <m:t>=</m:t>
                    </m:r>
                    <m:r>
                      <a:rPr lang="en-US" altLang="zh-CN" sz="2400" i="1">
                        <a:latin typeface="Cambria Math"/>
                      </a:rPr>
                      <m:t>𝐴𝐵</m:t>
                    </m:r>
                  </m:oMath>
                </a14:m>
                <a:r>
                  <a:rPr lang="zh-CN" altLang="en-US" sz="2400" dirty="0"/>
                  <a:t>，则有</a:t>
                </a:r>
                <a14:m>
                  <m:oMath xmlns:m="http://schemas.openxmlformats.org/officeDocument/2006/math">
                    <m:sSub>
                      <m:sSubPr>
                        <m:ctrlPr>
                          <a:rPr lang="en-US" altLang="zh-CN" sz="2400" i="1">
                            <a:latin typeface="Cambria Math"/>
                          </a:rPr>
                        </m:ctrlPr>
                      </m:sSubPr>
                      <m:e>
                        <m:r>
                          <a:rPr lang="en-US" altLang="zh-CN" sz="2400" i="1">
                            <a:latin typeface="Cambria Math"/>
                          </a:rPr>
                          <m:t>𝑐</m:t>
                        </m:r>
                      </m:e>
                      <m:sub>
                        <m:r>
                          <a:rPr lang="en-US" altLang="zh-CN" sz="2400" i="1">
                            <a:latin typeface="Cambria Math"/>
                          </a:rPr>
                          <m:t>𝑖𝑗</m:t>
                        </m:r>
                      </m:sub>
                    </m:sSub>
                    <m:r>
                      <a:rPr lang="en-US" altLang="zh-CN" sz="2400" i="1">
                        <a:latin typeface="Cambria Math"/>
                      </a:rPr>
                      <m:t>=</m:t>
                    </m:r>
                    <m:nary>
                      <m:naryPr>
                        <m:chr m:val="∑"/>
                        <m:ctrlPr>
                          <a:rPr lang="en-US" altLang="zh-CN" sz="2400" i="1" smtClean="0">
                            <a:latin typeface="Cambria Math"/>
                          </a:rPr>
                        </m:ctrlPr>
                      </m:naryPr>
                      <m:sub>
                        <m:r>
                          <m:rPr>
                            <m:brk m:alnAt="23"/>
                          </m:rPr>
                          <a:rPr lang="en-US" altLang="zh-CN" sz="2400" b="0" i="1" smtClean="0">
                            <a:latin typeface="Cambria Math"/>
                          </a:rPr>
                          <m:t>𝑘</m:t>
                        </m:r>
                        <m:r>
                          <a:rPr lang="en-US" altLang="zh-CN" sz="2400" b="0" i="1" smtClean="0">
                            <a:latin typeface="Cambria Math"/>
                          </a:rPr>
                          <m:t>=1</m:t>
                        </m:r>
                      </m:sub>
                      <m:sup>
                        <m:r>
                          <a:rPr lang="en-US" altLang="zh-CN" sz="2400" b="0" i="1" smtClean="0">
                            <a:latin typeface="Cambria Math"/>
                          </a:rPr>
                          <m:t>𝑛</m:t>
                        </m:r>
                      </m:sup>
                      <m:e>
                        <m:sSub>
                          <m:sSubPr>
                            <m:ctrlPr>
                              <a:rPr lang="en-US" altLang="zh-CN" sz="2400" i="1">
                                <a:latin typeface="Cambria Math"/>
                              </a:rPr>
                            </m:ctrlPr>
                          </m:sSubPr>
                          <m:e>
                            <m:sSub>
                              <m:sSubPr>
                                <m:ctrlPr>
                                  <a:rPr lang="en-US" altLang="zh-CN" sz="2400" i="1">
                                    <a:latin typeface="Cambria Math"/>
                                  </a:rPr>
                                </m:ctrlPr>
                              </m:sSubPr>
                              <m:e>
                                <m:r>
                                  <a:rPr lang="en-US" altLang="zh-CN" sz="2400" i="1">
                                    <a:latin typeface="Cambria Math"/>
                                  </a:rPr>
                                  <m:t>𝑎</m:t>
                                </m:r>
                              </m:e>
                              <m:sub>
                                <m:r>
                                  <a:rPr lang="en-US" altLang="zh-CN" sz="2400" i="1">
                                    <a:latin typeface="Cambria Math"/>
                                  </a:rPr>
                                  <m:t>𝑖𝑘</m:t>
                                </m:r>
                              </m:sub>
                            </m:sSub>
                            <m:r>
                              <a:rPr lang="en-US" altLang="zh-CN" sz="2400" i="1">
                                <a:latin typeface="Cambria Math"/>
                              </a:rPr>
                              <m:t>𝑏</m:t>
                            </m:r>
                          </m:e>
                          <m:sub>
                            <m:r>
                              <a:rPr lang="en-US" altLang="zh-CN" sz="2400" i="1">
                                <a:latin typeface="Cambria Math"/>
                              </a:rPr>
                              <m:t>𝑘𝑗</m:t>
                            </m:r>
                          </m:sub>
                        </m:sSub>
                      </m:e>
                    </m:nary>
                    <m:r>
                      <a:rPr lang="en-US" altLang="zh-CN" sz="2400">
                        <a:latin typeface="Cambria Math"/>
                      </a:rPr>
                      <m:t>,</m:t>
                    </m:r>
                    <m:r>
                      <a:rPr lang="en-US" altLang="zh-CN" sz="2400" i="1">
                        <a:latin typeface="Cambria Math"/>
                      </a:rPr>
                      <m:t>𝑖</m:t>
                    </m:r>
                    <m:r>
                      <a:rPr lang="en-US" altLang="zh-CN" sz="2400" i="1">
                        <a:latin typeface="Cambria Math"/>
                      </a:rPr>
                      <m:t>=1,⋯,</m:t>
                    </m:r>
                    <m:r>
                      <a:rPr lang="en-US" altLang="zh-CN" sz="2400" i="1">
                        <a:latin typeface="Cambria Math"/>
                      </a:rPr>
                      <m:t>𝑚</m:t>
                    </m:r>
                    <m:r>
                      <a:rPr lang="en-US" altLang="zh-CN" sz="2400">
                        <a:latin typeface="Cambria Math"/>
                      </a:rPr>
                      <m:t>,</m:t>
                    </m:r>
                    <m:r>
                      <a:rPr lang="en-US" altLang="zh-CN" sz="2400" i="1">
                        <a:latin typeface="Cambria Math"/>
                      </a:rPr>
                      <m:t>𝑗</m:t>
                    </m:r>
                    <m:r>
                      <a:rPr lang="en-US" altLang="zh-CN" sz="2400" i="1">
                        <a:latin typeface="Cambria Math"/>
                      </a:rPr>
                      <m:t>=1,⋯,</m:t>
                    </m:r>
                    <m:r>
                      <a:rPr lang="en-US" altLang="zh-CN" sz="2400" i="1">
                        <a:latin typeface="Cambria Math"/>
                      </a:rPr>
                      <m:t>𝑛</m:t>
                    </m:r>
                  </m:oMath>
                </a14:m>
                <a:r>
                  <a:rPr lang="zh-CN" altLang="en-US" sz="2400" dirty="0" smtClean="0"/>
                  <a:t>。</a:t>
                </a:r>
                <a:endParaRPr lang="en-US" altLang="zh-CN" sz="2400" dirty="0" smtClean="0"/>
              </a:p>
              <a:p>
                <a:r>
                  <a:rPr lang="zh-CN" altLang="en-US" sz="2400" dirty="0" smtClean="0"/>
                  <a:t>（</a:t>
                </a:r>
                <a:r>
                  <a:rPr lang="en-US" altLang="zh-CN" sz="2400" dirty="0" smtClean="0"/>
                  <a:t>4</a:t>
                </a:r>
                <a:r>
                  <a:rPr lang="zh-CN" altLang="en-US" sz="2400" dirty="0" smtClean="0"/>
                  <a:t>）</a:t>
                </a:r>
                <a:r>
                  <a:rPr lang="zh-CN" altLang="en-US" sz="2400" dirty="0"/>
                  <a:t>若</a:t>
                </a:r>
                <a14:m>
                  <m:oMath xmlns:m="http://schemas.openxmlformats.org/officeDocument/2006/math">
                    <m:r>
                      <a:rPr lang="en-US" altLang="zh-CN" sz="2400" i="1">
                        <a:latin typeface="Cambria Math"/>
                      </a:rPr>
                      <m:t>𝐵</m:t>
                    </m:r>
                    <m:r>
                      <a:rPr lang="en-US" altLang="zh-CN" sz="2400" i="1">
                        <a:latin typeface="Cambria Math"/>
                      </a:rPr>
                      <m:t>=</m:t>
                    </m:r>
                    <m:sSup>
                      <m:sSupPr>
                        <m:ctrlPr>
                          <a:rPr lang="en-US" altLang="zh-CN" sz="2400" i="1" smtClean="0">
                            <a:latin typeface="Cambria Math"/>
                          </a:rPr>
                        </m:ctrlPr>
                      </m:sSupPr>
                      <m:e>
                        <m:r>
                          <a:rPr lang="en-US" altLang="zh-CN" sz="2400" b="0" i="1" smtClean="0">
                            <a:latin typeface="Cambria Math"/>
                          </a:rPr>
                          <m:t>𝐴</m:t>
                        </m:r>
                      </m:e>
                      <m:sup>
                        <m:r>
                          <a:rPr lang="en-US" altLang="zh-CN" sz="2400" b="0" i="1" smtClean="0">
                            <a:latin typeface="Cambria Math"/>
                          </a:rPr>
                          <m:t>𝑇</m:t>
                        </m:r>
                      </m:sup>
                    </m:sSup>
                  </m:oMath>
                </a14:m>
                <a:r>
                  <a:rPr lang="zh-CN" altLang="en-US" sz="2400" dirty="0"/>
                  <a:t>，则有</a:t>
                </a:r>
                <a14:m>
                  <m:oMath xmlns:m="http://schemas.openxmlformats.org/officeDocument/2006/math">
                    <m:sSub>
                      <m:sSubPr>
                        <m:ctrlPr>
                          <a:rPr lang="en-US" altLang="zh-CN" sz="2400" i="1">
                            <a:latin typeface="Cambria Math"/>
                          </a:rPr>
                        </m:ctrlPr>
                      </m:sSubPr>
                      <m:e>
                        <m:sSub>
                          <m:sSubPr>
                            <m:ctrlPr>
                              <a:rPr lang="en-US" altLang="zh-CN" sz="2400" i="1">
                                <a:latin typeface="Cambria Math"/>
                              </a:rPr>
                            </m:ctrlPr>
                          </m:sSubPr>
                          <m:e>
                            <m:r>
                              <a:rPr lang="en-US" altLang="zh-CN" sz="2400" i="1">
                                <a:latin typeface="Cambria Math"/>
                              </a:rPr>
                              <m:t>𝑏</m:t>
                            </m:r>
                          </m:e>
                          <m:sub>
                            <m:r>
                              <a:rPr lang="en-US" altLang="zh-CN" sz="2400" i="1">
                                <a:latin typeface="Cambria Math"/>
                              </a:rPr>
                              <m:t>𝑖𝑗</m:t>
                            </m:r>
                          </m:sub>
                        </m:sSub>
                        <m:r>
                          <a:rPr lang="en-US" altLang="zh-CN" sz="2400" i="1">
                            <a:latin typeface="Cambria Math"/>
                          </a:rPr>
                          <m:t>=</m:t>
                        </m:r>
                        <m:r>
                          <a:rPr lang="en-US" altLang="zh-CN" sz="2400" i="1">
                            <a:latin typeface="Cambria Math"/>
                          </a:rPr>
                          <m:t>𝑎</m:t>
                        </m:r>
                      </m:e>
                      <m:sub>
                        <m:r>
                          <a:rPr lang="en-US" altLang="zh-CN" sz="2400" i="1">
                            <a:latin typeface="Cambria Math"/>
                          </a:rPr>
                          <m:t>𝑗</m:t>
                        </m:r>
                        <m:r>
                          <a:rPr lang="en-US" altLang="zh-CN" sz="2400" b="0" i="1" smtClean="0">
                            <a:latin typeface="Cambria Math"/>
                          </a:rPr>
                          <m:t>𝑖</m:t>
                        </m:r>
                      </m:sub>
                    </m:sSub>
                    <m:r>
                      <a:rPr lang="en-US" altLang="zh-CN" sz="2400">
                        <a:latin typeface="Cambria Math"/>
                      </a:rPr>
                      <m:t>,</m:t>
                    </m:r>
                    <m:r>
                      <a:rPr lang="en-US" altLang="zh-CN" sz="2400" i="1">
                        <a:latin typeface="Cambria Math"/>
                      </a:rPr>
                      <m:t>𝑖</m:t>
                    </m:r>
                    <m:r>
                      <a:rPr lang="en-US" altLang="zh-CN" sz="2400" i="1">
                        <a:latin typeface="Cambria Math"/>
                      </a:rPr>
                      <m:t>=1,⋯,</m:t>
                    </m:r>
                    <m:r>
                      <a:rPr lang="en-US" altLang="zh-CN" sz="2400" i="1">
                        <a:latin typeface="Cambria Math"/>
                      </a:rPr>
                      <m:t>𝑚</m:t>
                    </m:r>
                    <m:r>
                      <a:rPr lang="en-US" altLang="zh-CN" sz="2400">
                        <a:latin typeface="Cambria Math"/>
                      </a:rPr>
                      <m:t>,</m:t>
                    </m:r>
                    <m:r>
                      <a:rPr lang="en-US" altLang="zh-CN" sz="2400" i="1">
                        <a:latin typeface="Cambria Math"/>
                      </a:rPr>
                      <m:t>𝑗</m:t>
                    </m:r>
                    <m:r>
                      <a:rPr lang="en-US" altLang="zh-CN" sz="2400" i="1">
                        <a:latin typeface="Cambria Math"/>
                      </a:rPr>
                      <m:t>=1,⋯,</m:t>
                    </m:r>
                    <m:r>
                      <a:rPr lang="en-US" altLang="zh-CN" sz="2400" i="1">
                        <a:latin typeface="Cambria Math"/>
                      </a:rPr>
                      <m:t>𝑛</m:t>
                    </m:r>
                  </m:oMath>
                </a14:m>
                <a:r>
                  <a:rPr lang="zh-CN" altLang="en-US" sz="2400" dirty="0"/>
                  <a:t> 。</a:t>
                </a:r>
                <a:endParaRPr lang="en-US" altLang="zh-CN" sz="2400" dirty="0"/>
              </a:p>
              <a:p>
                <a:endParaRPr lang="zh-CN" altLang="zh-CN" sz="2400" dirty="0"/>
              </a:p>
            </p:txBody>
          </p:sp>
        </mc:Choice>
        <mc:Fallback>
          <p:sp>
            <p:nvSpPr>
              <p:cNvPr id="17" name="矩形 16"/>
              <p:cNvSpPr>
                <a:spLocks noRot="1" noChangeAspect="1" noMove="1" noResize="1" noEditPoints="1" noAdjustHandles="1" noChangeArrowheads="1" noChangeShapeType="1" noTextEdit="1"/>
              </p:cNvSpPr>
              <p:nvPr/>
            </p:nvSpPr>
            <p:spPr>
              <a:xfrm>
                <a:off x="452232" y="1272944"/>
                <a:ext cx="8191436" cy="4033989"/>
              </a:xfrm>
              <a:prstGeom prst="rect">
                <a:avLst/>
              </a:prstGeom>
              <a:blipFill rotWithShape="1">
                <a:blip r:embed="rId1"/>
                <a:stretch>
                  <a:fillRect l="-1116" t="-1208"/>
                </a:stretch>
              </a:blipFill>
            </p:spPr>
            <p:txBody>
              <a:bodyPr/>
              <a:lstStyle/>
              <a:p>
                <a:r>
                  <a:rPr lang="zh-CN" altLang="en-US">
                    <a:noFill/>
                  </a:rPr>
                  <a:t> </a:t>
                </a:r>
                <a:endParaRPr lang="zh-CN" altLang="en-US">
                  <a:noFill/>
                </a:endParaRPr>
              </a:p>
            </p:txBody>
          </p:sp>
        </mc:Fallback>
      </mc:AlternateContent>
      <p:pic>
        <p:nvPicPr>
          <p:cNvPr id="18"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a:t>
            </a:r>
            <a:r>
              <a:rPr lang="en-US" altLang="es-HN" sz="1200" b="1" dirty="0">
                <a:solidFill>
                  <a:schemeClr val="bg1">
                    <a:lumMod val="50000"/>
                  </a:schemeClr>
                </a:solidFill>
              </a:rPr>
              <a:t>4</a:t>
            </a:r>
            <a:endParaRPr lang="en-US" altLang="es-HN" sz="1200" b="1" dirty="0">
              <a:solidFill>
                <a:schemeClr val="bg1">
                  <a:lumMod val="50000"/>
                </a:schemeClr>
              </a:solidFill>
            </a:endParaRPr>
          </a:p>
        </p:txBody>
      </p:sp>
      <p:pic>
        <p:nvPicPr>
          <p:cNvPr id="23"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6" name="文本框 40"/>
          <p:cNvSpPr txBox="1"/>
          <p:nvPr/>
        </p:nvSpPr>
        <p:spPr>
          <a:xfrm>
            <a:off x="399253" y="843230"/>
            <a:ext cx="1667444" cy="369332"/>
          </a:xfrm>
          <a:prstGeom prst="rect">
            <a:avLst/>
          </a:prstGeom>
          <a:noFill/>
        </p:spPr>
        <p:txBody>
          <a:bodyPr wrap="none" rtlCol="0">
            <a:spAutoFit/>
          </a:bodyPr>
          <a:lstStyle/>
          <a:p>
            <a:r>
              <a:rPr lang="en-US" altLang="zh-CN" b="1" dirty="0" smtClean="0">
                <a:solidFill>
                  <a:srgbClr val="3D89BC"/>
                </a:solidFill>
              </a:rPr>
              <a:t>2.1.2</a:t>
            </a:r>
            <a:r>
              <a:rPr lang="zh-CN" altLang="en-US" b="1" dirty="0" smtClean="0">
                <a:solidFill>
                  <a:srgbClr val="3D89BC"/>
                </a:solidFill>
              </a:rPr>
              <a:t>矩阵分析</a:t>
            </a:r>
            <a:endParaRPr lang="zh-CN" altLang="en-US" b="1" dirty="0">
              <a:solidFill>
                <a:srgbClr val="3D89BC"/>
              </a:solidFill>
            </a:endParaRPr>
          </a:p>
        </p:txBody>
      </p:sp>
      <p:sp>
        <p:nvSpPr>
          <p:cNvPr id="29" name="椭圆 28"/>
          <p:cNvSpPr/>
          <p:nvPr/>
        </p:nvSpPr>
        <p:spPr>
          <a:xfrm>
            <a:off x="293525" y="9464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2615</Words>
  <Application>WPS 演示</Application>
  <PresentationFormat>全屏显示(4:3)</PresentationFormat>
  <Paragraphs>583</Paragraphs>
  <Slides>40</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11</vt:i4>
      </vt:variant>
      <vt:variant>
        <vt:lpstr>幻灯片标题</vt:lpstr>
      </vt:variant>
      <vt:variant>
        <vt:i4>40</vt:i4>
      </vt:variant>
    </vt:vector>
  </HeadingPairs>
  <TitlesOfParts>
    <vt:vector size="62" baseType="lpstr">
      <vt:lpstr>Arial</vt:lpstr>
      <vt:lpstr>宋体</vt:lpstr>
      <vt:lpstr>Wingdings</vt:lpstr>
      <vt:lpstr>微软雅黑</vt:lpstr>
      <vt:lpstr>Arial Unicode MS</vt:lpstr>
      <vt:lpstr>Calibri</vt:lpstr>
      <vt:lpstr>Times New Roman</vt:lpstr>
      <vt:lpstr>Times New Roman</vt:lpstr>
      <vt:lpstr>Wingdings</vt:lpstr>
      <vt:lpstr>方正粗黑宋简体</vt:lpstr>
      <vt:lpstr>Office 主题</vt:lpstr>
      <vt:lpstr>Visio.Drawing.11</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544</cp:revision>
  <dcterms:created xsi:type="dcterms:W3CDTF">2015-11-23T03:31:00Z</dcterms:created>
  <dcterms:modified xsi:type="dcterms:W3CDTF">2021-03-17T02:21:51Z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