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wmf" ContentType="image/x-w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handoutMasterIdLst>
    <p:handoutMasterId r:id="rId31"/>
  </p:handoutMasterIdLst>
  <p:sldIdLst>
    <p:sldId id="613" r:id="rId3"/>
    <p:sldId id="446" r:id="rId4"/>
    <p:sldId id="547" r:id="rId5"/>
    <p:sldId id="546" r:id="rId6"/>
    <p:sldId id="585" r:id="rId7"/>
    <p:sldId id="551" r:id="rId8"/>
    <p:sldId id="552" r:id="rId9"/>
    <p:sldId id="584" r:id="rId10"/>
    <p:sldId id="586" r:id="rId11"/>
    <p:sldId id="587" r:id="rId12"/>
    <p:sldId id="566" r:id="rId13"/>
    <p:sldId id="553" r:id="rId14"/>
    <p:sldId id="588" r:id="rId15"/>
    <p:sldId id="589" r:id="rId16"/>
    <p:sldId id="590" r:id="rId17"/>
    <p:sldId id="555" r:id="rId18"/>
    <p:sldId id="591" r:id="rId19"/>
    <p:sldId id="592" r:id="rId20"/>
    <p:sldId id="593" r:id="rId21"/>
    <p:sldId id="563" r:id="rId22"/>
    <p:sldId id="594" r:id="rId23"/>
    <p:sldId id="596" r:id="rId24"/>
    <p:sldId id="604" r:id="rId25"/>
    <p:sldId id="664" r:id="rId26"/>
    <p:sldId id="665" r:id="rId27"/>
    <p:sldId id="667" r:id="rId28"/>
    <p:sldId id="612" r:id="rId29"/>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D89BC"/>
    <a:srgbClr val="404040"/>
    <a:srgbClr val="ED7D31"/>
    <a:srgbClr val="F0C3B5"/>
    <a:srgbClr val="E6E6E6"/>
    <a:srgbClr val="EEEEEE"/>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2853" autoAdjust="0"/>
    <p:restoredTop sz="96429" autoAdjust="0"/>
  </p:normalViewPr>
  <p:slideViewPr>
    <p:cSldViewPr snapToGrid="0" showGuides="1">
      <p:cViewPr varScale="1">
        <p:scale>
          <a:sx n="85" d="100"/>
          <a:sy n="85" d="100"/>
        </p:scale>
        <p:origin x="-924" y="-96"/>
      </p:cViewPr>
      <p:guideLst>
        <p:guide orient="horz" pos="4034"/>
        <p:guide orient="horz" pos="1461"/>
        <p:guide orient="horz" pos="666"/>
        <p:guide pos="1908"/>
        <p:guide pos="175"/>
        <p:guide pos="5524"/>
        <p:guide pos="1132"/>
      </p:guideLst>
    </p:cSldViewPr>
  </p:slideViewPr>
  <p:notesTextViewPr>
    <p:cViewPr>
      <p:scale>
        <a:sx n="1" d="1"/>
        <a:sy n="1" d="1"/>
      </p:scale>
      <p:origin x="0" y="0"/>
    </p:cViewPr>
  </p:notesTextViewPr>
  <p:sorterViewPr>
    <p:cViewPr varScale="1">
      <p:scale>
        <a:sx n="1" d="1"/>
        <a:sy n="1" d="1"/>
      </p:scale>
      <p:origin x="0" y="-27870"/>
    </p:cViewPr>
  </p:sorterViewPr>
  <p:notesViewPr>
    <p:cSldViewPr snapToGrid="0" showGuides="1">
      <p:cViewPr varScale="1">
        <p:scale>
          <a:sx n="86" d="100"/>
          <a:sy n="86" d="100"/>
        </p:scale>
        <p:origin x="-3846" y="-90"/>
      </p:cViewPr>
      <p:guideLst>
        <p:guide orient="horz" pos="2771"/>
        <p:guide pos="2126"/>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5" Type="http://schemas.openxmlformats.org/officeDocument/2006/relationships/commentAuthors" Target="commentAuthors.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handoutMaster" Target="handoutMasters/handoutMaster1.xml"/><Relationship Id="rId30" Type="http://schemas.openxmlformats.org/officeDocument/2006/relationships/notesMaster" Target="notesMasters/notesMaster1.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E7DF6-C895-4E53-B71A-F20B4CC8237B}" type="datetimeFigureOut">
              <a:rPr lang="zh-CN" altLang="en-US" smtClean="0">
                <a:ea typeface="微软雅黑" panose="020B0503020204020204" pitchFamily="34" charset="-122"/>
              </a:rPr>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44FD6-F94A-461E-99AC-D29D4ACC8083}" type="slidenum">
              <a:rPr lang="zh-CN" altLang="en-US" smtClean="0">
                <a:ea typeface="微软雅黑" panose="020B0503020204020204" pitchFamily="34" charset="-122"/>
              </a:rPr>
            </a:fld>
            <a:endParaRPr lang="zh-CN" altLang="en-US">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422EFC78-32FE-4758-B504-92B4D0B9F0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84C1B800-BCBD-4262-B579-5F77D9EE25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45E1B-70AA-4D6D-A851-01FA6AD8BF9A}" type="datetime1">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E695A926-9446-4F62-9ECE-08A9B18F975E}"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ACDE336F-82DC-4654-9554-07866832948F}"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DD3B142-B2B8-4750-964D-A3BDE93F3EF2}"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B1FC838B-5E56-4490-B16F-070FD98B5E3F}"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4C82377E-F97D-47AE-AC5E-84E924FDA804}"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8509C01B-2147-4857-BC9C-29BBF313931D}"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9DEBA8EB-3E98-45DF-95F9-20499AB89BB5}"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E974B168-BF23-49EB-A4EA-A33054B30FF3}"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AF4B3E32-CF70-4BAE-9C47-A15603A9F1F6}" type="datetime1">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EB995835-E83C-4B3D-BEF0-E2AC128A0F5B}" type="datetime1">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33AF3-DAC5-4E98-94B6-B2F606A2A076}" type="datetime1">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jpeg"/><Relationship Id="rId2" Type="http://schemas.microsoft.com/office/2007/relationships/hdphoto" Target="../media/image3.wdp"/><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jpeg"/><Relationship Id="rId2" Type="http://schemas.openxmlformats.org/officeDocument/2006/relationships/image" Target="../media/image6.png"/><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18.xml.rels><?xml version="1.0" encoding="UTF-8" standalone="yes"?>
<Relationships xmlns="http://schemas.openxmlformats.org/package/2006/relationships"><Relationship Id="rId9" Type="http://schemas.openxmlformats.org/officeDocument/2006/relationships/vmlDrawing" Target="../drawings/vmlDrawing1.vml"/><Relationship Id="rId8" Type="http://schemas.openxmlformats.org/officeDocument/2006/relationships/slideLayout" Target="../slideLayouts/slideLayout2.xml"/><Relationship Id="rId7" Type="http://schemas.openxmlformats.org/officeDocument/2006/relationships/image" Target="../media/image20.wmf"/><Relationship Id="rId6" Type="http://schemas.openxmlformats.org/officeDocument/2006/relationships/oleObject" Target="../embeddings/oleObject2.bin"/><Relationship Id="rId5" Type="http://schemas.openxmlformats.org/officeDocument/2006/relationships/image" Target="../media/image19.wmf"/><Relationship Id="rId4" Type="http://schemas.openxmlformats.org/officeDocument/2006/relationships/oleObject" Target="../embeddings/oleObject1.bin"/><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25.xml.rels><?xml version="1.0" encoding="UTF-8" standalone="yes"?>
<Relationships xmlns="http://schemas.openxmlformats.org/package/2006/relationships"><Relationship Id="rId9" Type="http://schemas.openxmlformats.org/officeDocument/2006/relationships/image" Target="../media/image31.png"/><Relationship Id="rId8" Type="http://schemas.openxmlformats.org/officeDocument/2006/relationships/hyperlink" Target="http://www.chinarobots.cn/" TargetMode="External"/><Relationship Id="rId7" Type="http://schemas.openxmlformats.org/officeDocument/2006/relationships/image" Target="../media/image30.png"/><Relationship Id="rId6" Type="http://schemas.openxmlformats.org/officeDocument/2006/relationships/hyperlink" Target="http://www.chinaaiworld.cn/" TargetMode="External"/><Relationship Id="rId5" Type="http://schemas.openxmlformats.org/officeDocument/2006/relationships/image" Target="../media/image29.png"/><Relationship Id="rId4" Type="http://schemas.openxmlformats.org/officeDocument/2006/relationships/hyperlink" Target="http://www.chinacloud.cn/" TargetMode="External"/><Relationship Id="rId3" Type="http://schemas.openxmlformats.org/officeDocument/2006/relationships/image" Target="../media/image28.png"/><Relationship Id="rId29" Type="http://schemas.openxmlformats.org/officeDocument/2006/relationships/slideLayout" Target="../slideLayouts/slideLayout2.xml"/><Relationship Id="rId28" Type="http://schemas.openxmlformats.org/officeDocument/2006/relationships/image" Target="../media/image43.png"/><Relationship Id="rId27" Type="http://schemas.openxmlformats.org/officeDocument/2006/relationships/image" Target="../media/image42.png"/><Relationship Id="rId26" Type="http://schemas.openxmlformats.org/officeDocument/2006/relationships/image" Target="../media/image41.jpeg"/><Relationship Id="rId25" Type="http://schemas.openxmlformats.org/officeDocument/2006/relationships/image" Target="../media/image40.jpeg"/><Relationship Id="rId24" Type="http://schemas.openxmlformats.org/officeDocument/2006/relationships/image" Target="../media/image39.png"/><Relationship Id="rId23" Type="http://schemas.openxmlformats.org/officeDocument/2006/relationships/hyperlink" Target="http://www.envicloud.cn/" TargetMode="External"/><Relationship Id="rId22" Type="http://schemas.openxmlformats.org/officeDocument/2006/relationships/image" Target="../media/image38.png"/><Relationship Id="rId21" Type="http://schemas.openxmlformats.org/officeDocument/2006/relationships/image" Target="../media/image37.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36.png"/><Relationship Id="rId18" Type="http://schemas.openxmlformats.org/officeDocument/2006/relationships/hyperlink" Target="http://www.netofthings.cn/" TargetMode="External"/><Relationship Id="rId17" Type="http://schemas.openxmlformats.org/officeDocument/2006/relationships/image" Target="../media/image35.png"/><Relationship Id="rId16" Type="http://schemas.openxmlformats.org/officeDocument/2006/relationships/hyperlink" Target="http://www.thebigdata.cn/" TargetMode="External"/><Relationship Id="rId15" Type="http://schemas.openxmlformats.org/officeDocument/2006/relationships/image" Target="../media/image34.png"/><Relationship Id="rId14" Type="http://schemas.openxmlformats.org/officeDocument/2006/relationships/hyperlink" Target="http://www.worldstor.cn/" TargetMode="External"/><Relationship Id="rId13" Type="http://schemas.openxmlformats.org/officeDocument/2006/relationships/image" Target="../media/image33.png"/><Relationship Id="rId12" Type="http://schemas.openxmlformats.org/officeDocument/2006/relationships/hyperlink" Target="http://www.pm25.org.cn/" TargetMode="External"/><Relationship Id="rId11" Type="http://schemas.openxmlformats.org/officeDocument/2006/relationships/image" Target="../media/image32.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26.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47.png"/><Relationship Id="rId7" Type="http://schemas.openxmlformats.org/officeDocument/2006/relationships/tags" Target="../tags/tag4.xml"/><Relationship Id="rId6" Type="http://schemas.openxmlformats.org/officeDocument/2006/relationships/image" Target="../media/image46.png"/><Relationship Id="rId55" Type="http://schemas.openxmlformats.org/officeDocument/2006/relationships/slideLayout" Target="../slideLayouts/slideLayout2.xml"/><Relationship Id="rId54" Type="http://schemas.openxmlformats.org/officeDocument/2006/relationships/image" Target="../media/image74.png"/><Relationship Id="rId53" Type="http://schemas.openxmlformats.org/officeDocument/2006/relationships/tags" Target="../tags/tag23.xml"/><Relationship Id="rId52" Type="http://schemas.openxmlformats.org/officeDocument/2006/relationships/image" Target="../media/image73.png"/><Relationship Id="rId51" Type="http://schemas.openxmlformats.org/officeDocument/2006/relationships/image" Target="../media/image72.png"/><Relationship Id="rId50" Type="http://schemas.openxmlformats.org/officeDocument/2006/relationships/tags" Target="../tags/tag22.xml"/><Relationship Id="rId5" Type="http://schemas.openxmlformats.org/officeDocument/2006/relationships/tags" Target="../tags/tag3.xml"/><Relationship Id="rId49" Type="http://schemas.openxmlformats.org/officeDocument/2006/relationships/image" Target="../media/image71.png"/><Relationship Id="rId48" Type="http://schemas.openxmlformats.org/officeDocument/2006/relationships/image" Target="../media/image70.png"/><Relationship Id="rId47" Type="http://schemas.openxmlformats.org/officeDocument/2006/relationships/image" Target="../media/image69.png"/><Relationship Id="rId46" Type="http://schemas.openxmlformats.org/officeDocument/2006/relationships/image" Target="../media/image68.png"/><Relationship Id="rId45" Type="http://schemas.openxmlformats.org/officeDocument/2006/relationships/image" Target="../media/image67.png"/><Relationship Id="rId44" Type="http://schemas.openxmlformats.org/officeDocument/2006/relationships/image" Target="../media/image66.png"/><Relationship Id="rId43" Type="http://schemas.openxmlformats.org/officeDocument/2006/relationships/image" Target="../media/image65.png"/><Relationship Id="rId42" Type="http://schemas.openxmlformats.org/officeDocument/2006/relationships/image" Target="../media/image64.png"/><Relationship Id="rId41" Type="http://schemas.openxmlformats.org/officeDocument/2006/relationships/tags" Target="../tags/tag21.xml"/><Relationship Id="rId40" Type="http://schemas.openxmlformats.org/officeDocument/2006/relationships/image" Target="../media/image63.png"/><Relationship Id="rId4" Type="http://schemas.openxmlformats.org/officeDocument/2006/relationships/image" Target="../media/image45.png"/><Relationship Id="rId39" Type="http://schemas.openxmlformats.org/officeDocument/2006/relationships/tags" Target="../tags/tag20.xml"/><Relationship Id="rId38" Type="http://schemas.openxmlformats.org/officeDocument/2006/relationships/image" Target="../media/image62.png"/><Relationship Id="rId37" Type="http://schemas.openxmlformats.org/officeDocument/2006/relationships/tags" Target="../tags/tag19.xml"/><Relationship Id="rId36" Type="http://schemas.openxmlformats.org/officeDocument/2006/relationships/image" Target="../media/image61.png"/><Relationship Id="rId35" Type="http://schemas.openxmlformats.org/officeDocument/2006/relationships/tags" Target="../tags/tag18.xml"/><Relationship Id="rId34" Type="http://schemas.openxmlformats.org/officeDocument/2006/relationships/image" Target="../media/image60.png"/><Relationship Id="rId33" Type="http://schemas.openxmlformats.org/officeDocument/2006/relationships/tags" Target="../tags/tag17.xml"/><Relationship Id="rId32" Type="http://schemas.openxmlformats.org/officeDocument/2006/relationships/image" Target="../media/image59.png"/><Relationship Id="rId31" Type="http://schemas.openxmlformats.org/officeDocument/2006/relationships/tags" Target="../tags/tag16.xml"/><Relationship Id="rId30" Type="http://schemas.openxmlformats.org/officeDocument/2006/relationships/image" Target="../media/image58.png"/><Relationship Id="rId3" Type="http://schemas.openxmlformats.org/officeDocument/2006/relationships/tags" Target="../tags/tag2.xml"/><Relationship Id="rId29" Type="http://schemas.openxmlformats.org/officeDocument/2006/relationships/tags" Target="../tags/tag15.xml"/><Relationship Id="rId28" Type="http://schemas.openxmlformats.org/officeDocument/2006/relationships/image" Target="../media/image57.png"/><Relationship Id="rId27" Type="http://schemas.openxmlformats.org/officeDocument/2006/relationships/tags" Target="../tags/tag14.xml"/><Relationship Id="rId26" Type="http://schemas.openxmlformats.org/officeDocument/2006/relationships/image" Target="../media/image56.png"/><Relationship Id="rId25" Type="http://schemas.openxmlformats.org/officeDocument/2006/relationships/tags" Target="../tags/tag13.xml"/><Relationship Id="rId24" Type="http://schemas.openxmlformats.org/officeDocument/2006/relationships/image" Target="../media/image55.png"/><Relationship Id="rId23" Type="http://schemas.openxmlformats.org/officeDocument/2006/relationships/tags" Target="../tags/tag12.xml"/><Relationship Id="rId22" Type="http://schemas.openxmlformats.org/officeDocument/2006/relationships/image" Target="../media/image54.png"/><Relationship Id="rId21" Type="http://schemas.openxmlformats.org/officeDocument/2006/relationships/tags" Target="../tags/tag11.xml"/><Relationship Id="rId20" Type="http://schemas.openxmlformats.org/officeDocument/2006/relationships/image" Target="../media/image53.png"/><Relationship Id="rId2" Type="http://schemas.openxmlformats.org/officeDocument/2006/relationships/image" Target="../media/image44.png"/><Relationship Id="rId19" Type="http://schemas.openxmlformats.org/officeDocument/2006/relationships/tags" Target="../tags/tag10.xml"/><Relationship Id="rId18" Type="http://schemas.openxmlformats.org/officeDocument/2006/relationships/image" Target="../media/image52.png"/><Relationship Id="rId17" Type="http://schemas.openxmlformats.org/officeDocument/2006/relationships/tags" Target="../tags/tag9.xml"/><Relationship Id="rId16" Type="http://schemas.openxmlformats.org/officeDocument/2006/relationships/image" Target="../media/image51.png"/><Relationship Id="rId15" Type="http://schemas.openxmlformats.org/officeDocument/2006/relationships/tags" Target="../tags/tag8.xml"/><Relationship Id="rId14" Type="http://schemas.openxmlformats.org/officeDocument/2006/relationships/image" Target="../media/image50.png"/><Relationship Id="rId13" Type="http://schemas.openxmlformats.org/officeDocument/2006/relationships/tags" Target="../tags/tag7.xml"/><Relationship Id="rId12" Type="http://schemas.openxmlformats.org/officeDocument/2006/relationships/image" Target="../media/image49.png"/><Relationship Id="rId11" Type="http://schemas.openxmlformats.org/officeDocument/2006/relationships/tags" Target="../tags/tag6.xml"/><Relationship Id="rId10" Type="http://schemas.openxmlformats.org/officeDocument/2006/relationships/image" Target="../media/image48.png"/><Relationship Id="rId1" Type="http://schemas.openxmlformats.org/officeDocument/2006/relationships/tags" Target="../tags/tag1.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5.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jpeg"/><Relationship Id="rId2" Type="http://schemas.openxmlformats.org/officeDocument/2006/relationships/image" Target="../media/image6.pn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 name="矩形 1"/>
          <p:cNvSpPr/>
          <p:nvPr/>
        </p:nvSpPr>
        <p:spPr>
          <a:xfrm>
            <a:off x="7929" y="38314"/>
            <a:ext cx="4339650" cy="300082"/>
          </a:xfrm>
          <a:prstGeom prst="rect">
            <a:avLst/>
          </a:prstGeom>
        </p:spPr>
        <p:txBody>
          <a:bodyPr wrap="none">
            <a:spAutoFit/>
          </a:bodyPr>
          <a:lstStyle/>
          <a:p>
            <a:r>
              <a:rPr lang="zh-CN" altLang="en-US" sz="1350" dirty="0">
                <a:solidFill>
                  <a:schemeClr val="bg1"/>
                </a:solidFill>
              </a:rPr>
              <a:t>高级大数据人才培养丛书之一，大数据挖掘技术与应用</a:t>
            </a:r>
            <a:endParaRPr lang="zh-CN" altLang="en-US" sz="1350" dirty="0">
              <a:solidFill>
                <a:schemeClr val="bg1"/>
              </a:solidFill>
            </a:endParaRPr>
          </a:p>
        </p:txBody>
      </p:sp>
      <p:sp>
        <p:nvSpPr>
          <p:cNvPr id="8" name="矩形 7"/>
          <p:cNvSpPr/>
          <p:nvPr/>
        </p:nvSpPr>
        <p:spPr>
          <a:xfrm>
            <a:off x="8790305" y="3072130"/>
            <a:ext cx="368300" cy="32397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14" name="图片 13" descr="timgE8ADISUU.jpg"/>
          <p:cNvPicPr>
            <a:picLocks noChangeAspect="1"/>
          </p:cNvPicPr>
          <p:nvPr/>
        </p:nvPicPr>
        <p:blipFill>
          <a:blip r:embed="rId1">
            <a:extLst>
              <a:ext uri="{BEBA8EAE-BF5A-486C-A8C5-ECC9F3942E4B}">
                <a14:imgProps xmlns:a14="http://schemas.microsoft.com/office/drawing/2010/main">
                  <a14:imgLayer r:embed="rId2">
                    <a14:imgEffect>
                      <a14:brightnessContrast bright="-5000"/>
                    </a14:imgEffect>
                  </a14:imgLayer>
                </a14:imgProps>
              </a:ext>
            </a:extLst>
          </a:blip>
          <a:stretch>
            <a:fillRect/>
          </a:stretch>
        </p:blipFill>
        <p:spPr>
          <a:xfrm>
            <a:off x="3435350" y="6337300"/>
            <a:ext cx="2400300" cy="520700"/>
          </a:xfrm>
          <a:prstGeom prst="rect">
            <a:avLst/>
          </a:prstGeom>
        </p:spPr>
      </p:pic>
      <p:sp>
        <p:nvSpPr>
          <p:cNvPr id="20" name="矩形 19"/>
          <p:cNvSpPr/>
          <p:nvPr/>
        </p:nvSpPr>
        <p:spPr>
          <a:xfrm>
            <a:off x="1718945" y="2028825"/>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a:off x="1459230" y="202882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22" name="TextBox 6"/>
          <p:cNvSpPr txBox="1"/>
          <p:nvPr/>
        </p:nvSpPr>
        <p:spPr>
          <a:xfrm>
            <a:off x="1719235" y="2476495"/>
            <a:ext cx="6270084" cy="337185"/>
          </a:xfrm>
          <a:prstGeom prst="rect">
            <a:avLst/>
          </a:prstGeom>
          <a:noFill/>
        </p:spPr>
        <p:txBody>
          <a:bodyPr wrap="square" rtlCol="0">
            <a:spAutoFit/>
          </a:bodyPr>
          <a:lstStyle/>
          <a:p>
            <a:r>
              <a:rPr lang="zh-CN" altLang="en-US" sz="1600" dirty="0">
                <a:solidFill>
                  <a:schemeClr val="tx1">
                    <a:lumMod val="75000"/>
                    <a:lumOff val="25000"/>
                  </a:schemeClr>
                </a:solidFill>
              </a:rPr>
              <a:t>刘鹏    主编                                赵海峰    副主编</a:t>
            </a:r>
            <a:endParaRPr lang="zh-CN" altLang="en-US" sz="1600" dirty="0">
              <a:solidFill>
                <a:schemeClr val="tx1">
                  <a:lumMod val="75000"/>
                  <a:lumOff val="25000"/>
                </a:schemeClr>
              </a:solidFill>
            </a:endParaRPr>
          </a:p>
        </p:txBody>
      </p:sp>
      <p:sp>
        <p:nvSpPr>
          <p:cNvPr id="23" name="Freeform 25"/>
          <p:cNvSpPr>
            <a:spLocks noEditPoints="1"/>
          </p:cNvSpPr>
          <p:nvPr/>
        </p:nvSpPr>
        <p:spPr bwMode="auto">
          <a:xfrm>
            <a:off x="2331815" y="258477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TextBox 2"/>
          <p:cNvSpPr txBox="1"/>
          <p:nvPr/>
        </p:nvSpPr>
        <p:spPr>
          <a:xfrm rot="16200000">
            <a:off x="6595898" y="475572"/>
            <a:ext cx="921385" cy="1450817"/>
          </a:xfrm>
          <a:prstGeom prst="rect">
            <a:avLst/>
          </a:prstGeom>
          <a:noFill/>
        </p:spPr>
        <p:txBody>
          <a:bodyPr vert="eaVert" wrap="square" rtlCol="0">
            <a:spAutoFit/>
          </a:bodyPr>
          <a:lstStyle/>
          <a:p>
            <a:r>
              <a:rPr lang="en-US" altLang="zh-CN" sz="2400" b="1" dirty="0">
                <a:solidFill>
                  <a:srgbClr val="000066"/>
                </a:solidFill>
              </a:rPr>
              <a:t>BIG </a:t>
            </a:r>
            <a:endParaRPr lang="en-US" altLang="zh-CN" sz="2400" b="1" dirty="0">
              <a:solidFill>
                <a:srgbClr val="000066"/>
              </a:solidFill>
            </a:endParaRPr>
          </a:p>
          <a:p>
            <a:r>
              <a:rPr lang="en-US" altLang="zh-CN" sz="2400" b="1" dirty="0">
                <a:solidFill>
                  <a:srgbClr val="000066"/>
                </a:solidFill>
              </a:rPr>
              <a:t>DATA</a:t>
            </a:r>
            <a:endParaRPr lang="en-US" altLang="zh-CN" sz="2400" b="1" dirty="0">
              <a:solidFill>
                <a:srgbClr val="000066"/>
              </a:solidFill>
            </a:endParaRPr>
          </a:p>
        </p:txBody>
      </p:sp>
      <p:sp>
        <p:nvSpPr>
          <p:cNvPr id="28" name="TextBox 6"/>
          <p:cNvSpPr txBox="1"/>
          <p:nvPr/>
        </p:nvSpPr>
        <p:spPr>
          <a:xfrm>
            <a:off x="1719235" y="2110231"/>
            <a:ext cx="6270084" cy="337185"/>
          </a:xfrm>
          <a:prstGeom prst="rect">
            <a:avLst/>
          </a:prstGeom>
          <a:noFill/>
        </p:spPr>
        <p:txBody>
          <a:bodyPr wrap="square" rtlCol="0">
            <a:spAutoFit/>
          </a:bodyPr>
          <a:lstStyle/>
          <a:p>
            <a:r>
              <a:rPr lang="zh-CN" altLang="en-US" sz="1600" dirty="0">
                <a:solidFill>
                  <a:schemeClr val="tx1">
                    <a:lumMod val="75000"/>
                    <a:lumOff val="25000"/>
                  </a:schemeClr>
                </a:solidFill>
              </a:rPr>
              <a:t>刘  鹏    张  燕    总主编</a:t>
            </a:r>
            <a:endParaRPr lang="zh-CN" altLang="en-US" sz="1600" dirty="0">
              <a:solidFill>
                <a:schemeClr val="tx1">
                  <a:lumMod val="75000"/>
                  <a:lumOff val="25000"/>
                </a:schemeClr>
              </a:solidFill>
            </a:endParaRPr>
          </a:p>
        </p:txBody>
      </p:sp>
      <p:sp>
        <p:nvSpPr>
          <p:cNvPr id="29" name="Freeform 25"/>
          <p:cNvSpPr>
            <a:spLocks noEditPoints="1"/>
          </p:cNvSpPr>
          <p:nvPr/>
        </p:nvSpPr>
        <p:spPr bwMode="auto">
          <a:xfrm>
            <a:off x="3196118" y="221863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矩形 29"/>
          <p:cNvSpPr/>
          <p:nvPr/>
        </p:nvSpPr>
        <p:spPr>
          <a:xfrm>
            <a:off x="1367492" y="500612"/>
            <a:ext cx="5028201" cy="1322070"/>
          </a:xfrm>
          <a:prstGeom prst="rect">
            <a:avLst/>
          </a:prstGeom>
          <a:effectLst/>
        </p:spPr>
        <p:txBody>
          <a:bodyPr wrap="square">
            <a:spAutoFit/>
          </a:bodyPr>
          <a:lstStyle/>
          <a:p>
            <a:pPr algn="ctr">
              <a:defRPr/>
            </a:pPr>
            <a:r>
              <a:rPr lang="zh-CN" altLang="en-US" sz="8000" b="1" spc="300" dirty="0">
                <a:ln w="11430"/>
                <a:solidFill>
                  <a:srgbClr val="000066"/>
                </a:solidFill>
                <a:latin typeface="微软雅黑" panose="020B0503020204020204" pitchFamily="34" charset="-122"/>
                <a:ea typeface="微软雅黑" panose="020B0503020204020204" pitchFamily="34" charset="-122"/>
              </a:rPr>
              <a:t>深度学习</a:t>
            </a:r>
            <a:endParaRPr lang="zh-CN" altLang="en-US" sz="8000" b="1" spc="300" dirty="0">
              <a:ln w="11430"/>
              <a:solidFill>
                <a:srgbClr val="000066"/>
              </a:solidFill>
              <a:latin typeface="微软雅黑" panose="020B0503020204020204" pitchFamily="34" charset="-122"/>
              <a:ea typeface="微软雅黑" panose="020B0503020204020204" pitchFamily="34" charset="-122"/>
            </a:endParaRPr>
          </a:p>
        </p:txBody>
      </p:sp>
      <p:pic>
        <p:nvPicPr>
          <p:cNvPr id="3" name="图片 2" descr="深度学习封面"/>
          <p:cNvPicPr>
            <a:picLocks noChangeAspect="1"/>
          </p:cNvPicPr>
          <p:nvPr/>
        </p:nvPicPr>
        <p:blipFill>
          <a:blip r:embed="rId3"/>
          <a:stretch>
            <a:fillRect/>
          </a:stretch>
        </p:blipFill>
        <p:spPr>
          <a:xfrm>
            <a:off x="1459230" y="3072130"/>
            <a:ext cx="6529705" cy="3239770"/>
          </a:xfrm>
          <a:prstGeom prst="rect">
            <a:avLst/>
          </a:prstGeom>
        </p:spPr>
      </p:pic>
      <p:sp>
        <p:nvSpPr>
          <p:cNvPr id="6" name="Freeform 25"/>
          <p:cNvSpPr>
            <a:spLocks noEditPoints="1"/>
          </p:cNvSpPr>
          <p:nvPr/>
        </p:nvSpPr>
        <p:spPr bwMode="auto">
          <a:xfrm>
            <a:off x="5513800" y="258477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807585" cy="414020"/>
          </a:xfrm>
          <a:prstGeom prst="rect">
            <a:avLst/>
          </a:prstGeom>
          <a:noFill/>
        </p:spPr>
        <p:txBody>
          <a:bodyPr wrap="none" rtlCol="0">
            <a:spAutoFit/>
          </a:bodyPr>
          <a:lstStyle/>
          <a:p>
            <a:r>
              <a:rPr lang="en-US" altLang="zh-CN" sz="2100" b="1" spc="225" dirty="0" smtClean="0">
                <a:solidFill>
                  <a:prstClr val="white"/>
                </a:solidFill>
                <a:sym typeface="+mn-ea"/>
              </a:rPr>
              <a:t>7.2</a:t>
            </a:r>
            <a:r>
              <a:rPr lang="zh-CN" altLang="en-US" sz="2100" b="1" spc="225" dirty="0" smtClean="0">
                <a:solidFill>
                  <a:prstClr val="white"/>
                </a:solidFill>
                <a:sym typeface="+mn-ea"/>
              </a:rPr>
              <a:t>基于深度学习的大规模图像识别</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512093" y="232487"/>
            <a:ext cx="2633980" cy="299085"/>
          </a:xfrm>
          <a:prstGeom prst="rect">
            <a:avLst/>
          </a:prstGeom>
          <a:noFill/>
        </p:spPr>
        <p:txBody>
          <a:bodyPr wrap="none" rtlCol="0">
            <a:spAutoFit/>
          </a:bodyPr>
          <a:lstStyle/>
          <a:p>
            <a:pPr algn="l"/>
            <a:r>
              <a:rPr lang="zh-CN" altLang="en-US" sz="1350" dirty="0" smtClean="0">
                <a:solidFill>
                  <a:prstClr val="white"/>
                </a:solidFill>
                <a:sym typeface="+mn-ea"/>
              </a:rPr>
              <a:t>第七章 深度学习在图像中的应用</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a:solidFill>
                  <a:schemeClr val="bg1">
                    <a:lumMod val="50000"/>
                  </a:schemeClr>
                </a:solidFill>
              </a:rPr>
              <a:t>31</a:t>
            </a:r>
            <a:endParaRPr lang="en-U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610360" cy="337185"/>
          </a:xfrm>
          <a:prstGeom prst="rect">
            <a:avLst/>
          </a:prstGeom>
        </p:spPr>
        <p:txBody>
          <a:bodyPr wrap="none">
            <a:spAutoFit/>
          </a:bodyPr>
          <a:lstStyle/>
          <a:p>
            <a:r>
              <a:rPr lang="en-US" sz="1600" b="1" dirty="0" smtClean="0">
                <a:solidFill>
                  <a:srgbClr val="3D89BC"/>
                </a:solidFill>
              </a:rPr>
              <a:t>5.dropout</a:t>
            </a:r>
            <a:r>
              <a:rPr lang="zh-CN" altLang="en-US" sz="1600" b="1" dirty="0" smtClean="0">
                <a:solidFill>
                  <a:srgbClr val="3D89BC"/>
                </a:solidFill>
              </a:rPr>
              <a:t>技术</a:t>
            </a:r>
            <a:endParaRPr lang="zh-CN" altLang="en-US" sz="1600" b="1" dirty="0" smtClean="0">
              <a:solidFill>
                <a:srgbClr val="3D89BC"/>
              </a:solidFill>
            </a:endParaRPr>
          </a:p>
        </p:txBody>
      </p:sp>
      <p:sp>
        <p:nvSpPr>
          <p:cNvPr id="37" name="矩形 36"/>
          <p:cNvSpPr/>
          <p:nvPr/>
        </p:nvSpPr>
        <p:spPr>
          <a:xfrm>
            <a:off x="690245" y="1227455"/>
            <a:ext cx="7621270" cy="8382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    </a:t>
            </a:r>
            <a:r>
              <a:rPr sz="1600" dirty="0" smtClean="0"/>
              <a:t>在网络训练期间，dropout技术相当于是对整体神经网络进行子采样</a:t>
            </a:r>
            <a:r>
              <a:rPr lang="zh-CN" sz="1600" dirty="0" smtClean="0"/>
              <a:t>。具体实现方法为：以50%的概率将神经网络中每一个隐层结点的输出设置为0，使之不参与前向传播和反向传播。</a:t>
            </a:r>
            <a:endParaRPr lang="zh-CN" sz="1600" dirty="0" smtClean="0"/>
          </a:p>
        </p:txBody>
      </p:sp>
      <p:pic>
        <p:nvPicPr>
          <p:cNvPr id="279" name="图片 279" descr="dropou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2701290" y="2323465"/>
            <a:ext cx="3599180" cy="3181985"/>
          </a:xfrm>
          <a:prstGeom prst="rect">
            <a:avLst/>
          </a:prstGeom>
          <a:noFill/>
          <a:ln>
            <a:noFill/>
          </a:ln>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2"/>
          <p:cNvGrpSpPr/>
          <p:nvPr/>
        </p:nvGrpSpPr>
        <p:grpSpPr>
          <a:xfrm>
            <a:off x="690257" y="854039"/>
            <a:ext cx="7832784" cy="781050"/>
            <a:chOff x="2788580" y="1152524"/>
            <a:chExt cx="3730770" cy="781050"/>
          </a:xfrm>
        </p:grpSpPr>
        <p:grpSp>
          <p:nvGrpSpPr>
            <p:cNvPr id="3" name="组合 5"/>
            <p:cNvGrpSpPr/>
            <p:nvPr/>
          </p:nvGrpSpPr>
          <p:grpSpPr>
            <a:xfrm>
              <a:off x="2788580" y="1152524"/>
              <a:ext cx="3730770" cy="781050"/>
              <a:chOff x="3725790" y="847725"/>
              <a:chExt cx="3730770" cy="781050"/>
            </a:xfrm>
          </p:grpSpPr>
          <p:grpSp>
            <p:nvGrpSpPr>
              <p:cNvPr id="4"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258144" y="1169836"/>
              <a:ext cx="2627700" cy="521970"/>
            </a:xfrm>
            <a:prstGeom prst="rect">
              <a:avLst/>
            </a:prstGeom>
            <a:noFill/>
          </p:spPr>
          <p:txBody>
            <a:bodyPr wrap="none" rtlCol="0">
              <a:spAutoFit/>
            </a:bodyPr>
            <a:lstStyle/>
            <a:p>
              <a:pPr algn="ctr"/>
              <a:r>
                <a:rPr lang="zh-CN" altLang="en-US" sz="2800" dirty="0">
                  <a:solidFill>
                    <a:schemeClr val="accent4"/>
                  </a:solidFill>
                </a:rPr>
                <a:t>第七</a:t>
              </a:r>
              <a:r>
                <a:rPr lang="zh-CN" altLang="en-US" sz="2800" dirty="0" smtClean="0">
                  <a:solidFill>
                    <a:schemeClr val="accent4"/>
                  </a:solidFill>
                </a:rPr>
                <a:t>章　</a:t>
              </a:r>
              <a:r>
                <a:rPr lang="zh-CN" altLang="zh-CN" sz="2800" dirty="0" smtClean="0">
                  <a:solidFill>
                    <a:schemeClr val="accent4"/>
                  </a:solidFill>
                </a:rPr>
                <a:t>深度学习在图像中的应用</a:t>
              </a:r>
              <a:endParaRPr lang="zh-CN" altLang="en-US" sz="2800" dirty="0">
                <a:solidFill>
                  <a:schemeClr val="accent4"/>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5724644" cy="300082"/>
          </a:xfrm>
          <a:prstGeom prst="rect">
            <a:avLst/>
          </a:prstGeom>
        </p:spPr>
        <p:txBody>
          <a:bodyPr wrap="none">
            <a:spAutoFit/>
          </a:bodyPr>
          <a:lstStyle/>
          <a:p>
            <a:r>
              <a:rPr lang="zh-CN" altLang="en-US" sz="1350" dirty="0" smtClean="0">
                <a:solidFill>
                  <a:schemeClr val="bg1"/>
                </a:solidFill>
              </a:rPr>
              <a:t>全国高校标准教材</a:t>
            </a:r>
            <a:r>
              <a:rPr lang="en-US" altLang="zh-CN" sz="1350" dirty="0" smtClean="0">
                <a:solidFill>
                  <a:schemeClr val="bg1"/>
                </a:solidFill>
              </a:rPr>
              <a:t>《</a:t>
            </a:r>
            <a:r>
              <a:rPr lang="zh-CN" altLang="en-US" sz="1350" dirty="0" smtClean="0">
                <a:solidFill>
                  <a:schemeClr val="bg1"/>
                </a:solidFill>
              </a:rPr>
              <a:t>云计算</a:t>
            </a:r>
            <a:r>
              <a:rPr lang="en-US" altLang="zh-CN" sz="1350" dirty="0" smtClean="0">
                <a:solidFill>
                  <a:schemeClr val="bg1"/>
                </a:solidFill>
              </a:rPr>
              <a:t>》</a:t>
            </a:r>
            <a:r>
              <a:rPr lang="zh-CN" altLang="en-US" sz="1350" dirty="0" smtClean="0">
                <a:solidFill>
                  <a:schemeClr val="bg1"/>
                </a:solidFill>
              </a:rPr>
              <a:t>姊妹篇，剖析深度学习核心技术和实战应用</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grpSp>
        <p:nvGrpSpPr>
          <p:cNvPr id="27" name="组合 26"/>
          <p:cNvGrpSpPr/>
          <p:nvPr/>
        </p:nvGrpSpPr>
        <p:grpSpPr>
          <a:xfrm>
            <a:off x="1858645" y="1901190"/>
            <a:ext cx="5708015" cy="3393440"/>
            <a:chOff x="2927" y="2994"/>
            <a:chExt cx="8989" cy="5344"/>
          </a:xfrm>
        </p:grpSpPr>
        <p:grpSp>
          <p:nvGrpSpPr>
            <p:cNvPr id="67" name="组合 66"/>
            <p:cNvGrpSpPr/>
            <p:nvPr/>
          </p:nvGrpSpPr>
          <p:grpSpPr>
            <a:xfrm rot="0">
              <a:off x="2950" y="2994"/>
              <a:ext cx="8966" cy="652"/>
              <a:chOff x="1821870" y="2462595"/>
              <a:chExt cx="5693399" cy="414020"/>
            </a:xfrm>
          </p:grpSpPr>
          <p:sp>
            <p:nvSpPr>
              <p:cNvPr id="47" name="圆角矩形 46"/>
              <p:cNvSpPr/>
              <p:nvPr/>
            </p:nvSpPr>
            <p:spPr>
              <a:xfrm>
                <a:off x="1821870" y="248233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00000"/>
                  </a:lnSpc>
                </a:pPr>
                <a:endParaRPr lang="zh-CN" altLang="en-US" sz="1350"/>
              </a:p>
            </p:txBody>
          </p:sp>
          <p:sp>
            <p:nvSpPr>
              <p:cNvPr id="48" name="矩形 47"/>
              <p:cNvSpPr/>
              <p:nvPr/>
            </p:nvSpPr>
            <p:spPr>
              <a:xfrm>
                <a:off x="1883286" y="2462595"/>
                <a:ext cx="2712085" cy="414020"/>
              </a:xfrm>
              <a:prstGeom prst="rect">
                <a:avLst/>
              </a:prstGeom>
            </p:spPr>
            <p:txBody>
              <a:bodyPr wrap="none">
                <a:spAutoFit/>
              </a:bodyPr>
              <a:p>
                <a:pPr algn="l">
                  <a:lnSpc>
                    <a:spcPct val="100000"/>
                  </a:lnSpc>
                </a:pP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图像识别基础</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rot="0">
              <a:off x="2927" y="3926"/>
              <a:ext cx="8966" cy="668"/>
              <a:chOff x="1807265" y="2935089"/>
              <a:chExt cx="5693399" cy="424800"/>
            </a:xfrm>
            <a:solidFill>
              <a:schemeClr val="bg2"/>
            </a:solidFill>
          </p:grpSpPr>
          <p:sp>
            <p:nvSpPr>
              <p:cNvPr id="16" name="圆角矩形 15"/>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00000"/>
                  </a:lnSpc>
                </a:pPr>
                <a:endParaRPr lang="zh-CN" altLang="en-US" sz="1350"/>
              </a:p>
            </p:txBody>
          </p:sp>
          <p:sp>
            <p:nvSpPr>
              <p:cNvPr id="17" name="矩形 16"/>
              <p:cNvSpPr/>
              <p:nvPr/>
            </p:nvSpPr>
            <p:spPr>
              <a:xfrm>
                <a:off x="1881814" y="2945869"/>
                <a:ext cx="5074285" cy="414020"/>
              </a:xfrm>
              <a:prstGeom prst="rect">
                <a:avLst/>
              </a:prstGeom>
              <a:noFill/>
            </p:spPr>
            <p:txBody>
              <a:bodyPr wrap="none">
                <a:spAutoFit/>
              </a:bodyPr>
              <a:p>
                <a:pPr algn="l">
                  <a:lnSpc>
                    <a:spcPct val="100000"/>
                  </a:lnSpc>
                </a:pP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基于深度学习的大规模图像识别</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rot="0">
              <a:off x="2927" y="4891"/>
              <a:ext cx="8966" cy="651"/>
              <a:chOff x="1807265" y="3411473"/>
              <a:chExt cx="5693399" cy="414020"/>
            </a:xfrm>
            <a:solidFill>
              <a:schemeClr val="accent1"/>
            </a:solidFill>
          </p:grpSpPr>
          <p:sp>
            <p:nvSpPr>
              <p:cNvPr id="18" name="圆角矩形 17"/>
              <p:cNvSpPr/>
              <p:nvPr/>
            </p:nvSpPr>
            <p:spPr>
              <a:xfrm>
                <a:off x="1807265" y="342104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00000"/>
                  </a:lnSpc>
                </a:pPr>
                <a:endParaRPr lang="zh-CN" altLang="en-US" sz="1350"/>
              </a:p>
            </p:txBody>
          </p:sp>
          <p:sp>
            <p:nvSpPr>
              <p:cNvPr id="19" name="矩形 18"/>
              <p:cNvSpPr/>
              <p:nvPr/>
            </p:nvSpPr>
            <p:spPr>
              <a:xfrm>
                <a:off x="1881814" y="3411473"/>
                <a:ext cx="3597910" cy="414020"/>
              </a:xfrm>
              <a:prstGeom prst="rect">
                <a:avLst/>
              </a:prstGeom>
              <a:grpFill/>
            </p:spPr>
            <p:txBody>
              <a:bodyPr wrap="none">
                <a:spAutoFit/>
              </a:bodyPr>
              <a:p>
                <a:pPr algn="l">
                  <a:lnSpc>
                    <a:spcPct val="100000"/>
                  </a:lnSpc>
                </a:pP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应用举例：人脸识别</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rot="0">
              <a:off x="2927" y="5822"/>
              <a:ext cx="8966" cy="668"/>
              <a:chOff x="1807265" y="3866296"/>
              <a:chExt cx="5693399" cy="424801"/>
            </a:xfrm>
          </p:grpSpPr>
          <p:sp>
            <p:nvSpPr>
              <p:cNvPr id="20" name="圆角矩形 19"/>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00000"/>
                  </a:lnSpc>
                </a:pPr>
                <a:endParaRPr lang="zh-CN" altLang="en-US" sz="1350"/>
              </a:p>
            </p:txBody>
          </p:sp>
          <p:sp>
            <p:nvSpPr>
              <p:cNvPr id="21" name="矩形 20"/>
              <p:cNvSpPr/>
              <p:nvPr/>
            </p:nvSpPr>
            <p:spPr>
              <a:xfrm>
                <a:off x="1881814" y="3877077"/>
                <a:ext cx="3893185" cy="414020"/>
              </a:xfrm>
              <a:prstGeom prst="rect">
                <a:avLst/>
              </a:prstGeom>
            </p:spPr>
            <p:txBody>
              <a:bodyPr wrap="none">
                <a:spAutoFit/>
              </a:bodyPr>
              <a:p>
                <a:pPr algn="l">
                  <a:lnSpc>
                    <a:spcPct val="100000"/>
                  </a:lnSpc>
                </a:pP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应用举例：图像风格化</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22" name="圆角矩形 21"/>
            <p:cNvSpPr/>
            <p:nvPr/>
          </p:nvSpPr>
          <p:spPr>
            <a:xfrm>
              <a:off x="2927" y="7718"/>
              <a:ext cx="8966" cy="62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00000"/>
                </a:lnSpc>
              </a:pPr>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grpSp>
          <p:nvGrpSpPr>
            <p:cNvPr id="23" name="组合 22"/>
            <p:cNvGrpSpPr/>
            <p:nvPr/>
          </p:nvGrpSpPr>
          <p:grpSpPr>
            <a:xfrm rot="0">
              <a:off x="2927" y="6770"/>
              <a:ext cx="8966" cy="668"/>
              <a:chOff x="1807265" y="3866296"/>
              <a:chExt cx="5693399" cy="424801"/>
            </a:xfrm>
          </p:grpSpPr>
          <p:sp>
            <p:nvSpPr>
              <p:cNvPr id="24" name="圆角矩形 23"/>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00000"/>
                  </a:lnSpc>
                </a:pPr>
                <a:endParaRPr lang="zh-CN" altLang="en-US" sz="1350"/>
              </a:p>
            </p:txBody>
          </p:sp>
          <p:sp>
            <p:nvSpPr>
              <p:cNvPr id="25" name="矩形 24"/>
              <p:cNvSpPr/>
              <p:nvPr/>
            </p:nvSpPr>
            <p:spPr>
              <a:xfrm>
                <a:off x="1881814" y="3877077"/>
                <a:ext cx="3597910" cy="414020"/>
              </a:xfrm>
              <a:prstGeom prst="rect">
                <a:avLst/>
              </a:prstGeom>
            </p:spPr>
            <p:txBody>
              <a:bodyPr wrap="none">
                <a:spAutoFit/>
              </a:bodyPr>
              <a:p>
                <a:pPr algn="l">
                  <a:lnSpc>
                    <a:spcPct val="100000"/>
                  </a:lnSpc>
                </a:pP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7.5</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应用举例：图像标注</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31210" cy="414020"/>
          </a:xfrm>
          <a:prstGeom prst="rect">
            <a:avLst/>
          </a:prstGeom>
          <a:noFill/>
        </p:spPr>
        <p:txBody>
          <a:bodyPr wrap="none" rtlCol="0">
            <a:spAutoFit/>
          </a:bodyPr>
          <a:lstStyle/>
          <a:p>
            <a:r>
              <a:rPr lang="en-US" altLang="zh-CN" sz="2100" b="1" spc="225" dirty="0" smtClean="0">
                <a:solidFill>
                  <a:prstClr val="white"/>
                </a:solidFill>
              </a:rPr>
              <a:t>7.3</a:t>
            </a:r>
            <a:r>
              <a:rPr lang="zh-CN" altLang="en-US" sz="2100" b="1" spc="225" dirty="0" smtClean="0">
                <a:solidFill>
                  <a:prstClr val="white"/>
                </a:solidFill>
              </a:rPr>
              <a:t>应用举例：人脸识别</a:t>
            </a:r>
            <a:endParaRPr lang="zh-CN" altLang="en-US" sz="2100" b="1"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512093" y="245822"/>
            <a:ext cx="2633980" cy="299085"/>
          </a:xfrm>
          <a:prstGeom prst="rect">
            <a:avLst/>
          </a:prstGeom>
          <a:noFill/>
        </p:spPr>
        <p:txBody>
          <a:bodyPr wrap="none" rtlCol="0">
            <a:spAutoFit/>
          </a:bodyPr>
          <a:lstStyle/>
          <a:p>
            <a:pPr algn="l"/>
            <a:r>
              <a:rPr lang="zh-CN" altLang="en-US" sz="1350" dirty="0" smtClean="0">
                <a:solidFill>
                  <a:prstClr val="white"/>
                </a:solidFill>
                <a:sym typeface="+mn-ea"/>
              </a:rPr>
              <a:t>第七章 深度学习在图像中的应用</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a:solidFill>
                  <a:schemeClr val="bg1">
                    <a:lumMod val="50000"/>
                  </a:schemeClr>
                </a:solidFill>
              </a:rPr>
              <a:t>31</a:t>
            </a:r>
            <a:endParaRPr lang="en-U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90113" y="1382944"/>
            <a:ext cx="7621400" cy="93650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        </a:t>
            </a:r>
            <a:r>
              <a:rPr sz="1600" dirty="0" smtClean="0"/>
              <a:t>在自然场景中进行自动人脸识别的经典流程一般分为以下三个步骤：人脸检测 (face recognition)、人脸对齐( face alignment，又称作面部特征点对齐)、特征提取和分类器设计</a:t>
            </a:r>
            <a:endParaRPr sz="1600" dirty="0" smtClean="0"/>
          </a:p>
        </p:txBody>
      </p:sp>
      <p:sp>
        <p:nvSpPr>
          <p:cNvPr id="12" name="矩形 11"/>
          <p:cNvSpPr/>
          <p:nvPr/>
        </p:nvSpPr>
        <p:spPr>
          <a:xfrm>
            <a:off x="452232" y="889323"/>
            <a:ext cx="2339975" cy="337185"/>
          </a:xfrm>
          <a:prstGeom prst="rect">
            <a:avLst/>
          </a:prstGeom>
        </p:spPr>
        <p:txBody>
          <a:bodyPr wrap="none">
            <a:spAutoFit/>
          </a:bodyPr>
          <a:lstStyle/>
          <a:p>
            <a:r>
              <a:rPr lang="en-US" altLang="zh-CN" sz="1600" b="1" dirty="0" smtClean="0">
                <a:solidFill>
                  <a:srgbClr val="3D89BC"/>
                </a:solidFill>
              </a:rPr>
              <a:t>1</a:t>
            </a:r>
            <a:r>
              <a:rPr lang="zh-CN" altLang="zh-CN" sz="1600" b="1" dirty="0" smtClean="0">
                <a:solidFill>
                  <a:srgbClr val="3D89BC"/>
                </a:solidFill>
              </a:rPr>
              <a:t>．人脸识别的经典流程</a:t>
            </a:r>
            <a:endParaRPr lang="zh-CN" altLang="zh-CN" sz="1600" b="1" dirty="0">
              <a:solidFill>
                <a:srgbClr val="3D89BC"/>
              </a:solidFill>
            </a:endParaRPr>
          </a:p>
        </p:txBody>
      </p:sp>
      <p:pic>
        <p:nvPicPr>
          <p:cNvPr id="278" name="图片 278" descr="人脸识别步骤"/>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1725930" y="2443480"/>
            <a:ext cx="5547360" cy="2589530"/>
          </a:xfrm>
          <a:prstGeom prst="rect">
            <a:avLst/>
          </a:prstGeom>
          <a:noFill/>
          <a:ln>
            <a:noFill/>
          </a:ln>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31210" cy="414020"/>
          </a:xfrm>
          <a:prstGeom prst="rect">
            <a:avLst/>
          </a:prstGeom>
          <a:noFill/>
        </p:spPr>
        <p:txBody>
          <a:bodyPr wrap="none" rtlCol="0">
            <a:spAutoFit/>
          </a:bodyPr>
          <a:lstStyle/>
          <a:p>
            <a:r>
              <a:rPr lang="en-US" altLang="zh-CN" sz="2100" b="1" spc="225" dirty="0" smtClean="0">
                <a:solidFill>
                  <a:prstClr val="white"/>
                </a:solidFill>
              </a:rPr>
              <a:t>7.3</a:t>
            </a:r>
            <a:r>
              <a:rPr lang="zh-CN" altLang="en-US" sz="2100" b="1" spc="225" dirty="0" smtClean="0">
                <a:solidFill>
                  <a:prstClr val="white"/>
                </a:solidFill>
              </a:rPr>
              <a:t>应用举例：人脸识别</a:t>
            </a:r>
            <a:endParaRPr lang="zh-CN" altLang="en-US" sz="2100" b="1"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510188" y="245822"/>
            <a:ext cx="2633980" cy="299085"/>
          </a:xfrm>
          <a:prstGeom prst="rect">
            <a:avLst/>
          </a:prstGeom>
          <a:noFill/>
        </p:spPr>
        <p:txBody>
          <a:bodyPr wrap="none" rtlCol="0">
            <a:spAutoFit/>
          </a:bodyPr>
          <a:lstStyle/>
          <a:p>
            <a:pPr algn="l"/>
            <a:r>
              <a:rPr lang="zh-CN" altLang="en-US" sz="1350" dirty="0" smtClean="0">
                <a:solidFill>
                  <a:prstClr val="white"/>
                </a:solidFill>
                <a:sym typeface="+mn-ea"/>
              </a:rPr>
              <a:t>第七章 深度学习在图像中的应用</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a:solidFill>
                  <a:schemeClr val="bg1">
                    <a:lumMod val="50000"/>
                  </a:schemeClr>
                </a:solidFill>
              </a:rPr>
              <a:t>31</a:t>
            </a:r>
            <a:endParaRPr lang="en-U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90245" y="1226820"/>
            <a:ext cx="7621270" cy="109283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       </a:t>
            </a:r>
            <a:r>
              <a:rPr sz="1600" dirty="0" smtClean="0"/>
              <a:t>LFW (Labeled Faces in the Wild) 数据库是自然场景环境下人脸识别问题的测试基准，是目前用得最多的自然场景人脸图像数据库</a:t>
            </a:r>
            <a:r>
              <a:rPr lang="zh-CN" sz="1600" dirty="0" smtClean="0"/>
              <a:t>。该数据库中的图像来源于因特网，采集的是自然场景环境下的人脸图像，目的是提高自然场景环境下人脸识别的准确率。这个数据库包含5749个人，共13233幅图像。</a:t>
            </a:r>
            <a:endParaRPr lang="zh-CN" sz="1600" dirty="0" smtClean="0"/>
          </a:p>
        </p:txBody>
      </p:sp>
      <p:sp>
        <p:nvSpPr>
          <p:cNvPr id="12" name="矩形 11"/>
          <p:cNvSpPr/>
          <p:nvPr/>
        </p:nvSpPr>
        <p:spPr>
          <a:xfrm>
            <a:off x="452232" y="889323"/>
            <a:ext cx="1933575" cy="337185"/>
          </a:xfrm>
          <a:prstGeom prst="rect">
            <a:avLst/>
          </a:prstGeom>
        </p:spPr>
        <p:txBody>
          <a:bodyPr wrap="none">
            <a:spAutoFit/>
          </a:bodyPr>
          <a:lstStyle/>
          <a:p>
            <a:r>
              <a:rPr lang="en-US" altLang="zh-CN" sz="1600" b="1" dirty="0" smtClean="0">
                <a:solidFill>
                  <a:srgbClr val="3D89BC"/>
                </a:solidFill>
              </a:rPr>
              <a:t>2</a:t>
            </a:r>
            <a:r>
              <a:rPr lang="zh-CN" altLang="zh-CN" sz="1600" b="1" dirty="0" smtClean="0">
                <a:solidFill>
                  <a:srgbClr val="3D89BC"/>
                </a:solidFill>
              </a:rPr>
              <a:t>．人脸图像数据库</a:t>
            </a:r>
            <a:endParaRPr lang="zh-CN" altLang="zh-CN" sz="1600" b="1" dirty="0">
              <a:solidFill>
                <a:srgbClr val="3D89BC"/>
              </a:solidFill>
            </a:endParaRPr>
          </a:p>
        </p:txBody>
      </p:sp>
      <p:pic>
        <p:nvPicPr>
          <p:cNvPr id="276" name="图片 276" descr="Six_Face_Panels_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798320" y="2446655"/>
            <a:ext cx="5709920" cy="2767965"/>
          </a:xfrm>
          <a:prstGeom prst="rect">
            <a:avLst/>
          </a:prstGeom>
          <a:noFill/>
          <a:ln>
            <a:noFill/>
          </a:ln>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31210" cy="414020"/>
          </a:xfrm>
          <a:prstGeom prst="rect">
            <a:avLst/>
          </a:prstGeom>
          <a:noFill/>
        </p:spPr>
        <p:txBody>
          <a:bodyPr wrap="none" rtlCol="0">
            <a:spAutoFit/>
          </a:bodyPr>
          <a:lstStyle/>
          <a:p>
            <a:r>
              <a:rPr lang="en-US" altLang="zh-CN" sz="2100" b="1" spc="225" dirty="0" smtClean="0">
                <a:solidFill>
                  <a:prstClr val="white"/>
                </a:solidFill>
              </a:rPr>
              <a:t>7.3</a:t>
            </a:r>
            <a:r>
              <a:rPr lang="zh-CN" altLang="en-US" sz="2100" b="1" spc="225" dirty="0" smtClean="0">
                <a:solidFill>
                  <a:prstClr val="white"/>
                </a:solidFill>
              </a:rPr>
              <a:t>应用举例：人脸识别</a:t>
            </a:r>
            <a:endParaRPr lang="zh-CN" altLang="en-US" sz="2100" b="1"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512093" y="245822"/>
            <a:ext cx="2633980" cy="299085"/>
          </a:xfrm>
          <a:prstGeom prst="rect">
            <a:avLst/>
          </a:prstGeom>
          <a:noFill/>
        </p:spPr>
        <p:txBody>
          <a:bodyPr wrap="none" rtlCol="0">
            <a:spAutoFit/>
          </a:bodyPr>
          <a:lstStyle/>
          <a:p>
            <a:pPr algn="l"/>
            <a:r>
              <a:rPr lang="zh-CN" altLang="en-US" sz="1350" dirty="0" smtClean="0">
                <a:solidFill>
                  <a:prstClr val="white"/>
                </a:solidFill>
                <a:sym typeface="+mn-ea"/>
              </a:rPr>
              <a:t>第七章 深度学习在图像中的应用</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a:solidFill>
                  <a:schemeClr val="bg1">
                    <a:lumMod val="50000"/>
                  </a:schemeClr>
                </a:solidFill>
              </a:rPr>
              <a:t>31</a:t>
            </a:r>
            <a:endParaRPr lang="en-U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90245" y="1226820"/>
            <a:ext cx="7621270" cy="7092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      DeepFace</a:t>
            </a:r>
            <a:r>
              <a:rPr lang="zh-CN" altLang="en-US" sz="1600" dirty="0" smtClean="0"/>
              <a:t>方法的贡献主要包括两点：一是基于3D模型对人脸进行对齐；二是使用大数据训练深层的人工神经网络，得到具有判别性的人脸特征。</a:t>
            </a:r>
            <a:endParaRPr lang="zh-CN" altLang="en-US" sz="1600" dirty="0" smtClean="0"/>
          </a:p>
        </p:txBody>
      </p:sp>
      <p:sp>
        <p:nvSpPr>
          <p:cNvPr id="12" name="矩形 11"/>
          <p:cNvSpPr/>
          <p:nvPr/>
        </p:nvSpPr>
        <p:spPr>
          <a:xfrm>
            <a:off x="452232" y="889323"/>
            <a:ext cx="3152775" cy="337185"/>
          </a:xfrm>
          <a:prstGeom prst="rect">
            <a:avLst/>
          </a:prstGeom>
        </p:spPr>
        <p:txBody>
          <a:bodyPr wrap="none">
            <a:spAutoFit/>
          </a:bodyPr>
          <a:lstStyle/>
          <a:p>
            <a:r>
              <a:rPr lang="en-US" altLang="zh-CN" sz="1600" b="1" dirty="0" smtClean="0">
                <a:solidFill>
                  <a:srgbClr val="3D89BC"/>
                </a:solidFill>
              </a:rPr>
              <a:t>3</a:t>
            </a:r>
            <a:r>
              <a:rPr lang="zh-CN" altLang="zh-CN" sz="1600" b="1" dirty="0" smtClean="0">
                <a:solidFill>
                  <a:srgbClr val="3D89BC"/>
                </a:solidFill>
              </a:rPr>
              <a:t>．基于深度学习的人脸识别方法</a:t>
            </a:r>
            <a:endParaRPr lang="zh-CN" altLang="zh-CN" sz="1600" b="1" dirty="0">
              <a:solidFill>
                <a:srgbClr val="3D89BC"/>
              </a:solidFill>
            </a:endParaRPr>
          </a:p>
        </p:txBody>
      </p:sp>
      <p:pic>
        <p:nvPicPr>
          <p:cNvPr id="274" name="图片 27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1718310" y="2096770"/>
            <a:ext cx="5761990" cy="3063875"/>
          </a:xfrm>
          <a:prstGeom prst="rect">
            <a:avLst/>
          </a:prstGeom>
          <a:noFill/>
          <a:ln>
            <a:noFill/>
          </a:ln>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2"/>
          <p:cNvGrpSpPr/>
          <p:nvPr/>
        </p:nvGrpSpPr>
        <p:grpSpPr>
          <a:xfrm>
            <a:off x="690257" y="854039"/>
            <a:ext cx="7832784" cy="781050"/>
            <a:chOff x="2788580" y="1152524"/>
            <a:chExt cx="3730770" cy="781050"/>
          </a:xfrm>
        </p:grpSpPr>
        <p:grpSp>
          <p:nvGrpSpPr>
            <p:cNvPr id="3" name="组合 5"/>
            <p:cNvGrpSpPr/>
            <p:nvPr/>
          </p:nvGrpSpPr>
          <p:grpSpPr>
            <a:xfrm>
              <a:off x="2788580" y="1152524"/>
              <a:ext cx="3730770" cy="781050"/>
              <a:chOff x="3725790" y="847725"/>
              <a:chExt cx="3730770" cy="781050"/>
            </a:xfrm>
          </p:grpSpPr>
          <p:grpSp>
            <p:nvGrpSpPr>
              <p:cNvPr id="4"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258144" y="1169836"/>
              <a:ext cx="2627700" cy="521970"/>
            </a:xfrm>
            <a:prstGeom prst="rect">
              <a:avLst/>
            </a:prstGeom>
            <a:noFill/>
          </p:spPr>
          <p:txBody>
            <a:bodyPr wrap="none" rtlCol="0">
              <a:spAutoFit/>
            </a:bodyPr>
            <a:lstStyle/>
            <a:p>
              <a:pPr algn="ctr"/>
              <a:r>
                <a:rPr lang="zh-CN" altLang="en-US" sz="2800" dirty="0">
                  <a:solidFill>
                    <a:schemeClr val="accent4"/>
                  </a:solidFill>
                </a:rPr>
                <a:t>第七</a:t>
              </a:r>
              <a:r>
                <a:rPr lang="zh-CN" altLang="en-US" sz="2800" dirty="0" smtClean="0">
                  <a:solidFill>
                    <a:schemeClr val="accent4"/>
                  </a:solidFill>
                </a:rPr>
                <a:t>章　</a:t>
              </a:r>
              <a:r>
                <a:rPr lang="zh-CN" altLang="zh-CN" sz="2800" dirty="0" smtClean="0">
                  <a:solidFill>
                    <a:schemeClr val="accent4"/>
                  </a:solidFill>
                </a:rPr>
                <a:t>深度学习在图像中的应用</a:t>
              </a:r>
              <a:endParaRPr lang="zh-CN" altLang="en-US" sz="2800" dirty="0">
                <a:solidFill>
                  <a:schemeClr val="accent4"/>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5724644" cy="300082"/>
          </a:xfrm>
          <a:prstGeom prst="rect">
            <a:avLst/>
          </a:prstGeom>
        </p:spPr>
        <p:txBody>
          <a:bodyPr wrap="none">
            <a:spAutoFit/>
          </a:bodyPr>
          <a:lstStyle/>
          <a:p>
            <a:r>
              <a:rPr lang="zh-CN" altLang="en-US" sz="1350" dirty="0" smtClean="0">
                <a:solidFill>
                  <a:schemeClr val="bg1"/>
                </a:solidFill>
              </a:rPr>
              <a:t>全国高校标准教材</a:t>
            </a:r>
            <a:r>
              <a:rPr lang="en-US" altLang="zh-CN" sz="1350" dirty="0" smtClean="0">
                <a:solidFill>
                  <a:schemeClr val="bg1"/>
                </a:solidFill>
              </a:rPr>
              <a:t>《</a:t>
            </a:r>
            <a:r>
              <a:rPr lang="zh-CN" altLang="en-US" sz="1350" dirty="0" smtClean="0">
                <a:solidFill>
                  <a:schemeClr val="bg1"/>
                </a:solidFill>
              </a:rPr>
              <a:t>云计算</a:t>
            </a:r>
            <a:r>
              <a:rPr lang="en-US" altLang="zh-CN" sz="1350" dirty="0" smtClean="0">
                <a:solidFill>
                  <a:schemeClr val="bg1"/>
                </a:solidFill>
              </a:rPr>
              <a:t>》</a:t>
            </a:r>
            <a:r>
              <a:rPr lang="zh-CN" altLang="en-US" sz="1350" dirty="0" smtClean="0">
                <a:solidFill>
                  <a:schemeClr val="bg1"/>
                </a:solidFill>
              </a:rPr>
              <a:t>姊妹篇，剖析深度学习核心技术和实战应用</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grpSp>
        <p:nvGrpSpPr>
          <p:cNvPr id="6" name="组合 5"/>
          <p:cNvGrpSpPr/>
          <p:nvPr/>
        </p:nvGrpSpPr>
        <p:grpSpPr>
          <a:xfrm>
            <a:off x="1858645" y="1901190"/>
            <a:ext cx="5708015" cy="3393440"/>
            <a:chOff x="2927" y="2994"/>
            <a:chExt cx="8989" cy="5344"/>
          </a:xfrm>
        </p:grpSpPr>
        <p:grpSp>
          <p:nvGrpSpPr>
            <p:cNvPr id="67" name="组合 66"/>
            <p:cNvGrpSpPr/>
            <p:nvPr/>
          </p:nvGrpSpPr>
          <p:grpSpPr>
            <a:xfrm rot="0">
              <a:off x="2950" y="2994"/>
              <a:ext cx="8966" cy="652"/>
              <a:chOff x="1821870" y="2462595"/>
              <a:chExt cx="5693399" cy="414020"/>
            </a:xfrm>
          </p:grpSpPr>
          <p:sp>
            <p:nvSpPr>
              <p:cNvPr id="47" name="圆角矩形 46"/>
              <p:cNvSpPr/>
              <p:nvPr/>
            </p:nvSpPr>
            <p:spPr>
              <a:xfrm>
                <a:off x="1821870" y="248233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00000"/>
                  </a:lnSpc>
                </a:pPr>
                <a:endParaRPr lang="zh-CN" altLang="en-US" sz="1350"/>
              </a:p>
            </p:txBody>
          </p:sp>
          <p:sp>
            <p:nvSpPr>
              <p:cNvPr id="48" name="矩形 47"/>
              <p:cNvSpPr/>
              <p:nvPr/>
            </p:nvSpPr>
            <p:spPr>
              <a:xfrm>
                <a:off x="1883286" y="2462595"/>
                <a:ext cx="2712085" cy="414020"/>
              </a:xfrm>
              <a:prstGeom prst="rect">
                <a:avLst/>
              </a:prstGeom>
            </p:spPr>
            <p:txBody>
              <a:bodyPr wrap="none">
                <a:spAutoFit/>
              </a:bodyPr>
              <a:p>
                <a:pPr algn="l">
                  <a:lnSpc>
                    <a:spcPct val="100000"/>
                  </a:lnSpc>
                </a:pP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图像识别基础</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rot="0">
              <a:off x="2927" y="3926"/>
              <a:ext cx="8966" cy="668"/>
              <a:chOff x="1807265" y="2935089"/>
              <a:chExt cx="5693399" cy="424800"/>
            </a:xfrm>
            <a:solidFill>
              <a:schemeClr val="bg2"/>
            </a:solidFill>
          </p:grpSpPr>
          <p:sp>
            <p:nvSpPr>
              <p:cNvPr id="16" name="圆角矩形 15"/>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00000"/>
                  </a:lnSpc>
                </a:pPr>
                <a:endParaRPr lang="zh-CN" altLang="en-US" sz="1350"/>
              </a:p>
            </p:txBody>
          </p:sp>
          <p:sp>
            <p:nvSpPr>
              <p:cNvPr id="17" name="矩形 16"/>
              <p:cNvSpPr/>
              <p:nvPr/>
            </p:nvSpPr>
            <p:spPr>
              <a:xfrm>
                <a:off x="1881814" y="2945869"/>
                <a:ext cx="5074285" cy="414020"/>
              </a:xfrm>
              <a:prstGeom prst="rect">
                <a:avLst/>
              </a:prstGeom>
              <a:noFill/>
            </p:spPr>
            <p:txBody>
              <a:bodyPr wrap="none">
                <a:spAutoFit/>
              </a:bodyPr>
              <a:p>
                <a:pPr algn="l">
                  <a:lnSpc>
                    <a:spcPct val="100000"/>
                  </a:lnSpc>
                </a:pP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基于深度学习的大规模图像识别</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rot="0">
              <a:off x="2927" y="4891"/>
              <a:ext cx="8966" cy="651"/>
              <a:chOff x="1807265" y="3411473"/>
              <a:chExt cx="5693399" cy="414020"/>
            </a:xfrm>
            <a:solidFill>
              <a:schemeClr val="accent1"/>
            </a:solidFill>
          </p:grpSpPr>
          <p:sp>
            <p:nvSpPr>
              <p:cNvPr id="18" name="圆角矩形 17"/>
              <p:cNvSpPr/>
              <p:nvPr/>
            </p:nvSpPr>
            <p:spPr>
              <a:xfrm>
                <a:off x="1807265" y="342104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00000"/>
                  </a:lnSpc>
                </a:pPr>
                <a:endParaRPr lang="zh-CN" altLang="en-US" sz="1350"/>
              </a:p>
            </p:txBody>
          </p:sp>
          <p:sp>
            <p:nvSpPr>
              <p:cNvPr id="19" name="矩形 18"/>
              <p:cNvSpPr/>
              <p:nvPr/>
            </p:nvSpPr>
            <p:spPr>
              <a:xfrm>
                <a:off x="1881814" y="3411473"/>
                <a:ext cx="3597910" cy="414020"/>
              </a:xfrm>
              <a:prstGeom prst="rect">
                <a:avLst/>
              </a:prstGeom>
              <a:noFill/>
            </p:spPr>
            <p:txBody>
              <a:bodyPr wrap="none">
                <a:spAutoFit/>
              </a:bodyPr>
              <a:p>
                <a:pPr algn="l">
                  <a:lnSpc>
                    <a:spcPct val="100000"/>
                  </a:lnSpc>
                </a:pP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应用举例：人脸识别</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rot="0">
              <a:off x="2927" y="5822"/>
              <a:ext cx="8966" cy="668"/>
              <a:chOff x="1807265" y="3866296"/>
              <a:chExt cx="5693399" cy="424801"/>
            </a:xfrm>
            <a:solidFill>
              <a:schemeClr val="accent1"/>
            </a:solidFill>
          </p:grpSpPr>
          <p:sp>
            <p:nvSpPr>
              <p:cNvPr id="20" name="圆角矩形 19"/>
              <p:cNvSpPr/>
              <p:nvPr/>
            </p:nvSpPr>
            <p:spPr>
              <a:xfrm>
                <a:off x="1807265" y="3866296"/>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00000"/>
                  </a:lnSpc>
                </a:pPr>
                <a:endParaRPr lang="zh-CN" altLang="en-US" sz="1350"/>
              </a:p>
            </p:txBody>
          </p:sp>
          <p:sp>
            <p:nvSpPr>
              <p:cNvPr id="21" name="矩形 20"/>
              <p:cNvSpPr/>
              <p:nvPr/>
            </p:nvSpPr>
            <p:spPr>
              <a:xfrm>
                <a:off x="1881814" y="3877077"/>
                <a:ext cx="3893185" cy="414020"/>
              </a:xfrm>
              <a:prstGeom prst="rect">
                <a:avLst/>
              </a:prstGeom>
              <a:grpFill/>
            </p:spPr>
            <p:txBody>
              <a:bodyPr wrap="none">
                <a:spAutoFit/>
              </a:bodyPr>
              <a:p>
                <a:pPr algn="l">
                  <a:lnSpc>
                    <a:spcPct val="100000"/>
                  </a:lnSpc>
                </a:pP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应用举例：图像风格化</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22" name="圆角矩形 21"/>
            <p:cNvSpPr/>
            <p:nvPr/>
          </p:nvSpPr>
          <p:spPr>
            <a:xfrm>
              <a:off x="2927" y="7718"/>
              <a:ext cx="8966" cy="62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00000"/>
                </a:lnSpc>
              </a:pPr>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grpSp>
          <p:nvGrpSpPr>
            <p:cNvPr id="23" name="组合 22"/>
            <p:cNvGrpSpPr/>
            <p:nvPr/>
          </p:nvGrpSpPr>
          <p:grpSpPr>
            <a:xfrm rot="0">
              <a:off x="2927" y="6770"/>
              <a:ext cx="8966" cy="668"/>
              <a:chOff x="1807265" y="3866296"/>
              <a:chExt cx="5693399" cy="424801"/>
            </a:xfrm>
          </p:grpSpPr>
          <p:sp>
            <p:nvSpPr>
              <p:cNvPr id="24" name="圆角矩形 23"/>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00000"/>
                  </a:lnSpc>
                </a:pPr>
                <a:endParaRPr lang="zh-CN" altLang="en-US" sz="1350"/>
              </a:p>
            </p:txBody>
          </p:sp>
          <p:sp>
            <p:nvSpPr>
              <p:cNvPr id="25" name="矩形 24"/>
              <p:cNvSpPr/>
              <p:nvPr/>
            </p:nvSpPr>
            <p:spPr>
              <a:xfrm>
                <a:off x="1881814" y="3877077"/>
                <a:ext cx="3597910" cy="414020"/>
              </a:xfrm>
              <a:prstGeom prst="rect">
                <a:avLst/>
              </a:prstGeom>
            </p:spPr>
            <p:txBody>
              <a:bodyPr wrap="none">
                <a:spAutoFit/>
              </a:bodyPr>
              <a:p>
                <a:pPr algn="l">
                  <a:lnSpc>
                    <a:spcPct val="100000"/>
                  </a:lnSpc>
                </a:pP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7.5</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应用举例：图像标注</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626485" cy="414020"/>
          </a:xfrm>
          <a:prstGeom prst="rect">
            <a:avLst/>
          </a:prstGeom>
          <a:noFill/>
        </p:spPr>
        <p:txBody>
          <a:bodyPr wrap="none" rtlCol="0">
            <a:spAutoFit/>
          </a:bodyPr>
          <a:lstStyle/>
          <a:p>
            <a:r>
              <a:rPr lang="en-US" altLang="zh-CN" sz="2100" b="1" spc="225" dirty="0" smtClean="0">
                <a:solidFill>
                  <a:prstClr val="white"/>
                </a:solidFill>
              </a:rPr>
              <a:t>7.4</a:t>
            </a:r>
            <a:r>
              <a:rPr lang="zh-CN" altLang="en-US" sz="2100" b="1" spc="225" dirty="0" smtClean="0">
                <a:solidFill>
                  <a:prstClr val="white"/>
                </a:solidFill>
              </a:rPr>
              <a:t>应用举例：图像风格化</a:t>
            </a:r>
            <a:endParaRPr lang="zh-CN" altLang="en-US" sz="2100" b="1"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512093" y="219152"/>
            <a:ext cx="2633980" cy="299085"/>
          </a:xfrm>
          <a:prstGeom prst="rect">
            <a:avLst/>
          </a:prstGeom>
          <a:noFill/>
        </p:spPr>
        <p:txBody>
          <a:bodyPr wrap="none" rtlCol="0">
            <a:spAutoFit/>
          </a:bodyPr>
          <a:lstStyle/>
          <a:p>
            <a:pPr algn="l"/>
            <a:r>
              <a:rPr lang="zh-CN" altLang="en-US" sz="1350" dirty="0" smtClean="0">
                <a:solidFill>
                  <a:prstClr val="white"/>
                </a:solidFill>
                <a:sym typeface="+mn-ea"/>
              </a:rPr>
              <a:t>第七章 深度学习在图像中的应用</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a:solidFill>
                  <a:schemeClr val="bg1">
                    <a:lumMod val="50000"/>
                  </a:schemeClr>
                </a:solidFill>
              </a:rPr>
              <a:t>31</a:t>
            </a:r>
            <a:endParaRPr lang="en-U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323975" cy="337185"/>
          </a:xfrm>
          <a:prstGeom prst="rect">
            <a:avLst/>
          </a:prstGeom>
        </p:spPr>
        <p:txBody>
          <a:bodyPr wrap="none">
            <a:spAutoFit/>
          </a:bodyPr>
          <a:lstStyle/>
          <a:p>
            <a:r>
              <a:rPr lang="en-US" altLang="zh-CN" sz="1600" b="1" dirty="0" smtClean="0">
                <a:solidFill>
                  <a:srgbClr val="3D89BC"/>
                </a:solidFill>
              </a:rPr>
              <a:t>1</a:t>
            </a:r>
            <a:r>
              <a:rPr lang="zh-CN" altLang="zh-CN" sz="1600" b="1" dirty="0" smtClean="0">
                <a:solidFill>
                  <a:srgbClr val="3D89BC"/>
                </a:solidFill>
              </a:rPr>
              <a:t>．内容重构</a:t>
            </a:r>
            <a:endParaRPr lang="zh-CN" altLang="zh-CN" sz="1600" b="1" dirty="0" smtClean="0">
              <a:solidFill>
                <a:srgbClr val="3D89BC"/>
              </a:solidFill>
            </a:endParaRPr>
          </a:p>
        </p:txBody>
      </p:sp>
      <p:sp>
        <p:nvSpPr>
          <p:cNvPr id="19" name="矩形 18"/>
          <p:cNvSpPr/>
          <p:nvPr/>
        </p:nvSpPr>
        <p:spPr>
          <a:xfrm>
            <a:off x="690245" y="1383030"/>
            <a:ext cx="7621270" cy="79692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altLang="en-US" sz="1600" dirty="0" smtClean="0"/>
              <a:t>下图中所得到的五个内容重构结果分别基于VGG模型中的‘conv1_1’ 层 (a)， ‘conv2_1’层 (b)， ‘conv3_1’层 (c)， ‘conv4_1’层 (d) 和 ‘conv5_1’层 (e)。</a:t>
            </a:r>
            <a:endParaRPr lang="zh-CN" altLang="en-US" sz="1600" dirty="0" smtClean="0"/>
          </a:p>
        </p:txBody>
      </p:sp>
      <p:pic>
        <p:nvPicPr>
          <p:cNvPr id="272" name="图片 272" descr="风格化流程图"/>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1796415" y="2292985"/>
            <a:ext cx="5105400" cy="3409950"/>
          </a:xfrm>
          <a:prstGeom prst="rect">
            <a:avLst/>
          </a:prstGeom>
          <a:noFill/>
          <a:ln>
            <a:noFill/>
          </a:ln>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626485" cy="414020"/>
          </a:xfrm>
          <a:prstGeom prst="rect">
            <a:avLst/>
          </a:prstGeom>
          <a:noFill/>
        </p:spPr>
        <p:txBody>
          <a:bodyPr wrap="none" rtlCol="0">
            <a:spAutoFit/>
          </a:bodyPr>
          <a:lstStyle/>
          <a:p>
            <a:r>
              <a:rPr lang="en-US" altLang="zh-CN" sz="2100" b="1" spc="225" dirty="0" smtClean="0">
                <a:solidFill>
                  <a:prstClr val="white"/>
                </a:solidFill>
              </a:rPr>
              <a:t>7.4</a:t>
            </a:r>
            <a:r>
              <a:rPr lang="zh-CN" altLang="en-US" sz="2100" b="1" spc="225" dirty="0" smtClean="0">
                <a:solidFill>
                  <a:prstClr val="white"/>
                </a:solidFill>
              </a:rPr>
              <a:t>应用举例：图像风格化</a:t>
            </a:r>
            <a:endParaRPr lang="zh-CN" altLang="en-US" sz="2100" b="1"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512093" y="219152"/>
            <a:ext cx="2633980" cy="299085"/>
          </a:xfrm>
          <a:prstGeom prst="rect">
            <a:avLst/>
          </a:prstGeom>
          <a:noFill/>
        </p:spPr>
        <p:txBody>
          <a:bodyPr wrap="none" rtlCol="0">
            <a:spAutoFit/>
          </a:bodyPr>
          <a:lstStyle/>
          <a:p>
            <a:pPr algn="l"/>
            <a:r>
              <a:rPr lang="zh-CN" altLang="en-US" sz="1350" dirty="0" smtClean="0">
                <a:solidFill>
                  <a:prstClr val="white"/>
                </a:solidFill>
                <a:sym typeface="+mn-ea"/>
              </a:rPr>
              <a:t>第七章 深度学习在图像中的应用</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323975" cy="337185"/>
          </a:xfrm>
          <a:prstGeom prst="rect">
            <a:avLst/>
          </a:prstGeom>
        </p:spPr>
        <p:txBody>
          <a:bodyPr wrap="none">
            <a:spAutoFit/>
          </a:bodyPr>
          <a:lstStyle/>
          <a:p>
            <a:r>
              <a:rPr lang="en-US" altLang="zh-CN" sz="1600" b="1" dirty="0" smtClean="0">
                <a:solidFill>
                  <a:srgbClr val="3D89BC"/>
                </a:solidFill>
              </a:rPr>
              <a:t>2</a:t>
            </a:r>
            <a:r>
              <a:rPr lang="zh-CN" altLang="zh-CN" sz="1600" b="1" dirty="0" smtClean="0">
                <a:solidFill>
                  <a:srgbClr val="3D89BC"/>
                </a:solidFill>
              </a:rPr>
              <a:t>．风格重构</a:t>
            </a:r>
            <a:endParaRPr lang="zh-CN" altLang="zh-CN" sz="1600" b="1" dirty="0" smtClean="0">
              <a:solidFill>
                <a:srgbClr val="3D89BC"/>
              </a:solidFill>
            </a:endParaRPr>
          </a:p>
        </p:txBody>
      </p:sp>
      <p:sp>
        <p:nvSpPr>
          <p:cNvPr id="19" name="矩形 18"/>
          <p:cNvSpPr/>
          <p:nvPr/>
        </p:nvSpPr>
        <p:spPr>
          <a:xfrm>
            <a:off x="690245" y="1383030"/>
            <a:ext cx="7621270" cy="24193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a:t>       </a:t>
            </a:r>
            <a:r>
              <a:rPr lang="zh-CN" altLang="en-US" sz="1600" dirty="0"/>
              <a:t>通过计算卷积神经网络在某一层各特征图之间的相关性对图像的风格进行重构，可以得到一个相对应的风格表示图。为了生成与给定图的风格相匹配的纹理图像，Gatys等人首先初始化一个白噪声图像，接着使用梯度下降法来寻找与原图的风格表示相匹配的图像，得到在该层风格重构的生成图像。上页图中所得到的五个风格重构结果分别基于VGG模型中的‘conv1_1’层 (a)，‘conv1_1’和‘conv2_1’层(b)，‘conv1_1’、‘conv2_1’和‘conv3_1’层(c)，‘conv1_1’、‘conv2_1’、‘conv3_1’和‘conv4_1’层(d)，‘conv1_1’、‘conv2_1’、‘conv3_1’、‘conv4_1’和‘conv5_1’层(e)对风格表示进行匹配而得。</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626485" cy="414020"/>
          </a:xfrm>
          <a:prstGeom prst="rect">
            <a:avLst/>
          </a:prstGeom>
          <a:noFill/>
        </p:spPr>
        <p:txBody>
          <a:bodyPr wrap="none" rtlCol="0">
            <a:spAutoFit/>
          </a:bodyPr>
          <a:lstStyle/>
          <a:p>
            <a:r>
              <a:rPr lang="en-US" altLang="zh-CN" sz="2100" b="1" spc="225" dirty="0" smtClean="0">
                <a:solidFill>
                  <a:prstClr val="white"/>
                </a:solidFill>
              </a:rPr>
              <a:t>7.4</a:t>
            </a:r>
            <a:r>
              <a:rPr lang="zh-CN" altLang="en-US" sz="2100" b="1" spc="225" dirty="0" smtClean="0">
                <a:solidFill>
                  <a:prstClr val="white"/>
                </a:solidFill>
              </a:rPr>
              <a:t>应用举例：图像风格化</a:t>
            </a:r>
            <a:endParaRPr lang="zh-CN" altLang="en-US" sz="2100" b="1"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512093" y="245822"/>
            <a:ext cx="2633980" cy="299085"/>
          </a:xfrm>
          <a:prstGeom prst="rect">
            <a:avLst/>
          </a:prstGeom>
          <a:noFill/>
        </p:spPr>
        <p:txBody>
          <a:bodyPr wrap="none" rtlCol="0">
            <a:spAutoFit/>
          </a:bodyPr>
          <a:lstStyle/>
          <a:p>
            <a:pPr algn="l"/>
            <a:r>
              <a:rPr lang="zh-CN" altLang="en-US" sz="1350" dirty="0" smtClean="0">
                <a:solidFill>
                  <a:prstClr val="white"/>
                </a:solidFill>
                <a:sym typeface="+mn-ea"/>
              </a:rPr>
              <a:t>第七章 深度学习在图像中的应用</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a:solidFill>
                  <a:schemeClr val="bg1">
                    <a:lumMod val="50000"/>
                  </a:schemeClr>
                </a:solidFill>
              </a:rPr>
              <a:t>31</a:t>
            </a:r>
            <a:endParaRPr lang="en-U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2136775" cy="337185"/>
          </a:xfrm>
          <a:prstGeom prst="rect">
            <a:avLst/>
          </a:prstGeom>
        </p:spPr>
        <p:txBody>
          <a:bodyPr wrap="none">
            <a:spAutoFit/>
          </a:bodyPr>
          <a:lstStyle/>
          <a:p>
            <a:r>
              <a:rPr lang="en-US" altLang="zh-CN" sz="1600" b="1" dirty="0" smtClean="0">
                <a:solidFill>
                  <a:srgbClr val="3D89BC"/>
                </a:solidFill>
              </a:rPr>
              <a:t>3</a:t>
            </a:r>
            <a:r>
              <a:rPr lang="zh-CN" altLang="zh-CN" sz="1600" b="1" dirty="0" smtClean="0">
                <a:solidFill>
                  <a:srgbClr val="3D89BC"/>
                </a:solidFill>
              </a:rPr>
              <a:t>．内容与风格的重组</a:t>
            </a:r>
            <a:endParaRPr lang="zh-CN" altLang="zh-CN" sz="1600" b="1" dirty="0" smtClean="0">
              <a:solidFill>
                <a:srgbClr val="3D89BC"/>
              </a:solidFill>
            </a:endParaRPr>
          </a:p>
        </p:txBody>
      </p:sp>
      <p:sp>
        <p:nvSpPr>
          <p:cNvPr id="19" name="矩形 18"/>
          <p:cNvSpPr/>
          <p:nvPr/>
        </p:nvSpPr>
        <p:spPr>
          <a:xfrm>
            <a:off x="761365" y="1226820"/>
            <a:ext cx="7621270" cy="171196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altLang="en-US" sz="1600" dirty="0" smtClean="0"/>
              <a:t>下图中第A行显示的是与VGG模型中‘conv1_1’层风格重构相匹配的结果，第B行显示的是与VGG模型中‘conv1_1’和‘conv2_1’层风格重构相匹配的结果，第C行显示的是与VGG模型中‘conv1_1’、‘conv2_1’和‘conv3_1’层风格重构相匹配的结果，第D行显示的是与VGG模型中‘conv1_1’、‘conv2_1’、‘conv3_1’和‘conv4_1’层风格重构相匹配的结果，第E行显示的是与VGG模型中‘conv1_1’、‘conv2_1’、‘conv3_1’、‘conv4_1’和‘conv5_1’层风格重构相匹配的结果。</a:t>
            </a:r>
            <a:endParaRPr lang="zh-CN" altLang="en-US" sz="1600" dirty="0" smtClean="0"/>
          </a:p>
        </p:txBody>
      </p:sp>
      <p:pic>
        <p:nvPicPr>
          <p:cNvPr id="264" name="图片 264" descr="内容风格重组权重变化"/>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1478280" y="3101340"/>
            <a:ext cx="5646420" cy="2737485"/>
          </a:xfrm>
          <a:prstGeom prst="rect">
            <a:avLst/>
          </a:prstGeom>
          <a:noFill/>
          <a:ln>
            <a:noFill/>
          </a:ln>
        </p:spPr>
      </p:pic>
      <p:graphicFrame>
        <p:nvGraphicFramePr>
          <p:cNvPr id="13" name="对象 12">
            <a:hlinkClick r:id="" action="ppaction://ole?verb="/>
          </p:cNvPr>
          <p:cNvGraphicFramePr>
            <a:graphicFrameLocks noChangeAspect="1"/>
          </p:cNvGraphicFramePr>
          <p:nvPr/>
        </p:nvGraphicFramePr>
        <p:xfrm>
          <a:off x="4375150" y="3321050"/>
          <a:ext cx="393700" cy="215900"/>
        </p:xfrm>
        <a:graphic>
          <a:graphicData uri="http://schemas.openxmlformats.org/presentationml/2006/ole">
            <mc:AlternateContent xmlns:mc="http://schemas.openxmlformats.org/markup-compatibility/2006">
              <mc:Choice xmlns:v="urn:schemas-microsoft-com:vml" Requires="v">
                <p:oleObj spid="_x0000_s1025" name="" r:id="rId4" imgW="393700" imgH="215900" progId="Equation.KSEE3">
                  <p:embed/>
                </p:oleObj>
              </mc:Choice>
              <mc:Fallback>
                <p:oleObj name="" r:id="rId4" imgW="393700" imgH="215900" progId="Equation.KSEE3">
                  <p:embed/>
                  <p:pic>
                    <p:nvPicPr>
                      <p:cNvPr id="0" name="图片 1024"/>
                      <p:cNvPicPr/>
                      <p:nvPr/>
                    </p:nvPicPr>
                    <p:blipFill>
                      <a:blip r:embed="rId5"/>
                      <a:stretch>
                        <a:fillRect/>
                      </a:stretch>
                    </p:blipFill>
                    <p:spPr>
                      <a:xfrm>
                        <a:off x="4375150" y="3321050"/>
                        <a:ext cx="393700" cy="215900"/>
                      </a:xfrm>
                      <a:prstGeom prst="rect">
                        <a:avLst/>
                      </a:prstGeom>
                    </p:spPr>
                  </p:pic>
                </p:oleObj>
              </mc:Fallback>
            </mc:AlternateContent>
          </a:graphicData>
        </a:graphic>
      </p:graphicFrame>
      <p:graphicFrame>
        <p:nvGraphicFramePr>
          <p:cNvPr id="14" name="对象 13">
            <a:hlinkClick r:id="" action="ppaction://ole?verb="/>
          </p:cNvPr>
          <p:cNvGraphicFramePr>
            <a:graphicFrameLocks noChangeAspect="1"/>
          </p:cNvGraphicFramePr>
          <p:nvPr/>
        </p:nvGraphicFramePr>
        <p:xfrm>
          <a:off x="4375150" y="3321050"/>
          <a:ext cx="393700" cy="215900"/>
        </p:xfrm>
        <a:graphic>
          <a:graphicData uri="http://schemas.openxmlformats.org/presentationml/2006/ole">
            <mc:AlternateContent xmlns:mc="http://schemas.openxmlformats.org/markup-compatibility/2006">
              <mc:Choice xmlns:v="urn:schemas-microsoft-com:vml" Requires="v">
                <p:oleObj spid="_x0000_s1026" name="" r:id="rId6" imgW="393700" imgH="215900" progId="Equation.KSEE3">
                  <p:embed/>
                </p:oleObj>
              </mc:Choice>
              <mc:Fallback>
                <p:oleObj name="" r:id="rId6" imgW="393700" imgH="215900" progId="Equation.KSEE3">
                  <p:embed/>
                  <p:pic>
                    <p:nvPicPr>
                      <p:cNvPr id="0" name="图片 1025"/>
                      <p:cNvPicPr/>
                      <p:nvPr/>
                    </p:nvPicPr>
                    <p:blipFill>
                      <a:blip r:embed="rId7"/>
                      <a:stretch>
                        <a:fillRect/>
                      </a:stretch>
                    </p:blipFill>
                    <p:spPr>
                      <a:xfrm>
                        <a:off x="4375150" y="3321050"/>
                        <a:ext cx="393700" cy="215900"/>
                      </a:xfrm>
                      <a:prstGeom prst="rect">
                        <a:avLst/>
                      </a:prstGeom>
                    </p:spPr>
                  </p:pic>
                </p:oleObj>
              </mc:Fallback>
            </mc:AlternateContent>
          </a:graphicData>
        </a:graphic>
      </p:graphicFrame>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2"/>
          <p:cNvGrpSpPr/>
          <p:nvPr/>
        </p:nvGrpSpPr>
        <p:grpSpPr>
          <a:xfrm>
            <a:off x="690257" y="854039"/>
            <a:ext cx="7832784" cy="781050"/>
            <a:chOff x="2788580" y="1152524"/>
            <a:chExt cx="3730770" cy="781050"/>
          </a:xfrm>
        </p:grpSpPr>
        <p:grpSp>
          <p:nvGrpSpPr>
            <p:cNvPr id="3" name="组合 5"/>
            <p:cNvGrpSpPr/>
            <p:nvPr/>
          </p:nvGrpSpPr>
          <p:grpSpPr>
            <a:xfrm>
              <a:off x="2788580" y="1152524"/>
              <a:ext cx="3730770" cy="781050"/>
              <a:chOff x="3725790" y="847725"/>
              <a:chExt cx="3730770" cy="781050"/>
            </a:xfrm>
          </p:grpSpPr>
          <p:grpSp>
            <p:nvGrpSpPr>
              <p:cNvPr id="4"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258144" y="1169836"/>
              <a:ext cx="2627700" cy="521970"/>
            </a:xfrm>
            <a:prstGeom prst="rect">
              <a:avLst/>
            </a:prstGeom>
            <a:noFill/>
          </p:spPr>
          <p:txBody>
            <a:bodyPr wrap="none" rtlCol="0">
              <a:spAutoFit/>
            </a:bodyPr>
            <a:lstStyle/>
            <a:p>
              <a:pPr algn="ctr"/>
              <a:r>
                <a:rPr lang="zh-CN" altLang="en-US" sz="2800" dirty="0">
                  <a:solidFill>
                    <a:schemeClr val="accent4"/>
                  </a:solidFill>
                </a:rPr>
                <a:t>第七</a:t>
              </a:r>
              <a:r>
                <a:rPr lang="zh-CN" altLang="en-US" sz="2800" dirty="0" smtClean="0">
                  <a:solidFill>
                    <a:schemeClr val="accent4"/>
                  </a:solidFill>
                </a:rPr>
                <a:t>章　</a:t>
              </a:r>
              <a:r>
                <a:rPr lang="zh-CN" altLang="zh-CN" sz="2800" dirty="0" smtClean="0">
                  <a:solidFill>
                    <a:schemeClr val="accent4"/>
                  </a:solidFill>
                </a:rPr>
                <a:t>深度学习在图像中的应用</a:t>
              </a:r>
              <a:endParaRPr lang="zh-CN" altLang="en-US" sz="2800" dirty="0">
                <a:solidFill>
                  <a:schemeClr val="accent4"/>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5724644" cy="300082"/>
          </a:xfrm>
          <a:prstGeom prst="rect">
            <a:avLst/>
          </a:prstGeom>
        </p:spPr>
        <p:txBody>
          <a:bodyPr wrap="none">
            <a:spAutoFit/>
          </a:bodyPr>
          <a:lstStyle/>
          <a:p>
            <a:r>
              <a:rPr lang="zh-CN" altLang="en-US" sz="1350" dirty="0" smtClean="0">
                <a:solidFill>
                  <a:schemeClr val="bg1"/>
                </a:solidFill>
              </a:rPr>
              <a:t>全国高校标准教材</a:t>
            </a:r>
            <a:r>
              <a:rPr lang="en-US" altLang="zh-CN" sz="1350" dirty="0" smtClean="0">
                <a:solidFill>
                  <a:schemeClr val="bg1"/>
                </a:solidFill>
              </a:rPr>
              <a:t>《</a:t>
            </a:r>
            <a:r>
              <a:rPr lang="zh-CN" altLang="en-US" sz="1350" dirty="0" smtClean="0">
                <a:solidFill>
                  <a:schemeClr val="bg1"/>
                </a:solidFill>
              </a:rPr>
              <a:t>云计算</a:t>
            </a:r>
            <a:r>
              <a:rPr lang="en-US" altLang="zh-CN" sz="1350" dirty="0" smtClean="0">
                <a:solidFill>
                  <a:schemeClr val="bg1"/>
                </a:solidFill>
              </a:rPr>
              <a:t>》</a:t>
            </a:r>
            <a:r>
              <a:rPr lang="zh-CN" altLang="en-US" sz="1350" dirty="0" smtClean="0">
                <a:solidFill>
                  <a:schemeClr val="bg1"/>
                </a:solidFill>
              </a:rPr>
              <a:t>姊妹篇，剖析深度学习核心技术和实战应用</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smtClean="0">
                <a:solidFill>
                  <a:schemeClr val="bg1">
                    <a:lumMod val="50000"/>
                  </a:schemeClr>
                </a:solidFill>
              </a:rPr>
              <a:t>31</a:t>
            </a:r>
            <a:endParaRPr lang="en-US" altLang="es-HN" sz="1200" b="1" dirty="0" smtClean="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grpSp>
        <p:nvGrpSpPr>
          <p:cNvPr id="7" name="组合 6"/>
          <p:cNvGrpSpPr/>
          <p:nvPr/>
        </p:nvGrpSpPr>
        <p:grpSpPr>
          <a:xfrm>
            <a:off x="1858645" y="1901190"/>
            <a:ext cx="5708015" cy="3393440"/>
            <a:chOff x="2927" y="2994"/>
            <a:chExt cx="8989" cy="5344"/>
          </a:xfrm>
        </p:grpSpPr>
        <p:grpSp>
          <p:nvGrpSpPr>
            <p:cNvPr id="67" name="组合 66"/>
            <p:cNvGrpSpPr/>
            <p:nvPr/>
          </p:nvGrpSpPr>
          <p:grpSpPr>
            <a:xfrm rot="0">
              <a:off x="2950" y="2994"/>
              <a:ext cx="8966" cy="652"/>
              <a:chOff x="1821870" y="2462595"/>
              <a:chExt cx="5693399" cy="414020"/>
            </a:xfrm>
          </p:grpSpPr>
          <p:sp>
            <p:nvSpPr>
              <p:cNvPr id="47" name="圆角矩形 46"/>
              <p:cNvSpPr/>
              <p:nvPr/>
            </p:nvSpPr>
            <p:spPr>
              <a:xfrm>
                <a:off x="1821870" y="248233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00000"/>
                  </a:lnSpc>
                </a:pPr>
                <a:endParaRPr lang="zh-CN" altLang="en-US" sz="1350"/>
              </a:p>
            </p:txBody>
          </p:sp>
          <p:sp>
            <p:nvSpPr>
              <p:cNvPr id="48" name="矩形 47"/>
              <p:cNvSpPr/>
              <p:nvPr/>
            </p:nvSpPr>
            <p:spPr>
              <a:xfrm>
                <a:off x="1883286" y="2462595"/>
                <a:ext cx="2712085" cy="414020"/>
              </a:xfrm>
              <a:prstGeom prst="rect">
                <a:avLst/>
              </a:prstGeom>
            </p:spPr>
            <p:txBody>
              <a:bodyPr wrap="none">
                <a:spAutoFit/>
              </a:bodyPr>
              <a:p>
                <a:pPr algn="l">
                  <a:lnSpc>
                    <a:spcPct val="100000"/>
                  </a:lnSpc>
                </a:pP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图像识别基础</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rot="0">
              <a:off x="2927" y="3926"/>
              <a:ext cx="8966" cy="668"/>
              <a:chOff x="1807265" y="2935089"/>
              <a:chExt cx="5693399" cy="424800"/>
            </a:xfrm>
            <a:solidFill>
              <a:schemeClr val="bg2"/>
            </a:solidFill>
          </p:grpSpPr>
          <p:sp>
            <p:nvSpPr>
              <p:cNvPr id="16" name="圆角矩形 15"/>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00000"/>
                  </a:lnSpc>
                </a:pPr>
                <a:endParaRPr lang="zh-CN" altLang="en-US" sz="1350"/>
              </a:p>
            </p:txBody>
          </p:sp>
          <p:sp>
            <p:nvSpPr>
              <p:cNvPr id="17" name="矩形 16"/>
              <p:cNvSpPr/>
              <p:nvPr/>
            </p:nvSpPr>
            <p:spPr>
              <a:xfrm>
                <a:off x="1881814" y="2945869"/>
                <a:ext cx="5074285" cy="414020"/>
              </a:xfrm>
              <a:prstGeom prst="rect">
                <a:avLst/>
              </a:prstGeom>
              <a:noFill/>
            </p:spPr>
            <p:txBody>
              <a:bodyPr wrap="none">
                <a:spAutoFit/>
              </a:bodyPr>
              <a:p>
                <a:pPr algn="l">
                  <a:lnSpc>
                    <a:spcPct val="100000"/>
                  </a:lnSpc>
                </a:pP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基于深度学习的大规模图像识别</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rot="0">
              <a:off x="2927" y="4891"/>
              <a:ext cx="8966" cy="651"/>
              <a:chOff x="1807265" y="3411473"/>
              <a:chExt cx="5693399" cy="414020"/>
            </a:xfrm>
            <a:solidFill>
              <a:schemeClr val="accent1"/>
            </a:solidFill>
          </p:grpSpPr>
          <p:sp>
            <p:nvSpPr>
              <p:cNvPr id="18" name="圆角矩形 17"/>
              <p:cNvSpPr/>
              <p:nvPr/>
            </p:nvSpPr>
            <p:spPr>
              <a:xfrm>
                <a:off x="1807265" y="342104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00000"/>
                  </a:lnSpc>
                </a:pPr>
                <a:endParaRPr lang="zh-CN" altLang="en-US" sz="1350"/>
              </a:p>
            </p:txBody>
          </p:sp>
          <p:sp>
            <p:nvSpPr>
              <p:cNvPr id="19" name="矩形 18"/>
              <p:cNvSpPr/>
              <p:nvPr/>
            </p:nvSpPr>
            <p:spPr>
              <a:xfrm>
                <a:off x="1881814" y="3411473"/>
                <a:ext cx="3597910" cy="414020"/>
              </a:xfrm>
              <a:prstGeom prst="rect">
                <a:avLst/>
              </a:prstGeom>
              <a:noFill/>
            </p:spPr>
            <p:txBody>
              <a:bodyPr wrap="none">
                <a:spAutoFit/>
              </a:bodyPr>
              <a:p>
                <a:pPr algn="l">
                  <a:lnSpc>
                    <a:spcPct val="100000"/>
                  </a:lnSpc>
                </a:pP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应用举例：人脸识别</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rot="0">
              <a:off x="2927" y="5822"/>
              <a:ext cx="8966" cy="668"/>
              <a:chOff x="1807265" y="3866296"/>
              <a:chExt cx="5693399" cy="424801"/>
            </a:xfrm>
            <a:solidFill>
              <a:schemeClr val="bg2"/>
            </a:solidFill>
          </p:grpSpPr>
          <p:sp>
            <p:nvSpPr>
              <p:cNvPr id="20" name="圆角矩形 19"/>
              <p:cNvSpPr/>
              <p:nvPr/>
            </p:nvSpPr>
            <p:spPr>
              <a:xfrm>
                <a:off x="1807265" y="3866296"/>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00000"/>
                  </a:lnSpc>
                </a:pPr>
                <a:endParaRPr lang="zh-CN" altLang="en-US" sz="1350"/>
              </a:p>
            </p:txBody>
          </p:sp>
          <p:sp>
            <p:nvSpPr>
              <p:cNvPr id="21" name="矩形 20"/>
              <p:cNvSpPr/>
              <p:nvPr/>
            </p:nvSpPr>
            <p:spPr>
              <a:xfrm>
                <a:off x="1881814" y="3877077"/>
                <a:ext cx="3893185" cy="414020"/>
              </a:xfrm>
              <a:prstGeom prst="rect">
                <a:avLst/>
              </a:prstGeom>
              <a:grpFill/>
            </p:spPr>
            <p:txBody>
              <a:bodyPr wrap="none">
                <a:spAutoFit/>
              </a:bodyPr>
              <a:p>
                <a:pPr algn="l">
                  <a:lnSpc>
                    <a:spcPct val="100000"/>
                  </a:lnSpc>
                </a:pP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应用举例：图像风格化</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22" name="圆角矩形 21"/>
            <p:cNvSpPr/>
            <p:nvPr/>
          </p:nvSpPr>
          <p:spPr>
            <a:xfrm>
              <a:off x="2927" y="7718"/>
              <a:ext cx="8966" cy="62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00000"/>
                </a:lnSpc>
              </a:pPr>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grpSp>
          <p:nvGrpSpPr>
            <p:cNvPr id="23" name="组合 22"/>
            <p:cNvGrpSpPr/>
            <p:nvPr/>
          </p:nvGrpSpPr>
          <p:grpSpPr>
            <a:xfrm rot="0">
              <a:off x="2927" y="6770"/>
              <a:ext cx="8966" cy="668"/>
              <a:chOff x="1807265" y="3866296"/>
              <a:chExt cx="5693399" cy="424801"/>
            </a:xfrm>
          </p:grpSpPr>
          <p:sp>
            <p:nvSpPr>
              <p:cNvPr id="24" name="圆角矩形 23"/>
              <p:cNvSpPr/>
              <p:nvPr/>
            </p:nvSpPr>
            <p:spPr>
              <a:xfrm>
                <a:off x="1807265" y="3866296"/>
                <a:ext cx="5693399" cy="394200"/>
              </a:xfrm>
              <a:prstGeom prst="roundRect">
                <a:avLst>
                  <a:gd name="adj" fmla="val 20658"/>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00000"/>
                  </a:lnSpc>
                </a:pPr>
                <a:endParaRPr lang="zh-CN" altLang="en-US" sz="1350"/>
              </a:p>
            </p:txBody>
          </p:sp>
          <p:sp>
            <p:nvSpPr>
              <p:cNvPr id="25" name="矩形 24"/>
              <p:cNvSpPr/>
              <p:nvPr/>
            </p:nvSpPr>
            <p:spPr>
              <a:xfrm>
                <a:off x="1881814" y="3877077"/>
                <a:ext cx="3597910" cy="414020"/>
              </a:xfrm>
              <a:prstGeom prst="rect">
                <a:avLst/>
              </a:prstGeom>
            </p:spPr>
            <p:txBody>
              <a:bodyPr wrap="none">
                <a:spAutoFit/>
              </a:bodyPr>
              <a:p>
                <a:pPr algn="l">
                  <a:lnSpc>
                    <a:spcPct val="100000"/>
                  </a:lnSpc>
                </a:pP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7.5</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应用举例：图像标注</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258144" y="1169836"/>
              <a:ext cx="2627700" cy="521970"/>
            </a:xfrm>
            <a:prstGeom prst="rect">
              <a:avLst/>
            </a:prstGeom>
            <a:noFill/>
          </p:spPr>
          <p:txBody>
            <a:bodyPr wrap="none" rtlCol="0">
              <a:spAutoFit/>
            </a:bodyPr>
            <a:lstStyle/>
            <a:p>
              <a:pPr algn="ctr"/>
              <a:r>
                <a:rPr lang="zh-CN" altLang="en-US" sz="2800" dirty="0">
                  <a:solidFill>
                    <a:schemeClr val="accent4"/>
                  </a:solidFill>
                </a:rPr>
                <a:t>第七</a:t>
              </a:r>
              <a:r>
                <a:rPr lang="zh-CN" altLang="en-US" sz="2800" dirty="0" smtClean="0">
                  <a:solidFill>
                    <a:schemeClr val="accent4"/>
                  </a:solidFill>
                </a:rPr>
                <a:t>章　</a:t>
              </a:r>
              <a:r>
                <a:rPr lang="zh-CN" altLang="zh-CN" sz="2800" dirty="0" smtClean="0">
                  <a:solidFill>
                    <a:schemeClr val="accent4"/>
                  </a:solidFill>
                </a:rPr>
                <a:t>深度学习在图像中的应用</a:t>
              </a:r>
              <a:endParaRPr lang="zh-CN" altLang="en-US" sz="2800" dirty="0">
                <a:solidFill>
                  <a:schemeClr val="accent4"/>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5724644" cy="300082"/>
          </a:xfrm>
          <a:prstGeom prst="rect">
            <a:avLst/>
          </a:prstGeom>
        </p:spPr>
        <p:txBody>
          <a:bodyPr wrap="none">
            <a:spAutoFit/>
          </a:bodyPr>
          <a:lstStyle/>
          <a:p>
            <a:r>
              <a:rPr lang="zh-CN" altLang="en-US" sz="1350" dirty="0" smtClean="0">
                <a:solidFill>
                  <a:schemeClr val="bg1"/>
                </a:solidFill>
              </a:rPr>
              <a:t>全国高校标准教材</a:t>
            </a:r>
            <a:r>
              <a:rPr lang="en-US" altLang="zh-CN" sz="1350" dirty="0" smtClean="0">
                <a:solidFill>
                  <a:schemeClr val="bg1"/>
                </a:solidFill>
              </a:rPr>
              <a:t>《</a:t>
            </a:r>
            <a:r>
              <a:rPr lang="zh-CN" altLang="en-US" sz="1350" dirty="0" smtClean="0">
                <a:solidFill>
                  <a:schemeClr val="bg1"/>
                </a:solidFill>
              </a:rPr>
              <a:t>云计算</a:t>
            </a:r>
            <a:r>
              <a:rPr lang="en-US" altLang="zh-CN" sz="1350" dirty="0" smtClean="0">
                <a:solidFill>
                  <a:schemeClr val="bg1"/>
                </a:solidFill>
              </a:rPr>
              <a:t>》</a:t>
            </a:r>
            <a:r>
              <a:rPr lang="zh-CN" altLang="en-US" sz="1350" dirty="0" smtClean="0">
                <a:solidFill>
                  <a:schemeClr val="bg1"/>
                </a:solidFill>
              </a:rPr>
              <a:t>姊妹篇，剖析深度学习核心技术和实战应用</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grpSp>
        <p:nvGrpSpPr>
          <p:cNvPr id="5" name="组合 4"/>
          <p:cNvGrpSpPr/>
          <p:nvPr/>
        </p:nvGrpSpPr>
        <p:grpSpPr>
          <a:xfrm>
            <a:off x="1858645" y="1901190"/>
            <a:ext cx="5693410" cy="3393440"/>
            <a:chOff x="2927" y="2994"/>
            <a:chExt cx="8966" cy="5344"/>
          </a:xfrm>
        </p:grpSpPr>
        <p:grpSp>
          <p:nvGrpSpPr>
            <p:cNvPr id="67" name="组合 66"/>
            <p:cNvGrpSpPr/>
            <p:nvPr/>
          </p:nvGrpSpPr>
          <p:grpSpPr>
            <a:xfrm>
              <a:off x="2927" y="2994"/>
              <a:ext cx="8966" cy="652"/>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00000"/>
                  </a:lnSpc>
                </a:pPr>
                <a:endParaRPr lang="zh-CN" altLang="en-US" sz="1350"/>
              </a:p>
            </p:txBody>
          </p:sp>
          <p:sp>
            <p:nvSpPr>
              <p:cNvPr id="48" name="矩形 47"/>
              <p:cNvSpPr/>
              <p:nvPr/>
            </p:nvSpPr>
            <p:spPr>
              <a:xfrm>
                <a:off x="1883286" y="2462595"/>
                <a:ext cx="2712085" cy="414020"/>
              </a:xfrm>
              <a:prstGeom prst="rect">
                <a:avLst/>
              </a:prstGeom>
            </p:spPr>
            <p:txBody>
              <a:bodyPr wrap="none">
                <a:spAutoFit/>
              </a:bodyPr>
              <a:lstStyle/>
              <a:p>
                <a:pPr algn="l">
                  <a:lnSpc>
                    <a:spcPct val="100000"/>
                  </a:lnSpc>
                </a:pPr>
                <a:r>
                  <a:rPr lang="en-US" altLang="zh-CN" sz="2100" spc="225" dirty="0" smtClean="0">
                    <a:solidFill>
                      <a:schemeClr val="bg1"/>
                    </a:solidFill>
                    <a:latin typeface="微软雅黑" panose="020B0503020204020204" pitchFamily="34" charset="-122"/>
                    <a:ea typeface="微软雅黑" panose="020B0503020204020204" pitchFamily="34" charset="-122"/>
                  </a:rPr>
                  <a:t>7.1</a:t>
                </a:r>
                <a:r>
                  <a:rPr lang="zh-CN" altLang="en-US" sz="2100" spc="225" dirty="0">
                    <a:solidFill>
                      <a:schemeClr val="bg1"/>
                    </a:solidFill>
                    <a:latin typeface="微软雅黑" panose="020B0503020204020204" pitchFamily="34" charset="-122"/>
                    <a:ea typeface="微软雅黑" panose="020B0503020204020204" pitchFamily="34" charset="-122"/>
                  </a:rPr>
                  <a:t>　图像识别基础</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2927" y="3926"/>
              <a:ext cx="8966" cy="668"/>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00000"/>
                  </a:lnSpc>
                </a:pPr>
                <a:endParaRPr lang="zh-CN" altLang="en-US" sz="1350"/>
              </a:p>
            </p:txBody>
          </p:sp>
          <p:sp>
            <p:nvSpPr>
              <p:cNvPr id="50" name="矩形 49"/>
              <p:cNvSpPr/>
              <p:nvPr/>
            </p:nvSpPr>
            <p:spPr>
              <a:xfrm>
                <a:off x="1881814" y="2945869"/>
                <a:ext cx="5074285" cy="414020"/>
              </a:xfrm>
              <a:prstGeom prst="rect">
                <a:avLst/>
              </a:prstGeom>
            </p:spPr>
            <p:txBody>
              <a:bodyPr wrap="none">
                <a:spAutoFit/>
              </a:bodyPr>
              <a:lstStyle/>
              <a:p>
                <a:pPr algn="l">
                  <a:lnSpc>
                    <a:spcPct val="100000"/>
                  </a:lnSpc>
                </a:pP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基于深度学习的大规模图像识别</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2927" y="4874"/>
              <a:ext cx="8966" cy="668"/>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00000"/>
                  </a:lnSpc>
                </a:pPr>
                <a:endParaRPr lang="zh-CN" altLang="en-US" sz="1350"/>
              </a:p>
            </p:txBody>
          </p:sp>
          <p:sp>
            <p:nvSpPr>
              <p:cNvPr id="52" name="矩形 51"/>
              <p:cNvSpPr/>
              <p:nvPr/>
            </p:nvSpPr>
            <p:spPr>
              <a:xfrm>
                <a:off x="1881814" y="3411473"/>
                <a:ext cx="3597910" cy="414020"/>
              </a:xfrm>
              <a:prstGeom prst="rect">
                <a:avLst/>
              </a:prstGeom>
            </p:spPr>
            <p:txBody>
              <a:bodyPr wrap="none">
                <a:spAutoFit/>
              </a:bodyPr>
              <a:lstStyle/>
              <a:p>
                <a:pPr algn="l">
                  <a:lnSpc>
                    <a:spcPct val="100000"/>
                  </a:lnSpc>
                </a:pP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应用举例：人脸识别</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2927" y="5822"/>
              <a:ext cx="8966" cy="668"/>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00000"/>
                  </a:lnSpc>
                </a:pPr>
                <a:endParaRPr lang="zh-CN" altLang="en-US" sz="1350"/>
              </a:p>
            </p:txBody>
          </p:sp>
          <p:sp>
            <p:nvSpPr>
              <p:cNvPr id="54" name="矩形 53"/>
              <p:cNvSpPr/>
              <p:nvPr/>
            </p:nvSpPr>
            <p:spPr>
              <a:xfrm>
                <a:off x="1881814" y="3877077"/>
                <a:ext cx="3893185" cy="414020"/>
              </a:xfrm>
              <a:prstGeom prst="rect">
                <a:avLst/>
              </a:prstGeom>
            </p:spPr>
            <p:txBody>
              <a:bodyPr wrap="none">
                <a:spAutoFit/>
              </a:bodyPr>
              <a:lstStyle/>
              <a:p>
                <a:pPr algn="l">
                  <a:lnSpc>
                    <a:spcPct val="100000"/>
                  </a:lnSpc>
                </a:pP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应用举例：图像风格化</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43" name="圆角矩形 42"/>
            <p:cNvSpPr/>
            <p:nvPr/>
          </p:nvSpPr>
          <p:spPr>
            <a:xfrm>
              <a:off x="2927" y="7718"/>
              <a:ext cx="8966" cy="62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00000"/>
                </a:lnSpc>
              </a:pPr>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grpSp>
          <p:nvGrpSpPr>
            <p:cNvPr id="2" name="组合 1"/>
            <p:cNvGrpSpPr/>
            <p:nvPr/>
          </p:nvGrpSpPr>
          <p:grpSpPr>
            <a:xfrm>
              <a:off x="2927" y="6770"/>
              <a:ext cx="8966" cy="668"/>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00000"/>
                  </a:lnSpc>
                </a:pPr>
                <a:endParaRPr lang="zh-CN" altLang="en-US" sz="1350"/>
              </a:p>
            </p:txBody>
          </p:sp>
          <p:sp>
            <p:nvSpPr>
              <p:cNvPr id="4" name="矩形 3"/>
              <p:cNvSpPr/>
              <p:nvPr/>
            </p:nvSpPr>
            <p:spPr>
              <a:xfrm>
                <a:off x="1881814" y="3877077"/>
                <a:ext cx="3597910" cy="414020"/>
              </a:xfrm>
              <a:prstGeom prst="rect">
                <a:avLst/>
              </a:prstGeom>
            </p:spPr>
            <p:txBody>
              <a:bodyPr wrap="none">
                <a:spAutoFit/>
              </a:bodyPr>
              <a:p>
                <a:pPr algn="l">
                  <a:lnSpc>
                    <a:spcPct val="100000"/>
                  </a:lnSpc>
                </a:pP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7.5</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应用举例：图像标注</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31210" cy="414020"/>
          </a:xfrm>
          <a:prstGeom prst="rect">
            <a:avLst/>
          </a:prstGeom>
          <a:noFill/>
        </p:spPr>
        <p:txBody>
          <a:bodyPr wrap="none" rtlCol="0">
            <a:spAutoFit/>
          </a:bodyPr>
          <a:lstStyle/>
          <a:p>
            <a:r>
              <a:rPr lang="en-US" altLang="zh-CN" sz="2100" b="1" spc="225" dirty="0" smtClean="0">
                <a:solidFill>
                  <a:prstClr val="white"/>
                </a:solidFill>
              </a:rPr>
              <a:t>7.5</a:t>
            </a:r>
            <a:r>
              <a:rPr lang="zh-CN" altLang="en-US" sz="2100" b="1" spc="225" dirty="0" smtClean="0">
                <a:solidFill>
                  <a:prstClr val="white"/>
                </a:solidFill>
              </a:rPr>
              <a:t>应用举例：图像标注</a:t>
            </a:r>
            <a:endParaRPr lang="zh-CN" altLang="en-US" sz="2100" b="1"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510188" y="219152"/>
            <a:ext cx="2633980" cy="299085"/>
          </a:xfrm>
          <a:prstGeom prst="rect">
            <a:avLst/>
          </a:prstGeom>
          <a:noFill/>
        </p:spPr>
        <p:txBody>
          <a:bodyPr wrap="none" rtlCol="0">
            <a:spAutoFit/>
          </a:bodyPr>
          <a:lstStyle/>
          <a:p>
            <a:pPr algn="l"/>
            <a:r>
              <a:rPr lang="zh-CN" altLang="en-US" sz="1350" dirty="0" smtClean="0">
                <a:solidFill>
                  <a:prstClr val="white"/>
                </a:solidFill>
                <a:sym typeface="+mn-ea"/>
              </a:rPr>
              <a:t>第七章 深度学习在图像中的应用</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90245" y="1383030"/>
            <a:ext cx="7621270" cy="49911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altLang="zh-CN" sz="1600" dirty="0" smtClean="0"/>
              <a:t>图像标注是由计算机以说明或关键词的形式分配语言数据给一张图像的过程。</a:t>
            </a:r>
            <a:endParaRPr lang="zh-CN" altLang="en-US" sz="1600" dirty="0"/>
          </a:p>
        </p:txBody>
      </p:sp>
      <p:sp>
        <p:nvSpPr>
          <p:cNvPr id="12" name="矩形 11"/>
          <p:cNvSpPr/>
          <p:nvPr/>
        </p:nvSpPr>
        <p:spPr>
          <a:xfrm>
            <a:off x="452232" y="889323"/>
            <a:ext cx="3559175" cy="337185"/>
          </a:xfrm>
          <a:prstGeom prst="rect">
            <a:avLst/>
          </a:prstGeom>
        </p:spPr>
        <p:txBody>
          <a:bodyPr wrap="none">
            <a:spAutoFit/>
          </a:bodyPr>
          <a:lstStyle/>
          <a:p>
            <a:r>
              <a:rPr lang="en-US" altLang="zh-CN" sz="1600" b="1" dirty="0" smtClean="0">
                <a:solidFill>
                  <a:srgbClr val="3D89BC"/>
                </a:solidFill>
              </a:rPr>
              <a:t>1</a:t>
            </a:r>
            <a:r>
              <a:rPr lang="zh-CN" altLang="zh-CN" sz="1600" b="1" dirty="0" smtClean="0">
                <a:solidFill>
                  <a:srgbClr val="3D89BC"/>
                </a:solidFill>
              </a:rPr>
              <a:t>．基于深度网络的图像标注方法概述</a:t>
            </a:r>
            <a:endParaRPr lang="zh-CN" altLang="zh-CN" sz="1600" b="1" dirty="0">
              <a:solidFill>
                <a:srgbClr val="3D89BC"/>
              </a:solidFill>
            </a:endParaRPr>
          </a:p>
        </p:txBody>
      </p:sp>
      <p:pic>
        <p:nvPicPr>
          <p:cNvPr id="261" name="图片 261" descr="图像标注部分流程n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2044065" y="1882140"/>
            <a:ext cx="5110480" cy="3744595"/>
          </a:xfrm>
          <a:prstGeom prst="rect">
            <a:avLst/>
          </a:prstGeom>
          <a:noFill/>
          <a:ln>
            <a:noFill/>
          </a:ln>
        </p:spPr>
      </p:pic>
      <p:sp>
        <p:nvSpPr>
          <p:cNvPr id="11" name="文本框 10"/>
          <p:cNvSpPr txBox="1"/>
          <p:nvPr/>
        </p:nvSpPr>
        <p:spPr>
          <a:xfrm>
            <a:off x="4011295" y="5627370"/>
            <a:ext cx="1554480" cy="337185"/>
          </a:xfrm>
          <a:prstGeom prst="rect">
            <a:avLst/>
          </a:prstGeom>
          <a:noFill/>
        </p:spPr>
        <p:txBody>
          <a:bodyPr wrap="square" rtlCol="0">
            <a:spAutoFit/>
          </a:bodyPr>
          <a:p>
            <a:r>
              <a:rPr lang="zh-CN" altLang="en-US" sz="1600"/>
              <a:t>图像标注流程</a:t>
            </a:r>
            <a:endParaRPr lang="zh-CN" altLang="en-US" sz="160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31210" cy="414020"/>
          </a:xfrm>
          <a:prstGeom prst="rect">
            <a:avLst/>
          </a:prstGeom>
          <a:noFill/>
        </p:spPr>
        <p:txBody>
          <a:bodyPr wrap="none" rtlCol="0">
            <a:spAutoFit/>
          </a:bodyPr>
          <a:lstStyle/>
          <a:p>
            <a:r>
              <a:rPr lang="en-US" altLang="zh-CN" sz="2100" b="1" spc="225" dirty="0" smtClean="0">
                <a:solidFill>
                  <a:prstClr val="white"/>
                </a:solidFill>
              </a:rPr>
              <a:t>7.5</a:t>
            </a:r>
            <a:r>
              <a:rPr lang="zh-CN" altLang="en-US" sz="2100" b="1" spc="225" dirty="0" smtClean="0">
                <a:solidFill>
                  <a:prstClr val="white"/>
                </a:solidFill>
              </a:rPr>
              <a:t>应用举例：图像标注</a:t>
            </a:r>
            <a:endParaRPr lang="zh-CN" altLang="en-US" sz="2100" b="1"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510188" y="219152"/>
            <a:ext cx="2633980" cy="299085"/>
          </a:xfrm>
          <a:prstGeom prst="rect">
            <a:avLst/>
          </a:prstGeom>
          <a:noFill/>
        </p:spPr>
        <p:txBody>
          <a:bodyPr wrap="none" rtlCol="0">
            <a:spAutoFit/>
          </a:bodyPr>
          <a:lstStyle/>
          <a:p>
            <a:pPr algn="l"/>
            <a:r>
              <a:rPr lang="zh-CN" altLang="en-US" sz="1350" dirty="0" smtClean="0">
                <a:solidFill>
                  <a:prstClr val="white"/>
                </a:solidFill>
                <a:sym typeface="+mn-ea"/>
              </a:rPr>
              <a:t>第七章 深度学习在图像中的应用</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90245" y="1383030"/>
            <a:ext cx="7621270" cy="63627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altLang="zh-CN" sz="1600" dirty="0" smtClean="0"/>
              <a:t>视觉和语义的对齐模型主要由三个部分组成</a:t>
            </a:r>
            <a:endParaRPr altLang="zh-CN" sz="1600" dirty="0" smtClean="0"/>
          </a:p>
        </p:txBody>
      </p:sp>
      <p:sp>
        <p:nvSpPr>
          <p:cNvPr id="12" name="矩形 11"/>
          <p:cNvSpPr/>
          <p:nvPr/>
        </p:nvSpPr>
        <p:spPr>
          <a:xfrm>
            <a:off x="452232" y="889323"/>
            <a:ext cx="1730375" cy="337185"/>
          </a:xfrm>
          <a:prstGeom prst="rect">
            <a:avLst/>
          </a:prstGeom>
        </p:spPr>
        <p:txBody>
          <a:bodyPr wrap="none">
            <a:spAutoFit/>
          </a:bodyPr>
          <a:lstStyle/>
          <a:p>
            <a:r>
              <a:rPr lang="en-US" altLang="zh-CN" sz="1600" b="1" dirty="0" smtClean="0">
                <a:solidFill>
                  <a:srgbClr val="3D89BC"/>
                </a:solidFill>
              </a:rPr>
              <a:t>2</a:t>
            </a:r>
            <a:r>
              <a:rPr lang="zh-CN" altLang="zh-CN" sz="1600" b="1" dirty="0" smtClean="0">
                <a:solidFill>
                  <a:srgbClr val="3D89BC"/>
                </a:solidFill>
              </a:rPr>
              <a:t>．视觉语义对齐</a:t>
            </a:r>
            <a:endParaRPr lang="zh-CN" altLang="zh-CN" sz="1600" b="1" dirty="0">
              <a:solidFill>
                <a:srgbClr val="3D89BC"/>
              </a:solidFill>
            </a:endParaRPr>
          </a:p>
        </p:txBody>
      </p:sp>
      <p:sp>
        <p:nvSpPr>
          <p:cNvPr id="19" name="矩形 18"/>
          <p:cNvSpPr/>
          <p:nvPr/>
        </p:nvSpPr>
        <p:spPr>
          <a:xfrm flipH="1">
            <a:off x="799465" y="2236470"/>
            <a:ext cx="2268855" cy="577215"/>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a:t>视觉表示</a:t>
            </a:r>
            <a:endParaRPr lang="zh-CN" altLang="en-US" dirty="0"/>
          </a:p>
        </p:txBody>
      </p:sp>
      <p:sp>
        <p:nvSpPr>
          <p:cNvPr id="13" name="矩形 12"/>
          <p:cNvSpPr/>
          <p:nvPr/>
        </p:nvSpPr>
        <p:spPr>
          <a:xfrm flipH="1">
            <a:off x="3437890" y="2236470"/>
            <a:ext cx="2268220" cy="577215"/>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a:t>语义表示</a:t>
            </a:r>
            <a:endParaRPr lang="zh-CN" altLang="en-US" dirty="0"/>
          </a:p>
        </p:txBody>
      </p:sp>
      <p:sp>
        <p:nvSpPr>
          <p:cNvPr id="14" name="矩形 13"/>
          <p:cNvSpPr/>
          <p:nvPr/>
        </p:nvSpPr>
        <p:spPr>
          <a:xfrm flipH="1">
            <a:off x="6024245" y="2236470"/>
            <a:ext cx="2342515" cy="577215"/>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a:t>视觉语义对齐</a:t>
            </a:r>
            <a:endParaRPr lang="zh-CN" altLang="en-US" dirty="0"/>
          </a:p>
        </p:txBody>
      </p:sp>
      <p:sp>
        <p:nvSpPr>
          <p:cNvPr id="16" name="矩形 15"/>
          <p:cNvSpPr/>
          <p:nvPr/>
        </p:nvSpPr>
        <p:spPr>
          <a:xfrm>
            <a:off x="800100" y="3251835"/>
            <a:ext cx="2268220" cy="2185035"/>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dirty="0" smtClean="0">
                <a:solidFill>
                  <a:schemeClr val="tx1">
                    <a:lumMod val="75000"/>
                    <a:lumOff val="25000"/>
                  </a:schemeClr>
                </a:solidFill>
                <a:sym typeface="+mn-ea"/>
              </a:rPr>
              <a:t>    </a:t>
            </a:r>
            <a:r>
              <a:rPr altLang="zh-CN" sz="1600" dirty="0" smtClean="0">
                <a:solidFill>
                  <a:schemeClr val="tx1">
                    <a:lumMod val="75000"/>
                    <a:lumOff val="25000"/>
                  </a:schemeClr>
                </a:solidFill>
                <a:sym typeface="+mn-ea"/>
              </a:rPr>
              <a:t>构造卷积神经网路（Convolution Neural Network，CNN），用于表示图像区域</a:t>
            </a:r>
            <a:endParaRPr lang="zh-CN" altLang="zh-CN" sz="1600" dirty="0" smtClean="0">
              <a:solidFill>
                <a:schemeClr val="tx1">
                  <a:lumMod val="75000"/>
                  <a:lumOff val="25000"/>
                </a:schemeClr>
              </a:solidFill>
              <a:sym typeface="+mn-ea"/>
            </a:endParaRPr>
          </a:p>
        </p:txBody>
      </p:sp>
      <p:sp>
        <p:nvSpPr>
          <p:cNvPr id="17" name="矩形 16"/>
          <p:cNvSpPr/>
          <p:nvPr/>
        </p:nvSpPr>
        <p:spPr>
          <a:xfrm>
            <a:off x="3366770" y="3251835"/>
            <a:ext cx="2268220" cy="2185035"/>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dirty="0" smtClean="0">
                <a:solidFill>
                  <a:schemeClr val="tx1">
                    <a:lumMod val="75000"/>
                    <a:lumOff val="25000"/>
                  </a:schemeClr>
                </a:solidFill>
                <a:sym typeface="+mn-ea"/>
              </a:rPr>
              <a:t>    </a:t>
            </a:r>
            <a:r>
              <a:rPr altLang="zh-CN" sz="1600" dirty="0" smtClean="0">
                <a:solidFill>
                  <a:schemeClr val="tx1">
                    <a:lumMod val="75000"/>
                    <a:lumOff val="25000"/>
                  </a:schemeClr>
                </a:solidFill>
                <a:sym typeface="+mn-ea"/>
              </a:rPr>
              <a:t>构造双向循环神经网络（Bidirectional Recurrent Neural Networks），用于表示语句</a:t>
            </a:r>
            <a:endParaRPr altLang="zh-CN" sz="1600" dirty="0" smtClean="0">
              <a:solidFill>
                <a:schemeClr val="tx1">
                  <a:lumMod val="75000"/>
                  <a:lumOff val="25000"/>
                </a:schemeClr>
              </a:solidFill>
              <a:sym typeface="+mn-ea"/>
            </a:endParaRPr>
          </a:p>
        </p:txBody>
      </p:sp>
      <p:sp>
        <p:nvSpPr>
          <p:cNvPr id="18" name="矩形 17"/>
          <p:cNvSpPr/>
          <p:nvPr/>
        </p:nvSpPr>
        <p:spPr>
          <a:xfrm>
            <a:off x="6024245" y="3251835"/>
            <a:ext cx="2268220" cy="2185035"/>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dirty="0" smtClean="0">
                <a:solidFill>
                  <a:schemeClr val="tx1">
                    <a:lumMod val="75000"/>
                    <a:lumOff val="25000"/>
                  </a:schemeClr>
                </a:solidFill>
                <a:sym typeface="+mn-ea"/>
              </a:rPr>
              <a:t>    </a:t>
            </a:r>
            <a:r>
              <a:rPr altLang="zh-CN" sz="1600" dirty="0" smtClean="0">
                <a:solidFill>
                  <a:schemeClr val="tx1">
                    <a:lumMod val="75000"/>
                    <a:lumOff val="25000"/>
                  </a:schemeClr>
                </a:solidFill>
                <a:sym typeface="+mn-ea"/>
              </a:rPr>
              <a:t>构造结构化的目标函数，使用多模态嵌入方法将图像区域与语义进行对齐</a:t>
            </a:r>
            <a:endParaRPr altLang="zh-CN" sz="1600" dirty="0" smtClean="0">
              <a:solidFill>
                <a:schemeClr val="tx1">
                  <a:lumMod val="75000"/>
                  <a:lumOff val="2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31210" cy="414020"/>
          </a:xfrm>
          <a:prstGeom prst="rect">
            <a:avLst/>
          </a:prstGeom>
          <a:noFill/>
        </p:spPr>
        <p:txBody>
          <a:bodyPr wrap="none" rtlCol="0">
            <a:spAutoFit/>
          </a:bodyPr>
          <a:lstStyle/>
          <a:p>
            <a:r>
              <a:rPr lang="en-US" altLang="zh-CN" sz="2100" b="1" spc="225" dirty="0" smtClean="0">
                <a:solidFill>
                  <a:prstClr val="white"/>
                </a:solidFill>
              </a:rPr>
              <a:t>7.5</a:t>
            </a:r>
            <a:r>
              <a:rPr lang="zh-CN" altLang="en-US" sz="2100" b="1" spc="225" dirty="0" smtClean="0">
                <a:solidFill>
                  <a:prstClr val="white"/>
                </a:solidFill>
              </a:rPr>
              <a:t>应用举例：图像标注</a:t>
            </a:r>
            <a:endParaRPr lang="zh-CN" altLang="en-US" sz="2100" b="1"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510188" y="232487"/>
            <a:ext cx="2633980" cy="299085"/>
          </a:xfrm>
          <a:prstGeom prst="rect">
            <a:avLst/>
          </a:prstGeom>
          <a:noFill/>
        </p:spPr>
        <p:txBody>
          <a:bodyPr wrap="none" rtlCol="0">
            <a:spAutoFit/>
          </a:bodyPr>
          <a:lstStyle/>
          <a:p>
            <a:pPr algn="l"/>
            <a:r>
              <a:rPr lang="zh-CN" altLang="en-US" sz="1350" dirty="0" smtClean="0">
                <a:solidFill>
                  <a:prstClr val="white"/>
                </a:solidFill>
                <a:sym typeface="+mn-ea"/>
              </a:rPr>
              <a:t>第七章 深度学习在图像中的应用</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90245" y="1226185"/>
            <a:ext cx="7621270" cy="113220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       </a:t>
            </a:r>
            <a:r>
              <a:rPr altLang="zh-CN" sz="1600" dirty="0" smtClean="0"/>
              <a:t>假定我们有一些图像和相关语句描述的集合，这些集合可以是整幅的图像和相关的语句描述，也可以是图像区域和相关的语句片段。主要的挑战是设计一个模型，使之可以根据给定的新图像预测相对应的文本描述</a:t>
            </a:r>
            <a:endParaRPr altLang="zh-CN" sz="1600" dirty="0" smtClean="0"/>
          </a:p>
        </p:txBody>
      </p:sp>
      <p:sp>
        <p:nvSpPr>
          <p:cNvPr id="12" name="矩形 11"/>
          <p:cNvSpPr/>
          <p:nvPr/>
        </p:nvSpPr>
        <p:spPr>
          <a:xfrm>
            <a:off x="452232" y="889323"/>
            <a:ext cx="2949575" cy="337185"/>
          </a:xfrm>
          <a:prstGeom prst="rect">
            <a:avLst/>
          </a:prstGeom>
        </p:spPr>
        <p:txBody>
          <a:bodyPr wrap="none">
            <a:spAutoFit/>
          </a:bodyPr>
          <a:lstStyle/>
          <a:p>
            <a:r>
              <a:rPr lang="en-US" altLang="zh-CN" sz="1600" b="1" dirty="0" smtClean="0">
                <a:solidFill>
                  <a:srgbClr val="3D89BC"/>
                </a:solidFill>
              </a:rPr>
              <a:t>3</a:t>
            </a:r>
            <a:r>
              <a:rPr lang="zh-CN" altLang="zh-CN" sz="1600" b="1" dirty="0" smtClean="0">
                <a:solidFill>
                  <a:srgbClr val="3D89BC"/>
                </a:solidFill>
              </a:rPr>
              <a:t>．为新图像生成对应文本描述</a:t>
            </a:r>
            <a:endParaRPr lang="zh-CN" altLang="zh-CN" sz="1600" b="1" dirty="0">
              <a:solidFill>
                <a:srgbClr val="3D89BC"/>
              </a:solidFill>
            </a:endParaRPr>
          </a:p>
        </p:txBody>
      </p:sp>
      <p:pic>
        <p:nvPicPr>
          <p:cNvPr id="5179" name="图片 5179" descr="图像标注多模态RN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859280" y="2358390"/>
            <a:ext cx="4770755" cy="3027680"/>
          </a:xfrm>
          <a:prstGeom prst="rect">
            <a:avLst/>
          </a:prstGeom>
          <a:noFill/>
          <a:ln>
            <a:noFill/>
          </a:ln>
        </p:spPr>
      </p:pic>
      <p:sp>
        <p:nvSpPr>
          <p:cNvPr id="11" name="文本框 10"/>
          <p:cNvSpPr txBox="1"/>
          <p:nvPr/>
        </p:nvSpPr>
        <p:spPr>
          <a:xfrm>
            <a:off x="2664460" y="5627370"/>
            <a:ext cx="4109720" cy="337185"/>
          </a:xfrm>
          <a:prstGeom prst="rect">
            <a:avLst/>
          </a:prstGeom>
          <a:noFill/>
        </p:spPr>
        <p:txBody>
          <a:bodyPr wrap="square" rtlCol="0">
            <a:spAutoFit/>
          </a:bodyPr>
          <a:p>
            <a:r>
              <a:rPr lang="zh-CN" altLang="en-US" sz="1600">
                <a:solidFill>
                  <a:schemeClr val="tx1">
                    <a:lumMod val="75000"/>
                    <a:lumOff val="25000"/>
                  </a:schemeClr>
                </a:solidFill>
              </a:rPr>
              <a:t>多模态循环神经网络MRNN的流程图</a:t>
            </a:r>
            <a:endParaRPr lang="zh-CN" altLang="en-US" sz="1600">
              <a:solidFill>
                <a:schemeClr val="tx1">
                  <a:lumMod val="75000"/>
                  <a:lumOff val="25000"/>
                </a:schemeClr>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0" y="3176"/>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nvGrpSpPr>
          <p:cNvPr id="2" name="组合 1"/>
          <p:cNvGrpSpPr/>
          <p:nvPr/>
        </p:nvGrpSpPr>
        <p:grpSpPr>
          <a:xfrm>
            <a:off x="225399" y="1011607"/>
            <a:ext cx="1569660" cy="646331"/>
            <a:chOff x="564072" y="1012685"/>
            <a:chExt cx="1569660" cy="646331"/>
          </a:xfrm>
        </p:grpSpPr>
        <p:sp>
          <p:nvSpPr>
            <p:cNvPr id="3" name="矩形 2"/>
            <p:cNvSpPr/>
            <p:nvPr/>
          </p:nvSpPr>
          <p:spPr>
            <a:xfrm>
              <a:off x="564072" y="1012685"/>
              <a:ext cx="1569660" cy="646331"/>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grpSp>
      <p:sp>
        <p:nvSpPr>
          <p:cNvPr id="13315" name="Rectangle 3"/>
          <p:cNvSpPr>
            <a:spLocks noChangeArrowheads="1"/>
          </p:cNvSpPr>
          <p:nvPr/>
        </p:nvSpPr>
        <p:spPr bwMode="auto">
          <a:xfrm>
            <a:off x="230402" y="1800013"/>
            <a:ext cx="8648700" cy="2416175"/>
          </a:xfrm>
          <a:prstGeom prst="rect">
            <a:avLst/>
          </a:prstGeom>
          <a:noFill/>
          <a:ln w="9525">
            <a:noFill/>
            <a:miter lim="800000"/>
          </a:ln>
          <a:effectLst/>
        </p:spPr>
        <p:txBody>
          <a:bodyPr vert="horz" wrap="square" lIns="91440" tIns="45720" rIns="91440" bIns="45720" numCol="1" anchor="ctr" anchorCtr="0" compatLnSpc="1">
            <a:spAutoFit/>
          </a:bodyPr>
          <a:lstStyle/>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1．传统的图像识别由哪两个经典步骤组成？</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2．传统的图像识别与基于深度学习的图像识别之间的主要区别是什么？</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3．最早用于图像识别并取得突破性进展的深度网络是什么网络？它由多少卷积层</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和多少全连接层构成？</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4．Sigmoid 激活函数和ReLU 激活函数的公式分别是什么？ReLU 激活函数具有哪</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些优点？</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5．常用的数据增强方法有哪些？AlexNet 中使用了哪些数据增强方法？</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445385" cy="414020"/>
          </a:xfrm>
          <a:prstGeom prst="rect">
            <a:avLst/>
          </a:prstGeom>
          <a:noFill/>
        </p:spPr>
        <p:txBody>
          <a:bodyPr wrap="none" rtlCol="0">
            <a:spAutoFit/>
          </a:bodyPr>
          <a:lstStyle/>
          <a:p>
            <a:r>
              <a:rPr lang="en-US" altLang="zh-CN" sz="2100" b="1" spc="225" dirty="0" smtClean="0">
                <a:solidFill>
                  <a:prstClr val="white"/>
                </a:solidFill>
              </a:rPr>
              <a:t>7.1</a:t>
            </a:r>
            <a:r>
              <a:rPr lang="zh-CN" altLang="en-US" sz="2100" b="1" spc="225" dirty="0" smtClean="0">
                <a:solidFill>
                  <a:prstClr val="white"/>
                </a:solidFill>
              </a:rPr>
              <a:t>图像识别基础</a:t>
            </a:r>
            <a:endParaRPr lang="zh-CN" altLang="en-US" sz="2100" b="1"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510188" y="289002"/>
            <a:ext cx="2633980" cy="299085"/>
          </a:xfrm>
          <a:prstGeom prst="rect">
            <a:avLst/>
          </a:prstGeom>
          <a:noFill/>
        </p:spPr>
        <p:txBody>
          <a:bodyPr wrap="none" rtlCol="0">
            <a:spAutoFit/>
          </a:bodyPr>
          <a:lstStyle/>
          <a:p>
            <a:r>
              <a:rPr lang="zh-CN" altLang="en-US" sz="1350" dirty="0" smtClean="0">
                <a:solidFill>
                  <a:prstClr val="white"/>
                </a:solidFill>
              </a:rPr>
              <a:t>第七章 深度学习在图像中的应用</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a:solidFill>
                  <a:schemeClr val="bg1">
                    <a:lumMod val="50000"/>
                  </a:schemeClr>
                </a:solidFill>
              </a:rPr>
              <a:t>31</a:t>
            </a:r>
            <a:endParaRPr lang="en-U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3152775" cy="337185"/>
          </a:xfrm>
          <a:prstGeom prst="rect">
            <a:avLst/>
          </a:prstGeom>
        </p:spPr>
        <p:txBody>
          <a:bodyPr wrap="none">
            <a:spAutoFit/>
          </a:bodyPr>
          <a:lstStyle/>
          <a:p>
            <a:r>
              <a:rPr lang="en-US" altLang="zh-CN" sz="1600" b="1" dirty="0" smtClean="0">
                <a:solidFill>
                  <a:srgbClr val="3D89BC"/>
                </a:solidFill>
              </a:rPr>
              <a:t>1</a:t>
            </a:r>
            <a:r>
              <a:rPr lang="zh-CN" altLang="zh-CN" sz="1600" b="1" dirty="0" smtClean="0">
                <a:solidFill>
                  <a:srgbClr val="3D89BC"/>
                </a:solidFill>
              </a:rPr>
              <a:t>．人眼和计算机的图像识别过程</a:t>
            </a:r>
            <a:endParaRPr lang="zh-CN" altLang="zh-CN" sz="1600" b="1" dirty="0">
              <a:solidFill>
                <a:srgbClr val="3D89BC"/>
              </a:solidFill>
            </a:endParaRPr>
          </a:p>
        </p:txBody>
      </p:sp>
      <p:pic>
        <p:nvPicPr>
          <p:cNvPr id="285" name="图片 285" descr="图像识别过程n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90245" y="1383030"/>
            <a:ext cx="7621270" cy="4074160"/>
          </a:xfrm>
          <a:prstGeom prst="rect">
            <a:avLst/>
          </a:prstGeom>
          <a:noFill/>
          <a:ln>
            <a:noFill/>
          </a:ln>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445385" cy="414020"/>
          </a:xfrm>
          <a:prstGeom prst="rect">
            <a:avLst/>
          </a:prstGeom>
          <a:noFill/>
        </p:spPr>
        <p:txBody>
          <a:bodyPr wrap="none" rtlCol="0">
            <a:spAutoFit/>
          </a:bodyPr>
          <a:lstStyle/>
          <a:p>
            <a:r>
              <a:rPr lang="en-US" altLang="zh-CN" sz="2100" b="1" spc="225" dirty="0" smtClean="0">
                <a:solidFill>
                  <a:prstClr val="white"/>
                </a:solidFill>
              </a:rPr>
              <a:t>7.1</a:t>
            </a:r>
            <a:r>
              <a:rPr lang="zh-CN" altLang="en-US" sz="2100" b="1" spc="225" dirty="0" smtClean="0">
                <a:solidFill>
                  <a:prstClr val="white"/>
                </a:solidFill>
              </a:rPr>
              <a:t>图像识别基础</a:t>
            </a:r>
            <a:endParaRPr lang="zh-CN" altLang="en-US" sz="2100" b="1"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512093" y="219152"/>
            <a:ext cx="2633980" cy="299085"/>
          </a:xfrm>
          <a:prstGeom prst="rect">
            <a:avLst/>
          </a:prstGeom>
          <a:noFill/>
        </p:spPr>
        <p:txBody>
          <a:bodyPr wrap="none" rtlCol="0">
            <a:spAutoFit/>
          </a:bodyPr>
          <a:lstStyle/>
          <a:p>
            <a:pPr algn="l"/>
            <a:r>
              <a:rPr lang="zh-CN" altLang="en-US" sz="1350" dirty="0" smtClean="0">
                <a:solidFill>
                  <a:prstClr val="white"/>
                </a:solidFill>
                <a:sym typeface="+mn-ea"/>
              </a:rPr>
              <a:t>第七章 深度学习在图像中的应用</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a:solidFill>
                  <a:schemeClr val="bg1">
                    <a:lumMod val="50000"/>
                  </a:schemeClr>
                </a:solidFill>
              </a:rPr>
              <a:t>31</a:t>
            </a:r>
            <a:endParaRPr lang="en-U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90245" y="1226820"/>
            <a:ext cx="7621270" cy="103886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altLang="zh-CN" sz="1600" dirty="0" smtClean="0"/>
              <a:t>对于一张自然场景图像，我们人眼看到的会是左边这张生动的图像；而对于计算机而言，看到的确是一堆枯燥的数字（这些数字对应的是图像各像素点的灰度等特征值）。如何在像素点的特征值和图像语义之间进行处理和关联是计算机进行图像识别的一大难题。</a:t>
            </a:r>
            <a:endParaRPr altLang="zh-CN" sz="1600" dirty="0" smtClean="0"/>
          </a:p>
        </p:txBody>
      </p:sp>
      <p:sp>
        <p:nvSpPr>
          <p:cNvPr id="12" name="矩形 11"/>
          <p:cNvSpPr/>
          <p:nvPr/>
        </p:nvSpPr>
        <p:spPr>
          <a:xfrm>
            <a:off x="452232" y="889323"/>
            <a:ext cx="3152775" cy="337185"/>
          </a:xfrm>
          <a:prstGeom prst="rect">
            <a:avLst/>
          </a:prstGeom>
        </p:spPr>
        <p:txBody>
          <a:bodyPr wrap="none">
            <a:spAutoFit/>
          </a:bodyPr>
          <a:lstStyle/>
          <a:p>
            <a:r>
              <a:rPr lang="en-US" altLang="zh-CN" sz="1600" b="1" dirty="0" smtClean="0">
                <a:solidFill>
                  <a:srgbClr val="3D89BC"/>
                </a:solidFill>
              </a:rPr>
              <a:t>2</a:t>
            </a:r>
            <a:r>
              <a:rPr lang="zh-CN" altLang="zh-CN" sz="1600" b="1" dirty="0" smtClean="0">
                <a:solidFill>
                  <a:srgbClr val="3D89BC"/>
                </a:solidFill>
              </a:rPr>
              <a:t>．计算机对图像进行识别的难点</a:t>
            </a:r>
            <a:endParaRPr lang="zh-CN" altLang="zh-CN" sz="1600" b="1" dirty="0">
              <a:solidFill>
                <a:srgbClr val="3D89BC"/>
              </a:solidFill>
            </a:endParaRPr>
          </a:p>
        </p:txBody>
      </p:sp>
      <p:pic>
        <p:nvPicPr>
          <p:cNvPr id="284" name="图片 284" descr="人眼和计算机所见图像n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90245" y="2265680"/>
            <a:ext cx="7621270" cy="3510915"/>
          </a:xfrm>
          <a:prstGeom prst="rect">
            <a:avLst/>
          </a:prstGeom>
          <a:noFill/>
          <a:ln>
            <a:noFill/>
          </a:ln>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2"/>
          <p:cNvGrpSpPr/>
          <p:nvPr/>
        </p:nvGrpSpPr>
        <p:grpSpPr>
          <a:xfrm>
            <a:off x="690257" y="854039"/>
            <a:ext cx="7832784" cy="781050"/>
            <a:chOff x="2788580" y="1152524"/>
            <a:chExt cx="3730770" cy="781050"/>
          </a:xfrm>
        </p:grpSpPr>
        <p:grpSp>
          <p:nvGrpSpPr>
            <p:cNvPr id="3" name="组合 5"/>
            <p:cNvGrpSpPr/>
            <p:nvPr/>
          </p:nvGrpSpPr>
          <p:grpSpPr>
            <a:xfrm>
              <a:off x="2788580" y="1152524"/>
              <a:ext cx="3730770" cy="781050"/>
              <a:chOff x="3725790" y="847725"/>
              <a:chExt cx="3730770" cy="781050"/>
            </a:xfrm>
          </p:grpSpPr>
          <p:grpSp>
            <p:nvGrpSpPr>
              <p:cNvPr id="4"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258144" y="1169836"/>
              <a:ext cx="2627700" cy="521970"/>
            </a:xfrm>
            <a:prstGeom prst="rect">
              <a:avLst/>
            </a:prstGeom>
            <a:noFill/>
          </p:spPr>
          <p:txBody>
            <a:bodyPr wrap="none" rtlCol="0">
              <a:spAutoFit/>
            </a:bodyPr>
            <a:lstStyle/>
            <a:p>
              <a:pPr algn="ctr"/>
              <a:r>
                <a:rPr lang="zh-CN" altLang="en-US" sz="2800" dirty="0">
                  <a:solidFill>
                    <a:schemeClr val="accent4"/>
                  </a:solidFill>
                </a:rPr>
                <a:t>第七</a:t>
              </a:r>
              <a:r>
                <a:rPr lang="zh-CN" altLang="en-US" sz="2800" dirty="0" smtClean="0">
                  <a:solidFill>
                    <a:schemeClr val="accent4"/>
                  </a:solidFill>
                </a:rPr>
                <a:t>章　</a:t>
              </a:r>
              <a:r>
                <a:rPr lang="zh-CN" altLang="zh-CN" sz="2800" dirty="0" smtClean="0">
                  <a:solidFill>
                    <a:schemeClr val="accent4"/>
                  </a:solidFill>
                </a:rPr>
                <a:t>深度学习在图像中的应用</a:t>
              </a:r>
              <a:endParaRPr lang="zh-CN" altLang="en-US" sz="2800" dirty="0">
                <a:solidFill>
                  <a:schemeClr val="accent4"/>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5724644" cy="300082"/>
          </a:xfrm>
          <a:prstGeom prst="rect">
            <a:avLst/>
          </a:prstGeom>
        </p:spPr>
        <p:txBody>
          <a:bodyPr wrap="none">
            <a:spAutoFit/>
          </a:bodyPr>
          <a:lstStyle/>
          <a:p>
            <a:r>
              <a:rPr lang="zh-CN" altLang="en-US" sz="1350" dirty="0" smtClean="0">
                <a:solidFill>
                  <a:schemeClr val="bg1"/>
                </a:solidFill>
              </a:rPr>
              <a:t>全国高校标准教材</a:t>
            </a:r>
            <a:r>
              <a:rPr lang="en-US" altLang="zh-CN" sz="1350" dirty="0" smtClean="0">
                <a:solidFill>
                  <a:schemeClr val="bg1"/>
                </a:solidFill>
              </a:rPr>
              <a:t>《</a:t>
            </a:r>
            <a:r>
              <a:rPr lang="zh-CN" altLang="en-US" sz="1350" dirty="0" smtClean="0">
                <a:solidFill>
                  <a:schemeClr val="bg1"/>
                </a:solidFill>
              </a:rPr>
              <a:t>云计算</a:t>
            </a:r>
            <a:r>
              <a:rPr lang="en-US" altLang="zh-CN" sz="1350" dirty="0" smtClean="0">
                <a:solidFill>
                  <a:schemeClr val="bg1"/>
                </a:solidFill>
              </a:rPr>
              <a:t>》</a:t>
            </a:r>
            <a:r>
              <a:rPr lang="zh-CN" altLang="en-US" sz="1350" dirty="0" smtClean="0">
                <a:solidFill>
                  <a:schemeClr val="bg1"/>
                </a:solidFill>
              </a:rPr>
              <a:t>姊妹篇，剖析深度学习核心技术和实战应用</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grpSp>
        <p:nvGrpSpPr>
          <p:cNvPr id="26" name="组合 25"/>
          <p:cNvGrpSpPr/>
          <p:nvPr/>
        </p:nvGrpSpPr>
        <p:grpSpPr>
          <a:xfrm>
            <a:off x="1858645" y="1901190"/>
            <a:ext cx="5708015" cy="3393440"/>
            <a:chOff x="2927" y="2994"/>
            <a:chExt cx="8989" cy="5344"/>
          </a:xfrm>
        </p:grpSpPr>
        <p:grpSp>
          <p:nvGrpSpPr>
            <p:cNvPr id="67" name="组合 66"/>
            <p:cNvGrpSpPr/>
            <p:nvPr/>
          </p:nvGrpSpPr>
          <p:grpSpPr>
            <a:xfrm rot="0">
              <a:off x="2950" y="2994"/>
              <a:ext cx="8966" cy="652"/>
              <a:chOff x="1821870" y="2462595"/>
              <a:chExt cx="5693399" cy="414020"/>
            </a:xfrm>
          </p:grpSpPr>
          <p:sp>
            <p:nvSpPr>
              <p:cNvPr id="47" name="圆角矩形 46"/>
              <p:cNvSpPr/>
              <p:nvPr/>
            </p:nvSpPr>
            <p:spPr>
              <a:xfrm>
                <a:off x="1821870" y="248233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00000"/>
                  </a:lnSpc>
                </a:pPr>
                <a:endParaRPr lang="zh-CN" altLang="en-US" sz="1350"/>
              </a:p>
            </p:txBody>
          </p:sp>
          <p:sp>
            <p:nvSpPr>
              <p:cNvPr id="48" name="矩形 47"/>
              <p:cNvSpPr/>
              <p:nvPr/>
            </p:nvSpPr>
            <p:spPr>
              <a:xfrm>
                <a:off x="1883286" y="2462595"/>
                <a:ext cx="2712085" cy="414020"/>
              </a:xfrm>
              <a:prstGeom prst="rect">
                <a:avLst/>
              </a:prstGeom>
            </p:spPr>
            <p:txBody>
              <a:bodyPr wrap="none">
                <a:spAutoFit/>
              </a:bodyPr>
              <a:p>
                <a:pPr algn="l">
                  <a:lnSpc>
                    <a:spcPct val="100000"/>
                  </a:lnSpc>
                </a:pP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图像识别基础</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rot="0">
              <a:off x="2927" y="3926"/>
              <a:ext cx="8966" cy="668"/>
              <a:chOff x="1807265" y="2935089"/>
              <a:chExt cx="5693399" cy="424800"/>
            </a:xfrm>
            <a:solidFill>
              <a:schemeClr val="accent1"/>
            </a:solidFill>
          </p:grpSpPr>
          <p:sp>
            <p:nvSpPr>
              <p:cNvPr id="16" name="圆角矩形 15"/>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00000"/>
                  </a:lnSpc>
                </a:pPr>
                <a:endParaRPr lang="zh-CN" altLang="en-US" sz="1350"/>
              </a:p>
            </p:txBody>
          </p:sp>
          <p:sp>
            <p:nvSpPr>
              <p:cNvPr id="17" name="矩形 16"/>
              <p:cNvSpPr/>
              <p:nvPr/>
            </p:nvSpPr>
            <p:spPr>
              <a:xfrm>
                <a:off x="1881814" y="2945869"/>
                <a:ext cx="5074285" cy="414020"/>
              </a:xfrm>
              <a:prstGeom prst="rect">
                <a:avLst/>
              </a:prstGeom>
              <a:noFill/>
            </p:spPr>
            <p:txBody>
              <a:bodyPr wrap="none">
                <a:spAutoFit/>
              </a:bodyPr>
              <a:p>
                <a:pPr algn="l">
                  <a:lnSpc>
                    <a:spcPct val="100000"/>
                  </a:lnSpc>
                </a:pP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基于深度学习的大规模图像识别</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rot="0">
              <a:off x="2927" y="4891"/>
              <a:ext cx="8966" cy="651"/>
              <a:chOff x="1807265" y="3411473"/>
              <a:chExt cx="5693399" cy="414020"/>
            </a:xfrm>
          </p:grpSpPr>
          <p:sp>
            <p:nvSpPr>
              <p:cNvPr id="18" name="圆角矩形 17"/>
              <p:cNvSpPr/>
              <p:nvPr/>
            </p:nvSpPr>
            <p:spPr>
              <a:xfrm>
                <a:off x="1807265" y="342104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00000"/>
                  </a:lnSpc>
                </a:pPr>
                <a:endParaRPr lang="zh-CN" altLang="en-US" sz="1350"/>
              </a:p>
            </p:txBody>
          </p:sp>
          <p:sp>
            <p:nvSpPr>
              <p:cNvPr id="19" name="矩形 18"/>
              <p:cNvSpPr/>
              <p:nvPr/>
            </p:nvSpPr>
            <p:spPr>
              <a:xfrm>
                <a:off x="1881814" y="3411473"/>
                <a:ext cx="3597910" cy="414020"/>
              </a:xfrm>
              <a:prstGeom prst="rect">
                <a:avLst/>
              </a:prstGeom>
            </p:spPr>
            <p:txBody>
              <a:bodyPr wrap="none">
                <a:spAutoFit/>
              </a:bodyPr>
              <a:p>
                <a:pPr algn="l">
                  <a:lnSpc>
                    <a:spcPct val="100000"/>
                  </a:lnSpc>
                </a:pP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应用举例：人脸识别</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rot="0">
              <a:off x="2927" y="5822"/>
              <a:ext cx="8966" cy="668"/>
              <a:chOff x="1807265" y="3866296"/>
              <a:chExt cx="5693399" cy="424801"/>
            </a:xfrm>
          </p:grpSpPr>
          <p:sp>
            <p:nvSpPr>
              <p:cNvPr id="20" name="圆角矩形 19"/>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00000"/>
                  </a:lnSpc>
                </a:pPr>
                <a:endParaRPr lang="zh-CN" altLang="en-US" sz="1350"/>
              </a:p>
            </p:txBody>
          </p:sp>
          <p:sp>
            <p:nvSpPr>
              <p:cNvPr id="21" name="矩形 20"/>
              <p:cNvSpPr/>
              <p:nvPr/>
            </p:nvSpPr>
            <p:spPr>
              <a:xfrm>
                <a:off x="1881814" y="3877077"/>
                <a:ext cx="3893185" cy="414020"/>
              </a:xfrm>
              <a:prstGeom prst="rect">
                <a:avLst/>
              </a:prstGeom>
            </p:spPr>
            <p:txBody>
              <a:bodyPr wrap="none">
                <a:spAutoFit/>
              </a:bodyPr>
              <a:p>
                <a:pPr algn="l">
                  <a:lnSpc>
                    <a:spcPct val="100000"/>
                  </a:lnSpc>
                </a:pP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应用举例：图像风格化</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22" name="圆角矩形 21"/>
            <p:cNvSpPr/>
            <p:nvPr/>
          </p:nvSpPr>
          <p:spPr>
            <a:xfrm>
              <a:off x="2927" y="7718"/>
              <a:ext cx="8966" cy="62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00000"/>
                </a:lnSpc>
              </a:pPr>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grpSp>
          <p:nvGrpSpPr>
            <p:cNvPr id="23" name="组合 22"/>
            <p:cNvGrpSpPr/>
            <p:nvPr/>
          </p:nvGrpSpPr>
          <p:grpSpPr>
            <a:xfrm rot="0">
              <a:off x="2927" y="6770"/>
              <a:ext cx="8966" cy="668"/>
              <a:chOff x="1807265" y="3866296"/>
              <a:chExt cx="5693399" cy="424801"/>
            </a:xfrm>
          </p:grpSpPr>
          <p:sp>
            <p:nvSpPr>
              <p:cNvPr id="24" name="圆角矩形 23"/>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00000"/>
                  </a:lnSpc>
                </a:pPr>
                <a:endParaRPr lang="zh-CN" altLang="en-US" sz="1350"/>
              </a:p>
            </p:txBody>
          </p:sp>
          <p:sp>
            <p:nvSpPr>
              <p:cNvPr id="25" name="矩形 24"/>
              <p:cNvSpPr/>
              <p:nvPr/>
            </p:nvSpPr>
            <p:spPr>
              <a:xfrm>
                <a:off x="1881814" y="3877077"/>
                <a:ext cx="3597910" cy="414020"/>
              </a:xfrm>
              <a:prstGeom prst="rect">
                <a:avLst/>
              </a:prstGeom>
            </p:spPr>
            <p:txBody>
              <a:bodyPr wrap="none">
                <a:spAutoFit/>
              </a:bodyPr>
              <a:p>
                <a:pPr algn="l">
                  <a:lnSpc>
                    <a:spcPct val="100000"/>
                  </a:lnSpc>
                </a:pP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7.5</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应用举例：图像标注</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807585" cy="414020"/>
          </a:xfrm>
          <a:prstGeom prst="rect">
            <a:avLst/>
          </a:prstGeom>
          <a:noFill/>
        </p:spPr>
        <p:txBody>
          <a:bodyPr wrap="none" rtlCol="0">
            <a:spAutoFit/>
          </a:bodyPr>
          <a:lstStyle/>
          <a:p>
            <a:r>
              <a:rPr lang="en-US" altLang="zh-CN" sz="2100" b="1" spc="225" dirty="0" smtClean="0">
                <a:solidFill>
                  <a:prstClr val="white"/>
                </a:solidFill>
              </a:rPr>
              <a:t>7.2</a:t>
            </a:r>
            <a:r>
              <a:rPr lang="zh-CN" altLang="en-US" sz="2100" b="1" spc="225" dirty="0" smtClean="0">
                <a:solidFill>
                  <a:prstClr val="white"/>
                </a:solidFill>
              </a:rPr>
              <a:t>基于深度学习的大规模图像识别</a:t>
            </a:r>
            <a:endParaRPr lang="zh-CN" altLang="en-US" sz="2100" b="1" spc="225" dirty="0" smtClean="0">
              <a:solidFill>
                <a:prstClr val="white"/>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512093" y="232487"/>
            <a:ext cx="2633980" cy="299085"/>
          </a:xfrm>
          <a:prstGeom prst="rect">
            <a:avLst/>
          </a:prstGeom>
          <a:noFill/>
        </p:spPr>
        <p:txBody>
          <a:bodyPr wrap="none" rtlCol="0">
            <a:spAutoFit/>
          </a:bodyPr>
          <a:lstStyle/>
          <a:p>
            <a:pPr algn="l"/>
            <a:r>
              <a:rPr lang="zh-CN" altLang="en-US" sz="1350" dirty="0" smtClean="0">
                <a:solidFill>
                  <a:prstClr val="white"/>
                </a:solidFill>
                <a:sym typeface="+mn-ea"/>
              </a:rPr>
              <a:t>第七章 深度学习在图像中的应用</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a:solidFill>
                  <a:schemeClr val="bg1">
                    <a:lumMod val="50000"/>
                  </a:schemeClr>
                </a:solidFill>
              </a:rPr>
              <a:t>31</a:t>
            </a:r>
            <a:endParaRPr lang="en-U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3166745" cy="337185"/>
          </a:xfrm>
          <a:prstGeom prst="rect">
            <a:avLst/>
          </a:prstGeom>
        </p:spPr>
        <p:txBody>
          <a:bodyPr wrap="none">
            <a:spAutoFit/>
          </a:bodyPr>
          <a:lstStyle/>
          <a:p>
            <a:r>
              <a:rPr lang="en-US" altLang="zh-CN" sz="1600" b="1" dirty="0" smtClean="0">
                <a:solidFill>
                  <a:srgbClr val="3D89BC"/>
                </a:solidFill>
              </a:rPr>
              <a:t>1</a:t>
            </a:r>
            <a:r>
              <a:rPr lang="zh-CN" altLang="zh-CN" sz="1600" b="1" dirty="0" smtClean="0">
                <a:solidFill>
                  <a:srgbClr val="3D89BC"/>
                </a:solidFill>
              </a:rPr>
              <a:t>．大规模图像数据库</a:t>
            </a:r>
            <a:r>
              <a:rPr lang="en-US" altLang="zh-CN" sz="1600" b="1" dirty="0" smtClean="0">
                <a:solidFill>
                  <a:srgbClr val="3D89BC"/>
                </a:solidFill>
              </a:rPr>
              <a:t>:Imagenet</a:t>
            </a:r>
            <a:endParaRPr lang="en-US" altLang="zh-CN" sz="1600" b="1" dirty="0" smtClean="0">
              <a:solidFill>
                <a:srgbClr val="3D89BC"/>
              </a:solidFill>
            </a:endParaRPr>
          </a:p>
        </p:txBody>
      </p:sp>
      <p:sp>
        <p:nvSpPr>
          <p:cNvPr id="37" name="矩形 36"/>
          <p:cNvSpPr/>
          <p:nvPr/>
        </p:nvSpPr>
        <p:spPr>
          <a:xfrm>
            <a:off x="690113" y="1382945"/>
            <a:ext cx="7621400" cy="103687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sz="1600" dirty="0" smtClean="0"/>
              <a:t>ImageNet由美国斯坦福大学Li Fei-fei教授的研究团队提出，是一个很大规模的数据库，包含超过一千五百万具有标签的高清图像，这些图像可以分成约两万两千个类别。这些图像均从网络中采集而得；并使用亚马逊的“土耳其机器人”众包工具，集广大网民的力量手工标注获得图像对应的标签。</a:t>
            </a:r>
            <a:endParaRPr sz="1600" dirty="0" smtClean="0"/>
          </a:p>
        </p:txBody>
      </p:sp>
      <p:pic>
        <p:nvPicPr>
          <p:cNvPr id="100" name="图片 99"/>
          <p:cNvPicPr/>
          <p:nvPr/>
        </p:nvPicPr>
        <p:blipFill>
          <a:blip r:embed="rId3"/>
          <a:stretch>
            <a:fillRect/>
          </a:stretch>
        </p:blipFill>
        <p:spPr>
          <a:xfrm>
            <a:off x="1948180" y="2419985"/>
            <a:ext cx="5105400" cy="3319145"/>
          </a:xfrm>
          <a:prstGeom prst="rect">
            <a:avLst/>
          </a:prstGeom>
          <a:noFill/>
          <a:ln w="9525">
            <a:noFill/>
          </a:ln>
        </p:spPr>
      </p:pic>
      <p:sp>
        <p:nvSpPr>
          <p:cNvPr id="101" name="文本框 100"/>
          <p:cNvSpPr txBox="1"/>
          <p:nvPr/>
        </p:nvSpPr>
        <p:spPr>
          <a:xfrm>
            <a:off x="1948180" y="5738812"/>
            <a:ext cx="5080000" cy="252730"/>
          </a:xfrm>
          <a:prstGeom prst="rect">
            <a:avLst/>
          </a:prstGeom>
          <a:noFill/>
          <a:ln w="9525">
            <a:noFill/>
          </a:ln>
        </p:spPr>
        <p:txBody>
          <a:bodyPr wrap="square">
            <a:spAutoFit/>
          </a:bodyPr>
          <a:p>
            <a:pPr indent="0"/>
            <a:r>
              <a:rPr lang="en-US" sz="1050" b="0">
                <a:latin typeface="宋体" panose="02010600030101010101" pitchFamily="2" charset="-122"/>
                <a:ea typeface="宋体" panose="02010600030101010101" pitchFamily="2" charset="-122"/>
              </a:rPr>
              <a:t> </a:t>
            </a:r>
            <a:endParaRPr lang="zh-CN" altLang="en-US"/>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807585" cy="414020"/>
          </a:xfrm>
          <a:prstGeom prst="rect">
            <a:avLst/>
          </a:prstGeom>
          <a:noFill/>
        </p:spPr>
        <p:txBody>
          <a:bodyPr wrap="none" rtlCol="0">
            <a:spAutoFit/>
          </a:bodyPr>
          <a:lstStyle/>
          <a:p>
            <a:pPr algn="l"/>
            <a:r>
              <a:rPr lang="en-US" altLang="zh-CN" sz="2100" b="1" spc="225" dirty="0" smtClean="0">
                <a:solidFill>
                  <a:prstClr val="white"/>
                </a:solidFill>
                <a:sym typeface="+mn-ea"/>
              </a:rPr>
              <a:t>7.2</a:t>
            </a:r>
            <a:r>
              <a:rPr lang="zh-CN" altLang="en-US" sz="2100" b="1" spc="225" dirty="0" smtClean="0">
                <a:solidFill>
                  <a:prstClr val="white"/>
                </a:solidFill>
                <a:sym typeface="+mn-ea"/>
              </a:rPr>
              <a:t>基于深度学习的大规模图像识别</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512093" y="232487"/>
            <a:ext cx="2633980" cy="299085"/>
          </a:xfrm>
          <a:prstGeom prst="rect">
            <a:avLst/>
          </a:prstGeom>
          <a:noFill/>
        </p:spPr>
        <p:txBody>
          <a:bodyPr wrap="none" rtlCol="0">
            <a:spAutoFit/>
          </a:bodyPr>
          <a:lstStyle/>
          <a:p>
            <a:pPr algn="l"/>
            <a:r>
              <a:rPr lang="zh-CN" altLang="en-US" sz="1350" dirty="0" smtClean="0">
                <a:solidFill>
                  <a:prstClr val="white"/>
                </a:solidFill>
                <a:sym typeface="+mn-ea"/>
              </a:rPr>
              <a:t>第七章 深度学习在图像中的应用</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a:solidFill>
                  <a:schemeClr val="bg1">
                    <a:lumMod val="50000"/>
                  </a:schemeClr>
                </a:solidFill>
              </a:rPr>
              <a:t>31</a:t>
            </a:r>
            <a:endParaRPr lang="en-U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2148840" cy="337185"/>
          </a:xfrm>
          <a:prstGeom prst="rect">
            <a:avLst/>
          </a:prstGeom>
        </p:spPr>
        <p:txBody>
          <a:bodyPr wrap="none">
            <a:spAutoFit/>
          </a:bodyPr>
          <a:lstStyle/>
          <a:p>
            <a:r>
              <a:rPr lang="en-US" altLang="zh-CN" sz="1600" b="1" dirty="0" smtClean="0">
                <a:solidFill>
                  <a:srgbClr val="3D89BC"/>
                </a:solidFill>
              </a:rPr>
              <a:t>2</a:t>
            </a:r>
            <a:r>
              <a:rPr lang="zh-CN" altLang="zh-CN" sz="1600" b="1" dirty="0" smtClean="0">
                <a:solidFill>
                  <a:srgbClr val="3D89BC"/>
                </a:solidFill>
              </a:rPr>
              <a:t>．</a:t>
            </a:r>
            <a:r>
              <a:rPr lang="en-US" altLang="zh-CN" sz="1600" b="1" dirty="0" smtClean="0">
                <a:solidFill>
                  <a:srgbClr val="3D89BC"/>
                </a:solidFill>
              </a:rPr>
              <a:t>AlexNet</a:t>
            </a:r>
            <a:r>
              <a:rPr lang="zh-CN" altLang="en-US" sz="1600" b="1" dirty="0" smtClean="0">
                <a:solidFill>
                  <a:srgbClr val="3D89BC"/>
                </a:solidFill>
              </a:rPr>
              <a:t>网络结构</a:t>
            </a:r>
            <a:endParaRPr lang="zh-CN" altLang="en-US" sz="1600" b="1" dirty="0" smtClean="0">
              <a:solidFill>
                <a:srgbClr val="3D89BC"/>
              </a:solidFill>
            </a:endParaRPr>
          </a:p>
        </p:txBody>
      </p:sp>
      <p:sp>
        <p:nvSpPr>
          <p:cNvPr id="37" name="矩形 36"/>
          <p:cNvSpPr/>
          <p:nvPr/>
        </p:nvSpPr>
        <p:spPr>
          <a:xfrm>
            <a:off x="690245" y="1383030"/>
            <a:ext cx="7621270" cy="88646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       </a:t>
            </a:r>
            <a:r>
              <a:rPr sz="1600" dirty="0" smtClean="0"/>
              <a:t>AlexNet总共包含8个学习层：前5层是卷积层，最后3层是全连接层。在这5个卷积层中，第1、2、5层后面有最大值池化（Max pooling）层。</a:t>
            </a:r>
            <a:endParaRPr sz="1600" dirty="0" smtClean="0"/>
          </a:p>
        </p:txBody>
      </p:sp>
      <p:pic>
        <p:nvPicPr>
          <p:cNvPr id="282" name="图片 28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1508125" y="2503170"/>
            <a:ext cx="6115050" cy="3199765"/>
          </a:xfrm>
          <a:prstGeom prst="rect">
            <a:avLst/>
          </a:prstGeom>
          <a:noFill/>
          <a:ln>
            <a:noFill/>
          </a:ln>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807585" cy="414020"/>
          </a:xfrm>
          <a:prstGeom prst="rect">
            <a:avLst/>
          </a:prstGeom>
          <a:noFill/>
        </p:spPr>
        <p:txBody>
          <a:bodyPr wrap="none" rtlCol="0">
            <a:spAutoFit/>
          </a:bodyPr>
          <a:lstStyle/>
          <a:p>
            <a:r>
              <a:rPr lang="en-US" altLang="zh-CN" sz="2100" b="1" spc="225" dirty="0" smtClean="0">
                <a:solidFill>
                  <a:prstClr val="white"/>
                </a:solidFill>
                <a:sym typeface="+mn-ea"/>
              </a:rPr>
              <a:t>7.2</a:t>
            </a:r>
            <a:r>
              <a:rPr lang="zh-CN" altLang="en-US" sz="2100" b="1" spc="225" dirty="0" smtClean="0">
                <a:solidFill>
                  <a:prstClr val="white"/>
                </a:solidFill>
                <a:sym typeface="+mn-ea"/>
              </a:rPr>
              <a:t>基于深度学习的大规模图像识别</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512093" y="245822"/>
            <a:ext cx="2633980" cy="299085"/>
          </a:xfrm>
          <a:prstGeom prst="rect">
            <a:avLst/>
          </a:prstGeom>
          <a:noFill/>
        </p:spPr>
        <p:txBody>
          <a:bodyPr wrap="none" rtlCol="0">
            <a:spAutoFit/>
          </a:bodyPr>
          <a:lstStyle/>
          <a:p>
            <a:pPr algn="l"/>
            <a:r>
              <a:rPr lang="zh-CN" altLang="en-US" sz="1350" dirty="0" smtClean="0">
                <a:solidFill>
                  <a:prstClr val="white"/>
                </a:solidFill>
                <a:sym typeface="+mn-ea"/>
              </a:rPr>
              <a:t>第七章 深度学习在图像中的应用</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a:solidFill>
                  <a:schemeClr val="bg1">
                    <a:lumMod val="50000"/>
                  </a:schemeClr>
                </a:solidFill>
              </a:rPr>
              <a:t>31</a:t>
            </a:r>
            <a:endParaRPr lang="en-U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2451735" cy="337185"/>
          </a:xfrm>
          <a:prstGeom prst="rect">
            <a:avLst/>
          </a:prstGeom>
        </p:spPr>
        <p:txBody>
          <a:bodyPr wrap="none">
            <a:spAutoFit/>
          </a:bodyPr>
          <a:lstStyle/>
          <a:p>
            <a:r>
              <a:rPr lang="en-US" altLang="zh-CN" sz="1600" b="1" dirty="0" smtClean="0">
                <a:solidFill>
                  <a:srgbClr val="3D89BC"/>
                </a:solidFill>
              </a:rPr>
              <a:t>3</a:t>
            </a:r>
            <a:r>
              <a:rPr lang="zh-CN" altLang="zh-CN" sz="1600" b="1" dirty="0" smtClean="0">
                <a:solidFill>
                  <a:srgbClr val="3D89BC"/>
                </a:solidFill>
              </a:rPr>
              <a:t>．非线性激活函数</a:t>
            </a:r>
            <a:r>
              <a:rPr lang="en-US" altLang="zh-CN" sz="1600" b="1" dirty="0" smtClean="0">
                <a:solidFill>
                  <a:srgbClr val="3D89BC"/>
                </a:solidFill>
              </a:rPr>
              <a:t>ReLU</a:t>
            </a:r>
            <a:endParaRPr lang="en-US" altLang="zh-CN" sz="1600" b="1" dirty="0" smtClean="0">
              <a:solidFill>
                <a:srgbClr val="3D89BC"/>
              </a:solidFill>
            </a:endParaRPr>
          </a:p>
        </p:txBody>
      </p:sp>
      <p:sp>
        <p:nvSpPr>
          <p:cNvPr id="37" name="矩形 36"/>
          <p:cNvSpPr/>
          <p:nvPr/>
        </p:nvSpPr>
        <p:spPr>
          <a:xfrm>
            <a:off x="690245" y="1227455"/>
            <a:ext cx="7621270" cy="104203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      </a:t>
            </a:r>
            <a:r>
              <a:rPr sz="1600" dirty="0" smtClean="0"/>
              <a:t>AlexNet中，使用ReLU激活函数来替代Sigmoid激活函数。相比较于Sigmoid激活函数而言</a:t>
            </a:r>
            <a:r>
              <a:rPr lang="zh-CN" sz="1600" dirty="0" smtClean="0"/>
              <a:t>：（1）ReLU激活函数在大于0的部分梯度为常数，不会出现梯度弥散现象；（2）ReLU激活函数在小于0的部分梯度都为0，可以在一定程度上缓解过拟合现象的发生；（3）ReLU激活函数的导数计算非常简单快速</a:t>
            </a:r>
            <a:endParaRPr lang="zh-CN" sz="1600" dirty="0" smtClean="0"/>
          </a:p>
        </p:txBody>
      </p:sp>
      <p:pic>
        <p:nvPicPr>
          <p:cNvPr id="281" name="图片 281" descr="sigmoid和ReL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1411605" y="2576830"/>
            <a:ext cx="6087110" cy="2859405"/>
          </a:xfrm>
          <a:prstGeom prst="rect">
            <a:avLst/>
          </a:prstGeom>
          <a:noFill/>
          <a:ln>
            <a:noFill/>
          </a:ln>
        </p:spPr>
      </p:pic>
      <p:sp>
        <p:nvSpPr>
          <p:cNvPr id="101" name="文本框 100"/>
          <p:cNvSpPr txBox="1"/>
          <p:nvPr/>
        </p:nvSpPr>
        <p:spPr>
          <a:xfrm>
            <a:off x="2032000" y="3302635"/>
            <a:ext cx="5080000" cy="252730"/>
          </a:xfrm>
          <a:prstGeom prst="rect">
            <a:avLst/>
          </a:prstGeom>
          <a:noFill/>
          <a:ln w="9525">
            <a:noFill/>
          </a:ln>
        </p:spPr>
        <p:txBody>
          <a:bodyPr>
            <a:spAutoFit/>
          </a:bodyPr>
          <a:p>
            <a:pPr indent="406400"/>
            <a:r>
              <a:rPr lang="zh-CN" sz="1050" b="0">
                <a:ea typeface="宋体" panose="02010600030101010101" pitchFamily="2" charset="-122"/>
              </a:rPr>
              <a:t>（3）ReLU激活函数的导数计算非常简单快速</a:t>
            </a:r>
            <a:endParaRPr lang="zh-CN" altLang="en-US"/>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807585" cy="414020"/>
          </a:xfrm>
          <a:prstGeom prst="rect">
            <a:avLst/>
          </a:prstGeom>
          <a:noFill/>
        </p:spPr>
        <p:txBody>
          <a:bodyPr wrap="none" rtlCol="0">
            <a:spAutoFit/>
          </a:bodyPr>
          <a:lstStyle/>
          <a:p>
            <a:r>
              <a:rPr lang="en-US" altLang="zh-CN" sz="2100" b="1" spc="225" dirty="0" smtClean="0">
                <a:solidFill>
                  <a:prstClr val="white"/>
                </a:solidFill>
                <a:sym typeface="+mn-ea"/>
              </a:rPr>
              <a:t>7.2</a:t>
            </a:r>
            <a:r>
              <a:rPr lang="zh-CN" altLang="en-US" sz="2100" b="1" spc="225" dirty="0" smtClean="0">
                <a:solidFill>
                  <a:prstClr val="white"/>
                </a:solidFill>
                <a:sym typeface="+mn-ea"/>
              </a:rPr>
              <a:t>基于深度学习的大规模图像识别</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512093" y="231852"/>
            <a:ext cx="2633980" cy="299085"/>
          </a:xfrm>
          <a:prstGeom prst="rect">
            <a:avLst/>
          </a:prstGeom>
          <a:noFill/>
        </p:spPr>
        <p:txBody>
          <a:bodyPr wrap="none" rtlCol="0">
            <a:spAutoFit/>
          </a:bodyPr>
          <a:lstStyle/>
          <a:p>
            <a:pPr algn="l"/>
            <a:r>
              <a:rPr lang="zh-CN" altLang="en-US" sz="1350" dirty="0" smtClean="0">
                <a:solidFill>
                  <a:prstClr val="white"/>
                </a:solidFill>
                <a:sym typeface="+mn-ea"/>
              </a:rPr>
              <a:t>第七章 深度学习在图像中的应用</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a:solidFill>
                  <a:schemeClr val="bg1">
                    <a:lumMod val="50000"/>
                  </a:schemeClr>
                </a:solidFill>
              </a:rPr>
              <a:t>31</a:t>
            </a:r>
            <a:endParaRPr lang="en-U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1584960" cy="337185"/>
          </a:xfrm>
          <a:prstGeom prst="rect">
            <a:avLst/>
          </a:prstGeom>
        </p:spPr>
        <p:txBody>
          <a:bodyPr wrap="none">
            <a:spAutoFit/>
          </a:bodyPr>
          <a:lstStyle/>
          <a:p>
            <a:r>
              <a:rPr lang="en-US" sz="1600" b="1" dirty="0" smtClean="0">
                <a:solidFill>
                  <a:srgbClr val="3D89BC"/>
                </a:solidFill>
              </a:rPr>
              <a:t>4.</a:t>
            </a:r>
            <a:r>
              <a:rPr lang="zh-CN" altLang="en-US" sz="1600" b="1" dirty="0" smtClean="0">
                <a:solidFill>
                  <a:srgbClr val="3D89BC"/>
                </a:solidFill>
              </a:rPr>
              <a:t>增加训练样本</a:t>
            </a:r>
            <a:endParaRPr lang="zh-CN" altLang="en-US" sz="1600" b="1" dirty="0" smtClean="0">
              <a:solidFill>
                <a:srgbClr val="3D89BC"/>
              </a:solidFill>
            </a:endParaRPr>
          </a:p>
        </p:txBody>
      </p:sp>
      <p:sp>
        <p:nvSpPr>
          <p:cNvPr id="37" name="矩形 36"/>
          <p:cNvSpPr/>
          <p:nvPr/>
        </p:nvSpPr>
        <p:spPr>
          <a:xfrm>
            <a:off x="690245" y="1227455"/>
            <a:ext cx="7621270" cy="8382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     </a:t>
            </a:r>
            <a:r>
              <a:rPr sz="1600" dirty="0" smtClean="0"/>
              <a:t>增加训练样本，又称为数据增强（data augmentation），通过对图像进行变换人为地扩大训练数据集。该方法是减少过拟合现象的一个最容易和最普遍的方法。</a:t>
            </a:r>
            <a:r>
              <a:rPr lang="zh-CN" sz="1600" dirty="0" smtClean="0"/>
              <a:t>常见数据增强方法：</a:t>
            </a:r>
            <a:r>
              <a:rPr lang="en-US" altLang="zh-CN" sz="1600" dirty="0" smtClean="0"/>
              <a:t>1</a:t>
            </a:r>
            <a:r>
              <a:rPr lang="zh-CN" altLang="en-US" sz="1600" dirty="0" smtClean="0"/>
              <a:t>、随机裁剪和水平翻转；</a:t>
            </a:r>
            <a:r>
              <a:rPr lang="en-US" altLang="zh-CN" sz="1600" dirty="0" smtClean="0"/>
              <a:t>2</a:t>
            </a:r>
            <a:r>
              <a:rPr lang="zh-CN" altLang="en-US" sz="1600" dirty="0" smtClean="0"/>
              <a:t>、颜色调整</a:t>
            </a:r>
            <a:endParaRPr lang="zh-CN" altLang="en-US" sz="1600" dirty="0" smtClean="0"/>
          </a:p>
        </p:txBody>
      </p:sp>
      <p:pic>
        <p:nvPicPr>
          <p:cNvPr id="280" name="图片 280" descr="数据增强"/>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2019300" y="2302510"/>
            <a:ext cx="5105400" cy="3422015"/>
          </a:xfrm>
          <a:prstGeom prst="rect">
            <a:avLst/>
          </a:prstGeom>
          <a:noFill/>
          <a:ln>
            <a:noFill/>
          </a:ln>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2213.7700303667366,&quot;width&quot;:1643.1365829854146}"/>
</p:tagLst>
</file>

<file path=ppt/tags/tag10.xml><?xml version="1.0" encoding="utf-8"?>
<p:tagLst xmlns:p="http://schemas.openxmlformats.org/presentationml/2006/main">
  <p:tag name="KSO_WM_UNIT_PLACING_PICTURE_USER_VIEWPORT" val="{&quot;height&quot;:2242.0209063302964,&quot;width&quot;:2169.6622024616386}"/>
</p:tagLst>
</file>

<file path=ppt/tags/tag11.xml><?xml version="1.0" encoding="utf-8"?>
<p:tagLst xmlns:p="http://schemas.openxmlformats.org/presentationml/2006/main">
  <p:tag name="KSO_WM_UNIT_PLACING_PICTURE_USER_VIEWPORT" val="{&quot;height&quot;:2242.8056528848401,&quot;width&quot;:1643.1365829854146}"/>
</p:tagLst>
</file>

<file path=ppt/tags/tag12.xml><?xml version="1.0" encoding="utf-8"?>
<p:tagLst xmlns:p="http://schemas.openxmlformats.org/presentationml/2006/main">
  <p:tag name="KSO_WM_UNIT_PLACING_PICTURE_USER_VIEWPORT" val="{&quot;height&quot;:2243.5903994393834,&quot;width&quot;:1643.1365829854146}"/>
</p:tagLst>
</file>

<file path=ppt/tags/tag13.xml><?xml version="1.0" encoding="utf-8"?>
<p:tagLst xmlns:p="http://schemas.openxmlformats.org/presentationml/2006/main">
  <p:tag name="KSO_WM_UNIT_PLACING_PICTURE_USER_VIEWPORT" val="{&quot;height&quot;:2242.8056528848401,&quot;width&quot;:1643.1365829854146}"/>
</p:tagLst>
</file>

<file path=ppt/tags/tag14.xml><?xml version="1.0" encoding="utf-8"?>
<p:tagLst xmlns:p="http://schemas.openxmlformats.org/presentationml/2006/main">
  <p:tag name="KSO_WM_UNIT_PLACING_PICTURE_USER_VIEWPORT" val="{&quot;height&quot;:2216.9090165849102,&quot;width&quot;:1643.1365829854146}"/>
</p:tagLst>
</file>

<file path=ppt/tags/tag15.xml><?xml version="1.0" encoding="utf-8"?>
<p:tagLst xmlns:p="http://schemas.openxmlformats.org/presentationml/2006/main">
  <p:tag name="KSO_WM_UNIT_PLACING_PICTURE_USER_VIEWPORT" val="{&quot;height&quot;:2242.8056528848401,&quot;width&quot;:1643.1365829854146}"/>
</p:tagLst>
</file>

<file path=ppt/tags/tag16.xml><?xml version="1.0" encoding="utf-8"?>
<p:tagLst xmlns:p="http://schemas.openxmlformats.org/presentationml/2006/main">
  <p:tag name="KSO_WM_UNIT_PLACING_PICTURE_USER_VIEWPORT" val="{&quot;height&quot;:2244.3751459939267,&quot;width&quot;:1643.1365829854146}"/>
</p:tagLst>
</file>

<file path=ppt/tags/tag17.xml><?xml version="1.0" encoding="utf-8"?>
<p:tagLst xmlns:p="http://schemas.openxmlformats.org/presentationml/2006/main">
  <p:tag name="KSO_WM_UNIT_PLACING_PICTURE_USER_VIEWPORT" val="{&quot;height&quot;:2176.1021957486569,&quot;width&quot;:1844.0167001030202}"/>
</p:tagLst>
</file>

<file path=ppt/tags/tag18.xml><?xml version="1.0" encoding="utf-8"?>
<p:tagLst xmlns:p="http://schemas.openxmlformats.org/presentationml/2006/main">
  <p:tag name="KSO_WM_UNIT_PLACING_PICTURE_USER_VIEWPORT" val="{&quot;height&quot;:2253.0073580939033,&quot;width&quot;:1643.1365829854146}"/>
</p:tagLst>
</file>

<file path=ppt/tags/tag19.xml><?xml version="1.0" encoding="utf-8"?>
<p:tagLst xmlns:p="http://schemas.openxmlformats.org/presentationml/2006/main">
  <p:tag name="KSO_WM_UNIT_PLACING_PICTURE_USER_VIEWPORT" val="{&quot;height&quot;:2252.2226115393601,&quot;width&quot;:1570.9452908962751}"/>
</p:tagLst>
</file>

<file path=ppt/tags/tag2.xml><?xml version="1.0" encoding="utf-8"?>
<p:tagLst xmlns:p="http://schemas.openxmlformats.org/presentationml/2006/main">
  <p:tag name="KSO_WM_UNIT_PLACING_PICTURE_USER_VIEWPORT" val="{&quot;height&quot;:2214.5547769212799,&quot;width&quot;:1643.1365829854146}"/>
</p:tagLst>
</file>

<file path=ppt/tags/tag20.xml><?xml version="1.0" encoding="utf-8"?>
<p:tagLst xmlns:p="http://schemas.openxmlformats.org/presentationml/2006/main">
  <p:tag name="KSO_WM_UNIT_PLACING_PICTURE_USER_VIEWPORT" val="{&quot;height&quot;:2262.4243167484233,&quot;width&quot;:1629.012199750583}"/>
</p:tagLst>
</file>

<file path=ppt/tags/tag21.xml><?xml version="1.0" encoding="utf-8"?>
<p:tagLst xmlns:p="http://schemas.openxmlformats.org/presentationml/2006/main">
  <p:tag name="KSO_WM_UNIT_PLACING_PICTURE_USER_VIEWPORT" val="{&quot;height&quot;:2245.9446391030133,&quot;width&quot;:1555.2515317464622}"/>
</p:tagLst>
</file>

<file path=ppt/tags/tag22.xml><?xml version="1.0" encoding="utf-8"?>
<p:tagLst xmlns:p="http://schemas.openxmlformats.org/presentationml/2006/main">
  <p:tag name="KSO_WM_UNIT_PLACING_PICTURE_USER_VIEWPORT" val="{&quot;height&quot;:2352.6701705209061,&quot;width&quot;:1724.744130564442}"/>
</p:tagLst>
</file>

<file path=ppt/tags/tag23.xml><?xml version="1.0" encoding="utf-8"?>
<p:tagLst xmlns:p="http://schemas.openxmlformats.org/presentationml/2006/main">
  <p:tag name="KSO_WM_UNIT_PLACING_PICTURE_USER_VIEWPORT" val="{&quot;height&quot;:2346.3921980845598,&quot;width&quot;:1727.0981944369139}"/>
</p:tagLst>
</file>

<file path=ppt/tags/tag3.xml><?xml version="1.0" encoding="utf-8"?>
<p:tagLst xmlns:p="http://schemas.openxmlformats.org/presentationml/2006/main">
  <p:tag name="KSO_WM_UNIT_PLACING_PICTURE_USER_VIEWPORT" val="{&quot;height&quot;:2126.6631628124269,&quot;width&quot;:1576.4381065987097}"/>
</p:tagLst>
</file>

<file path=ppt/tags/tag4.xml><?xml version="1.0" encoding="utf-8"?>
<p:tagLst xmlns:p="http://schemas.openxmlformats.org/presentationml/2006/main">
  <p:tag name="KSO_WM_UNIT_PLACING_PICTURE_USER_VIEWPORT" val="{&quot;height&quot;:2214.5547769212799,&quot;width&quot;:1738.8685137992736}"/>
</p:tagLst>
</file>

<file path=ppt/tags/tag5.xml><?xml version="1.0" encoding="utf-8"?>
<p:tagLst xmlns:p="http://schemas.openxmlformats.org/presentationml/2006/main">
  <p:tag name="KSO_WM_UNIT_PLACING_PICTURE_USER_VIEWPORT" val="{&quot;height&quot;:2365.2261153935997,&quot;width&quot;:2009.5858591335468}"/>
</p:tagLst>
</file>

<file path=ppt/tags/tag6.xml><?xml version="1.0" encoding="utf-8"?>
<p:tagLst xmlns:p="http://schemas.openxmlformats.org/presentationml/2006/main">
  <p:tag name="KSO_WM_UNIT_PLACING_PICTURE_USER_VIEWPORT" val="{&quot;height&quot;:2196.5056061667833,&quot;width&quot;:1618.0265683457139}"/>
</p:tagLst>
</file>

<file path=ppt/tags/tag7.xml><?xml version="1.0" encoding="utf-8"?>
<p:tagLst xmlns:p="http://schemas.openxmlformats.org/presentationml/2006/main">
  <p:tag name="KSO_WM_UNIT_PLACING_PICTURE_USER_VIEWPORT" val="{&quot;height&quot;:2197.2903527213266,&quot;width&quot;:1570.1606029387845}"/>
</p:tagLst>
</file>

<file path=ppt/tags/tag8.xml><?xml version="1.0" encoding="utf-8"?>
<p:tagLst xmlns:p="http://schemas.openxmlformats.org/presentationml/2006/main">
  <p:tag name="KSO_WM_UNIT_PLACING_PICTURE_USER_VIEWPORT" val="{&quot;height&quot;:2831.3655687923383,&quot;width&quot;:1946.0261345768042}"/>
</p:tagLst>
</file>

<file path=ppt/tags/tag9.xml><?xml version="1.0" encoding="utf-8"?>
<p:tagLst xmlns:p="http://schemas.openxmlformats.org/presentationml/2006/main">
  <p:tag name="KSO_WM_UNIT_PLACING_PICTURE_USER_VIEWPORT" val="{&quot;height&quot;:2216.9090165849102,&quot;width&quot;:1738.083825841783}"/>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4066</Words>
  <Application>WPS 演示</Application>
  <PresentationFormat>全屏显示(4:3)</PresentationFormat>
  <Paragraphs>417</Paragraphs>
  <Slides>27</Slides>
  <Notes>0</Notes>
  <HiddenSlides>0</HiddenSlides>
  <MMClips>0</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2</vt:i4>
      </vt:variant>
      <vt:variant>
        <vt:lpstr>幻灯片标题</vt:lpstr>
      </vt:variant>
      <vt:variant>
        <vt:i4>27</vt:i4>
      </vt:variant>
    </vt:vector>
  </HeadingPairs>
  <TitlesOfParts>
    <vt:vector size="39" baseType="lpstr">
      <vt:lpstr>Arial</vt:lpstr>
      <vt:lpstr>宋体</vt:lpstr>
      <vt:lpstr>Wingdings</vt:lpstr>
      <vt:lpstr>微软雅黑</vt:lpstr>
      <vt:lpstr>Arial Unicode MS</vt:lpstr>
      <vt:lpstr>Calibri</vt:lpstr>
      <vt:lpstr>Times New Roman</vt:lpstr>
      <vt:lpstr>Wingdings</vt:lpstr>
      <vt:lpstr>方正粗黑宋简体</vt:lpstr>
      <vt:lpstr>Office 主题</vt:lpstr>
      <vt:lpstr>Equation.KSEE3</vt:lpstr>
      <vt:lpstr>Equation.KSEE3</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cstor</dc:creator>
  <cp:lastModifiedBy>YAYA</cp:lastModifiedBy>
  <cp:revision>399</cp:revision>
  <dcterms:created xsi:type="dcterms:W3CDTF">2015-11-23T03:31:00Z</dcterms:created>
  <dcterms:modified xsi:type="dcterms:W3CDTF">2021-03-17T02:24:54Z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