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3"/>
  </p:handoutMasterIdLst>
  <p:sldIdLst>
    <p:sldId id="573" r:id="rId3"/>
    <p:sldId id="512" r:id="rId4"/>
    <p:sldId id="574" r:id="rId6"/>
    <p:sldId id="522" r:id="rId7"/>
    <p:sldId id="575" r:id="rId8"/>
    <p:sldId id="576" r:id="rId9"/>
    <p:sldId id="577" r:id="rId10"/>
    <p:sldId id="578" r:id="rId11"/>
    <p:sldId id="579" r:id="rId12"/>
    <p:sldId id="580" r:id="rId13"/>
    <p:sldId id="581" r:id="rId14"/>
    <p:sldId id="582" r:id="rId15"/>
    <p:sldId id="583" r:id="rId16"/>
    <p:sldId id="584" r:id="rId17"/>
    <p:sldId id="586" r:id="rId18"/>
    <p:sldId id="585" r:id="rId19"/>
    <p:sldId id="587" r:id="rId20"/>
    <p:sldId id="588" r:id="rId21"/>
    <p:sldId id="589" r:id="rId22"/>
    <p:sldId id="591" r:id="rId23"/>
    <p:sldId id="592" r:id="rId24"/>
    <p:sldId id="593" r:id="rId25"/>
    <p:sldId id="590" r:id="rId26"/>
    <p:sldId id="594" r:id="rId27"/>
    <p:sldId id="595" r:id="rId28"/>
    <p:sldId id="597" r:id="rId29"/>
    <p:sldId id="598" r:id="rId30"/>
    <p:sldId id="599" r:id="rId31"/>
    <p:sldId id="600" r:id="rId32"/>
    <p:sldId id="601" r:id="rId33"/>
    <p:sldId id="602" r:id="rId34"/>
    <p:sldId id="603" r:id="rId35"/>
    <p:sldId id="604" r:id="rId36"/>
    <p:sldId id="605" r:id="rId37"/>
    <p:sldId id="606" r:id="rId38"/>
    <p:sldId id="628" r:id="rId39"/>
    <p:sldId id="607" r:id="rId40"/>
    <p:sldId id="608" r:id="rId41"/>
    <p:sldId id="609" r:id="rId42"/>
    <p:sldId id="610" r:id="rId43"/>
    <p:sldId id="611" r:id="rId44"/>
    <p:sldId id="613" r:id="rId45"/>
    <p:sldId id="612" r:id="rId46"/>
    <p:sldId id="614" r:id="rId47"/>
    <p:sldId id="615" r:id="rId48"/>
    <p:sldId id="616" r:id="rId49"/>
    <p:sldId id="617" r:id="rId50"/>
    <p:sldId id="618" r:id="rId51"/>
    <p:sldId id="619" r:id="rId52"/>
    <p:sldId id="620" r:id="rId53"/>
    <p:sldId id="621" r:id="rId54"/>
    <p:sldId id="622" r:id="rId55"/>
    <p:sldId id="625" r:id="rId56"/>
    <p:sldId id="626" r:id="rId57"/>
    <p:sldId id="627" r:id="rId58"/>
    <p:sldId id="447" r:id="rId59"/>
    <p:sldId id="676" r:id="rId60"/>
    <p:sldId id="677" r:id="rId61"/>
    <p:sldId id="656"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66"/>
    <a:srgbClr val="003399"/>
    <a:srgbClr val="000099"/>
    <a:srgbClr val="0033CC"/>
    <a:srgbClr val="3D89BC"/>
    <a:srgbClr val="008EC0"/>
    <a:srgbClr val="0099FF"/>
    <a:srgbClr val="33CC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98" d="100"/>
          <a:sy n="98" d="100"/>
        </p:scale>
        <p:origin x="132" y="56"/>
      </p:cViewPr>
      <p:guideLst>
        <p:guide orient="horz" pos="4063"/>
        <p:guide pos="1830"/>
        <p:guide pos="181"/>
        <p:guide pos="5488"/>
        <p:guide orient="horz" pos="1514"/>
        <p:guide orient="horz" pos="783"/>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数据的购物篮模型用于描述两类对象之间一种常见形式的多对多关系。其中的一类对象是项（</a:t>
            </a:r>
            <a:r>
              <a:rPr lang="en-US" altLang="zh-CN" dirty="0"/>
              <a:t>item</a:t>
            </a:r>
            <a:r>
              <a:rPr lang="zh-CN" altLang="en-US" dirty="0"/>
              <a:t>），另一类对象是购物篮，后者有时称为交易。每个购物篮由多个项组成的集合（称为项集，</a:t>
            </a:r>
            <a:r>
              <a:rPr lang="en-US" altLang="zh-CN" dirty="0"/>
              <a:t>itemset</a:t>
            </a:r>
            <a:r>
              <a:rPr lang="zh-CN" altLang="en-US" dirty="0"/>
              <a:t>）构成。通常我们都假设一个购物篮中项的总数目较小，相对于所有项的总数目而言要小得多。而购物篮的数目通常假设很大，导致在内存中无法存放。</a:t>
            </a:r>
            <a:endParaRPr lang="zh-CN" altLang="en-US" dirty="0"/>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1.bin"/><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27.emf"/><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6.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png"/><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3.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image" Target="../media/image39.png"/><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1.png"/><Relationship Id="rId7" Type="http://schemas.openxmlformats.org/officeDocument/2006/relationships/image" Target="../media/image39.png"/><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 Id="rId3" Type="http://schemas.openxmlformats.org/officeDocument/2006/relationships/image" Target="../media/image40.png"/><Relationship Id="rId2" Type="http://schemas.openxmlformats.org/officeDocument/2006/relationships/image" Target="../media/image6.png"/><Relationship Id="rId10" Type="http://schemas.openxmlformats.org/officeDocument/2006/relationships/notesSlide" Target="../notesSlides/notesSlide26.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33.png"/><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oleObject" Target="../embeddings/oleObject3.bin"/><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44.emf"/><Relationship Id="rId3"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emf"/><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image" Target="../media/image54.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58.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hyperlink" Target="http://www.chinarobots.cn/" TargetMode="External"/><Relationship Id="rId7" Type="http://schemas.openxmlformats.org/officeDocument/2006/relationships/image" Target="../media/image63.png"/><Relationship Id="rId6" Type="http://schemas.openxmlformats.org/officeDocument/2006/relationships/hyperlink" Target="http://www.chinaaiworld.cn/" TargetMode="External"/><Relationship Id="rId5" Type="http://schemas.openxmlformats.org/officeDocument/2006/relationships/image" Target="../media/image62.png"/><Relationship Id="rId4" Type="http://schemas.openxmlformats.org/officeDocument/2006/relationships/hyperlink" Target="http://www.chinacloud.cn/" TargetMode="External"/><Relationship Id="rId3" Type="http://schemas.openxmlformats.org/officeDocument/2006/relationships/image" Target="../media/image61.png"/><Relationship Id="rId29" Type="http://schemas.openxmlformats.org/officeDocument/2006/relationships/slideLayout" Target="../slideLayouts/slideLayout2.xml"/><Relationship Id="rId28" Type="http://schemas.openxmlformats.org/officeDocument/2006/relationships/image" Target="../media/image76.png"/><Relationship Id="rId27" Type="http://schemas.openxmlformats.org/officeDocument/2006/relationships/image" Target="../media/image75.png"/><Relationship Id="rId26" Type="http://schemas.openxmlformats.org/officeDocument/2006/relationships/image" Target="../media/image74.jpeg"/><Relationship Id="rId25" Type="http://schemas.openxmlformats.org/officeDocument/2006/relationships/image" Target="../media/image73.jpeg"/><Relationship Id="rId24" Type="http://schemas.openxmlformats.org/officeDocument/2006/relationships/image" Target="../media/image72.png"/><Relationship Id="rId23" Type="http://schemas.openxmlformats.org/officeDocument/2006/relationships/hyperlink" Target="http://www.envicloud.cn/" TargetMode="External"/><Relationship Id="rId22" Type="http://schemas.openxmlformats.org/officeDocument/2006/relationships/image" Target="../media/image71.png"/><Relationship Id="rId21" Type="http://schemas.openxmlformats.org/officeDocument/2006/relationships/image" Target="../media/image70.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69.png"/><Relationship Id="rId18" Type="http://schemas.openxmlformats.org/officeDocument/2006/relationships/hyperlink" Target="http://www.netofthings.cn/" TargetMode="External"/><Relationship Id="rId17" Type="http://schemas.openxmlformats.org/officeDocument/2006/relationships/image" Target="../media/image68.png"/><Relationship Id="rId16" Type="http://schemas.openxmlformats.org/officeDocument/2006/relationships/hyperlink" Target="http://www.thebigdata.cn/" TargetMode="External"/><Relationship Id="rId15" Type="http://schemas.openxmlformats.org/officeDocument/2006/relationships/image" Target="../media/image67.png"/><Relationship Id="rId14" Type="http://schemas.openxmlformats.org/officeDocument/2006/relationships/hyperlink" Target="http://www.worldstor.cn/" TargetMode="External"/><Relationship Id="rId13" Type="http://schemas.openxmlformats.org/officeDocument/2006/relationships/image" Target="../media/image66.png"/><Relationship Id="rId12" Type="http://schemas.openxmlformats.org/officeDocument/2006/relationships/hyperlink" Target="http://www.pm25.org.cn/" TargetMode="External"/><Relationship Id="rId11" Type="http://schemas.openxmlformats.org/officeDocument/2006/relationships/image" Target="../media/image65.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4" name="矩形 3"/>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7"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1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19"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1"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1078565"/>
              </a:xfrm>
              <a:prstGeom prst="rect">
                <a:avLst/>
              </a:prstGeom>
            </p:spPr>
            <p:txBody>
              <a:bodyPr wrap="square">
                <a:spAutoFit/>
              </a:bodyPr>
              <a:lstStyle/>
              <a:p>
                <a:r>
                  <a:rPr lang="en-US" altLang="zh-CN" sz="1600" b="1" dirty="0"/>
                  <a:t>5.</a:t>
                </a:r>
                <a:r>
                  <a:rPr lang="zh-CN" altLang="zh-CN" sz="1600" b="1" dirty="0"/>
                  <a:t>提升度（</a:t>
                </a:r>
                <a:r>
                  <a:rPr lang="en-US" altLang="zh-CN" sz="1600" b="1" dirty="0"/>
                  <a:t>lift</a:t>
                </a:r>
                <a:r>
                  <a:rPr lang="zh-CN" altLang="zh-CN" sz="1600" b="1" dirty="0"/>
                  <a:t>）</a:t>
                </a:r>
                <a:endParaRPr lang="zh-CN" altLang="zh-CN" sz="1600" dirty="0"/>
              </a:p>
              <a:p>
                <a:r>
                  <a:rPr lang="en-US" altLang="zh-CN" sz="1600" dirty="0"/>
                  <a:t>       </a:t>
                </a:r>
                <a:r>
                  <a:rPr lang="zh-CN" altLang="zh-CN" sz="1600" dirty="0"/>
                  <a:t>从</a:t>
                </a:r>
                <a:r>
                  <a:rPr lang="zh-CN" altLang="en-US" sz="1600" dirty="0"/>
                  <a:t>下</a:t>
                </a:r>
                <a:r>
                  <a:rPr lang="zh-CN" altLang="zh-CN" sz="1600" dirty="0"/>
                  <a:t>表中可以得出，</a:t>
                </a:r>
                <a14:m>
                  <m:oMath xmlns:m="http://schemas.openxmlformats.org/officeDocument/2006/math">
                    <m:r>
                      <m:rPr>
                        <m:sty m:val="p"/>
                      </m:rPr>
                      <a:rPr lang="en-US" altLang="zh-CN" sz="1600">
                        <a:latin typeface="Cambria Math" panose="02040503050406030204" pitchFamily="18" charset="0"/>
                      </a:rPr>
                      <m:t>lift</m:t>
                    </m:r>
                    <m:d>
                      <m:dPr>
                        <m:ctrlPr>
                          <a:rPr lang="zh-CN" altLang="zh-CN" sz="1600" i="1">
                            <a:latin typeface="Cambria Math" panose="02040503050406030204" pitchFamily="18" charset="0"/>
                          </a:rPr>
                        </m:ctrlPr>
                      </m:dPr>
                      <m:e>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e>
                    </m:d>
                    <m:r>
                      <a:rPr lang="en-US" altLang="zh-CN" sz="1600" i="1">
                        <a:latin typeface="Cambria Math" panose="02040503050406030204" pitchFamily="18" charset="0"/>
                      </a:rPr>
                      <m:t>=1.33</m:t>
                    </m:r>
                  </m:oMath>
                </a14:m>
                <a:r>
                  <a:rPr lang="en-US" altLang="zh-CN" sz="1600" dirty="0"/>
                  <a:t>&gt;1</a:t>
                </a:r>
                <a:r>
                  <a:rPr lang="zh-CN" altLang="zh-CN" sz="1600" dirty="0"/>
                  <a:t>。进一步说明了关联规则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的可靠性。</a:t>
                </a:r>
                <a:endParaRPr lang="en-US" altLang="zh-CN" sz="1600" dirty="0"/>
              </a:p>
              <a:p>
                <a:r>
                  <a:rPr lang="en-US" altLang="zh-CN" sz="1600" dirty="0"/>
                  <a:t>        </a:t>
                </a:r>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1078565"/>
              </a:xfrm>
              <a:prstGeom prst="rect">
                <a:avLst/>
              </a:prstGeom>
              <a:blipFill rotWithShape="1">
                <a:blip r:embed="rId1"/>
                <a:stretch>
                  <a:fillRect l="-467" t="-169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734260" y="2677033"/>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2309735"/>
              </a:xfrm>
              <a:prstGeom prst="rect">
                <a:avLst/>
              </a:prstGeom>
            </p:spPr>
            <p:txBody>
              <a:bodyPr wrap="square">
                <a:spAutoFit/>
              </a:bodyPr>
              <a:lstStyle/>
              <a:p>
                <a:r>
                  <a:rPr lang="en-US" altLang="zh-CN" sz="1600" dirty="0"/>
                  <a:t>        </a:t>
                </a:r>
                <a:r>
                  <a:rPr lang="zh-CN" altLang="zh-CN" sz="1600" dirty="0"/>
                  <a:t>综上所述，一个关联规则的完整表示可以用以下关联规则表示：</a:t>
                </a:r>
                <a:endParaRPr lang="en-US" altLang="zh-CN" sz="1600" dirty="0"/>
              </a:p>
              <a:p>
                <a:endParaRPr lang="en-US" altLang="zh-CN" sz="1600" dirty="0"/>
              </a:p>
              <a:p>
                <a:r>
                  <a:rPr lang="en-US" altLang="zh-CN" sz="1600" dirty="0"/>
                  <a:t>         </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r>
                      <a:rPr lang="en-US" altLang="zh-CN" sz="1600">
                        <a:latin typeface="Cambria Math" panose="02040503050406030204" pitchFamily="18" charset="0"/>
                      </a:rPr>
                      <m:t>[</m:t>
                    </m:r>
                    <m:r>
                      <m:rPr>
                        <m:sty m:val="p"/>
                      </m:rPr>
                      <a:rPr lang="en-US" altLang="zh-CN" sz="1600">
                        <a:latin typeface="Cambria Math" panose="02040503050406030204" pitchFamily="18" charset="0"/>
                      </a:rPr>
                      <m:t>support</m:t>
                    </m:r>
                    <m:r>
                      <a:rPr lang="en-US" altLang="zh-CN" sz="1600">
                        <a:latin typeface="Cambria Math" panose="02040503050406030204" pitchFamily="18" charset="0"/>
                      </a:rPr>
                      <m:t>=40%</m:t>
                    </m:r>
                    <m:r>
                      <a:rPr lang="zh-CN" altLang="zh-CN" sz="1600">
                        <a:latin typeface="Cambria Math" panose="02040503050406030204" pitchFamily="18" charset="0"/>
                      </a:rPr>
                      <m:t>；</m:t>
                    </m:r>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=66.7%]</m:t>
                    </m:r>
                  </m:oMath>
                </a14:m>
                <a:r>
                  <a:rPr lang="en-US" altLang="zh-CN" sz="1600" dirty="0"/>
                  <a:t>  </a:t>
                </a:r>
              </a:p>
              <a:p>
                <a:endParaRPr lang="en-US" altLang="zh-CN" sz="1600" dirty="0"/>
              </a:p>
              <a:p>
                <a:r>
                  <a:rPr lang="en-US" altLang="zh-CN" sz="1600" dirty="0"/>
                  <a:t>        </a:t>
                </a:r>
                <a:r>
                  <a:rPr lang="zh-CN" altLang="zh-CN" sz="1600" dirty="0"/>
                  <a:t>表示购买了尿布的消费者往往也会购买啤酒这一商品，两个购买行为之间具有一定的关联性。规则的</a:t>
                </a:r>
                <a:r>
                  <a:rPr lang="zh-CN" altLang="zh-CN" sz="1600" b="1" dirty="0"/>
                  <a:t>支持度</a:t>
                </a:r>
                <a:r>
                  <a:rPr lang="zh-CN" altLang="zh-CN" sz="1600" dirty="0"/>
                  <a:t>反映规则的有用性，支持度是指在所有项集中</a:t>
                </a:r>
                <a:r>
                  <a:rPr lang="zh-CN" altLang="en-US" sz="1600" dirty="0"/>
                  <a:t>上述</a:t>
                </a:r>
                <a:r>
                  <a:rPr lang="zh-CN" altLang="zh-CN" sz="1600" dirty="0"/>
                  <a:t>关联规则的支持度为</a:t>
                </a:r>
                <a:r>
                  <a:rPr lang="en-US" altLang="zh-CN" sz="1600" dirty="0"/>
                  <a:t>40%</a:t>
                </a:r>
                <a:r>
                  <a:rPr lang="zh-CN" altLang="zh-CN" sz="1600" dirty="0"/>
                  <a:t>，意味所分析的超市所有购买交易中的</a:t>
                </a:r>
                <a:r>
                  <a:rPr lang="en-US" altLang="zh-CN" sz="1600" dirty="0"/>
                  <a:t>40%</a:t>
                </a:r>
                <a:r>
                  <a:rPr lang="zh-CN" altLang="zh-CN" sz="1600" dirty="0"/>
                  <a:t>显示尿布和啤酒被同时购买。规则的置信度和提升度反映规则的确定性。本例中，置信度</a:t>
                </a:r>
                <a:r>
                  <a:rPr lang="en-US" altLang="zh-CN" sz="1600" dirty="0"/>
                  <a:t>66.7%</a:t>
                </a:r>
                <a:r>
                  <a:rPr lang="zh-CN" altLang="zh-CN" sz="1600" dirty="0"/>
                  <a:t>，意味购买尿布的顾客</a:t>
                </a:r>
                <a:r>
                  <a:rPr lang="en-US" altLang="zh-CN" sz="1600" dirty="0"/>
                  <a:t>66.7%</a:t>
                </a:r>
                <a:r>
                  <a:rPr lang="zh-CN" altLang="zh-CN" sz="1600" dirty="0"/>
                  <a:t>也购买了啤酒。</a:t>
                </a:r>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2309735"/>
              </a:xfrm>
              <a:prstGeom prst="rect">
                <a:avLst/>
              </a:prstGeom>
              <a:blipFill rotWithShape="1">
                <a:blip r:embed="rId1"/>
                <a:stretch>
                  <a:fillRect l="-467" t="-792" b="-237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795337" y="3663824"/>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4770537"/>
              </a:xfrm>
              <a:prstGeom prst="rect">
                <a:avLst/>
              </a:prstGeom>
            </p:spPr>
            <p:txBody>
              <a:bodyPr wrap="square">
                <a:spAutoFit/>
              </a:bodyPr>
              <a:lstStyle/>
              <a:p>
                <a:r>
                  <a:rPr lang="en-US" altLang="zh-CN" sz="1600" b="1" dirty="0"/>
                  <a:t>6.</a:t>
                </a:r>
                <a:r>
                  <a:rPr lang="zh-CN" altLang="zh-CN" sz="1600" b="1" dirty="0"/>
                  <a:t>关联规则</a:t>
                </a:r>
                <a:r>
                  <a:rPr lang="zh-CN" altLang="en-US" sz="1600" b="1" dirty="0"/>
                  <a:t>分类</a:t>
                </a:r>
                <a:endParaRPr lang="en-US" altLang="zh-CN" sz="1600" b="1" dirty="0"/>
              </a:p>
              <a:p>
                <a:endParaRPr lang="en-US" altLang="zh-CN" sz="1600" dirty="0"/>
              </a:p>
              <a:p>
                <a:r>
                  <a:rPr lang="en-US" altLang="zh-CN" sz="1600" dirty="0"/>
                  <a:t>      </a:t>
                </a:r>
                <a:r>
                  <a:rPr lang="zh-CN" altLang="zh-CN" sz="1600" dirty="0"/>
                  <a:t>（</a:t>
                </a:r>
                <a:r>
                  <a:rPr lang="en-US" altLang="zh-CN" sz="1600" dirty="0"/>
                  <a:t>1</a:t>
                </a:r>
                <a:r>
                  <a:rPr lang="zh-CN" altLang="zh-CN" sz="1600" dirty="0"/>
                  <a:t>）布尔型和数值型关联规则</a:t>
                </a:r>
                <a:endParaRPr lang="en-US" altLang="zh-CN" sz="1600" dirty="0"/>
              </a:p>
              <a:p>
                <a:r>
                  <a:rPr lang="en-US" altLang="zh-CN" sz="1600" dirty="0"/>
                  <a:t>      </a:t>
                </a:r>
                <a:r>
                  <a:rPr lang="zh-CN" altLang="zh-CN" sz="1600" dirty="0"/>
                  <a:t>（</a:t>
                </a:r>
                <a:r>
                  <a:rPr lang="en-US" altLang="zh-CN" sz="1600" dirty="0"/>
                  <a:t>2</a:t>
                </a:r>
                <a:r>
                  <a:rPr lang="zh-CN" altLang="zh-CN" sz="1600" dirty="0"/>
                  <a:t>）单层关联规则和多层关联规则</a:t>
                </a:r>
                <a:endParaRPr lang="en-US" altLang="zh-CN" sz="1600" dirty="0"/>
              </a:p>
              <a:p>
                <a:r>
                  <a:rPr lang="en-US" altLang="zh-CN" sz="1600" dirty="0"/>
                  <a:t>      </a:t>
                </a:r>
                <a:r>
                  <a:rPr lang="zh-CN" altLang="zh-CN" sz="1600" dirty="0"/>
                  <a:t>（</a:t>
                </a:r>
                <a:r>
                  <a:rPr lang="en-US" altLang="zh-CN" sz="1600" dirty="0"/>
                  <a:t>3</a:t>
                </a:r>
                <a:r>
                  <a:rPr lang="zh-CN" altLang="zh-CN" sz="1600" dirty="0"/>
                  <a:t>）单维关联规则和多维关联规则</a:t>
                </a:r>
                <a:endParaRPr lang="en-US" altLang="zh-CN" sz="1600" dirty="0"/>
              </a:p>
              <a:p>
                <a:endParaRPr lang="en-US" altLang="zh-CN" sz="1600" dirty="0"/>
              </a:p>
              <a:p>
                <a:r>
                  <a:rPr lang="en-US" altLang="zh-CN" sz="1600" dirty="0"/>
                  <a:t>        </a:t>
                </a:r>
                <a:r>
                  <a:rPr lang="zh-CN" altLang="zh-CN" sz="1600" dirty="0"/>
                  <a:t>本章重点讲解布尔型关联规则挖掘算法。</a:t>
                </a:r>
                <a:endParaRPr lang="en-US" altLang="zh-CN" sz="1600" dirty="0"/>
              </a:p>
              <a:p>
                <a:endParaRPr lang="en-US" altLang="zh-CN" sz="1600" dirty="0"/>
              </a:p>
              <a:p>
                <a:r>
                  <a:rPr lang="en-US" altLang="zh-CN" sz="1600" b="1" dirty="0"/>
                  <a:t>7.</a:t>
                </a:r>
                <a:r>
                  <a:rPr lang="zh-CN" altLang="en-US" sz="1600" b="1" dirty="0"/>
                  <a:t>关联规则挖掘步骤</a:t>
                </a:r>
                <a:endParaRPr lang="en-US" altLang="zh-CN" sz="1600" b="1" dirty="0"/>
              </a:p>
              <a:p>
                <a:r>
                  <a:rPr lang="en-US" altLang="zh-CN" sz="1600" dirty="0"/>
                  <a:t>      </a:t>
                </a:r>
              </a:p>
              <a:p>
                <a:r>
                  <a:rPr lang="en-US" altLang="zh-CN" sz="1600" dirty="0"/>
                  <a:t>        </a:t>
                </a:r>
                <a:r>
                  <a:rPr lang="zh-CN" altLang="zh-CN" sz="1600" dirty="0"/>
                  <a:t>（</a:t>
                </a:r>
                <a:r>
                  <a:rPr lang="en-US" altLang="zh-CN" sz="1600" dirty="0"/>
                  <a:t>1</a:t>
                </a:r>
                <a:r>
                  <a:rPr lang="zh-CN" altLang="zh-CN" sz="1600" dirty="0"/>
                  <a:t>）找出所有的频繁项集</a:t>
                </a:r>
                <a:endParaRPr lang="en-US" altLang="zh-CN" sz="1600" dirty="0"/>
              </a:p>
              <a:p>
                <a:endParaRPr lang="en-US" altLang="zh-CN" sz="1600" dirty="0"/>
              </a:p>
              <a:p>
                <a:r>
                  <a:rPr lang="en-US" altLang="zh-CN" sz="1600" dirty="0"/>
                  <a:t>       </a:t>
                </a:r>
                <a:r>
                  <a:rPr lang="zh-CN" altLang="zh-CN" sz="1600" dirty="0"/>
                  <a:t>（</a:t>
                </a:r>
                <a:r>
                  <a:rPr lang="en-US" altLang="zh-CN" sz="1600" dirty="0"/>
                  <a:t>2</a:t>
                </a:r>
                <a:r>
                  <a:rPr lang="zh-CN" altLang="zh-CN" sz="1600" dirty="0"/>
                  <a:t>）由频繁项集产生强关联规则</a:t>
                </a:r>
                <a:endParaRPr lang="en-US" altLang="zh-CN" sz="1600" dirty="0"/>
              </a:p>
              <a:p>
                <a:r>
                  <a:rPr lang="en-US" altLang="zh-CN" sz="1600" dirty="0"/>
                  <a:t>          </a:t>
                </a:r>
                <a:r>
                  <a:rPr lang="zh-CN" altLang="zh-CN" sz="1600" dirty="0"/>
                  <a:t>①对于事务数据库</a:t>
                </a:r>
                <a:r>
                  <a:rPr lang="en-US" altLang="zh-CN" sz="1600" dirty="0"/>
                  <a:t>D</a:t>
                </a:r>
                <a:r>
                  <a:rPr lang="zh-CN" altLang="zh-CN" sz="1600" dirty="0"/>
                  <a:t>中的任一频繁项集</a:t>
                </a:r>
                <a:r>
                  <a:rPr lang="en-US" altLang="zh-CN" sz="1600" dirty="0"/>
                  <a:t>X</a:t>
                </a:r>
                <a:r>
                  <a:rPr lang="zh-CN" altLang="zh-CN" sz="1600" dirty="0"/>
                  <a:t>，生成其所有的非空子集。</a:t>
                </a:r>
              </a:p>
              <a:p>
                <a:r>
                  <a:rPr lang="en-US" altLang="zh-CN" sz="1600" dirty="0"/>
                  <a:t>          </a:t>
                </a:r>
                <a:r>
                  <a:rPr lang="zh-CN" altLang="zh-CN" sz="1600" dirty="0"/>
                  <a:t>②对于每个非空子集</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oMath>
                </a14:m>
                <a:r>
                  <a:rPr lang="zh-CN" altLang="zh-CN" sz="1600" dirty="0"/>
                  <a:t>，若置信度</a:t>
                </a:r>
                <a14:m>
                  <m:oMath xmlns:m="http://schemas.openxmlformats.org/officeDocument/2006/math">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i="1">
                            <a:latin typeface="Cambria Math" panose="02040503050406030204" pitchFamily="18" charset="0"/>
                          </a:rPr>
                          <m:t>−</m:t>
                        </m:r>
                        <m:r>
                          <m:rPr>
                            <m:sty m:val="p"/>
                          </m:rPr>
                          <a:rPr lang="en-US" altLang="zh-CN" sz="1600">
                            <a:latin typeface="Cambria Math" panose="02040503050406030204" pitchFamily="18" charset="0"/>
                          </a:rPr>
                          <m:t>x</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mincon</m:t>
                    </m:r>
                  </m:oMath>
                </a14:m>
                <a:r>
                  <a:rPr lang="zh-CN" altLang="zh-CN" sz="1600" dirty="0"/>
                  <a:t>，那么规则</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i="1">
                            <a:latin typeface="Cambria Math" panose="02040503050406030204" pitchFamily="18" charset="0"/>
                          </a:rPr>
                          <m:t>−</m:t>
                        </m:r>
                        <m:r>
                          <m:rPr>
                            <m:sty m:val="p"/>
                          </m:rPr>
                          <a:rPr lang="en-US" altLang="zh-CN" sz="1600">
                            <a:latin typeface="Cambria Math" panose="02040503050406030204" pitchFamily="18" charset="0"/>
                          </a:rPr>
                          <m:t>x</m:t>
                        </m:r>
                      </m:e>
                    </m:d>
                  </m:oMath>
                </a14:m>
                <a:r>
                  <a:rPr lang="zh-CN" altLang="zh-CN" sz="1600" dirty="0"/>
                  <a:t>是强关联规则。</a:t>
                </a:r>
                <a:endParaRPr lang="en-US" altLang="zh-CN" sz="1600" dirty="0"/>
              </a:p>
              <a:p>
                <a:endParaRPr lang="en-US" altLang="zh-CN" sz="1600" dirty="0"/>
              </a:p>
              <a:p>
                <a:endParaRPr lang="en-US"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4770537"/>
              </a:xfrm>
              <a:prstGeom prst="rect">
                <a:avLst/>
              </a:prstGeom>
              <a:blipFill rotWithShape="1">
                <a:blip r:embed="rId1"/>
                <a:stretch>
                  <a:fillRect l="-467" t="-38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1327864"/>
              </a:xfrm>
              <a:prstGeom prst="rect">
                <a:avLst/>
              </a:prstGeom>
            </p:spPr>
            <p:txBody>
              <a:bodyPr wrap="square">
                <a:spAutoFit/>
              </a:bodyPr>
              <a:lstStyle/>
              <a:p>
                <a:r>
                  <a:rPr lang="en-US" altLang="zh-CN" sz="1600" dirty="0"/>
                  <a:t>       </a:t>
                </a:r>
                <a:r>
                  <a:rPr lang="zh-CN" altLang="zh-CN" sz="1600" dirty="0"/>
                  <a:t>格结构（</a:t>
                </a:r>
                <a:r>
                  <a:rPr lang="en-US" altLang="zh-CN" sz="1600" dirty="0"/>
                  <a:t>lattice structure</a:t>
                </a:r>
                <a:r>
                  <a:rPr lang="zh-CN" altLang="zh-CN" sz="1600" dirty="0"/>
                  <a:t>）常常用来表示所有可能的项集。一般来说，一个包含</a:t>
                </a:r>
                <a:r>
                  <a:rPr lang="en-US" altLang="zh-CN" sz="1600" dirty="0"/>
                  <a:t>k</a:t>
                </a:r>
                <a:r>
                  <a:rPr lang="zh-CN" altLang="zh-CN" sz="1600" dirty="0"/>
                  <a:t>个项的数据集可能产生</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𝑘</m:t>
                        </m:r>
                      </m:sup>
                    </m:sSup>
                    <m:r>
                      <a:rPr lang="en-US" altLang="zh-CN" sz="1600" i="1">
                        <a:latin typeface="Cambria Math" panose="02040503050406030204" pitchFamily="18" charset="0"/>
                      </a:rPr>
                      <m:t>−1</m:t>
                    </m:r>
                  </m:oMath>
                </a14:m>
                <a:r>
                  <a:rPr lang="zh-CN" altLang="zh-CN" sz="1600" dirty="0"/>
                  <a:t>个子集（不包括空集在内），这些子集称为候选项集（</a:t>
                </a:r>
                <a:r>
                  <a:rPr lang="en-US" altLang="zh-CN" sz="1600" dirty="0"/>
                  <a:t>candidate itemset</a:t>
                </a:r>
                <a:r>
                  <a:rPr lang="zh-CN" altLang="zh-CN" sz="1600" dirty="0"/>
                  <a:t>）。</a:t>
                </a:r>
                <a:endParaRPr lang="en-US" altLang="zh-CN" sz="1600" dirty="0"/>
              </a:p>
              <a:p>
                <a:r>
                  <a:rPr lang="en-US" altLang="zh-CN" sz="1600" dirty="0"/>
                  <a:t>       </a:t>
                </a:r>
                <a:r>
                  <a:rPr lang="zh-CN" altLang="en-US" sz="1600" dirty="0"/>
                  <a:t>例如：</a:t>
                </a:r>
                <a:r>
                  <a:rPr lang="zh-CN" altLang="zh-CN" sz="1600" dirty="0"/>
                  <a:t>项集</a:t>
                </a:r>
                <a:r>
                  <a:rPr lang="en-US" altLang="zh-CN" sz="1600" dirty="0"/>
                  <a:t>I={</a:t>
                </a:r>
                <a:r>
                  <a:rPr lang="en-US" altLang="zh-CN" sz="1600" dirty="0" err="1"/>
                  <a:t>a,b,c,d,e</a:t>
                </a:r>
                <a:r>
                  <a:rPr lang="en-US" altLang="zh-CN" sz="1600" dirty="0"/>
                  <a:t>}</a:t>
                </a:r>
                <a:r>
                  <a:rPr lang="zh-CN" altLang="zh-CN" sz="1600" dirty="0"/>
                  <a:t>的项集格如</a:t>
                </a:r>
                <a:r>
                  <a:rPr lang="zh-CN" altLang="en-US" sz="1600" dirty="0"/>
                  <a:t>下</a:t>
                </a:r>
                <a:r>
                  <a:rPr lang="zh-CN" altLang="zh-CN" sz="1600" dirty="0"/>
                  <a:t>图所示，共有</a:t>
                </a:r>
                <a:r>
                  <a:rPr lang="en-US" altLang="zh-CN" sz="1600" dirty="0"/>
                  <a:t>31</a:t>
                </a:r>
                <a:r>
                  <a:rPr lang="zh-CN" altLang="zh-CN" sz="1600" dirty="0"/>
                  <a:t>个候选项集。</a:t>
                </a:r>
                <a:endParaRPr lang="en-US" altLang="zh-CN" sz="1600" dirty="0"/>
              </a:p>
              <a:p>
                <a:endParaRPr lang="zh-CN"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1327864"/>
              </a:xfrm>
              <a:prstGeom prst="rect">
                <a:avLst/>
              </a:prstGeom>
              <a:blipFill rotWithShape="1">
                <a:blip r:embed="rId1"/>
                <a:stretch>
                  <a:fillRect l="-467" t="-1376"/>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6.1.3 </a:t>
            </a:r>
            <a:r>
              <a:rPr lang="zh-CN" altLang="en-US" b="1" dirty="0"/>
              <a:t>频繁项集的产生</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081448" y="2404698"/>
          <a:ext cx="7093685" cy="3661257"/>
        </p:xfrm>
        <a:graphic>
          <a:graphicData uri="http://schemas.openxmlformats.org/presentationml/2006/ole">
            <mc:AlternateContent xmlns:mc="http://schemas.openxmlformats.org/markup-compatibility/2006">
              <mc:Choice xmlns:v="urn:schemas-microsoft-com:vml" Requires="v">
                <p:oleObj spid="_x0000_s1056" name="" r:id="rId4" imgW="11836400" imgH="6235700" progId="Visio.Drawing.15">
                  <p:embed/>
                </p:oleObj>
              </mc:Choice>
              <mc:Fallback>
                <p:oleObj name="" r:id="rId4" imgW="11836400" imgH="6235700"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448" y="2404698"/>
                        <a:ext cx="7093685" cy="3661257"/>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22244" y="1571753"/>
                <a:ext cx="7837709" cy="2589748"/>
              </a:xfrm>
              <a:prstGeom prst="rect">
                <a:avLst/>
              </a:prstGeom>
            </p:spPr>
            <p:txBody>
              <a:bodyPr wrap="square">
                <a:spAutoFit/>
              </a:bodyPr>
              <a:lstStyle/>
              <a:p>
                <a:r>
                  <a:rPr lang="en-US" altLang="zh-CN" dirty="0"/>
                  <a:t>        </a:t>
                </a:r>
                <a:r>
                  <a:rPr lang="zh-CN" altLang="zh-CN" sz="1600" dirty="0"/>
                  <a:t>发现频繁项集的一种原始方法是确定格结构中每个候选项集的支持度计数，为了完成这一任务，必须将每个候选项集与每个事务进行比较。如果候选项集包含在事务中，则候选项集的支持度计数增加。假设事务数为</a:t>
                </a:r>
                <a:r>
                  <a:rPr lang="en-US" altLang="zh-CN" sz="1600" dirty="0"/>
                  <a:t>N</a:t>
                </a:r>
                <a:r>
                  <a:rPr lang="zh-CN" altLang="zh-CN" sz="1600" dirty="0"/>
                  <a:t>，事务的最大宽度为</a:t>
                </a:r>
                <a:r>
                  <a:rPr lang="en-US" altLang="zh-CN" sz="1600" dirty="0"/>
                  <a:t>s</a:t>
                </a:r>
                <a:r>
                  <a:rPr lang="zh-CN" altLang="zh-CN" sz="1600" dirty="0"/>
                  <a:t>，候选项集数为</a:t>
                </a:r>
                <a:r>
                  <a:rPr lang="en-US" altLang="zh-CN" sz="1600" dirty="0"/>
                  <a:t>M=</a:t>
                </a:r>
                <a14:m>
                  <m:oMath xmlns:m="http://schemas.openxmlformats.org/officeDocument/2006/math">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2</m:t>
                        </m:r>
                      </m:e>
                      <m:sup>
                        <m:r>
                          <a:rPr lang="en-US" altLang="zh-CN" sz="1600" i="1">
                            <a:latin typeface="Cambria Math" panose="02040503050406030204" pitchFamily="18" charset="0"/>
                          </a:rPr>
                          <m:t>𝑘</m:t>
                        </m:r>
                      </m:sup>
                    </m:sSup>
                    <m:r>
                      <a:rPr lang="en-US" altLang="zh-CN" sz="1600" i="1">
                        <a:latin typeface="Cambria Math" panose="02040503050406030204" pitchFamily="18" charset="0"/>
                      </a:rPr>
                      <m:t>−1</m:t>
                    </m:r>
                  </m:oMath>
                </a14:m>
                <a:r>
                  <a:rPr lang="zh-CN" altLang="zh-CN" sz="1600" dirty="0"/>
                  <a:t>，该方法的时间复杂度为</a:t>
                </a:r>
                <a:r>
                  <a:rPr lang="en-US" altLang="zh-CN" sz="1600" dirty="0"/>
                  <a:t>O(NMs)</a:t>
                </a:r>
                <a:r>
                  <a:rPr lang="zh-CN" altLang="zh-CN" sz="1600" dirty="0"/>
                  <a:t>，即需要进行</a:t>
                </a:r>
                <a:r>
                  <a:rPr lang="en-US" altLang="zh-CN" sz="1600" dirty="0"/>
                  <a:t>O(NMs)</a:t>
                </a:r>
                <a:r>
                  <a:rPr lang="zh-CN" altLang="zh-CN" sz="1600" dirty="0"/>
                  <a:t>次比较，开销非常之大。</a:t>
                </a:r>
                <a:endParaRPr lang="en-US" altLang="zh-CN" sz="1600" dirty="0"/>
              </a:p>
              <a:p>
                <a:endParaRPr lang="en-US" altLang="zh-CN" sz="1600" dirty="0"/>
              </a:p>
              <a:p>
                <a:r>
                  <a:rPr lang="en-US" altLang="zh-CN" sz="1600" dirty="0"/>
                  <a:t>        </a:t>
                </a:r>
                <a:r>
                  <a:rPr lang="zh-CN" altLang="zh-CN" sz="1600" dirty="0"/>
                  <a:t>为了降低频繁项集产生的计算复杂度，可以有如下方法：</a:t>
                </a:r>
              </a:p>
              <a:p>
                <a:r>
                  <a:rPr lang="en-US" altLang="zh-CN" sz="1600" dirty="0"/>
                  <a:t>      </a:t>
                </a:r>
                <a:r>
                  <a:rPr lang="zh-CN" altLang="zh-CN" sz="1600" dirty="0"/>
                  <a:t>（</a:t>
                </a:r>
                <a:r>
                  <a:rPr lang="en-US" altLang="zh-CN" sz="1600" dirty="0"/>
                  <a:t>1</a:t>
                </a:r>
                <a:r>
                  <a:rPr lang="zh-CN" altLang="zh-CN" sz="1600" dirty="0"/>
                  <a:t>）减少候选项集的数目。</a:t>
                </a:r>
              </a:p>
              <a:p>
                <a:r>
                  <a:rPr lang="en-US" altLang="zh-CN" sz="1600" dirty="0"/>
                  <a:t>      </a:t>
                </a:r>
                <a:r>
                  <a:rPr lang="zh-CN" altLang="zh-CN" sz="1600" dirty="0"/>
                  <a:t>（</a:t>
                </a:r>
                <a:r>
                  <a:rPr lang="en-US" altLang="zh-CN" sz="1600" dirty="0"/>
                  <a:t>2</a:t>
                </a:r>
                <a:r>
                  <a:rPr lang="zh-CN" altLang="zh-CN" sz="1600" dirty="0"/>
                  <a:t>）减少比较次数。替代将每个候选项集与每个事务相匹配，可以使用更高级的数据结构，或者存储候选项集或者压缩数据集，来减少比较次数。</a:t>
                </a:r>
              </a:p>
            </p:txBody>
          </p:sp>
        </mc:Choice>
        <mc:Fallback>
          <p:sp>
            <p:nvSpPr>
              <p:cNvPr id="2" name="矩形 1"/>
              <p:cNvSpPr>
                <a:spLocks noRot="1" noChangeAspect="1" noMove="1" noResize="1" noEditPoints="1" noAdjustHandles="1" noChangeArrowheads="1" noChangeShapeType="1" noTextEdit="1"/>
              </p:cNvSpPr>
              <p:nvPr/>
            </p:nvSpPr>
            <p:spPr>
              <a:xfrm>
                <a:off x="522244" y="1571753"/>
                <a:ext cx="7837709" cy="2589748"/>
              </a:xfrm>
              <a:prstGeom prst="rect">
                <a:avLst/>
              </a:prstGeom>
              <a:blipFill rotWithShape="1">
                <a:blip r:embed="rId1"/>
                <a:stretch>
                  <a:fillRect l="-467" b="-211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6.1.3 </a:t>
            </a:r>
            <a:r>
              <a:rPr lang="zh-CN" altLang="en-US" b="1" dirty="0"/>
              <a:t>频繁项集的产生</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00006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Apriori</a:t>
              </a:r>
              <a:r>
                <a:rPr lang="zh-CN" altLang="en-US" sz="2100" spc="225" dirty="0">
                  <a:solidFill>
                    <a:schemeClr val="bg1"/>
                  </a:solidFill>
                  <a:latin typeface="微软雅黑" panose="020B0503020204020204" pitchFamily="34" charset="-122"/>
                  <a:ea typeface="微软雅黑" panose="020B0503020204020204" pitchFamily="34" charset="-122"/>
                </a:rPr>
                <a:t>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18963" y="1005103"/>
            <a:ext cx="8149785" cy="615553"/>
          </a:xfrm>
          <a:prstGeom prst="rect">
            <a:avLst/>
          </a:prstGeom>
        </p:spPr>
        <p:txBody>
          <a:bodyPr wrap="square">
            <a:spAutoFit/>
          </a:bodyPr>
          <a:lstStyle/>
          <a:p>
            <a:r>
              <a:rPr lang="en-US" altLang="zh-CN" dirty="0"/>
              <a:t>        </a:t>
            </a:r>
            <a:r>
              <a:rPr lang="en-US" altLang="zh-CN" sz="1600" dirty="0" err="1"/>
              <a:t>Apriori</a:t>
            </a:r>
            <a:r>
              <a:rPr lang="zh-CN" altLang="zh-CN" sz="1600" dirty="0"/>
              <a:t>算法是</a:t>
            </a:r>
            <a:r>
              <a:rPr lang="en-US" altLang="zh-CN" sz="1600" dirty="0"/>
              <a:t>Agrawal</a:t>
            </a:r>
            <a:r>
              <a:rPr lang="zh-CN" altLang="zh-CN" sz="1600" dirty="0"/>
              <a:t>和</a:t>
            </a:r>
            <a:r>
              <a:rPr lang="en-US" altLang="zh-CN" sz="1600" dirty="0"/>
              <a:t>R. </a:t>
            </a:r>
            <a:r>
              <a:rPr lang="en-US" altLang="zh-CN" sz="1600" dirty="0" err="1"/>
              <a:t>Srikant</a:t>
            </a:r>
            <a:r>
              <a:rPr lang="zh-CN" altLang="zh-CN" sz="1600" dirty="0"/>
              <a:t>于</a:t>
            </a:r>
            <a:r>
              <a:rPr lang="en-US" altLang="zh-CN" sz="1600" dirty="0"/>
              <a:t>1994</a:t>
            </a:r>
            <a:r>
              <a:rPr lang="zh-CN" altLang="zh-CN" sz="1600" dirty="0"/>
              <a:t>年提出的，为布尔关联规则挖掘频繁项集的原创性算法</a:t>
            </a:r>
            <a:r>
              <a:rPr lang="zh-CN" altLang="en-US" sz="1600" dirty="0"/>
              <a:t>。</a:t>
            </a:r>
            <a:r>
              <a:rPr lang="en-US" altLang="zh-CN" sz="1600" dirty="0" err="1"/>
              <a:t>Apriori</a:t>
            </a:r>
            <a:r>
              <a:rPr lang="zh-CN" altLang="zh-CN" sz="1600" dirty="0"/>
              <a:t>算法的核心是使用候选项集寻找频繁项集</a:t>
            </a:r>
            <a:r>
              <a:rPr lang="zh-CN" altLang="en-US" sz="1600" dirty="0"/>
              <a:t>。</a:t>
            </a:r>
            <a:endParaRPr lang="zh-CN" altLang="zh-CN" sz="1600" dirty="0"/>
          </a:p>
        </p:txBody>
      </p:sp>
      <p:sp>
        <p:nvSpPr>
          <p:cNvPr id="82" name="矩形 81"/>
          <p:cNvSpPr/>
          <p:nvPr/>
        </p:nvSpPr>
        <p:spPr>
          <a:xfrm>
            <a:off x="218963" y="1874419"/>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2404698"/>
            <a:ext cx="8149785" cy="1846659"/>
          </a:xfrm>
          <a:prstGeom prst="rect">
            <a:avLst/>
          </a:prstGeom>
        </p:spPr>
        <p:txBody>
          <a:bodyPr wrap="square">
            <a:spAutoFit/>
          </a:bodyPr>
          <a:lstStyle/>
          <a:p>
            <a:r>
              <a:rPr lang="en-US" altLang="zh-CN" dirty="0"/>
              <a:t>        </a:t>
            </a:r>
            <a:r>
              <a:rPr lang="en-US" altLang="zh-CN" sz="1600" dirty="0" err="1"/>
              <a:t>Apriori</a:t>
            </a:r>
            <a:r>
              <a:rPr lang="zh-CN" altLang="zh-CN" sz="1600" dirty="0"/>
              <a:t>使用一种称为逐层搜索的迭代方法，</a:t>
            </a:r>
            <a:r>
              <a:rPr lang="en-US" altLang="zh-CN" sz="1600" dirty="0"/>
              <a:t>k</a:t>
            </a:r>
            <a:r>
              <a:rPr lang="zh-CN" altLang="zh-CN" sz="1600" dirty="0"/>
              <a:t>项集用于搜索（</a:t>
            </a:r>
            <a:r>
              <a:rPr lang="en-US" altLang="zh-CN" sz="1600" dirty="0"/>
              <a:t>k+1</a:t>
            </a:r>
            <a:r>
              <a:rPr lang="zh-CN" altLang="zh-CN" sz="1600" dirty="0"/>
              <a:t>）项集。首先，找出所有频繁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，然后用</a:t>
            </a:r>
            <a:r>
              <a:rPr lang="en-US" altLang="zh-CN" sz="1600" dirty="0"/>
              <a:t>L</a:t>
            </a:r>
            <a:r>
              <a:rPr lang="en-US" altLang="zh-CN" sz="1600" baseline="-25000" dirty="0"/>
              <a:t>1</a:t>
            </a:r>
            <a:r>
              <a:rPr lang="zh-CN" altLang="zh-CN" sz="1600" dirty="0"/>
              <a:t>生成候选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，最后，通过探查候选</a:t>
            </a:r>
            <a:r>
              <a:rPr lang="en-US" altLang="zh-CN" sz="1600" dirty="0"/>
              <a:t>2</a:t>
            </a:r>
            <a:r>
              <a:rPr lang="zh-CN" altLang="zh-CN" sz="1600" dirty="0"/>
              <a:t>项集的集合来形成频繁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。以此类推，使用</a:t>
            </a:r>
            <a:r>
              <a:rPr lang="en-US" altLang="zh-CN" sz="1600" dirty="0"/>
              <a:t>L</a:t>
            </a:r>
            <a:r>
              <a:rPr lang="en-US" altLang="zh-CN" sz="1600" baseline="-25000" dirty="0"/>
              <a:t>2</a:t>
            </a:r>
            <a:r>
              <a:rPr lang="zh-CN" altLang="zh-CN" sz="1600" dirty="0"/>
              <a:t>寻找</a:t>
            </a:r>
            <a:r>
              <a:rPr lang="en-US" altLang="zh-CN" sz="1600" dirty="0"/>
              <a:t>L</a:t>
            </a:r>
            <a:r>
              <a:rPr lang="en-US" altLang="zh-CN" sz="1600" baseline="-25000" dirty="0"/>
              <a:t>3</a:t>
            </a:r>
            <a:r>
              <a:rPr lang="zh-CN" altLang="zh-CN" sz="1600" dirty="0"/>
              <a:t>。如此迭代，直至不能找到频繁</a:t>
            </a:r>
            <a:r>
              <a:rPr lang="en-US" altLang="zh-CN" sz="1600" dirty="0"/>
              <a:t>k</a:t>
            </a:r>
            <a:r>
              <a:rPr lang="zh-CN" altLang="zh-CN" sz="1600" dirty="0"/>
              <a:t>项集为止。</a:t>
            </a:r>
            <a:endParaRPr lang="en-US" altLang="zh-CN" sz="1600" dirty="0"/>
          </a:p>
          <a:p>
            <a:r>
              <a:rPr lang="en-US" altLang="zh-CN" sz="1600" dirty="0"/>
              <a:t>        </a:t>
            </a:r>
            <a:r>
              <a:rPr lang="en-US" altLang="zh-CN" sz="1600" dirty="0" err="1"/>
              <a:t>Apriori</a:t>
            </a:r>
            <a:r>
              <a:rPr lang="zh-CN" altLang="zh-CN" sz="1600" dirty="0"/>
              <a:t>算法中提高频繁项集逐层搜索效率的方法是减少频繁项集产生时需要探查的候选项集的个数，该方法基于</a:t>
            </a:r>
            <a:r>
              <a:rPr lang="zh-CN" altLang="zh-CN" sz="1600" b="1" dirty="0"/>
              <a:t>先验性质</a:t>
            </a:r>
            <a:r>
              <a:rPr lang="zh-CN" altLang="zh-CN" sz="1600" dirty="0"/>
              <a:t>（</a:t>
            </a:r>
            <a:r>
              <a:rPr lang="en-US" altLang="zh-CN" sz="1600" dirty="0" err="1"/>
              <a:t>Apriori</a:t>
            </a:r>
            <a:r>
              <a:rPr lang="en-US" altLang="zh-CN" sz="1600" dirty="0"/>
              <a:t> property</a:t>
            </a:r>
            <a:r>
              <a:rPr lang="zh-CN" altLang="zh-CN" sz="1600" dirty="0"/>
              <a:t>），从而达到压缩搜索空间的目的。</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1077218"/>
          </a:xfrm>
          <a:prstGeom prst="rect">
            <a:avLst/>
          </a:prstGeom>
        </p:spPr>
        <p:txBody>
          <a:bodyPr wrap="square">
            <a:spAutoFit/>
          </a:bodyPr>
          <a:lstStyle/>
          <a:p>
            <a:r>
              <a:rPr lang="zh-CN" altLang="zh-CN" sz="1600" b="1" dirty="0"/>
              <a:t>先验性质：</a:t>
            </a:r>
            <a:r>
              <a:rPr lang="zh-CN" altLang="zh-CN" sz="1600" dirty="0"/>
              <a:t>频繁项集的所有非空子集也一定是频繁项集。</a:t>
            </a:r>
            <a:endParaRPr lang="zh-CN" altLang="zh-CN" sz="1600" dirty="0"/>
          </a:p>
          <a:p>
            <a:r>
              <a:rPr lang="zh-CN" altLang="zh-CN" sz="1600" dirty="0"/>
              <a:t>该先验性质可引申出两个结论：</a:t>
            </a:r>
            <a:endParaRPr lang="zh-CN" altLang="zh-CN" sz="1600" dirty="0"/>
          </a:p>
          <a:p>
            <a:r>
              <a:rPr lang="zh-CN" altLang="zh-CN" sz="1600" b="1" dirty="0"/>
              <a:t>结论</a:t>
            </a:r>
            <a:r>
              <a:rPr lang="en-US" altLang="zh-CN" sz="1600" b="1" dirty="0"/>
              <a:t>1</a:t>
            </a:r>
            <a:r>
              <a:rPr lang="zh-CN" altLang="zh-CN" sz="1600" b="1" dirty="0"/>
              <a:t>：</a:t>
            </a:r>
            <a:r>
              <a:rPr lang="zh-CN" altLang="zh-CN" sz="1600" dirty="0"/>
              <a:t>若</a:t>
            </a:r>
            <a:r>
              <a:rPr lang="en-US" altLang="zh-CN" sz="1600" i="1" dirty="0"/>
              <a:t>X</a:t>
            </a:r>
            <a:r>
              <a:rPr lang="zh-CN" altLang="zh-CN" sz="1600" dirty="0"/>
              <a:t>为频繁项集，则</a:t>
            </a:r>
            <a:r>
              <a:rPr lang="en-US" altLang="zh-CN" sz="1600" i="1" dirty="0"/>
              <a:t>X</a:t>
            </a:r>
            <a:r>
              <a:rPr lang="zh-CN" altLang="zh-CN" sz="1600" dirty="0"/>
              <a:t>的所有子集都是频繁项集。</a:t>
            </a:r>
            <a:endParaRPr lang="zh-CN" altLang="zh-CN" sz="1600" dirty="0"/>
          </a:p>
          <a:p>
            <a:r>
              <a:rPr lang="zh-CN" altLang="zh-CN" sz="1600" b="1" dirty="0"/>
              <a:t>结论</a:t>
            </a:r>
            <a:r>
              <a:rPr lang="en-US" altLang="zh-CN" sz="1600" b="1" dirty="0"/>
              <a:t>2</a:t>
            </a:r>
            <a:r>
              <a:rPr lang="zh-CN" altLang="zh-CN" sz="1600" b="1" dirty="0"/>
              <a:t>：</a:t>
            </a:r>
            <a:r>
              <a:rPr lang="zh-CN" altLang="zh-CN" sz="1600" dirty="0"/>
              <a:t>若</a:t>
            </a:r>
            <a:r>
              <a:rPr lang="en-US" altLang="zh-CN" sz="1600" i="1" dirty="0"/>
              <a:t>X</a:t>
            </a:r>
            <a:r>
              <a:rPr lang="zh-CN" altLang="zh-CN" sz="1600" dirty="0"/>
              <a:t>为非频繁项集，则</a:t>
            </a:r>
            <a:r>
              <a:rPr lang="en-US" altLang="zh-CN" sz="1600" i="1" dirty="0"/>
              <a:t>X</a:t>
            </a:r>
            <a:r>
              <a:rPr lang="zh-CN" altLang="zh-CN" sz="1600" dirty="0"/>
              <a:t>的所有超集均为非频繁项集。</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1740989" y="2822480"/>
          <a:ext cx="5768383" cy="3282369"/>
        </p:xfrm>
        <a:graphic>
          <a:graphicData uri="http://schemas.openxmlformats.org/presentationml/2006/ole">
            <mc:AlternateContent xmlns:mc="http://schemas.openxmlformats.org/markup-compatibility/2006">
              <mc:Choice xmlns:v="urn:schemas-microsoft-com:vml" Requires="v">
                <p:oleObj spid="_x0000_s2074" name="" r:id="rId3" imgW="12522200" imgH="7239000" progId="Visio.Drawing.15">
                  <p:embed/>
                </p:oleObj>
              </mc:Choice>
              <mc:Fallback>
                <p:oleObj name="" r:id="rId3" imgW="12522200" imgH="72390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989" y="2822480"/>
                        <a:ext cx="5768383" cy="3282369"/>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3816429"/>
          </a:xfrm>
          <a:prstGeom prst="rect">
            <a:avLst/>
          </a:prstGeom>
        </p:spPr>
        <p:txBody>
          <a:bodyPr wrap="square">
            <a:spAutoFit/>
          </a:bodyPr>
          <a:lstStyle/>
          <a:p>
            <a:r>
              <a:rPr lang="en-US" altLang="zh-CN" dirty="0"/>
              <a:t>      </a:t>
            </a:r>
            <a:r>
              <a:rPr lang="zh-CN" altLang="zh-CN" sz="1600" dirty="0"/>
              <a:t>利用</a:t>
            </a:r>
            <a:r>
              <a:rPr lang="zh-CN" altLang="zh-CN" sz="1600" b="1" dirty="0"/>
              <a:t>先验性质</a:t>
            </a:r>
            <a:r>
              <a:rPr lang="zh-CN" altLang="zh-CN" sz="1600" dirty="0"/>
              <a:t>，我们在使用频繁</a:t>
            </a:r>
            <a:r>
              <a:rPr lang="en-US" altLang="zh-CN" sz="1600" dirty="0"/>
              <a:t>(k-1)</a:t>
            </a:r>
            <a:r>
              <a:rPr lang="zh-CN" altLang="zh-CN" sz="1600" dirty="0"/>
              <a:t>项集的集合</a:t>
            </a:r>
            <a:r>
              <a:rPr lang="en-US" altLang="zh-CN" sz="1600" dirty="0"/>
              <a:t>L</a:t>
            </a:r>
            <a:r>
              <a:rPr lang="en-US" altLang="zh-CN" sz="1600" baseline="-25000" dirty="0"/>
              <a:t>k-1</a:t>
            </a:r>
            <a:r>
              <a:rPr lang="zh-CN" altLang="zh-CN" sz="1600" dirty="0"/>
              <a:t>寻找频繁</a:t>
            </a:r>
            <a:r>
              <a:rPr lang="en-US" altLang="zh-CN" sz="1600" dirty="0"/>
              <a:t>k</a:t>
            </a:r>
            <a:r>
              <a:rPr lang="zh-CN" altLang="zh-CN" sz="1600" dirty="0"/>
              <a:t>项集的集合</a:t>
            </a:r>
            <a:r>
              <a:rPr lang="en-US" altLang="zh-CN" sz="1600" dirty="0"/>
              <a:t>L</a:t>
            </a:r>
            <a:r>
              <a:rPr lang="en-US" altLang="zh-CN" sz="1600" baseline="-25000" dirty="0"/>
              <a:t>k</a:t>
            </a:r>
            <a:r>
              <a:rPr lang="zh-CN" altLang="zh-CN" sz="1600" dirty="0"/>
              <a:t>时分两个过程：连接步和剪枝步。</a:t>
            </a:r>
            <a:endParaRPr lang="en-US" altLang="zh-CN" sz="1600" dirty="0"/>
          </a:p>
          <a:p>
            <a:r>
              <a:rPr lang="zh-CN" altLang="zh-CN" sz="1600" b="1" dirty="0"/>
              <a:t>（</a:t>
            </a:r>
            <a:r>
              <a:rPr lang="en-US" altLang="zh-CN" sz="1600" b="1" dirty="0"/>
              <a:t>1</a:t>
            </a:r>
            <a:r>
              <a:rPr lang="zh-CN" altLang="zh-CN" sz="1600" b="1" dirty="0"/>
              <a:t>）连接步</a:t>
            </a:r>
            <a:r>
              <a:rPr lang="en-US" altLang="zh-CN" sz="1600" b="1" dirty="0"/>
              <a:t>:</a:t>
            </a:r>
            <a:endParaRPr lang="zh-CN" altLang="zh-CN" sz="1600" dirty="0"/>
          </a:p>
          <a:p>
            <a:r>
              <a:rPr lang="en-US" altLang="zh-CN" sz="1600" dirty="0"/>
              <a:t>       L</a:t>
            </a:r>
            <a:r>
              <a:rPr lang="en-US" altLang="zh-CN" sz="1600" baseline="-25000" dirty="0"/>
              <a:t>k-1</a:t>
            </a:r>
            <a:r>
              <a:rPr lang="zh-CN" altLang="zh-CN" sz="1600" dirty="0"/>
              <a:t>与其自身进行连接，产生候选</a:t>
            </a:r>
            <a:r>
              <a:rPr lang="en-US" altLang="zh-CN" sz="1600" dirty="0"/>
              <a:t>k</a:t>
            </a:r>
            <a:r>
              <a:rPr lang="zh-CN" altLang="zh-CN" sz="1600" dirty="0"/>
              <a:t>项集的集合</a:t>
            </a:r>
            <a:r>
              <a:rPr lang="en-US" altLang="zh-CN" sz="1600" dirty="0" err="1"/>
              <a:t>C</a:t>
            </a:r>
            <a:r>
              <a:rPr lang="en-US" altLang="zh-CN" sz="1600" baseline="-25000" dirty="0" err="1"/>
              <a:t>k</a:t>
            </a:r>
            <a:r>
              <a:rPr lang="zh-CN" altLang="zh-CN" sz="1600" dirty="0"/>
              <a:t>。</a:t>
            </a:r>
            <a:r>
              <a:rPr lang="en-US" altLang="zh-CN" sz="1600" dirty="0"/>
              <a:t>L</a:t>
            </a:r>
            <a:r>
              <a:rPr lang="en-US" altLang="zh-CN" sz="1600" baseline="-25000" dirty="0"/>
              <a:t>k-1</a:t>
            </a:r>
            <a:r>
              <a:rPr lang="zh-CN" altLang="zh-CN" sz="1600" dirty="0"/>
              <a:t>中某个元素与其中另一个元素可以执行连接操作的前提是它们中有</a:t>
            </a:r>
            <a:r>
              <a:rPr lang="en-US" altLang="zh-CN" sz="1600" dirty="0"/>
              <a:t>(k-2)</a:t>
            </a:r>
            <a:r>
              <a:rPr lang="zh-CN" altLang="zh-CN" sz="1600" dirty="0"/>
              <a:t>个项是相同的，也就是只有一个项是不同的。例如：项集</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a:t>
            </a:r>
            <a:r>
              <a:rPr lang="zh-CN" altLang="zh-CN" sz="1600" dirty="0"/>
              <a:t>与</a:t>
            </a:r>
            <a:r>
              <a:rPr lang="en-US" altLang="zh-CN" sz="1600" dirty="0"/>
              <a:t>{I</a:t>
            </a:r>
            <a:r>
              <a:rPr lang="en-US" altLang="zh-CN" sz="1600" baseline="-25000" dirty="0"/>
              <a:t>1</a:t>
            </a:r>
            <a:r>
              <a:rPr lang="en-US" altLang="zh-CN" sz="1600" dirty="0"/>
              <a:t>,I</a:t>
            </a:r>
            <a:r>
              <a:rPr lang="en-US" altLang="zh-CN" sz="1600" baseline="-25000" dirty="0"/>
              <a:t>5</a:t>
            </a:r>
            <a:r>
              <a:rPr lang="en-US" altLang="zh-CN" sz="1600" dirty="0"/>
              <a:t>}</a:t>
            </a:r>
            <a:r>
              <a:rPr lang="zh-CN" altLang="zh-CN" sz="1600" dirty="0"/>
              <a:t>有共同的</a:t>
            </a:r>
            <a:r>
              <a:rPr lang="en-US" altLang="zh-CN" sz="1600" dirty="0"/>
              <a:t>I</a:t>
            </a:r>
            <a:r>
              <a:rPr lang="en-US" altLang="zh-CN" sz="1600" baseline="-25000" dirty="0"/>
              <a:t>1</a:t>
            </a:r>
            <a:r>
              <a:rPr lang="zh-CN" altLang="zh-CN" sz="1600" dirty="0"/>
              <a:t>，连接之后产生的项集是</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,I</a:t>
            </a:r>
            <a:r>
              <a:rPr lang="en-US" altLang="zh-CN" sz="1600" baseline="-25000" dirty="0"/>
              <a:t>5</a:t>
            </a:r>
            <a:r>
              <a:rPr lang="en-US" altLang="zh-CN" sz="1600" dirty="0"/>
              <a:t>}</a:t>
            </a:r>
            <a:r>
              <a:rPr lang="zh-CN" altLang="zh-CN" sz="1600" dirty="0"/>
              <a:t>，反之，项集</a:t>
            </a:r>
            <a:r>
              <a:rPr lang="en-US" altLang="zh-CN" sz="1600" dirty="0"/>
              <a:t>{I</a:t>
            </a:r>
            <a:r>
              <a:rPr lang="en-US" altLang="zh-CN" sz="1600" baseline="-25000" dirty="0"/>
              <a:t>1</a:t>
            </a:r>
            <a:r>
              <a:rPr lang="en-US" altLang="zh-CN" sz="1600" dirty="0"/>
              <a:t>,I</a:t>
            </a:r>
            <a:r>
              <a:rPr lang="en-US" altLang="zh-CN" sz="1600" baseline="-25000" dirty="0"/>
              <a:t>2</a:t>
            </a:r>
            <a:r>
              <a:rPr lang="en-US" altLang="zh-CN" sz="1600" dirty="0"/>
              <a:t>}</a:t>
            </a:r>
            <a:r>
              <a:rPr lang="zh-CN" altLang="zh-CN" sz="1600" dirty="0"/>
              <a:t>与</a:t>
            </a:r>
            <a:r>
              <a:rPr lang="en-US" altLang="zh-CN" sz="1600" dirty="0"/>
              <a:t>{I</a:t>
            </a:r>
            <a:r>
              <a:rPr lang="en-US" altLang="zh-CN" sz="1600" baseline="-25000" dirty="0"/>
              <a:t>3</a:t>
            </a:r>
            <a:r>
              <a:rPr lang="en-US" altLang="zh-CN" sz="1600" dirty="0"/>
              <a:t>,I</a:t>
            </a:r>
            <a:r>
              <a:rPr lang="en-US" altLang="zh-CN" sz="1600" baseline="-25000" dirty="0"/>
              <a:t>4</a:t>
            </a:r>
            <a:r>
              <a:rPr lang="en-US" altLang="zh-CN" sz="1600" dirty="0"/>
              <a:t>}</a:t>
            </a:r>
            <a:r>
              <a:rPr lang="zh-CN" altLang="zh-CN" sz="1600" dirty="0"/>
              <a:t>，没有</a:t>
            </a:r>
            <a:r>
              <a:rPr lang="en-US" altLang="zh-CN" sz="1600" dirty="0"/>
              <a:t>1</a:t>
            </a:r>
            <a:r>
              <a:rPr lang="zh-CN" altLang="zh-CN" sz="1600" dirty="0"/>
              <a:t>个共同的项集，不能进行连接操作。</a:t>
            </a:r>
            <a:endParaRPr lang="en-US" altLang="zh-CN" sz="1600" dirty="0"/>
          </a:p>
          <a:p>
            <a:r>
              <a:rPr lang="zh-CN" altLang="zh-CN" sz="1600" b="1" dirty="0"/>
              <a:t>（</a:t>
            </a:r>
            <a:r>
              <a:rPr lang="en-US" altLang="zh-CN" sz="1600" b="1" dirty="0"/>
              <a:t>2</a:t>
            </a:r>
            <a:r>
              <a:rPr lang="zh-CN" altLang="zh-CN" sz="1600" b="1" dirty="0"/>
              <a:t>）剪枝步：</a:t>
            </a:r>
            <a:endParaRPr lang="zh-CN" altLang="zh-CN" sz="1600" dirty="0"/>
          </a:p>
          <a:p>
            <a:r>
              <a:rPr lang="en-US" altLang="zh-CN" sz="1600" dirty="0"/>
              <a:t>       </a:t>
            </a:r>
            <a:r>
              <a:rPr lang="zh-CN" altLang="zh-CN" sz="1600" dirty="0"/>
              <a:t>候选</a:t>
            </a:r>
            <a:r>
              <a:rPr lang="en-US" altLang="zh-CN" sz="1600" dirty="0"/>
              <a:t>k</a:t>
            </a:r>
            <a:r>
              <a:rPr lang="zh-CN" altLang="zh-CN" sz="1600" dirty="0"/>
              <a:t>项集的集合</a:t>
            </a:r>
            <a:r>
              <a:rPr lang="en-US" altLang="zh-CN" sz="1600" dirty="0" err="1"/>
              <a:t>C</a:t>
            </a:r>
            <a:r>
              <a:rPr lang="en-US" altLang="zh-CN" sz="1600" baseline="-25000" dirty="0" err="1"/>
              <a:t>k</a:t>
            </a:r>
            <a:r>
              <a:rPr lang="zh-CN" altLang="zh-CN" sz="1600" dirty="0"/>
              <a:t>中的元素可以是频繁项集，也可以不是。但所有的频繁</a:t>
            </a:r>
            <a:r>
              <a:rPr lang="en-US" altLang="zh-CN" sz="1600" dirty="0"/>
              <a:t>k</a:t>
            </a:r>
            <a:r>
              <a:rPr lang="zh-CN" altLang="zh-CN" sz="1600" dirty="0"/>
              <a:t>项集一定包含在</a:t>
            </a:r>
            <a:r>
              <a:rPr lang="en-US" altLang="zh-CN" sz="1600" dirty="0" err="1"/>
              <a:t>C</a:t>
            </a:r>
            <a:r>
              <a:rPr lang="en-US" altLang="zh-CN" sz="1600" baseline="-25000" dirty="0" err="1"/>
              <a:t>k</a:t>
            </a:r>
            <a:r>
              <a:rPr lang="zh-CN" altLang="zh-CN" sz="1600" dirty="0"/>
              <a:t>中，所以，</a:t>
            </a:r>
            <a:r>
              <a:rPr lang="en-US" altLang="zh-CN" sz="1600" dirty="0" err="1"/>
              <a:t>C</a:t>
            </a:r>
            <a:r>
              <a:rPr lang="en-US" altLang="zh-CN" sz="1600" baseline="-25000" dirty="0" err="1"/>
              <a:t>k</a:t>
            </a:r>
            <a:r>
              <a:rPr lang="zh-CN" altLang="zh-CN" sz="1600" dirty="0"/>
              <a:t>是</a:t>
            </a:r>
            <a:r>
              <a:rPr lang="en-US" altLang="zh-CN" sz="1600" dirty="0"/>
              <a:t>L</a:t>
            </a:r>
            <a:r>
              <a:rPr lang="en-US" altLang="zh-CN" sz="1600" baseline="-25000" dirty="0"/>
              <a:t>k</a:t>
            </a:r>
            <a:r>
              <a:rPr lang="zh-CN" altLang="zh-CN" sz="1600" dirty="0"/>
              <a:t>的超集。扫描事务集</a:t>
            </a:r>
            <a:r>
              <a:rPr lang="en-US" altLang="zh-CN" sz="1600" dirty="0"/>
              <a:t>D</a:t>
            </a:r>
            <a:r>
              <a:rPr lang="zh-CN" altLang="zh-CN" sz="1600" dirty="0"/>
              <a:t>，计算</a:t>
            </a:r>
            <a:r>
              <a:rPr lang="en-US" altLang="zh-CN" sz="1600" dirty="0" err="1"/>
              <a:t>C</a:t>
            </a:r>
            <a:r>
              <a:rPr lang="en-US" altLang="zh-CN" sz="1600" baseline="-25000" dirty="0" err="1"/>
              <a:t>k</a:t>
            </a:r>
            <a:r>
              <a:rPr lang="zh-CN" altLang="zh-CN" sz="1600" dirty="0"/>
              <a:t>中每个候选</a:t>
            </a:r>
            <a:r>
              <a:rPr lang="en-US" altLang="zh-CN" sz="1600" dirty="0"/>
              <a:t>k</a:t>
            </a:r>
            <a:r>
              <a:rPr lang="zh-CN" altLang="zh-CN" sz="1600" dirty="0"/>
              <a:t>项集出现的次数，所有出现次数大于等于最小支持度计数的候选</a:t>
            </a:r>
            <a:r>
              <a:rPr lang="en-US" altLang="zh-CN" sz="1600" dirty="0"/>
              <a:t>k</a:t>
            </a:r>
            <a:r>
              <a:rPr lang="zh-CN" altLang="zh-CN" sz="1600" dirty="0"/>
              <a:t>项集的集合便组成频繁</a:t>
            </a:r>
            <a:r>
              <a:rPr lang="en-US" altLang="zh-CN" sz="1600" dirty="0"/>
              <a:t>k</a:t>
            </a:r>
            <a:r>
              <a:rPr lang="zh-CN" altLang="zh-CN" sz="1600" dirty="0"/>
              <a:t>项集的集合</a:t>
            </a:r>
            <a:r>
              <a:rPr lang="en-US" altLang="zh-CN" sz="1600" dirty="0"/>
              <a:t>L</a:t>
            </a:r>
            <a:r>
              <a:rPr lang="en-US" altLang="zh-CN" sz="1600" baseline="-25000" dirty="0"/>
              <a:t>k</a:t>
            </a:r>
            <a:r>
              <a:rPr lang="zh-CN" altLang="zh-CN" sz="1600" dirty="0"/>
              <a:t>。</a:t>
            </a:r>
            <a:endParaRPr lang="zh-CN" altLang="zh-CN" sz="1600" dirty="0"/>
          </a:p>
          <a:p>
            <a:r>
              <a:rPr lang="en-US" altLang="zh-CN" sz="1600" dirty="0"/>
              <a:t>       </a:t>
            </a:r>
            <a:r>
              <a:rPr lang="zh-CN" altLang="zh-CN" sz="1600" dirty="0"/>
              <a:t>最小支持度计数是最小支持度阈值与事务集</a:t>
            </a:r>
            <a:r>
              <a:rPr lang="en-US" altLang="zh-CN" sz="1600" dirty="0"/>
              <a:t>D</a:t>
            </a:r>
            <a:r>
              <a:rPr lang="zh-CN" altLang="zh-CN" sz="1600" dirty="0"/>
              <a:t>中事务总数的乘积，有些书上也称最小支持度阈值为相对最小支持度，最小支持度计数为绝对最小支持度。</a:t>
            </a:r>
            <a:endParaRPr lang="zh-CN" altLang="zh-CN" sz="1600" dirty="0"/>
          </a:p>
          <a:p>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830997"/>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算法。以</a:t>
            </a:r>
            <a:r>
              <a:rPr lang="zh-CN" altLang="en-US" sz="1600" dirty="0"/>
              <a:t>下</a:t>
            </a:r>
            <a:r>
              <a:rPr lang="zh-CN" altLang="zh-CN" sz="1600" dirty="0"/>
              <a:t>表的某超市交易数据为例，用</a:t>
            </a:r>
            <a:r>
              <a:rPr lang="en-US" altLang="zh-CN" sz="1600" dirty="0" err="1"/>
              <a:t>Apriori</a:t>
            </a:r>
            <a:r>
              <a:rPr lang="zh-CN" altLang="zh-CN" sz="1600" dirty="0"/>
              <a:t>算法发现该超市交易的频繁项集，设定最小支持度计数为</a:t>
            </a:r>
            <a:r>
              <a:rPr lang="en-US" altLang="zh-CN" sz="1600" dirty="0"/>
              <a:t>3</a:t>
            </a:r>
            <a:r>
              <a:rPr lang="zh-CN" altLang="zh-CN" sz="1600" dirty="0"/>
              <a:t>（相对支持度</a:t>
            </a:r>
            <a:r>
              <a:rPr lang="en-US" altLang="zh-CN" sz="1600" dirty="0" err="1"/>
              <a:t>minsup</a:t>
            </a:r>
            <a:r>
              <a:rPr lang="en-US" altLang="zh-CN" sz="1600" dirty="0"/>
              <a:t>=30%</a:t>
            </a:r>
            <a:r>
              <a:rPr lang="zh-CN" altLang="zh-CN" sz="1600" dirty="0"/>
              <a:t>）。</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3"/>
          <a:stretch>
            <a:fillRect/>
          </a:stretch>
        </p:blipFill>
        <p:spPr>
          <a:xfrm>
            <a:off x="660455" y="2652759"/>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301060" y="1784616"/>
            <a:ext cx="8356558" cy="1569660"/>
          </a:xfrm>
          <a:prstGeom prst="rect">
            <a:avLst/>
          </a:prstGeom>
        </p:spPr>
        <p:txBody>
          <a:bodyPr wrap="square">
            <a:spAutoFit/>
          </a:bodyPr>
          <a:lstStyle/>
          <a:p>
            <a:r>
              <a:rPr lang="en-US" altLang="zh-CN" sz="1600" dirty="0"/>
              <a:t>       </a:t>
            </a:r>
            <a:r>
              <a:rPr lang="zh-CN" altLang="zh-CN" sz="1600" dirty="0"/>
              <a:t>关联规则是一种描述性的而非预测性的方法，经常用于发现隐藏在大型数据集背后的，项集之间的有趣关联或相互关系。</a:t>
            </a:r>
            <a:r>
              <a:rPr lang="en-US" altLang="zh-CN" sz="1600" dirty="0"/>
              <a:t>20</a:t>
            </a:r>
            <a:r>
              <a:rPr lang="zh-CN" altLang="zh-CN" sz="1600" dirty="0"/>
              <a:t>世纪</a:t>
            </a:r>
            <a:r>
              <a:rPr lang="en-US" altLang="zh-CN" sz="1600" dirty="0"/>
              <a:t>60</a:t>
            </a:r>
            <a:r>
              <a:rPr lang="zh-CN" altLang="zh-CN" sz="1600" dirty="0"/>
              <a:t>年代，</a:t>
            </a:r>
            <a:r>
              <a:rPr lang="en-US" altLang="zh-CN" sz="1600" dirty="0"/>
              <a:t>Hajek</a:t>
            </a:r>
            <a:r>
              <a:rPr lang="zh-CN" altLang="zh-CN" sz="1600" dirty="0"/>
              <a:t>等人在早期研究中介绍了许多关联规则学习的关键概念和方法，但是主要关注的是数学表达，而不是算法。</a:t>
            </a:r>
            <a:r>
              <a:rPr lang="en-US" altLang="zh-CN" sz="1600" dirty="0"/>
              <a:t>20</a:t>
            </a:r>
            <a:r>
              <a:rPr lang="zh-CN" altLang="zh-CN" sz="1600" dirty="0"/>
              <a:t>世纪</a:t>
            </a:r>
            <a:r>
              <a:rPr lang="en-US" altLang="zh-CN" sz="1600" dirty="0"/>
              <a:t>90</a:t>
            </a:r>
            <a:r>
              <a:rPr lang="zh-CN" altLang="zh-CN" sz="1600" dirty="0"/>
              <a:t>年代初，</a:t>
            </a:r>
            <a:r>
              <a:rPr lang="en-US" altLang="zh-CN" sz="1600" dirty="0"/>
              <a:t>IBM</a:t>
            </a:r>
            <a:r>
              <a:rPr lang="zh-CN" altLang="zh-CN" sz="1600" dirty="0"/>
              <a:t>公司</a:t>
            </a:r>
            <a:r>
              <a:rPr lang="en-US" altLang="zh-CN" sz="1600" dirty="0"/>
              <a:t>Almaden</a:t>
            </a:r>
            <a:r>
              <a:rPr lang="zh-CN" altLang="zh-CN" sz="1600" dirty="0"/>
              <a:t>研究中心的</a:t>
            </a:r>
            <a:r>
              <a:rPr lang="en-US" altLang="zh-CN" sz="1600" dirty="0"/>
              <a:t>Agrawal</a:t>
            </a:r>
            <a:r>
              <a:rPr lang="zh-CN" altLang="zh-CN" sz="1600" dirty="0"/>
              <a:t>等人将关联规则学习架构引入数据库社区，在超市内的销售终端系统记录的客户交易大型数据库中寻找商品之间的联系规则，这些规则刻画了客户购买行为模式，可以用来指导商家科学地安排进货、库存以及货架设计等。</a:t>
            </a:r>
            <a:endParaRPr lang="zh-CN" altLang="en-US" sz="14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83"/>
              <a:ext cx="6669086" cy="1157666"/>
              <a:chOff x="213623" y="4909748"/>
              <a:chExt cx="6669086" cy="627899"/>
            </a:xfrm>
          </p:grpSpPr>
          <p:sp>
            <p:nvSpPr>
              <p:cNvPr id="88" name="矩形 87"/>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508957" y="4391636"/>
            <a:ext cx="5768017" cy="830997"/>
          </a:xfrm>
          <a:prstGeom prst="rect">
            <a:avLst/>
          </a:prstGeom>
        </p:spPr>
        <p:txBody>
          <a:bodyPr wrap="square">
            <a:spAutoFit/>
          </a:bodyPr>
          <a:lstStyle/>
          <a:p>
            <a:r>
              <a:rPr lang="zh-CN" altLang="en-US" sz="1600" dirty="0">
                <a:solidFill>
                  <a:schemeClr val="bg1"/>
                </a:solidFill>
              </a:rPr>
              <a:t>应用市场：购物篮</a:t>
            </a:r>
            <a:r>
              <a:rPr lang="zh-CN" altLang="zh-CN" sz="1600" dirty="0">
                <a:solidFill>
                  <a:schemeClr val="bg1"/>
                </a:solidFill>
              </a:rPr>
              <a:t>分析、交叉销售（</a:t>
            </a:r>
            <a:r>
              <a:rPr lang="en-US" altLang="zh-CN" sz="1600" dirty="0">
                <a:solidFill>
                  <a:schemeClr val="bg1"/>
                </a:solidFill>
              </a:rPr>
              <a:t>Crossing Sale</a:t>
            </a:r>
            <a:r>
              <a:rPr lang="zh-CN" altLang="zh-CN" sz="1600" dirty="0">
                <a:solidFill>
                  <a:schemeClr val="bg1"/>
                </a:solidFill>
              </a:rPr>
              <a:t>）、点击流分析、推荐系统、医疗诊断，以及通信、互联网、电子商务</a:t>
            </a:r>
            <a:r>
              <a:rPr lang="en-US" altLang="zh-CN" sz="1600" dirty="0">
                <a:solidFill>
                  <a:schemeClr val="bg1"/>
                </a:solidFill>
              </a:rPr>
              <a:t> ······</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1569660"/>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1</a:t>
            </a:r>
            <a:r>
              <a:rPr lang="zh-CN" altLang="zh-CN" sz="1600" dirty="0"/>
              <a:t>）第一次迭代时，每个项都是候选</a:t>
            </a:r>
            <a:r>
              <a:rPr lang="en-US" altLang="zh-CN" sz="1600" dirty="0"/>
              <a:t>1</a:t>
            </a:r>
            <a:r>
              <a:rPr lang="zh-CN" altLang="zh-CN" sz="1600" dirty="0"/>
              <a:t>项集的集合</a:t>
            </a:r>
            <a:r>
              <a:rPr lang="en-US" altLang="zh-CN" sz="1600" dirty="0"/>
              <a:t>C</a:t>
            </a:r>
            <a:r>
              <a:rPr lang="en-US" altLang="zh-CN" sz="1600" baseline="-25000" dirty="0"/>
              <a:t>1</a:t>
            </a:r>
            <a:r>
              <a:rPr lang="zh-CN" altLang="zh-CN" sz="1600" dirty="0"/>
              <a:t>的成员。算法扫描一次所有的事务，对每个项的出现频次计数。</a:t>
            </a:r>
            <a:endParaRPr lang="zh-CN" altLang="zh-CN" sz="1600" dirty="0"/>
          </a:p>
          <a:p>
            <a:r>
              <a:rPr lang="zh-CN" altLang="zh-CN" sz="1600" dirty="0"/>
              <a:t>（</a:t>
            </a:r>
            <a:r>
              <a:rPr lang="en-US" altLang="zh-CN" sz="1600" dirty="0"/>
              <a:t>2</a:t>
            </a:r>
            <a:r>
              <a:rPr lang="zh-CN" altLang="zh-CN" sz="1600" dirty="0"/>
              <a:t>）由满足最小支持度的候选</a:t>
            </a:r>
            <a:r>
              <a:rPr lang="en-US" altLang="zh-CN" sz="1600" dirty="0"/>
              <a:t>1</a:t>
            </a:r>
            <a:r>
              <a:rPr lang="zh-CN" altLang="zh-CN" sz="1600" dirty="0"/>
              <a:t>项集组成频繁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。注意，由于候选项集</a:t>
            </a:r>
            <a:r>
              <a:rPr lang="en-US" altLang="zh-CN" sz="1600" dirty="0"/>
              <a:t>{</a:t>
            </a:r>
            <a:r>
              <a:rPr lang="zh-CN" altLang="zh-CN" sz="1600" dirty="0"/>
              <a:t>茶</a:t>
            </a:r>
            <a:r>
              <a:rPr lang="en-US" altLang="zh-CN" sz="1600" dirty="0"/>
              <a:t>}</a:t>
            </a:r>
            <a:r>
              <a:rPr lang="zh-CN" altLang="zh-CN" sz="1600" dirty="0"/>
              <a:t>的支持度计数小于</a:t>
            </a:r>
            <a:r>
              <a:rPr lang="en-US" altLang="zh-CN" sz="1600" dirty="0"/>
              <a:t>3</a:t>
            </a:r>
            <a:r>
              <a:rPr lang="zh-CN" altLang="zh-CN" sz="1600" dirty="0"/>
              <a:t>，因此，生成的频繁</a:t>
            </a:r>
            <a:r>
              <a:rPr lang="en-US" altLang="zh-CN" sz="1600" dirty="0"/>
              <a:t>1</a:t>
            </a:r>
            <a:r>
              <a:rPr lang="zh-CN" altLang="zh-CN" sz="1600" dirty="0"/>
              <a:t>项集的集合</a:t>
            </a:r>
            <a:r>
              <a:rPr lang="en-US" altLang="zh-CN" sz="1600" dirty="0"/>
              <a:t>L</a:t>
            </a:r>
            <a:r>
              <a:rPr lang="en-US" altLang="zh-CN" sz="1600" baseline="-25000" dirty="0"/>
              <a:t>1</a:t>
            </a:r>
            <a:r>
              <a:rPr lang="zh-CN" altLang="zh-CN" sz="1600" dirty="0"/>
              <a:t>不包含候选项集</a:t>
            </a:r>
            <a:r>
              <a:rPr lang="en-US" altLang="zh-CN" sz="1600" dirty="0"/>
              <a:t>{</a:t>
            </a:r>
            <a:r>
              <a:rPr lang="zh-CN" altLang="zh-CN" sz="1600" dirty="0"/>
              <a:t>茶</a:t>
            </a:r>
            <a:r>
              <a:rPr lang="en-US" altLang="zh-CN" sz="1600" dirty="0"/>
              <a:t>}</a:t>
            </a:r>
            <a:r>
              <a:rPr lang="zh-CN" altLang="zh-CN" sz="1600" dirty="0"/>
              <a:t>。</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3"/>
          <a:stretch>
            <a:fillRect/>
          </a:stretch>
        </p:blipFill>
        <p:spPr>
          <a:xfrm>
            <a:off x="108326" y="3353889"/>
            <a:ext cx="4322797" cy="1194235"/>
          </a:xfrm>
          <a:prstGeom prst="rect">
            <a:avLst/>
          </a:prstGeom>
        </p:spPr>
      </p:pic>
      <p:pic>
        <p:nvPicPr>
          <p:cNvPr id="2" name="图片 1"/>
          <p:cNvPicPr>
            <a:picLocks noChangeAspect="1"/>
          </p:cNvPicPr>
          <p:nvPr/>
        </p:nvPicPr>
        <p:blipFill>
          <a:blip r:embed="rId4"/>
          <a:stretch>
            <a:fillRect/>
          </a:stretch>
        </p:blipFill>
        <p:spPr>
          <a:xfrm>
            <a:off x="4612425" y="3337482"/>
            <a:ext cx="4462702" cy="1904086"/>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317722" y="1483673"/>
                <a:ext cx="8149785" cy="1569660"/>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3</a:t>
                </a:r>
                <a:r>
                  <a:rPr lang="zh-CN" altLang="zh-CN" sz="1600" dirty="0"/>
                  <a:t>）发现候选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。首先是连接步，使用连接</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1</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1</m:t>
                        </m:r>
                      </m:sub>
                    </m:sSub>
                  </m:oMath>
                </a14:m>
                <a:r>
                  <a:rPr lang="zh-CN" altLang="zh-CN" sz="1600" dirty="0"/>
                  <a:t>，产生候选</a:t>
                </a:r>
                <a:r>
                  <a:rPr lang="en-US" altLang="zh-CN" sz="1600" dirty="0"/>
                  <a:t>2</a:t>
                </a:r>
                <a:r>
                  <a:rPr lang="zh-CN" altLang="zh-CN" sz="1600" dirty="0"/>
                  <a:t>项集的集合</a:t>
                </a:r>
                <a:r>
                  <a:rPr lang="en-US" altLang="zh-CN" sz="1600" dirty="0"/>
                  <a:t>C</a:t>
                </a:r>
                <a:r>
                  <a:rPr lang="en-US" altLang="zh-CN" sz="1600" baseline="-25000" dirty="0"/>
                  <a:t>2</a:t>
                </a:r>
                <a:r>
                  <a:rPr lang="zh-CN" altLang="zh-CN" sz="1600" dirty="0"/>
                  <a:t>。其次是剪枝步，压缩候选项集空间，由于这些候选项集的每个子集都是频繁的，在剪枝步，没有候选项集从</a:t>
                </a:r>
                <a:r>
                  <a:rPr lang="en-US" altLang="zh-CN" sz="1600" dirty="0"/>
                  <a:t>C</a:t>
                </a:r>
                <a:r>
                  <a:rPr lang="en-US" altLang="zh-CN" sz="1600" baseline="-25000" dirty="0"/>
                  <a:t>2</a:t>
                </a:r>
                <a:r>
                  <a:rPr lang="zh-CN" altLang="zh-CN" sz="1600" dirty="0"/>
                  <a:t>中删除。最后，计算</a:t>
                </a:r>
                <a:r>
                  <a:rPr lang="en-US" altLang="zh-CN" sz="1600" dirty="0"/>
                  <a:t>C</a:t>
                </a:r>
                <a:r>
                  <a:rPr lang="en-US" altLang="zh-CN" sz="1600" baseline="-25000" dirty="0"/>
                  <a:t>2</a:t>
                </a:r>
                <a:r>
                  <a:rPr lang="zh-CN" altLang="zh-CN" sz="1600" dirty="0"/>
                  <a:t>中每个候选项集的支持度计数。</a:t>
                </a:r>
                <a:endParaRPr lang="en-US" altLang="zh-CN" sz="1600" dirty="0"/>
              </a:p>
              <a:p>
                <a:r>
                  <a:rPr lang="zh-CN" altLang="zh-CN" sz="1600" dirty="0"/>
                  <a:t>（</a:t>
                </a:r>
                <a:r>
                  <a:rPr lang="en-US" altLang="zh-CN" sz="1600" dirty="0"/>
                  <a:t>4</a:t>
                </a:r>
                <a:r>
                  <a:rPr lang="zh-CN" altLang="zh-CN" sz="1600" dirty="0"/>
                  <a:t>）确定频繁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。保留</a:t>
                </a:r>
                <a:r>
                  <a:rPr lang="en-US" altLang="zh-CN" sz="1600" dirty="0"/>
                  <a:t>C</a:t>
                </a:r>
                <a:r>
                  <a:rPr lang="en-US" altLang="zh-CN" sz="1600" baseline="-25000" dirty="0"/>
                  <a:t>2</a:t>
                </a:r>
                <a:r>
                  <a:rPr lang="zh-CN" altLang="zh-CN" sz="1600" dirty="0"/>
                  <a:t>中支持度计数大于等于</a:t>
                </a:r>
                <a:r>
                  <a:rPr lang="en-US" altLang="zh-CN" sz="1600" dirty="0"/>
                  <a:t>3</a:t>
                </a:r>
                <a:r>
                  <a:rPr lang="zh-CN" altLang="zh-CN" sz="1600" dirty="0"/>
                  <a:t>的候选</a:t>
                </a:r>
                <a:r>
                  <a:rPr lang="en-US" altLang="zh-CN" sz="1600" dirty="0"/>
                  <a:t>2</a:t>
                </a:r>
                <a:r>
                  <a:rPr lang="zh-CN" altLang="zh-CN" sz="1600" dirty="0"/>
                  <a:t>项集，形成频繁</a:t>
                </a:r>
                <a:r>
                  <a:rPr lang="en-US" altLang="zh-CN" sz="1600" dirty="0"/>
                  <a:t>2</a:t>
                </a:r>
                <a:r>
                  <a:rPr lang="zh-CN" altLang="zh-CN" sz="1600" dirty="0"/>
                  <a:t>项集的集合</a:t>
                </a:r>
                <a:r>
                  <a:rPr lang="en-US" altLang="zh-CN" sz="1600" dirty="0"/>
                  <a:t>L</a:t>
                </a:r>
                <a:r>
                  <a:rPr lang="en-US" altLang="zh-CN" sz="1600" baseline="-25000" dirty="0"/>
                  <a:t>2</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317722" y="1483673"/>
                <a:ext cx="8149785" cy="1569660"/>
              </a:xfrm>
              <a:prstGeom prst="rect">
                <a:avLst/>
              </a:prstGeom>
              <a:blipFill rotWithShape="1">
                <a:blip r:embed="rId3"/>
                <a:stretch>
                  <a:fillRect l="-374" t="-1163" b="-3876"/>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4"/>
          <a:stretch>
            <a:fillRect/>
          </a:stretch>
        </p:blipFill>
        <p:spPr>
          <a:xfrm>
            <a:off x="108326" y="3353889"/>
            <a:ext cx="4322797" cy="1194235"/>
          </a:xfrm>
          <a:prstGeom prst="rect">
            <a:avLst/>
          </a:prstGeom>
        </p:spPr>
      </p:pic>
      <p:pic>
        <p:nvPicPr>
          <p:cNvPr id="4" name="图片 3"/>
          <p:cNvPicPr>
            <a:picLocks noChangeAspect="1"/>
          </p:cNvPicPr>
          <p:nvPr/>
        </p:nvPicPr>
        <p:blipFill>
          <a:blip r:embed="rId5"/>
          <a:stretch>
            <a:fillRect/>
          </a:stretch>
        </p:blipFill>
        <p:spPr>
          <a:xfrm>
            <a:off x="4496119" y="3388702"/>
            <a:ext cx="4647880" cy="2062444"/>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3592587" cy="369332"/>
          </a:xfrm>
          <a:prstGeom prst="rect">
            <a:avLst/>
          </a:prstGeom>
        </p:spPr>
        <p:txBody>
          <a:bodyPr wrap="none">
            <a:spAutoFit/>
          </a:bodyPr>
          <a:lstStyle/>
          <a:p>
            <a:r>
              <a:rPr lang="en-US" altLang="zh-CN" dirty="0"/>
              <a:t>6.2.1</a:t>
            </a:r>
            <a:r>
              <a:rPr lang="en-US" altLang="zh-CN" b="1" dirty="0"/>
              <a:t>Apriori</a:t>
            </a:r>
            <a:r>
              <a:rPr lang="zh-CN" altLang="zh-CN" b="1" dirty="0"/>
              <a:t>算法</a:t>
            </a:r>
            <a:r>
              <a:rPr lang="zh-CN" altLang="en-US" b="1" dirty="0"/>
              <a:t>的频繁项集产生</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317722" y="1483673"/>
                <a:ext cx="8149785" cy="2092881"/>
              </a:xfrm>
              <a:prstGeom prst="rect">
                <a:avLst/>
              </a:prstGeom>
            </p:spPr>
            <p:txBody>
              <a:bodyPr wrap="square">
                <a:spAutoFit/>
              </a:bodyPr>
              <a:lstStyle/>
              <a:p>
                <a:r>
                  <a:rPr lang="zh-CN" altLang="zh-CN" sz="1600" b="1" dirty="0"/>
                  <a:t>例</a:t>
                </a:r>
                <a:r>
                  <a:rPr lang="en-US" altLang="zh-CN" sz="1600" b="1" dirty="0"/>
                  <a:t>6.1</a:t>
                </a:r>
                <a:r>
                  <a:rPr lang="en-US" altLang="zh-CN" sz="1600" dirty="0"/>
                  <a:t> </a:t>
                </a:r>
                <a:r>
                  <a:rPr lang="en-US" altLang="zh-CN" sz="1600" dirty="0" err="1"/>
                  <a:t>Apriori</a:t>
                </a:r>
                <a:r>
                  <a:rPr lang="zh-CN" altLang="zh-CN" sz="1600" dirty="0"/>
                  <a:t>算法。</a:t>
                </a:r>
                <a:endParaRPr lang="en-US" altLang="zh-CN" sz="1600" dirty="0"/>
              </a:p>
              <a:p>
                <a:r>
                  <a:rPr lang="zh-CN" altLang="zh-CN" sz="1600" dirty="0"/>
                  <a:t>（</a:t>
                </a:r>
                <a:r>
                  <a:rPr lang="en-US" altLang="zh-CN" sz="1600" dirty="0"/>
                  <a:t>5</a:t>
                </a:r>
                <a:r>
                  <a:rPr lang="zh-CN" altLang="zh-CN" sz="1600" dirty="0"/>
                  <a:t>）发现候选</a:t>
                </a:r>
                <a:r>
                  <a:rPr lang="en-US" altLang="zh-CN" sz="1600" dirty="0"/>
                  <a:t>3</a:t>
                </a:r>
                <a:r>
                  <a:rPr lang="zh-CN" altLang="zh-CN" sz="1600" dirty="0"/>
                  <a:t>项集的集合</a:t>
                </a:r>
                <a:r>
                  <a:rPr lang="en-US" altLang="zh-CN" sz="1600" dirty="0"/>
                  <a:t>C</a:t>
                </a:r>
                <a:r>
                  <a:rPr lang="en-US" altLang="zh-CN" sz="1600" baseline="-25000" dirty="0"/>
                  <a:t>3</a:t>
                </a:r>
                <a:r>
                  <a:rPr lang="zh-CN" altLang="zh-CN" sz="1600" dirty="0"/>
                  <a:t>。首先是连接步，使用连接</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2</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L</m:t>
                        </m:r>
                      </m:e>
                      <m:sub>
                        <m:r>
                          <a:rPr lang="en-US" altLang="zh-CN" sz="1600">
                            <a:latin typeface="Cambria Math" panose="02040503050406030204" pitchFamily="18" charset="0"/>
                          </a:rPr>
                          <m:t>2</m:t>
                        </m:r>
                      </m:sub>
                    </m:sSub>
                  </m:oMath>
                </a14:m>
                <a:r>
                  <a:rPr lang="zh-CN" altLang="zh-CN" sz="1600" dirty="0"/>
                  <a:t>，产生候选</a:t>
                </a:r>
                <a:r>
                  <a:rPr lang="en-US" altLang="zh-CN" sz="1600" dirty="0"/>
                  <a:t>3</a:t>
                </a:r>
                <a:r>
                  <a:rPr lang="zh-CN" altLang="zh-CN" sz="1600" dirty="0"/>
                  <a:t>项集的集合</a:t>
                </a:r>
                <a:r>
                  <a:rPr lang="en-US" altLang="zh-CN" sz="1600" dirty="0"/>
                  <a:t>C</a:t>
                </a:r>
                <a:r>
                  <a:rPr lang="en-US" altLang="zh-CN" sz="1600" baseline="-25000" dirty="0"/>
                  <a:t>3</a:t>
                </a:r>
                <a:r>
                  <a:rPr lang="zh-CN" altLang="zh-CN" sz="1600" dirty="0"/>
                  <a:t>。其次是剪枝步，压缩候选项集空间，其中，由频繁</a:t>
                </a:r>
                <a:r>
                  <a:rPr lang="en-US" altLang="zh-CN" sz="1600" dirty="0"/>
                  <a:t>2</a:t>
                </a:r>
                <a:r>
                  <a:rPr lang="zh-CN" altLang="zh-CN" sz="1600" dirty="0"/>
                  <a:t>项集</a:t>
                </a:r>
                <a:r>
                  <a:rPr lang="en-US" altLang="zh-CN" sz="1600" dirty="0"/>
                  <a:t>{</a:t>
                </a:r>
                <a:r>
                  <a:rPr lang="zh-CN" altLang="zh-CN" sz="1600" dirty="0"/>
                  <a:t>面包，尿布</a:t>
                </a:r>
                <a:r>
                  <a:rPr lang="en-US" altLang="zh-CN" sz="1600" dirty="0"/>
                  <a:t>}</a:t>
                </a:r>
                <a:r>
                  <a:rPr lang="zh-CN" altLang="zh-CN" sz="1600" dirty="0"/>
                  <a:t>，</a:t>
                </a:r>
                <a:r>
                  <a:rPr lang="en-US" altLang="zh-CN" sz="1600" dirty="0"/>
                  <a:t>{</a:t>
                </a:r>
                <a:r>
                  <a:rPr lang="zh-CN" altLang="zh-CN" sz="1600" dirty="0"/>
                  <a:t>尿布，啤酒</a:t>
                </a:r>
                <a:r>
                  <a:rPr lang="en-US" altLang="zh-CN" sz="1600" dirty="0"/>
                  <a:t>}</a:t>
                </a:r>
                <a:r>
                  <a:rPr lang="zh-CN" altLang="zh-CN" sz="1600" dirty="0"/>
                  <a:t>进行连接生成的</a:t>
                </a:r>
                <a:r>
                  <a:rPr lang="en-US" altLang="zh-CN" sz="1600" dirty="0"/>
                  <a:t>3</a:t>
                </a:r>
                <a:r>
                  <a:rPr lang="zh-CN" altLang="zh-CN" sz="1600" dirty="0"/>
                  <a:t>项集</a:t>
                </a:r>
                <a:r>
                  <a:rPr lang="en-US" altLang="zh-CN" sz="1600" dirty="0"/>
                  <a:t>{</a:t>
                </a:r>
                <a:r>
                  <a:rPr lang="zh-CN" altLang="zh-CN" sz="1600" dirty="0"/>
                  <a:t>面包，尿布，啤酒</a:t>
                </a:r>
                <a:r>
                  <a:rPr lang="en-US" altLang="zh-CN" sz="1600" dirty="0"/>
                  <a:t>}</a:t>
                </a:r>
                <a:r>
                  <a:rPr lang="zh-CN" altLang="zh-CN" sz="1600" dirty="0"/>
                  <a:t>从候选项集的集合</a:t>
                </a:r>
                <a:r>
                  <a:rPr lang="en-US" altLang="zh-CN" sz="1600" dirty="0"/>
                  <a:t>C</a:t>
                </a:r>
                <a:r>
                  <a:rPr lang="en-US" altLang="zh-CN" sz="1600" baseline="-25000" dirty="0"/>
                  <a:t>3</a:t>
                </a:r>
                <a:r>
                  <a:rPr lang="zh-CN" altLang="zh-CN" sz="1600" dirty="0"/>
                  <a:t>中删除，因为，其子集</a:t>
                </a:r>
                <a:r>
                  <a:rPr lang="en-US" altLang="zh-CN" sz="1600" dirty="0"/>
                  <a:t>{</a:t>
                </a:r>
                <a:r>
                  <a:rPr lang="zh-CN" altLang="zh-CN" sz="1600" dirty="0"/>
                  <a:t>面包，啤酒</a:t>
                </a:r>
                <a:r>
                  <a:rPr lang="en-US" altLang="zh-CN" sz="1600" dirty="0"/>
                  <a:t>}</a:t>
                </a:r>
                <a:r>
                  <a:rPr lang="zh-CN" altLang="zh-CN" sz="1600" dirty="0"/>
                  <a:t>是非频繁的。最后，计算</a:t>
                </a:r>
                <a:r>
                  <a:rPr lang="en-US" altLang="zh-CN" sz="1600" dirty="0"/>
                  <a:t>C</a:t>
                </a:r>
                <a:r>
                  <a:rPr lang="en-US" altLang="zh-CN" sz="1600" baseline="-25000" dirty="0"/>
                  <a:t>3</a:t>
                </a:r>
                <a:r>
                  <a:rPr lang="zh-CN" altLang="zh-CN" sz="1600" dirty="0"/>
                  <a:t>中每个候选项集的支持度计数。</a:t>
                </a:r>
              </a:p>
              <a:p>
                <a:r>
                  <a:rPr lang="zh-CN" altLang="zh-CN" sz="1600" dirty="0"/>
                  <a:t>（</a:t>
                </a:r>
                <a:r>
                  <a:rPr lang="en-US" altLang="zh-CN" sz="1600" dirty="0"/>
                  <a:t>6</a:t>
                </a:r>
                <a:r>
                  <a:rPr lang="zh-CN" altLang="zh-CN" sz="1600" dirty="0"/>
                  <a:t>）确定频繁</a:t>
                </a:r>
                <a:r>
                  <a:rPr lang="en-US" altLang="zh-CN" sz="1600" dirty="0"/>
                  <a:t>3</a:t>
                </a:r>
                <a:r>
                  <a:rPr lang="zh-CN" altLang="zh-CN" sz="1600" dirty="0"/>
                  <a:t>项集的集合</a:t>
                </a:r>
                <a:r>
                  <a:rPr lang="en-US" altLang="zh-CN" sz="1600" dirty="0"/>
                  <a:t>L</a:t>
                </a:r>
                <a:r>
                  <a:rPr lang="en-US" altLang="zh-CN" sz="1600" baseline="-25000" dirty="0"/>
                  <a:t>3</a:t>
                </a:r>
                <a:r>
                  <a:rPr lang="zh-CN" altLang="zh-CN" sz="1600" dirty="0"/>
                  <a:t>。保留</a:t>
                </a:r>
                <a:r>
                  <a:rPr lang="en-US" altLang="zh-CN" sz="1600" dirty="0"/>
                  <a:t>C</a:t>
                </a:r>
                <a:r>
                  <a:rPr lang="en-US" altLang="zh-CN" sz="1600" baseline="-25000" dirty="0"/>
                  <a:t>3</a:t>
                </a:r>
                <a:r>
                  <a:rPr lang="zh-CN" altLang="zh-CN" sz="1600" dirty="0"/>
                  <a:t>中支持度计数大于等于</a:t>
                </a:r>
                <a:r>
                  <a:rPr lang="en-US" altLang="zh-CN" sz="1600" dirty="0"/>
                  <a:t>3</a:t>
                </a:r>
                <a:r>
                  <a:rPr lang="zh-CN" altLang="zh-CN" sz="1600" dirty="0"/>
                  <a:t>的候选</a:t>
                </a:r>
                <a:r>
                  <a:rPr lang="en-US" altLang="zh-CN" sz="1600" dirty="0"/>
                  <a:t>3</a:t>
                </a:r>
                <a:r>
                  <a:rPr lang="zh-CN" altLang="zh-CN" sz="1600" dirty="0"/>
                  <a:t>项集，形成频繁</a:t>
                </a:r>
                <a:r>
                  <a:rPr lang="en-US" altLang="zh-CN" sz="1600" dirty="0"/>
                  <a:t>3</a:t>
                </a:r>
                <a:r>
                  <a:rPr lang="zh-CN" altLang="zh-CN" sz="1600" dirty="0"/>
                  <a:t>项集的集合</a:t>
                </a:r>
                <a:r>
                  <a:rPr lang="en-US" altLang="zh-CN" sz="1600" dirty="0"/>
                  <a:t>L</a:t>
                </a:r>
                <a:r>
                  <a:rPr lang="en-US" altLang="zh-CN" sz="1600" baseline="-25000" dirty="0"/>
                  <a:t>3</a:t>
                </a:r>
                <a:r>
                  <a:rPr lang="zh-CN" altLang="zh-CN" sz="1600" dirty="0"/>
                  <a:t>。</a:t>
                </a:r>
              </a:p>
              <a:p>
                <a:r>
                  <a:rPr lang="zh-CN" altLang="zh-CN" sz="1600" dirty="0"/>
                  <a:t>到此为止，频繁</a:t>
                </a:r>
                <a:r>
                  <a:rPr lang="en-US" altLang="zh-CN" sz="1600" dirty="0"/>
                  <a:t>3</a:t>
                </a:r>
                <a:r>
                  <a:rPr lang="zh-CN" altLang="zh-CN" sz="1600" dirty="0"/>
                  <a:t>项集的集合只有一个频繁</a:t>
                </a:r>
                <a:r>
                  <a:rPr lang="en-US" altLang="zh-CN" sz="1600" dirty="0"/>
                  <a:t>3</a:t>
                </a:r>
                <a:r>
                  <a:rPr lang="zh-CN" altLang="zh-CN" sz="1600" dirty="0"/>
                  <a:t>项集，停止迭代。</a:t>
                </a:r>
              </a:p>
            </p:txBody>
          </p:sp>
        </mc:Choice>
        <mc:Fallback>
          <p:sp>
            <p:nvSpPr>
              <p:cNvPr id="69" name="矩形 68"/>
              <p:cNvSpPr>
                <a:spLocks noRot="1" noChangeAspect="1" noMove="1" noResize="1" noEditPoints="1" noAdjustHandles="1" noChangeArrowheads="1" noChangeShapeType="1" noTextEdit="1"/>
              </p:cNvSpPr>
              <p:nvPr/>
            </p:nvSpPr>
            <p:spPr>
              <a:xfrm>
                <a:off x="317722" y="1483673"/>
                <a:ext cx="8149785" cy="2092881"/>
              </a:xfrm>
              <a:prstGeom prst="rect">
                <a:avLst/>
              </a:prstGeom>
              <a:blipFill rotWithShape="1">
                <a:blip r:embed="rId3"/>
                <a:stretch>
                  <a:fillRect l="-374" t="-872" b="-1163"/>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0" name="图片 69"/>
          <p:cNvPicPr>
            <a:picLocks noChangeAspect="1"/>
          </p:cNvPicPr>
          <p:nvPr/>
        </p:nvPicPr>
        <p:blipFill>
          <a:blip r:embed="rId4"/>
          <a:stretch>
            <a:fillRect/>
          </a:stretch>
        </p:blipFill>
        <p:spPr>
          <a:xfrm>
            <a:off x="126487" y="3576374"/>
            <a:ext cx="4322797" cy="1194235"/>
          </a:xfrm>
          <a:prstGeom prst="rect">
            <a:avLst/>
          </a:prstGeom>
        </p:spPr>
      </p:pic>
      <p:pic>
        <p:nvPicPr>
          <p:cNvPr id="2" name="图片 1"/>
          <p:cNvPicPr>
            <a:picLocks noChangeAspect="1"/>
          </p:cNvPicPr>
          <p:nvPr/>
        </p:nvPicPr>
        <p:blipFill>
          <a:blip r:embed="rId5"/>
          <a:stretch>
            <a:fillRect/>
          </a:stretch>
        </p:blipFill>
        <p:spPr>
          <a:xfrm>
            <a:off x="126487" y="4770926"/>
            <a:ext cx="5850835" cy="1391703"/>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2438424" cy="369332"/>
          </a:xfrm>
          <a:prstGeom prst="rect">
            <a:avLst/>
          </a:prstGeom>
        </p:spPr>
        <p:txBody>
          <a:bodyPr wrap="none">
            <a:spAutoFit/>
          </a:bodyPr>
          <a:lstStyle/>
          <a:p>
            <a:r>
              <a:rPr lang="en-US" altLang="zh-CN" dirty="0"/>
              <a:t>6.2.2</a:t>
            </a:r>
            <a:r>
              <a:rPr lang="en-US" altLang="zh-CN" b="1" dirty="0"/>
              <a:t>Apriori</a:t>
            </a:r>
            <a:r>
              <a:rPr lang="zh-CN" altLang="zh-CN" b="1" dirty="0"/>
              <a:t>算法</a:t>
            </a:r>
            <a:r>
              <a:rPr lang="zh-CN" altLang="en-US" b="1" dirty="0"/>
              <a:t>描述</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51798" cy="323165"/>
          </a:xfrm>
          <a:prstGeom prst="rect">
            <a:avLst/>
          </a:prstGeom>
          <a:noFill/>
        </p:spPr>
        <p:txBody>
          <a:bodyPr wrap="none" lIns="0" tIns="0" rIns="0" bIns="0" rtlCol="0">
            <a:spAutoFit/>
          </a:bodyPr>
          <a:lstStyle/>
          <a:p>
            <a:r>
              <a:rPr lang="en-US" altLang="zh-CN" sz="2100" b="1" spc="225" dirty="0">
                <a:solidFill>
                  <a:prstClr val="white"/>
                </a:solidFill>
              </a:rPr>
              <a:t>6.2 </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317722" y="1483673"/>
            <a:ext cx="8149785" cy="3046988"/>
          </a:xfrm>
          <a:prstGeom prst="rect">
            <a:avLst/>
          </a:prstGeom>
        </p:spPr>
        <p:txBody>
          <a:bodyPr wrap="square">
            <a:spAutoFit/>
          </a:bodyPr>
          <a:lstStyle/>
          <a:p>
            <a:r>
              <a:rPr lang="en-US" altLang="zh-CN" sz="1600" dirty="0"/>
              <a:t>        </a:t>
            </a:r>
            <a:r>
              <a:rPr lang="en-US" altLang="zh-CN" sz="1600" dirty="0" err="1"/>
              <a:t>Apriori</a:t>
            </a:r>
            <a:r>
              <a:rPr lang="zh-CN" altLang="zh-CN" sz="1600" dirty="0"/>
              <a:t>算法的具体实现如下：宽度优先搜索整个项集空间，从</a:t>
            </a:r>
            <a:r>
              <a:rPr lang="en-US" altLang="zh-CN" sz="1600" dirty="0"/>
              <a:t>k=0</a:t>
            </a:r>
            <a:r>
              <a:rPr lang="zh-CN" altLang="zh-CN" sz="1600" dirty="0"/>
              <a:t>开始，迭代产生长度为</a:t>
            </a:r>
            <a:r>
              <a:rPr lang="en-US" altLang="zh-CN" sz="1600" dirty="0"/>
              <a:t>k+1</a:t>
            </a:r>
            <a:r>
              <a:rPr lang="zh-CN" altLang="zh-CN" sz="1600" dirty="0"/>
              <a:t>的候选项集的集合</a:t>
            </a:r>
            <a:r>
              <a:rPr lang="en-US" altLang="zh-CN" sz="1600" dirty="0"/>
              <a:t>C</a:t>
            </a:r>
            <a:r>
              <a:rPr lang="en-US" altLang="zh-CN" sz="1600" baseline="-25000" dirty="0"/>
              <a:t>k+1</a:t>
            </a:r>
            <a:r>
              <a:rPr lang="zh-CN" altLang="zh-CN" sz="1600" dirty="0"/>
              <a:t>。候选项集是其所有子集都是频繁项集的项集。</a:t>
            </a:r>
            <a:r>
              <a:rPr lang="en-US" altLang="zh-CN" sz="1600" dirty="0"/>
              <a:t>C</a:t>
            </a:r>
            <a:r>
              <a:rPr lang="en-US" altLang="zh-CN" sz="1600" baseline="-25000" dirty="0"/>
              <a:t>1</a:t>
            </a:r>
            <a:r>
              <a:rPr lang="zh-CN" altLang="zh-CN" sz="1600" dirty="0"/>
              <a:t>由</a:t>
            </a:r>
            <a:r>
              <a:rPr lang="en-US" altLang="zh-CN" sz="1600" dirty="0"/>
              <a:t>I</a:t>
            </a:r>
            <a:r>
              <a:rPr lang="en-US" altLang="zh-CN" sz="1600" baseline="-25000" dirty="0"/>
              <a:t>0</a:t>
            </a:r>
            <a:r>
              <a:rPr lang="zh-CN" altLang="zh-CN" sz="1600" dirty="0"/>
              <a:t>中所有的项构成，在第</a:t>
            </a:r>
            <a:r>
              <a:rPr lang="en-US" altLang="zh-CN" sz="1600" dirty="0"/>
              <a:t>k</a:t>
            </a:r>
            <a:r>
              <a:rPr lang="zh-CN" altLang="zh-CN" sz="1600" dirty="0"/>
              <a:t>层产生所有长度为</a:t>
            </a:r>
            <a:r>
              <a:rPr lang="en-US" altLang="zh-CN" sz="1600" dirty="0"/>
              <a:t>k+1</a:t>
            </a:r>
            <a:r>
              <a:rPr lang="zh-CN" altLang="zh-CN" sz="1600" dirty="0"/>
              <a:t>的项集。这由两步完成：第一步，</a:t>
            </a:r>
            <a:r>
              <a:rPr lang="en-US" altLang="zh-CN" sz="1600" dirty="0"/>
              <a:t>L</a:t>
            </a:r>
            <a:r>
              <a:rPr lang="en-US" altLang="zh-CN" sz="1600" baseline="-25000" dirty="0"/>
              <a:t>k</a:t>
            </a:r>
            <a:r>
              <a:rPr lang="zh-CN" altLang="zh-CN" sz="1600" dirty="0"/>
              <a:t>自连接。将</a:t>
            </a:r>
            <a:r>
              <a:rPr lang="en-US" altLang="zh-CN" sz="1600" dirty="0"/>
              <a:t>L</a:t>
            </a:r>
            <a:r>
              <a:rPr lang="en-US" altLang="zh-CN" sz="1600" baseline="-25000" dirty="0"/>
              <a:t>k</a:t>
            </a:r>
            <a:r>
              <a:rPr lang="zh-CN" altLang="zh-CN" sz="1600" dirty="0"/>
              <a:t>中具有相同</a:t>
            </a:r>
            <a:r>
              <a:rPr lang="en-US" altLang="zh-CN" sz="1600" dirty="0"/>
              <a:t>(k-1)</a:t>
            </a:r>
            <a:r>
              <a:rPr lang="zh-CN" altLang="zh-CN" sz="1600" dirty="0"/>
              <a:t>前缀的项集连接成长度为</a:t>
            </a:r>
            <a:r>
              <a:rPr lang="en-US" altLang="zh-CN" sz="1600" dirty="0"/>
              <a:t>k+1</a:t>
            </a:r>
            <a:r>
              <a:rPr lang="zh-CN" altLang="zh-CN" sz="1600" dirty="0"/>
              <a:t>的</a:t>
            </a:r>
            <a:r>
              <a:rPr lang="en-US" altLang="zh-CN" sz="1600" dirty="0"/>
              <a:t>(</a:t>
            </a:r>
            <a:r>
              <a:rPr lang="zh-CN" altLang="zh-CN" sz="1600" dirty="0"/>
              <a:t>候选</a:t>
            </a:r>
            <a:r>
              <a:rPr lang="en-US" altLang="zh-CN" sz="1600" dirty="0"/>
              <a:t>)</a:t>
            </a:r>
            <a:r>
              <a:rPr lang="zh-CN" altLang="zh-CN" sz="1600" dirty="0"/>
              <a:t>项集。第二步是剪枝，如果项集的所有长度为</a:t>
            </a:r>
            <a:r>
              <a:rPr lang="en-US" altLang="zh-CN" sz="1600" dirty="0"/>
              <a:t>k</a:t>
            </a:r>
            <a:r>
              <a:rPr lang="zh-CN" altLang="zh-CN" sz="1600" dirty="0"/>
              <a:t>的子集都在</a:t>
            </a:r>
            <a:r>
              <a:rPr lang="en-US" altLang="zh-CN" sz="1600" dirty="0"/>
              <a:t>L</a:t>
            </a:r>
            <a:r>
              <a:rPr lang="en-US" altLang="zh-CN" sz="1600" baseline="-25000" dirty="0"/>
              <a:t>k</a:t>
            </a:r>
            <a:r>
              <a:rPr lang="zh-CN" altLang="zh-CN" sz="1600" dirty="0"/>
              <a:t>中，该项集才能作为候选项集被加入</a:t>
            </a:r>
            <a:r>
              <a:rPr lang="en-US" altLang="zh-CN" sz="1600" dirty="0"/>
              <a:t>C</a:t>
            </a:r>
            <a:r>
              <a:rPr lang="en-US" altLang="zh-CN" sz="1600" baseline="-25000" dirty="0"/>
              <a:t>k+1</a:t>
            </a:r>
            <a:r>
              <a:rPr lang="zh-CN" altLang="zh-CN" sz="1600" dirty="0"/>
              <a:t>中。为了计算所有长度为</a:t>
            </a:r>
            <a:r>
              <a:rPr lang="en-US" altLang="zh-CN" sz="1600" dirty="0"/>
              <a:t>k</a:t>
            </a:r>
            <a:r>
              <a:rPr lang="zh-CN" altLang="zh-CN" sz="1600" dirty="0"/>
              <a:t>的候选项集的支持度，在数据库水平表示方式下，需要扫描数据库一遍。在每次扫描中，对数据库中的每条交易记录，为其中所包含的所有候选</a:t>
            </a:r>
            <a:r>
              <a:rPr lang="en-US" altLang="zh-CN" sz="1600" dirty="0"/>
              <a:t>k-</a:t>
            </a:r>
            <a:r>
              <a:rPr lang="zh-CN" altLang="zh-CN" sz="1600" dirty="0"/>
              <a:t>项集的支持度计数加</a:t>
            </a:r>
            <a:r>
              <a:rPr lang="en-US" altLang="zh-CN" sz="1600" dirty="0"/>
              <a:t>1</a:t>
            </a:r>
            <a:r>
              <a:rPr lang="zh-CN" altLang="zh-CN" sz="1600" dirty="0"/>
              <a:t>。所有频繁</a:t>
            </a:r>
            <a:r>
              <a:rPr lang="en-US" altLang="zh-CN" sz="1600" dirty="0"/>
              <a:t>k</a:t>
            </a:r>
            <a:r>
              <a:rPr lang="zh-CN" altLang="zh-CN" sz="1600" dirty="0"/>
              <a:t>项集被加入</a:t>
            </a:r>
            <a:r>
              <a:rPr lang="en-US" altLang="zh-CN" sz="1600" dirty="0"/>
              <a:t>L</a:t>
            </a:r>
            <a:r>
              <a:rPr lang="en-US" altLang="zh-CN" sz="1600" baseline="-25000" dirty="0"/>
              <a:t>k</a:t>
            </a:r>
            <a:r>
              <a:rPr lang="zh-CN" altLang="zh-CN" sz="1600" dirty="0"/>
              <a:t>中。此过程直至</a:t>
            </a:r>
            <a:r>
              <a:rPr lang="en-US" altLang="zh-CN" sz="1600" dirty="0"/>
              <a:t>C</a:t>
            </a:r>
            <a:r>
              <a:rPr lang="en-US" altLang="zh-CN" sz="1600" baseline="-25000" dirty="0"/>
              <a:t>k+1</a:t>
            </a:r>
            <a:r>
              <a:rPr lang="zh-CN" altLang="zh-CN" sz="1600" dirty="0"/>
              <a:t>等于空集时结束。</a:t>
            </a:r>
            <a:endParaRPr lang="zh-CN" altLang="zh-CN" sz="1600" dirty="0"/>
          </a:p>
          <a:p>
            <a:r>
              <a:rPr lang="en-US" altLang="zh-CN" sz="1600" dirty="0"/>
              <a:t>      </a:t>
            </a:r>
            <a:r>
              <a:rPr lang="zh-CN" altLang="zh-CN" sz="1600" dirty="0"/>
              <a:t>对于海量数据，</a:t>
            </a:r>
            <a:r>
              <a:rPr lang="en-US" altLang="zh-CN" sz="1600" dirty="0" err="1"/>
              <a:t>Apriori</a:t>
            </a:r>
            <a:r>
              <a:rPr lang="zh-CN" altLang="zh-CN" sz="1600" dirty="0"/>
              <a:t>算法的时空复杂度都不容忽视。空间复杂度：如果</a:t>
            </a:r>
            <a:r>
              <a:rPr lang="en-US" altLang="zh-CN" sz="1600" dirty="0"/>
              <a:t>L1</a:t>
            </a:r>
            <a:r>
              <a:rPr lang="zh-CN" altLang="zh-CN" sz="1600" dirty="0"/>
              <a:t>数量达到</a:t>
            </a:r>
            <a:r>
              <a:rPr lang="en-US" altLang="zh-CN" sz="1600" dirty="0"/>
              <a:t>10</a:t>
            </a:r>
            <a:r>
              <a:rPr lang="en-US" altLang="zh-CN" sz="1600" baseline="30000" dirty="0"/>
              <a:t>4</a:t>
            </a:r>
            <a:r>
              <a:rPr lang="zh-CN" altLang="zh-CN" sz="1600" dirty="0"/>
              <a:t>的量级，那么</a:t>
            </a:r>
            <a:r>
              <a:rPr lang="en-US" altLang="zh-CN" sz="1600" dirty="0"/>
              <a:t>C</a:t>
            </a:r>
            <a:r>
              <a:rPr lang="en-US" altLang="zh-CN" sz="1600" baseline="-25000" dirty="0"/>
              <a:t>2</a:t>
            </a:r>
            <a:r>
              <a:rPr lang="zh-CN" altLang="zh-CN" sz="1600" dirty="0"/>
              <a:t>中的候选项将达到</a:t>
            </a:r>
            <a:r>
              <a:rPr lang="en-US" altLang="zh-CN" sz="1600" dirty="0"/>
              <a:t>10</a:t>
            </a:r>
            <a:r>
              <a:rPr lang="en-US" altLang="zh-CN" sz="1600" baseline="30000" dirty="0"/>
              <a:t>7</a:t>
            </a:r>
            <a:r>
              <a:rPr lang="zh-CN" altLang="zh-CN" sz="1600" dirty="0"/>
              <a:t>的量级。时间复杂度：每计算一次</a:t>
            </a:r>
            <a:r>
              <a:rPr lang="en-US" altLang="zh-CN" sz="1600" dirty="0" err="1"/>
              <a:t>C</a:t>
            </a:r>
            <a:r>
              <a:rPr lang="en-US" altLang="zh-CN" sz="1600" baseline="-25000" dirty="0" err="1"/>
              <a:t>k</a:t>
            </a:r>
            <a:r>
              <a:rPr lang="zh-CN" altLang="zh-CN" sz="1600" dirty="0"/>
              <a:t>就需要扫描一遍数据库。</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a:solidFill>
                    <a:schemeClr val="bg1"/>
                  </a:solidFill>
                  <a:latin typeface="微软雅黑" panose="020B0503020204020204" pitchFamily="34" charset="-122"/>
                  <a:ea typeface="微软雅黑" panose="020B0503020204020204" pitchFamily="34" charset="-122"/>
                </a:rPr>
                <a:t>FP-growth</a:t>
              </a:r>
              <a:r>
                <a:rPr lang="zh-CN" altLang="en-US" sz="2100" spc="225" dirty="0">
                  <a:solidFill>
                    <a:schemeClr val="bg1"/>
                  </a:solidFill>
                  <a:latin typeface="微软雅黑" panose="020B0503020204020204" pitchFamily="34" charset="-122"/>
                  <a:ea typeface="微软雅黑" panose="020B0503020204020204" pitchFamily="34" charset="-122"/>
                </a:rPr>
                <a:t>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455832" y="1124687"/>
            <a:ext cx="8149785" cy="3539430"/>
          </a:xfrm>
          <a:prstGeom prst="rect">
            <a:avLst/>
          </a:prstGeom>
        </p:spPr>
        <p:txBody>
          <a:bodyPr wrap="square">
            <a:spAutoFit/>
          </a:bodyPr>
          <a:lstStyle/>
          <a:p>
            <a:r>
              <a:rPr lang="en-US" altLang="zh-CN" sz="1600" dirty="0"/>
              <a:t>      </a:t>
            </a:r>
            <a:r>
              <a:rPr lang="zh-CN" altLang="zh-CN" sz="1600" dirty="0"/>
              <a:t>在许多情况下，</a:t>
            </a:r>
            <a:r>
              <a:rPr lang="en-US" altLang="zh-CN" sz="1600" dirty="0" err="1"/>
              <a:t>Apriori</a:t>
            </a:r>
            <a:r>
              <a:rPr lang="zh-CN" altLang="zh-CN" sz="1600" dirty="0"/>
              <a:t>算法显著地压缩了候选项集的规模，并产生很好的性能。但是，该算法存在以下不足：</a:t>
            </a:r>
            <a:endParaRPr lang="zh-CN" altLang="zh-CN" sz="1600" dirty="0"/>
          </a:p>
          <a:p>
            <a:r>
              <a:rPr lang="en-US" altLang="zh-CN" sz="1600" dirty="0"/>
              <a:t>      </a:t>
            </a:r>
            <a:r>
              <a:rPr lang="zh-CN" altLang="zh-CN" sz="1600" dirty="0"/>
              <a:t>（</a:t>
            </a:r>
            <a:r>
              <a:rPr lang="en-US" altLang="zh-CN" sz="1600" dirty="0"/>
              <a:t>1</a:t>
            </a:r>
            <a:r>
              <a:rPr lang="zh-CN" altLang="zh-CN" sz="1600" dirty="0"/>
              <a:t>）可能产生大量频繁项集。例如，如果有</a:t>
            </a:r>
            <a:r>
              <a:rPr lang="en-US" altLang="zh-CN" sz="1600" dirty="0"/>
              <a:t>10</a:t>
            </a:r>
            <a:r>
              <a:rPr lang="en-US" altLang="zh-CN" sz="1600" baseline="30000" dirty="0"/>
              <a:t>4</a:t>
            </a:r>
            <a:r>
              <a:rPr lang="zh-CN" altLang="zh-CN" sz="1600" dirty="0"/>
              <a:t>个频繁</a:t>
            </a:r>
            <a:r>
              <a:rPr lang="en-US" altLang="zh-CN" sz="1600" dirty="0"/>
              <a:t>1</a:t>
            </a:r>
            <a:r>
              <a:rPr lang="zh-CN" altLang="zh-CN" sz="1600" dirty="0"/>
              <a:t>项集，则</a:t>
            </a:r>
            <a:r>
              <a:rPr lang="en-US" altLang="zh-CN" sz="1600" dirty="0" err="1"/>
              <a:t>Apriori</a:t>
            </a:r>
            <a:r>
              <a:rPr lang="zh-CN" altLang="zh-CN" sz="1600" dirty="0"/>
              <a:t>算法需要产生多达</a:t>
            </a:r>
            <a:r>
              <a:rPr lang="en-US" altLang="zh-CN" sz="1600" dirty="0"/>
              <a:t>10</a:t>
            </a:r>
            <a:r>
              <a:rPr lang="en-US" altLang="zh-CN" sz="1600" baseline="30000" dirty="0"/>
              <a:t>7</a:t>
            </a:r>
            <a:r>
              <a:rPr lang="zh-CN" altLang="zh-CN" sz="1600" dirty="0"/>
              <a:t>个候选</a:t>
            </a:r>
            <a:r>
              <a:rPr lang="en-US" altLang="zh-CN" sz="1600" dirty="0"/>
              <a:t>2</a:t>
            </a:r>
            <a:r>
              <a:rPr lang="zh-CN" altLang="zh-CN" sz="1600" dirty="0"/>
              <a:t>项集。</a:t>
            </a:r>
            <a:endParaRPr lang="zh-CN" altLang="zh-CN" sz="1600" dirty="0"/>
          </a:p>
          <a:p>
            <a:r>
              <a:rPr lang="en-US" altLang="zh-CN" sz="1600" dirty="0"/>
              <a:t>     </a:t>
            </a:r>
            <a:r>
              <a:rPr lang="zh-CN" altLang="zh-CN" sz="1600" dirty="0"/>
              <a:t>（</a:t>
            </a:r>
            <a:r>
              <a:rPr lang="en-US" altLang="zh-CN" sz="1600" dirty="0"/>
              <a:t>2</a:t>
            </a:r>
            <a:r>
              <a:rPr lang="zh-CN" altLang="zh-CN" sz="1600" dirty="0"/>
              <a:t>）可能需要重复地扫描整个数据库，通过模式匹配检查一个很大的候选集合。检查数据库中每个事务来确定候选项集支持度的开销很大。</a:t>
            </a:r>
            <a:endParaRPr lang="en-US" altLang="zh-CN" sz="1600" dirty="0"/>
          </a:p>
          <a:p>
            <a:r>
              <a:rPr lang="en-US" altLang="zh-CN" sz="1600" dirty="0"/>
              <a:t>      FP-growth</a:t>
            </a:r>
            <a:r>
              <a:rPr lang="zh-CN" altLang="zh-CN" sz="1600" dirty="0"/>
              <a:t>算法采取分而治之的思路：首先，将代表频繁项集的数据库压缩到一棵频繁模式树（</a:t>
            </a:r>
            <a:r>
              <a:rPr lang="en-US" altLang="zh-CN" sz="1600" dirty="0"/>
              <a:t>Frequent Pattern tree</a:t>
            </a:r>
            <a:r>
              <a:rPr lang="zh-CN" altLang="zh-CN" sz="1600" dirty="0"/>
              <a:t>，简称</a:t>
            </a:r>
            <a:r>
              <a:rPr lang="en-US" altLang="zh-CN" sz="1600" dirty="0"/>
              <a:t>FP</a:t>
            </a:r>
            <a:r>
              <a:rPr lang="zh-CN" altLang="zh-CN" sz="1600" dirty="0"/>
              <a:t>树）中，该树仍然保留项集的关联信息。然后，把这种压缩后的数据库划分成一组条件数据库（一种特殊类型的投影数据库），每个数据库关联一个频繁段或</a:t>
            </a:r>
            <a:r>
              <a:rPr lang="en-US" altLang="zh-CN" sz="1600" dirty="0"/>
              <a:t>“</a:t>
            </a:r>
            <a:r>
              <a:rPr lang="zh-CN" altLang="zh-CN" sz="1600" dirty="0"/>
              <a:t>模式段</a:t>
            </a:r>
            <a:r>
              <a:rPr lang="en-US" altLang="zh-CN" sz="1600" dirty="0"/>
              <a:t>”</a:t>
            </a:r>
            <a:r>
              <a:rPr lang="zh-CN" altLang="zh-CN" sz="1600" dirty="0"/>
              <a:t>，并分别挖掘每个条件数据库。对于每个</a:t>
            </a:r>
            <a:r>
              <a:rPr lang="en-US" altLang="zh-CN" sz="1600" dirty="0"/>
              <a:t>“</a:t>
            </a:r>
            <a:r>
              <a:rPr lang="zh-CN" altLang="zh-CN" sz="1600" dirty="0"/>
              <a:t>模式片段</a:t>
            </a:r>
            <a:r>
              <a:rPr lang="en-US" altLang="zh-CN" sz="1600" dirty="0"/>
              <a:t>”</a:t>
            </a:r>
            <a:r>
              <a:rPr lang="zh-CN" altLang="zh-CN" sz="1600" dirty="0"/>
              <a:t>，只需要考察与它相关联数据集。因此，随着被考察的模式的</a:t>
            </a:r>
            <a:r>
              <a:rPr lang="en-US" altLang="zh-CN" sz="1600" dirty="0"/>
              <a:t>“</a:t>
            </a:r>
            <a:r>
              <a:rPr lang="zh-CN" altLang="zh-CN" sz="1600" dirty="0"/>
              <a:t>增长</a:t>
            </a:r>
            <a:r>
              <a:rPr lang="en-US" altLang="zh-CN" sz="1600" dirty="0"/>
              <a:t>”</a:t>
            </a:r>
            <a:r>
              <a:rPr lang="zh-CN" altLang="zh-CN" sz="1600" dirty="0"/>
              <a:t>，这种方法可以显著地压缩被搜索的数据集的大小。由上可知，</a:t>
            </a:r>
            <a:r>
              <a:rPr lang="en-US" altLang="zh-CN" sz="1600" dirty="0"/>
              <a:t>FP-growth</a:t>
            </a:r>
            <a:r>
              <a:rPr lang="zh-CN" altLang="zh-CN" sz="1600" dirty="0"/>
              <a:t>算法包含两个步骤：第一步，构造</a:t>
            </a:r>
            <a:r>
              <a:rPr lang="en-US" altLang="zh-CN" sz="1600" dirty="0"/>
              <a:t>FP</a:t>
            </a:r>
            <a:r>
              <a:rPr lang="zh-CN" altLang="zh-CN" sz="1600" dirty="0"/>
              <a:t>树；第二步，在</a:t>
            </a:r>
            <a:r>
              <a:rPr lang="en-US" altLang="zh-CN" sz="1600" dirty="0"/>
              <a:t>FP</a:t>
            </a:r>
            <a:r>
              <a:rPr lang="zh-CN" altLang="zh-CN" sz="1600" dirty="0"/>
              <a:t>树上挖掘频繁项集。</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88450" y="1427722"/>
            <a:ext cx="4564360" cy="3077766"/>
          </a:xfrm>
          <a:prstGeom prst="rect">
            <a:avLst/>
          </a:prstGeom>
        </p:spPr>
        <p:txBody>
          <a:bodyPr wrap="square">
            <a:spAutoFit/>
          </a:bodyPr>
          <a:lstStyle/>
          <a:p>
            <a:r>
              <a:rPr lang="en-US" altLang="zh-CN" sz="1600" dirty="0"/>
              <a:t>        </a:t>
            </a:r>
            <a:r>
              <a:rPr lang="zh-CN" altLang="en-US" sz="1600" dirty="0"/>
              <a:t>右表所示为某事务集合，以此小案例说明</a:t>
            </a:r>
            <a:r>
              <a:rPr lang="en-US" altLang="zh-CN" sz="1600" dirty="0"/>
              <a:t>FP</a:t>
            </a:r>
            <a:r>
              <a:rPr lang="zh-CN" altLang="en-US" sz="1600" dirty="0"/>
              <a:t>树的生成过程</a:t>
            </a:r>
            <a:r>
              <a:rPr lang="zh-CN" altLang="zh-CN" sz="1600" dirty="0"/>
              <a:t>。</a:t>
            </a:r>
            <a:endParaRPr lang="en-US" altLang="zh-CN" sz="1600" dirty="0"/>
          </a:p>
          <a:p>
            <a:r>
              <a:rPr lang="zh-CN" altLang="en-US" sz="1600" dirty="0"/>
              <a:t>     事务数据集排序：</a:t>
            </a:r>
            <a:r>
              <a:rPr lang="zh-CN" altLang="zh-CN" sz="1600" dirty="0"/>
              <a:t>扫描该事务数据集，确定该事务数据集中包含的所有项的集合</a:t>
            </a:r>
            <a:r>
              <a:rPr lang="en-US" altLang="zh-CN" sz="1600" dirty="0"/>
              <a:t>I</a:t>
            </a:r>
            <a:r>
              <a:rPr lang="zh-CN" altLang="zh-CN" sz="1600" dirty="0"/>
              <a:t>及每个项的支持度计数</a:t>
            </a:r>
            <a:r>
              <a:rPr lang="en-US" altLang="zh-CN" sz="1600" dirty="0"/>
              <a:t>I&amp;S={a:3</a:t>
            </a:r>
            <a:r>
              <a:rPr lang="zh-CN" altLang="zh-CN" sz="1600" dirty="0"/>
              <a:t>，</a:t>
            </a:r>
            <a:r>
              <a:rPr lang="en-US" altLang="zh-CN" sz="1600" dirty="0"/>
              <a:t>b:3</a:t>
            </a:r>
            <a:r>
              <a:rPr lang="zh-CN" altLang="zh-CN" sz="1600" dirty="0"/>
              <a:t>，</a:t>
            </a:r>
            <a:r>
              <a:rPr lang="en-US" altLang="zh-CN" sz="1600" dirty="0"/>
              <a:t>c:4</a:t>
            </a:r>
            <a:r>
              <a:rPr lang="zh-CN" altLang="zh-CN" sz="1600" dirty="0"/>
              <a:t>，</a:t>
            </a:r>
            <a:r>
              <a:rPr lang="en-US" altLang="zh-CN" sz="1600" dirty="0"/>
              <a:t>d:1</a:t>
            </a:r>
            <a:r>
              <a:rPr lang="zh-CN" altLang="zh-CN" sz="1600" dirty="0"/>
              <a:t>，</a:t>
            </a:r>
            <a:r>
              <a:rPr lang="en-US" altLang="zh-CN" sz="1600" dirty="0"/>
              <a:t>e:1</a:t>
            </a:r>
            <a:r>
              <a:rPr lang="zh-CN" altLang="zh-CN" sz="1600" dirty="0"/>
              <a:t>，</a:t>
            </a:r>
            <a:r>
              <a:rPr lang="en-US" altLang="zh-CN" sz="1600" dirty="0"/>
              <a:t>f:4</a:t>
            </a:r>
            <a:r>
              <a:rPr lang="zh-CN" altLang="zh-CN" sz="1600" dirty="0"/>
              <a:t>，</a:t>
            </a:r>
            <a:r>
              <a:rPr lang="en-US" altLang="zh-CN" sz="1600" dirty="0"/>
              <a:t>g:1</a:t>
            </a:r>
            <a:r>
              <a:rPr lang="zh-CN" altLang="zh-CN" sz="1600" dirty="0"/>
              <a:t>，</a:t>
            </a:r>
            <a:r>
              <a:rPr lang="en-US" altLang="zh-CN" sz="1600" dirty="0"/>
              <a:t>h:1</a:t>
            </a:r>
            <a:r>
              <a:rPr lang="zh-CN" altLang="zh-CN" sz="1600" dirty="0"/>
              <a:t>，</a:t>
            </a:r>
            <a:r>
              <a:rPr lang="en-US" altLang="zh-CN" sz="1600" dirty="0"/>
              <a:t>i:1</a:t>
            </a:r>
            <a:r>
              <a:rPr lang="zh-CN" altLang="zh-CN" sz="1600" dirty="0"/>
              <a:t>，</a:t>
            </a:r>
            <a:r>
              <a:rPr lang="en-US" altLang="zh-CN" sz="1600" dirty="0"/>
              <a:t>j:1</a:t>
            </a:r>
            <a:r>
              <a:rPr lang="zh-CN" altLang="zh-CN" sz="1600" dirty="0"/>
              <a:t>，</a:t>
            </a:r>
            <a:r>
              <a:rPr lang="en-US" altLang="zh-CN" sz="1600" dirty="0"/>
              <a:t>k:1</a:t>
            </a:r>
            <a:r>
              <a:rPr lang="zh-CN" altLang="zh-CN" sz="1600" dirty="0"/>
              <a:t>，</a:t>
            </a:r>
            <a:r>
              <a:rPr lang="en-US" altLang="zh-CN" sz="1600" dirty="0"/>
              <a:t>l:2</a:t>
            </a:r>
            <a:r>
              <a:rPr lang="zh-CN" altLang="zh-CN" sz="1600" dirty="0"/>
              <a:t>，</a:t>
            </a:r>
            <a:r>
              <a:rPr lang="en-US" altLang="zh-CN" sz="1600" dirty="0"/>
              <a:t>m:3</a:t>
            </a:r>
            <a:r>
              <a:rPr lang="zh-CN" altLang="zh-CN" sz="1600" dirty="0"/>
              <a:t>，</a:t>
            </a:r>
            <a:r>
              <a:rPr lang="en-US" altLang="zh-CN" sz="1600" dirty="0"/>
              <a:t>n:1</a:t>
            </a:r>
            <a:r>
              <a:rPr lang="zh-CN" altLang="zh-CN" sz="1600" dirty="0"/>
              <a:t>，</a:t>
            </a:r>
            <a:r>
              <a:rPr lang="en-US" altLang="zh-CN" sz="1600" dirty="0"/>
              <a:t>o:2</a:t>
            </a:r>
            <a:r>
              <a:rPr lang="zh-CN" altLang="zh-CN" sz="1600" dirty="0"/>
              <a:t>，</a:t>
            </a:r>
            <a:r>
              <a:rPr lang="en-US" altLang="zh-CN" sz="1600" dirty="0"/>
              <a:t>p:3</a:t>
            </a:r>
            <a:r>
              <a:rPr lang="zh-CN" altLang="zh-CN" sz="1600" dirty="0"/>
              <a:t>，</a:t>
            </a:r>
            <a:r>
              <a:rPr lang="en-US" altLang="zh-CN" sz="1600" dirty="0"/>
              <a:t>s:1}</a:t>
            </a:r>
            <a:r>
              <a:rPr lang="zh-CN" altLang="zh-CN" sz="1600" dirty="0"/>
              <a:t>。针对得到的集合</a:t>
            </a:r>
            <a:r>
              <a:rPr lang="en-US" altLang="zh-CN" sz="1600" dirty="0"/>
              <a:t>I</a:t>
            </a:r>
            <a:r>
              <a:rPr lang="zh-CN" altLang="zh-CN" sz="1600" dirty="0"/>
              <a:t>，丢弃非频繁项，并将频繁项按照支持度的递减排序，结果集或表记为</a:t>
            </a:r>
            <a:r>
              <a:rPr lang="en-US" altLang="zh-CN" sz="1600" dirty="0"/>
              <a:t>L</a:t>
            </a:r>
            <a:r>
              <a:rPr lang="zh-CN" altLang="zh-CN" sz="1600" dirty="0"/>
              <a:t>，有</a:t>
            </a:r>
            <a:r>
              <a:rPr lang="en-US" altLang="zh-CN" sz="1600" dirty="0"/>
              <a:t>L={ f:4</a:t>
            </a:r>
            <a:r>
              <a:rPr lang="zh-CN" altLang="zh-CN" sz="1600" dirty="0"/>
              <a:t>，</a:t>
            </a:r>
            <a:r>
              <a:rPr lang="en-US" altLang="zh-CN" sz="1600" dirty="0"/>
              <a:t>c:4</a:t>
            </a:r>
            <a:r>
              <a:rPr lang="zh-CN" altLang="zh-CN" sz="1600" dirty="0"/>
              <a:t>，</a:t>
            </a:r>
            <a:r>
              <a:rPr lang="en-US" altLang="zh-CN" sz="1600" dirty="0"/>
              <a:t> a:3</a:t>
            </a:r>
            <a:r>
              <a:rPr lang="zh-CN" altLang="zh-CN" sz="1600" dirty="0"/>
              <a:t>，</a:t>
            </a:r>
            <a:r>
              <a:rPr lang="en-US" altLang="zh-CN" sz="1600" dirty="0"/>
              <a:t>b:3</a:t>
            </a:r>
            <a:r>
              <a:rPr lang="zh-CN" altLang="zh-CN" sz="1600" dirty="0"/>
              <a:t>，</a:t>
            </a:r>
            <a:r>
              <a:rPr lang="en-US" altLang="zh-CN" sz="1600" dirty="0"/>
              <a:t>m:3</a:t>
            </a:r>
            <a:r>
              <a:rPr lang="zh-CN" altLang="zh-CN" sz="1600" dirty="0"/>
              <a:t>，</a:t>
            </a:r>
            <a:r>
              <a:rPr lang="en-US" altLang="zh-CN" sz="1600" dirty="0"/>
              <a:t>p:3</a:t>
            </a:r>
            <a:r>
              <a:rPr lang="zh-CN" altLang="zh-CN" sz="1600" dirty="0"/>
              <a:t>，</a:t>
            </a:r>
            <a:r>
              <a:rPr lang="en-US" altLang="zh-CN" sz="1600" dirty="0"/>
              <a:t>l:2</a:t>
            </a:r>
            <a:r>
              <a:rPr lang="zh-CN" altLang="zh-CN" sz="1600" dirty="0"/>
              <a:t>，</a:t>
            </a:r>
            <a:r>
              <a:rPr lang="en-US" altLang="zh-CN" sz="1600" dirty="0"/>
              <a:t>o:2}</a:t>
            </a:r>
            <a:r>
              <a:rPr lang="zh-CN" altLang="zh-CN" sz="1600" dirty="0"/>
              <a:t>。最后，对事务数据集中的项集逐一扫描，每个项集剔除非频繁项后，余下的频繁项按照</a:t>
            </a:r>
            <a:r>
              <a:rPr lang="en-US" altLang="zh-CN" sz="1600" dirty="0"/>
              <a:t>L</a:t>
            </a:r>
            <a:r>
              <a:rPr lang="zh-CN" altLang="zh-CN" sz="1600" dirty="0"/>
              <a:t>的降序重新排列</a:t>
            </a:r>
            <a:r>
              <a:rPr lang="zh-CN" altLang="en-US" sz="1600" dirty="0"/>
              <a:t>（见右表第三列）。</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3"/>
          <a:stretch>
            <a:fillRect/>
          </a:stretch>
        </p:blipFill>
        <p:spPr>
          <a:xfrm>
            <a:off x="5222789" y="1483673"/>
            <a:ext cx="3632761" cy="269554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50" y="1427722"/>
                <a:ext cx="4564360" cy="1846659"/>
              </a:xfrm>
              <a:prstGeom prst="rect">
                <a:avLst/>
              </a:prstGeom>
            </p:spPr>
            <p:txBody>
              <a:bodyPr wrap="square">
                <a:spAutoFit/>
              </a:bodyPr>
              <a:lstStyle/>
              <a:p>
                <a:r>
                  <a:rPr lang="zh-CN" altLang="en-US" sz="1600" dirty="0"/>
                  <a:t>      接下来</a:t>
                </a:r>
                <a:r>
                  <a:rPr lang="zh-CN" altLang="zh-CN" sz="1600" dirty="0"/>
                  <a:t>开始构建</a:t>
                </a:r>
                <a:r>
                  <a:rPr lang="en-US" altLang="zh-CN" sz="1600" dirty="0"/>
                  <a:t>FP</a:t>
                </a:r>
                <a:r>
                  <a:rPr lang="zh-CN" altLang="zh-CN" sz="1600" dirty="0"/>
                  <a:t>树，先设定</a:t>
                </a:r>
                <a:r>
                  <a:rPr lang="en-US" altLang="zh-CN" sz="1600" dirty="0"/>
                  <a:t>FP</a:t>
                </a:r>
                <a:r>
                  <a:rPr lang="zh-CN" altLang="zh-CN" sz="1600" dirty="0"/>
                  <a:t>树的根节点为</a:t>
                </a:r>
                <a:r>
                  <a:rPr lang="en-US" altLang="zh-CN" sz="1600" dirty="0"/>
                  <a:t>null</a:t>
                </a:r>
                <a:r>
                  <a:rPr lang="zh-CN" altLang="zh-CN" sz="1600" dirty="0"/>
                  <a:t>。对事务数据集进行第二次扫描，不断构建</a:t>
                </a:r>
                <a:r>
                  <a:rPr lang="en-US" altLang="zh-CN" sz="1600" dirty="0"/>
                  <a:t>FP</a:t>
                </a:r>
                <a:r>
                  <a:rPr lang="zh-CN" altLang="zh-CN" sz="1600" dirty="0"/>
                  <a:t>树的分支：</a:t>
                </a:r>
                <a:endParaRPr lang="en-US" altLang="zh-CN" sz="1600" dirty="0"/>
              </a:p>
              <a:p>
                <a:r>
                  <a:rPr lang="en-US" altLang="zh-CN" sz="1600" dirty="0"/>
                  <a:t>      </a:t>
                </a:r>
                <a:r>
                  <a:rPr lang="zh-CN" altLang="zh-CN" sz="1600" dirty="0"/>
                  <a:t>（</a:t>
                </a:r>
                <a:r>
                  <a:rPr lang="en-US" altLang="zh-CN" sz="1600" dirty="0"/>
                  <a:t>1</a:t>
                </a:r>
                <a:r>
                  <a:rPr lang="zh-CN" altLang="zh-CN" sz="1600" dirty="0"/>
                  <a:t>）读入第一个事务</a:t>
                </a:r>
                <a:r>
                  <a:rPr lang="en-US" altLang="zh-CN" sz="1600" dirty="0"/>
                  <a:t>{ </a:t>
                </a:r>
                <a:r>
                  <a:rPr lang="en-US" altLang="zh-CN" sz="1600" dirty="0" err="1"/>
                  <a:t>f,c,a,m,p</a:t>
                </a:r>
                <a:r>
                  <a:rPr lang="en-US" altLang="zh-CN" sz="1600" dirty="0"/>
                  <a:t> }</a:t>
                </a:r>
                <a:r>
                  <a:rPr lang="zh-CN" altLang="zh-CN" sz="1600" dirty="0"/>
                  <a:t>，创建标记为</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a:t>
                </a:r>
                <a:r>
                  <a:rPr lang="en-US" altLang="zh-CN" sz="1600" dirty="0"/>
                  <a:t>m</a:t>
                </a:r>
                <a:r>
                  <a:rPr lang="zh-CN" altLang="zh-CN" sz="1600" dirty="0"/>
                  <a:t>，</a:t>
                </a:r>
                <a:r>
                  <a:rPr lang="en-US" altLang="zh-CN" sz="1600" dirty="0"/>
                  <a:t>p</a:t>
                </a:r>
                <a:r>
                  <a:rPr lang="zh-CN" altLang="zh-CN" sz="1600" dirty="0"/>
                  <a:t>的节点，然后形成</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路径，对该事务编码。该路径上的所有结点的频度计数为</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50" y="1427722"/>
                <a:ext cx="4564360" cy="1846659"/>
              </a:xfrm>
              <a:prstGeom prst="rect">
                <a:avLst/>
              </a:prstGeom>
              <a:blipFill rotWithShape="1">
                <a:blip r:embed="rId3"/>
                <a:stretch>
                  <a:fillRect l="-668" t="-990" r="-267" b="-1650"/>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07" y="3305643"/>
            <a:ext cx="1916420" cy="2766154"/>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323439"/>
              </a:xfrm>
              <a:prstGeom prst="rect">
                <a:avLst/>
              </a:prstGeom>
            </p:spPr>
            <p:txBody>
              <a:bodyPr wrap="square">
                <a:spAutoFit/>
              </a:bodyPr>
              <a:lstStyle/>
              <a:p>
                <a:r>
                  <a:rPr lang="zh-CN" altLang="zh-CN" sz="1600" dirty="0"/>
                  <a:t>（</a:t>
                </a:r>
                <a:r>
                  <a:rPr lang="en-US" altLang="zh-CN" sz="1600" dirty="0"/>
                  <a:t>2</a:t>
                </a:r>
                <a:r>
                  <a:rPr lang="zh-CN" altLang="zh-CN" sz="1600" dirty="0"/>
                  <a:t>）读入第二个事务</a:t>
                </a:r>
                <a:r>
                  <a:rPr lang="en-US" altLang="zh-CN" sz="1600" dirty="0"/>
                  <a:t>{ </a:t>
                </a:r>
                <a:r>
                  <a:rPr lang="en-US" altLang="zh-CN" sz="1600" dirty="0" err="1"/>
                  <a:t>f,c,a,b,m,l,o</a:t>
                </a:r>
                <a:r>
                  <a:rPr lang="en-US" altLang="zh-CN" sz="1600" dirty="0"/>
                  <a:t> }</a:t>
                </a:r>
                <a:r>
                  <a:rPr lang="zh-CN" altLang="zh-CN" sz="1600" dirty="0"/>
                  <a:t>，第二个事务与第一个事务共享前缀</a:t>
                </a:r>
                <a:r>
                  <a:rPr lang="en-US" altLang="zh-CN" sz="1600" dirty="0"/>
                  <a:t>&lt; </a:t>
                </a:r>
                <a:r>
                  <a:rPr lang="en-US" altLang="zh-CN" sz="1600" dirty="0" err="1"/>
                  <a:t>f,c,a</a:t>
                </a:r>
                <a:r>
                  <a:rPr lang="en-US" altLang="zh-CN" sz="1600" dirty="0"/>
                  <a:t> &gt;</a:t>
                </a:r>
                <a:r>
                  <a:rPr lang="zh-CN" altLang="zh-CN" sz="1600" dirty="0"/>
                  <a:t>，所以第二个事务的路径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l</m:t>
                    </m:r>
                    <m:r>
                      <a:rPr lang="en-US" altLang="zh-CN" sz="1600">
                        <a:latin typeface="Cambria Math" panose="02040503050406030204" pitchFamily="18" charset="0"/>
                      </a:rPr>
                      <m:t>→</m:t>
                    </m:r>
                    <m:r>
                      <m:rPr>
                        <m:sty m:val="p"/>
                      </m:rPr>
                      <a:rPr lang="en-US" altLang="zh-CN" sz="1600">
                        <a:latin typeface="Cambria Math" panose="02040503050406030204" pitchFamily="18" charset="0"/>
                      </a:rPr>
                      <m:t>o</m:t>
                    </m:r>
                  </m:oMath>
                </a14:m>
                <a:r>
                  <a:rPr lang="zh-CN" altLang="zh-CN" sz="1600" dirty="0"/>
                  <a:t>与第一个事务的路径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oMath>
                </a14:m>
                <a:r>
                  <a:rPr lang="zh-CN" altLang="zh-CN" sz="1600" dirty="0"/>
                  <a:t>部分重叠。所以结点</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的频度计数增加为</a:t>
                </a:r>
                <a:r>
                  <a:rPr lang="en-US" altLang="zh-CN" sz="1600" dirty="0"/>
                  <a:t>2</a:t>
                </a:r>
                <a:r>
                  <a:rPr lang="zh-CN" altLang="zh-CN" sz="1600" dirty="0"/>
                  <a:t>，新创建的</a:t>
                </a:r>
                <a:r>
                  <a:rPr lang="en-US" altLang="zh-CN" sz="1600" dirty="0"/>
                  <a:t>b</a:t>
                </a:r>
                <a:r>
                  <a:rPr lang="zh-CN" altLang="zh-CN" sz="1600" dirty="0"/>
                  <a:t>，</a:t>
                </a:r>
                <a:r>
                  <a:rPr lang="en-US" altLang="zh-CN" sz="1600" dirty="0"/>
                  <a:t>m</a:t>
                </a:r>
                <a:r>
                  <a:rPr lang="zh-CN" altLang="zh-CN" sz="1600" dirty="0"/>
                  <a:t>，</a:t>
                </a:r>
                <a:r>
                  <a:rPr lang="en-US" altLang="zh-CN" sz="1600" dirty="0"/>
                  <a:t>l</a:t>
                </a:r>
                <a:r>
                  <a:rPr lang="zh-CN" altLang="zh-CN" sz="1600" dirty="0"/>
                  <a:t>，</a:t>
                </a:r>
                <a:r>
                  <a:rPr lang="en-US" altLang="zh-CN" sz="1600" dirty="0"/>
                  <a:t>o</a:t>
                </a:r>
                <a:r>
                  <a:rPr lang="zh-CN" altLang="zh-CN" sz="1600" dirty="0"/>
                  <a:t>结点的频度计数等于</a:t>
                </a:r>
                <a:r>
                  <a:rPr lang="en-US" altLang="zh-CN" sz="1600" dirty="0"/>
                  <a:t>1</a:t>
                </a:r>
                <a:r>
                  <a:rPr lang="zh-CN" altLang="en-US" sz="1600" dirty="0"/>
                  <a:t>。</a:t>
                </a:r>
                <a:endParaRPr lang="zh-CN" altLang="zh-CN" sz="1600" dirty="0"/>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323439"/>
              </a:xfrm>
              <a:prstGeom prst="rect">
                <a:avLst/>
              </a:prstGeom>
              <a:blipFill rotWithShape="1">
                <a:blip r:embed="rId3"/>
                <a:stretch>
                  <a:fillRect l="-584" t="-1382" b="-5069"/>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3"/>
          <a:stretch>
            <a:fillRect/>
          </a:stretch>
        </p:blipFill>
        <p:spPr>
          <a:xfrm>
            <a:off x="373307" y="3305643"/>
            <a:ext cx="1916420" cy="2766154"/>
          </a:xfrm>
          <a:prstGeom prst="rect">
            <a:avLst/>
          </a:prstGeom>
        </p:spPr>
      </p:pic>
      <p:pic>
        <p:nvPicPr>
          <p:cNvPr id="73" name="图片 72"/>
          <p:cNvPicPr>
            <a:picLocks noChangeAspect="1"/>
          </p:cNvPicPr>
          <p:nvPr/>
        </p:nvPicPr>
        <p:blipFill>
          <a:blip r:embed="rId4"/>
          <a:stretch>
            <a:fillRect/>
          </a:stretch>
        </p:blipFill>
        <p:spPr>
          <a:xfrm>
            <a:off x="5790573" y="744656"/>
            <a:ext cx="3348869" cy="2484892"/>
          </a:xfrm>
          <a:prstGeom prst="rect">
            <a:avLst/>
          </a:prstGeom>
        </p:spPr>
      </p:pic>
      <p:pic>
        <p:nvPicPr>
          <p:cNvPr id="6" name="图片 5"/>
          <p:cNvPicPr>
            <a:picLocks noChangeAspect="1"/>
          </p:cNvPicPr>
          <p:nvPr/>
        </p:nvPicPr>
        <p:blipFill>
          <a:blip r:embed="rId5"/>
          <a:stretch>
            <a:fillRect/>
          </a:stretch>
        </p:blipFill>
        <p:spPr>
          <a:xfrm>
            <a:off x="2402285" y="3303146"/>
            <a:ext cx="1676400" cy="288036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354217"/>
              </a:xfrm>
              <a:prstGeom prst="rect">
                <a:avLst/>
              </a:prstGeom>
            </p:spPr>
            <p:txBody>
              <a:bodyPr wrap="square">
                <a:spAutoFit/>
              </a:bodyPr>
              <a:lstStyle/>
              <a:p>
                <a:r>
                  <a:rPr lang="en-US" altLang="zh-CN" sz="1600" dirty="0"/>
                  <a:t>    </a:t>
                </a:r>
                <a:r>
                  <a:rPr lang="zh-CN" altLang="zh-CN" dirty="0"/>
                  <a:t>（</a:t>
                </a:r>
                <a:r>
                  <a:rPr lang="en-US" altLang="zh-CN" sz="1600" dirty="0"/>
                  <a:t>3</a:t>
                </a:r>
                <a:r>
                  <a:rPr lang="zh-CN" altLang="zh-CN" sz="1600" dirty="0"/>
                  <a:t>）读入第三个事务</a:t>
                </a:r>
                <a:r>
                  <a:rPr lang="en-US" altLang="zh-CN" sz="1600" dirty="0"/>
                  <a:t>{ </a:t>
                </a:r>
                <a:r>
                  <a:rPr lang="en-US" altLang="zh-CN" sz="1600" dirty="0" err="1"/>
                  <a:t>f,b</a:t>
                </a:r>
                <a:r>
                  <a:rPr lang="en-US" altLang="zh-CN" sz="1600" dirty="0"/>
                  <a:t> ,o}</a:t>
                </a:r>
                <a:r>
                  <a:rPr lang="zh-CN" altLang="zh-CN" sz="1600" dirty="0"/>
                  <a:t>，第三个事务与前两个事务共享前缀</a:t>
                </a:r>
                <a:r>
                  <a:rPr lang="en-US" altLang="zh-CN" sz="1600" dirty="0"/>
                  <a:t>&lt; f &gt;</a:t>
                </a:r>
                <a:r>
                  <a:rPr lang="zh-CN" altLang="zh-CN" sz="1600" dirty="0"/>
                  <a:t>，所以第三个事务的路径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o</m:t>
                    </m:r>
                  </m:oMath>
                </a14:m>
                <a:r>
                  <a:rPr lang="zh-CN" altLang="zh-CN" sz="1600" dirty="0"/>
                  <a:t>与第一个和第二个事务的路径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oMath>
                </a14:m>
                <a:r>
                  <a:rPr lang="zh-CN" altLang="zh-CN" sz="1600" dirty="0"/>
                  <a:t>部分重叠。所以结点</a:t>
                </a:r>
                <a:r>
                  <a:rPr lang="en-US" altLang="zh-CN" sz="1600" dirty="0"/>
                  <a:t>f</a:t>
                </a:r>
                <a:r>
                  <a:rPr lang="zh-CN" altLang="zh-CN" sz="1600" dirty="0"/>
                  <a:t>的频度计数增加为</a:t>
                </a:r>
                <a:r>
                  <a:rPr lang="en-US" altLang="zh-CN" sz="1600" dirty="0"/>
                  <a:t>3</a:t>
                </a:r>
                <a:r>
                  <a:rPr lang="zh-CN" altLang="zh-CN" sz="1600" dirty="0"/>
                  <a:t>，新创建的</a:t>
                </a:r>
                <a:r>
                  <a:rPr lang="en-US" altLang="zh-CN" sz="1600" dirty="0"/>
                  <a:t>b</a:t>
                </a:r>
                <a:r>
                  <a:rPr lang="zh-CN" altLang="zh-CN" sz="1600" dirty="0"/>
                  <a:t>，</a:t>
                </a:r>
                <a:r>
                  <a:rPr lang="en-US" altLang="zh-CN" sz="1600" dirty="0"/>
                  <a:t>o</a:t>
                </a:r>
                <a:r>
                  <a:rPr lang="zh-CN" altLang="zh-CN" sz="1600" dirty="0"/>
                  <a:t>结点的频度计数等于</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354217"/>
              </a:xfrm>
              <a:prstGeom prst="rect">
                <a:avLst/>
              </a:prstGeom>
              <a:blipFill rotWithShape="1">
                <a:blip r:embed="rId3"/>
                <a:stretch>
                  <a:fillRect l="-584" t="-2252" b="-4955"/>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07" y="3212298"/>
            <a:ext cx="1916420" cy="2766154"/>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pic>
        <p:nvPicPr>
          <p:cNvPr id="6" name="图片 5"/>
          <p:cNvPicPr>
            <a:picLocks noChangeAspect="1"/>
          </p:cNvPicPr>
          <p:nvPr/>
        </p:nvPicPr>
        <p:blipFill>
          <a:blip r:embed="rId6"/>
          <a:stretch>
            <a:fillRect/>
          </a:stretch>
        </p:blipFill>
        <p:spPr>
          <a:xfrm>
            <a:off x="2402285" y="3229486"/>
            <a:ext cx="1676400" cy="288036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pic>
        <p:nvPicPr>
          <p:cNvPr id="2" name="图片 1"/>
          <p:cNvPicPr>
            <a:picLocks noChangeAspect="1"/>
          </p:cNvPicPr>
          <p:nvPr/>
        </p:nvPicPr>
        <p:blipFill>
          <a:blip r:embed="rId7"/>
          <a:stretch>
            <a:fillRect/>
          </a:stretch>
        </p:blipFill>
        <p:spPr>
          <a:xfrm>
            <a:off x="4237712" y="3212217"/>
            <a:ext cx="1754891" cy="2978485"/>
          </a:xfrm>
          <a:prstGeom prst="rect">
            <a:avLst/>
          </a:prstGeom>
        </p:spPr>
      </p:pic>
      <p:sp>
        <p:nvSpPr>
          <p:cNvPr id="79" name="矩形 78"/>
          <p:cNvSpPr/>
          <p:nvPr/>
        </p:nvSpPr>
        <p:spPr>
          <a:xfrm>
            <a:off x="5278214" y="6261691"/>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6.1</a:t>
              </a:r>
              <a:r>
                <a:rPr lang="zh-CN" altLang="en-US" sz="2100" spc="225" dirty="0">
                  <a:solidFill>
                    <a:schemeClr val="bg1"/>
                  </a:solidFill>
                  <a:latin typeface="微软雅黑" panose="020B0503020204020204" pitchFamily="34" charset="-122"/>
                  <a:ea typeface="微软雅黑" panose="020B0503020204020204" pitchFamily="34" charset="-122"/>
                </a:rPr>
                <a:t>　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latin typeface="+mn-lt"/>
              </a:rPr>
              <a:t>64</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077218"/>
              </a:xfrm>
              <a:prstGeom prst="rect">
                <a:avLst/>
              </a:prstGeom>
            </p:spPr>
            <p:txBody>
              <a:bodyPr wrap="square">
                <a:spAutoFit/>
              </a:bodyPr>
              <a:lstStyle/>
              <a:p>
                <a:r>
                  <a:rPr lang="en-US" altLang="zh-CN" sz="1600" dirty="0"/>
                  <a:t>    </a:t>
                </a:r>
                <a:r>
                  <a:rPr lang="zh-CN" altLang="zh-CN" sz="1600" dirty="0"/>
                  <a:t>（</a:t>
                </a:r>
                <a:r>
                  <a:rPr lang="en-US" altLang="zh-CN" sz="1600" dirty="0"/>
                  <a:t>4</a:t>
                </a:r>
                <a:r>
                  <a:rPr lang="zh-CN" altLang="zh-CN" sz="1600" dirty="0"/>
                  <a:t>）读入第四个事务</a:t>
                </a:r>
                <a:r>
                  <a:rPr lang="en-US" altLang="zh-CN" sz="1600" dirty="0"/>
                  <a:t>{ </a:t>
                </a:r>
                <a:r>
                  <a:rPr lang="en-US" altLang="zh-CN" sz="1600" dirty="0" err="1"/>
                  <a:t>c,b,p</a:t>
                </a:r>
                <a:r>
                  <a:rPr lang="en-US" altLang="zh-CN" sz="1600" dirty="0"/>
                  <a:t> }</a:t>
                </a:r>
                <a:r>
                  <a:rPr lang="zh-CN" altLang="zh-CN" sz="1600" dirty="0"/>
                  <a:t>，该事务与前三个事务无共享前缀，所以创建标记为</a:t>
                </a:r>
                <a:r>
                  <a:rPr lang="en-US" altLang="zh-CN" sz="1600" dirty="0"/>
                  <a:t>c</a:t>
                </a:r>
                <a:r>
                  <a:rPr lang="zh-CN" altLang="zh-CN" sz="1600" dirty="0"/>
                  <a:t>，</a:t>
                </a:r>
                <a:r>
                  <a:rPr lang="en-US" altLang="zh-CN" sz="1600" dirty="0"/>
                  <a:t>b</a:t>
                </a:r>
                <a:r>
                  <a:rPr lang="zh-CN" altLang="zh-CN" sz="1600" dirty="0"/>
                  <a:t>，</a:t>
                </a:r>
                <a:r>
                  <a:rPr lang="en-US" altLang="zh-CN" sz="1600" dirty="0"/>
                  <a:t>p</a:t>
                </a:r>
                <a:r>
                  <a:rPr lang="zh-CN" altLang="zh-CN" sz="1600" dirty="0"/>
                  <a:t>的结点，然后形成</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b</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路径，对该事务编码。该路径上的所有结点的频度计数为</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077218"/>
              </a:xfrm>
              <a:prstGeom prst="rect">
                <a:avLst/>
              </a:prstGeom>
              <a:blipFill rotWithShape="1">
                <a:blip r:embed="rId3"/>
                <a:stretch>
                  <a:fillRect l="-584" t="-1695" b="-6215"/>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4"/>
          <a:stretch>
            <a:fillRect/>
          </a:stretch>
        </p:blipFill>
        <p:spPr>
          <a:xfrm>
            <a:off x="373380" y="3305810"/>
            <a:ext cx="1916430" cy="2750820"/>
          </a:xfrm>
          <a:prstGeom prst="rect">
            <a:avLst/>
          </a:prstGeom>
        </p:spPr>
      </p:pic>
      <p:pic>
        <p:nvPicPr>
          <p:cNvPr id="73" name="图片 72"/>
          <p:cNvPicPr>
            <a:picLocks noChangeAspect="1"/>
          </p:cNvPicPr>
          <p:nvPr/>
        </p:nvPicPr>
        <p:blipFill>
          <a:blip r:embed="rId5"/>
          <a:stretch>
            <a:fillRect/>
          </a:stretch>
        </p:blipFill>
        <p:spPr>
          <a:xfrm>
            <a:off x="5790573" y="744656"/>
            <a:ext cx="3348869" cy="2484892"/>
          </a:xfrm>
          <a:prstGeom prst="rect">
            <a:avLst/>
          </a:prstGeom>
        </p:spPr>
      </p:pic>
      <p:pic>
        <p:nvPicPr>
          <p:cNvPr id="6" name="图片 5"/>
          <p:cNvPicPr>
            <a:picLocks noChangeAspect="1"/>
          </p:cNvPicPr>
          <p:nvPr/>
        </p:nvPicPr>
        <p:blipFill>
          <a:blip r:embed="rId6"/>
          <a:stretch>
            <a:fillRect/>
          </a:stretch>
        </p:blipFill>
        <p:spPr>
          <a:xfrm>
            <a:off x="2402205" y="3303270"/>
            <a:ext cx="1676400" cy="2747010"/>
          </a:xfrm>
          <a:prstGeom prst="rect">
            <a:avLst/>
          </a:prstGeom>
        </p:spPr>
      </p:pic>
      <p:sp>
        <p:nvSpPr>
          <p:cNvPr id="75" name="矩形 74"/>
          <p:cNvSpPr/>
          <p:nvPr/>
        </p:nvSpPr>
        <p:spPr>
          <a:xfrm>
            <a:off x="814861"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1</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2906174" y="6215237"/>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a:t>
            </a:r>
            <a:endParaRPr lang="zh-CN" altLang="en-US" sz="1600" dirty="0">
              <a:solidFill>
                <a:schemeClr val="bg1"/>
              </a:solidFill>
            </a:endParaRPr>
          </a:p>
        </p:txBody>
      </p:sp>
      <p:pic>
        <p:nvPicPr>
          <p:cNvPr id="2" name="图片 1"/>
          <p:cNvPicPr>
            <a:picLocks noChangeAspect="1"/>
          </p:cNvPicPr>
          <p:nvPr/>
        </p:nvPicPr>
        <p:blipFill>
          <a:blip r:embed="rId7"/>
          <a:stretch>
            <a:fillRect/>
          </a:stretch>
        </p:blipFill>
        <p:spPr>
          <a:xfrm>
            <a:off x="4205605" y="3313430"/>
            <a:ext cx="1755140" cy="2739390"/>
          </a:xfrm>
          <a:prstGeom prst="rect">
            <a:avLst/>
          </a:prstGeom>
        </p:spPr>
      </p:pic>
      <p:sp>
        <p:nvSpPr>
          <p:cNvPr id="79" name="矩形 78"/>
          <p:cNvSpPr/>
          <p:nvPr/>
        </p:nvSpPr>
        <p:spPr>
          <a:xfrm>
            <a:off x="5278214" y="6261691"/>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a:t>
            </a:r>
            <a:endParaRPr lang="zh-CN" altLang="en-US" sz="1600" dirty="0">
              <a:solidFill>
                <a:schemeClr val="bg1"/>
              </a:solidFill>
            </a:endParaRPr>
          </a:p>
        </p:txBody>
      </p:sp>
      <p:pic>
        <p:nvPicPr>
          <p:cNvPr id="7" name="图片 6"/>
          <p:cNvPicPr>
            <a:picLocks noChangeAspect="1"/>
          </p:cNvPicPr>
          <p:nvPr/>
        </p:nvPicPr>
        <p:blipFill>
          <a:blip r:embed="rId8"/>
          <a:stretch>
            <a:fillRect/>
          </a:stretch>
        </p:blipFill>
        <p:spPr>
          <a:xfrm>
            <a:off x="6132830" y="3281045"/>
            <a:ext cx="2661920" cy="2841625"/>
          </a:xfrm>
          <a:prstGeom prst="rect">
            <a:avLst/>
          </a:prstGeom>
        </p:spPr>
      </p:pic>
      <p:sp>
        <p:nvSpPr>
          <p:cNvPr id="81" name="矩形 80"/>
          <p:cNvSpPr/>
          <p:nvPr/>
        </p:nvSpPr>
        <p:spPr>
          <a:xfrm>
            <a:off x="7350254" y="6281908"/>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4</a:t>
            </a:r>
            <a:r>
              <a:rPr lang="zh-CN" altLang="en-US" sz="1600" dirty="0">
                <a:solidFill>
                  <a:schemeClr val="bg1"/>
                </a:solidFill>
              </a:rPr>
              <a:t>）</a:t>
            </a:r>
            <a:endParaRPr lang="zh-CN" altLang="en-US" sz="1600" dirty="0">
              <a:solidFill>
                <a:schemeClr val="bg1"/>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69" name="矩形 68">
                <a:extLst>
                  <a:ext uri="{FF2B5EF4-FFF2-40B4-BE49-F238E27FC236}">
                    <a14:artisticCrisscrossEtching id="{1D372F3C-23A1-4AD7-B344-F815F3D121F4}"/>
                  </a:ext>
                </a:extLst>
              </p:cNvPr>
              <p:cNvSpPr/>
              <p:nvPr/>
            </p:nvSpPr>
            <p:spPr>
              <a:xfrm>
                <a:off x="288449" y="1427722"/>
                <a:ext cx="5218231" cy="1569660"/>
              </a:xfrm>
              <a:prstGeom prst="rect">
                <a:avLst/>
              </a:prstGeom>
            </p:spPr>
            <p:txBody>
              <a:bodyPr wrap="square">
                <a:spAutoFit/>
              </a:bodyPr>
              <a:lstStyle/>
              <a:p>
                <a:r>
                  <a:rPr lang="en-US" altLang="zh-CN" sz="1600" dirty="0"/>
                  <a:t>    </a:t>
                </a:r>
                <a:r>
                  <a:rPr lang="zh-CN" altLang="zh-CN" sz="1600" dirty="0"/>
                  <a:t>（</a:t>
                </a:r>
                <a:r>
                  <a:rPr lang="en-US" altLang="zh-CN" sz="1600" dirty="0"/>
                  <a:t>5</a:t>
                </a:r>
                <a:r>
                  <a:rPr lang="zh-CN" altLang="zh-CN" sz="1600" dirty="0"/>
                  <a:t>）读入第五个事务</a:t>
                </a:r>
                <a:r>
                  <a:rPr lang="en-US" altLang="zh-CN" sz="1600" dirty="0"/>
                  <a:t>{ </a:t>
                </a:r>
                <a:r>
                  <a:rPr lang="en-US" altLang="zh-CN" sz="1600" dirty="0" err="1"/>
                  <a:t>f,c,a,m,p</a:t>
                </a:r>
                <a:r>
                  <a:rPr lang="en-US" altLang="zh-CN" sz="1600" dirty="0"/>
                  <a:t> ,l}</a:t>
                </a:r>
                <a:r>
                  <a:rPr lang="zh-CN" altLang="zh-CN" sz="1600" dirty="0"/>
                  <a:t>，该事务与第一个事务共享前缀</a:t>
                </a:r>
                <a:r>
                  <a:rPr lang="en-US" altLang="zh-CN" sz="1600" dirty="0"/>
                  <a:t>&lt; </a:t>
                </a:r>
                <a:r>
                  <a:rPr lang="en-US" altLang="zh-CN" sz="1600" dirty="0" err="1"/>
                  <a:t>f,c,a,m,p</a:t>
                </a:r>
                <a:r>
                  <a:rPr lang="en-US" altLang="zh-CN" sz="1600" dirty="0"/>
                  <a:t> &gt;</a:t>
                </a:r>
                <a:r>
                  <a:rPr lang="zh-CN" altLang="zh-CN" sz="1600" dirty="0"/>
                  <a:t>，所以第五个事务的路径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l</m:t>
                    </m:r>
                  </m:oMath>
                </a14:m>
                <a:r>
                  <a:rPr lang="zh-CN" altLang="zh-CN" sz="1600" dirty="0"/>
                  <a:t>与第一个事务的路径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重叠。故路径</a:t>
                </a:r>
                <a14:m>
                  <m:oMath xmlns:m="http://schemas.openxmlformats.org/officeDocument/2006/math">
                    <m:r>
                      <m:rPr>
                        <m:sty m:val="p"/>
                      </m:rPr>
                      <a:rPr lang="en-US" altLang="zh-CN" sz="1600">
                        <a:latin typeface="Cambria Math" panose="02040503050406030204" pitchFamily="18" charset="0"/>
                      </a:rPr>
                      <m:t>null</m:t>
                    </m:r>
                    <m:r>
                      <a:rPr lang="en-US" altLang="zh-CN" sz="1600">
                        <a:latin typeface="Cambria Math" panose="02040503050406030204" pitchFamily="18" charset="0"/>
                      </a:rPr>
                      <m:t>→</m:t>
                    </m:r>
                    <m:r>
                      <m:rPr>
                        <m:sty m:val="p"/>
                      </m:rPr>
                      <a:rPr lang="en-US" altLang="zh-CN" sz="1600">
                        <a:latin typeface="Cambria Math" panose="02040503050406030204" pitchFamily="18" charset="0"/>
                      </a:rPr>
                      <m:t>f</m:t>
                    </m:r>
                    <m:r>
                      <a:rPr lang="en-US" altLang="zh-CN" sz="1600">
                        <a:latin typeface="Cambria Math" panose="02040503050406030204" pitchFamily="18" charset="0"/>
                      </a:rPr>
                      <m:t>→</m:t>
                    </m:r>
                    <m:r>
                      <m:rPr>
                        <m:sty m:val="p"/>
                      </m:rPr>
                      <a:rPr lang="en-US" altLang="zh-CN" sz="1600">
                        <a:latin typeface="Cambria Math" panose="02040503050406030204" pitchFamily="18" charset="0"/>
                      </a:rPr>
                      <m:t>c</m:t>
                    </m:r>
                    <m:r>
                      <a:rPr lang="en-US" altLang="zh-CN" sz="1600">
                        <a:latin typeface="Cambria Math" panose="02040503050406030204" pitchFamily="18" charset="0"/>
                      </a:rPr>
                      <m:t>→</m:t>
                    </m:r>
                    <m:r>
                      <m:rPr>
                        <m:sty m:val="p"/>
                      </m:rPr>
                      <a:rPr lang="en-US" altLang="zh-CN" sz="1600">
                        <a:latin typeface="Cambria Math" panose="02040503050406030204" pitchFamily="18" charset="0"/>
                      </a:rPr>
                      <m:t>a</m:t>
                    </m:r>
                    <m:r>
                      <a:rPr lang="en-US" altLang="zh-CN" sz="1600">
                        <a:latin typeface="Cambria Math" panose="02040503050406030204" pitchFamily="18" charset="0"/>
                      </a:rPr>
                      <m:t>→</m:t>
                    </m:r>
                    <m:r>
                      <m:rPr>
                        <m:sty m:val="p"/>
                      </m:rPr>
                      <a:rPr lang="en-US" altLang="zh-CN" sz="1600">
                        <a:latin typeface="Cambria Math" panose="02040503050406030204" pitchFamily="18" charset="0"/>
                      </a:rPr>
                      <m:t>m</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oMath>
                </a14:m>
                <a:r>
                  <a:rPr lang="zh-CN" altLang="zh-CN" sz="1600" dirty="0"/>
                  <a:t>上的结点</a:t>
                </a:r>
                <a:r>
                  <a:rPr lang="en-US" altLang="zh-CN" sz="1600" dirty="0"/>
                  <a:t>f</a:t>
                </a:r>
                <a:r>
                  <a:rPr lang="zh-CN" altLang="zh-CN" sz="1600" dirty="0"/>
                  <a:t>，</a:t>
                </a:r>
                <a:r>
                  <a:rPr lang="en-US" altLang="zh-CN" sz="1600" dirty="0"/>
                  <a:t>c</a:t>
                </a:r>
                <a:r>
                  <a:rPr lang="zh-CN" altLang="zh-CN" sz="1600" dirty="0"/>
                  <a:t>，</a:t>
                </a:r>
                <a:r>
                  <a:rPr lang="en-US" altLang="zh-CN" sz="1600" dirty="0"/>
                  <a:t>a</a:t>
                </a:r>
                <a:r>
                  <a:rPr lang="zh-CN" altLang="zh-CN" sz="1600" dirty="0"/>
                  <a:t>，</a:t>
                </a:r>
                <a:r>
                  <a:rPr lang="en-US" altLang="zh-CN" sz="1600" dirty="0"/>
                  <a:t>m</a:t>
                </a:r>
                <a:r>
                  <a:rPr lang="zh-CN" altLang="zh-CN" sz="1600" dirty="0"/>
                  <a:t>，</a:t>
                </a:r>
                <a:r>
                  <a:rPr lang="en-US" altLang="zh-CN" sz="1600" dirty="0"/>
                  <a:t>p</a:t>
                </a:r>
                <a:r>
                  <a:rPr lang="zh-CN" altLang="zh-CN" sz="1600" dirty="0"/>
                  <a:t>的频度次数各增</a:t>
                </a:r>
                <a:r>
                  <a:rPr lang="en-US" altLang="zh-CN" sz="1600" dirty="0"/>
                  <a:t>1</a:t>
                </a:r>
                <a:r>
                  <a:rPr lang="zh-CN" altLang="zh-CN" sz="1600" dirty="0"/>
                  <a:t>。新创建的</a:t>
                </a:r>
                <a:r>
                  <a:rPr lang="en-US" altLang="zh-CN" sz="1600" dirty="0"/>
                  <a:t>l</a:t>
                </a:r>
                <a:r>
                  <a:rPr lang="zh-CN" altLang="zh-CN" sz="1600" dirty="0"/>
                  <a:t>结点的频度计数等于</a:t>
                </a:r>
                <a:r>
                  <a:rPr lang="en-US" altLang="zh-CN" sz="1600" dirty="0"/>
                  <a:t>1</a:t>
                </a:r>
                <a:r>
                  <a:rPr lang="zh-CN" altLang="zh-CN" sz="1600" dirty="0"/>
                  <a:t>。</a:t>
                </a:r>
              </a:p>
            </p:txBody>
          </p:sp>
        </mc:Choice>
        <mc:Fallback>
          <p:sp>
            <p:nvSpPr>
              <p:cNvPr id="69" name="矩形 68"/>
              <p:cNvSpPr>
                <a:spLocks noRot="1" noChangeAspect="1" noMove="1" noResize="1" noEditPoints="1" noAdjustHandles="1" noChangeArrowheads="1" noChangeShapeType="1" noTextEdit="1"/>
              </p:cNvSpPr>
              <p:nvPr/>
            </p:nvSpPr>
            <p:spPr>
              <a:xfrm>
                <a:off x="288449" y="1427722"/>
                <a:ext cx="5218231" cy="1569660"/>
              </a:xfrm>
              <a:prstGeom prst="rect">
                <a:avLst/>
              </a:prstGeom>
              <a:blipFill rotWithShape="1">
                <a:blip r:embed="rId3"/>
                <a:stretch>
                  <a:fillRect l="-584" t="-1163" b="-3876"/>
                </a:stretch>
              </a:blipFill>
            </p:spPr>
            <p:txBody>
              <a:bodyPr/>
              <a:lstStyle/>
              <a:p>
                <a:r>
                  <a:rPr lang="zh-CN" altLang="en-US">
                    <a:noFill/>
                  </a:rPr>
                  <a:t> </a:t>
                </a:r>
                <a:endParaRPr lang="zh-CN" altLang="en-US">
                  <a:noFill/>
                </a:endParaRPr>
              </a:p>
            </p:txBody>
          </p:sp>
        </mc:Fallback>
      </mc:AlternateContent>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a:picLocks noChangeAspect="1"/>
          </p:cNvPicPr>
          <p:nvPr/>
        </p:nvPicPr>
        <p:blipFill>
          <a:blip r:embed="rId4"/>
          <a:stretch>
            <a:fillRect/>
          </a:stretch>
        </p:blipFill>
        <p:spPr>
          <a:xfrm>
            <a:off x="5790573" y="744656"/>
            <a:ext cx="3348869" cy="2484892"/>
          </a:xfrm>
          <a:prstGeom prst="rect">
            <a:avLst/>
          </a:prstGeom>
        </p:spPr>
      </p:pic>
      <p:sp>
        <p:nvSpPr>
          <p:cNvPr id="75" name="矩形 74"/>
          <p:cNvSpPr/>
          <p:nvPr/>
        </p:nvSpPr>
        <p:spPr>
          <a:xfrm>
            <a:off x="973885" y="6191144"/>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4</a:t>
            </a:r>
            <a:r>
              <a:rPr lang="zh-CN" altLang="en-US" sz="1600" dirty="0">
                <a:solidFill>
                  <a:schemeClr val="bg1"/>
                </a:solidFill>
              </a:rPr>
              <a:t>）</a:t>
            </a:r>
            <a:endParaRPr lang="zh-CN" altLang="en-US" sz="1600" dirty="0">
              <a:solidFill>
                <a:schemeClr val="bg1"/>
              </a:solidFill>
            </a:endParaRPr>
          </a:p>
        </p:txBody>
      </p:sp>
      <p:sp>
        <p:nvSpPr>
          <p:cNvPr id="78" name="矩形 77"/>
          <p:cNvSpPr/>
          <p:nvPr/>
        </p:nvSpPr>
        <p:spPr>
          <a:xfrm>
            <a:off x="3012190" y="6162229"/>
            <a:ext cx="715260" cy="338554"/>
          </a:xfrm>
          <a:prstGeom prst="rect">
            <a:avLst/>
          </a:prstGeom>
        </p:spPr>
        <p:txBody>
          <a:bodyPr wrap="none">
            <a:spAutoFit/>
          </a:bodyPr>
          <a:lstStyle/>
          <a:p>
            <a:r>
              <a:rPr lang="zh-CN" altLang="en-US" sz="1600" dirty="0">
                <a:solidFill>
                  <a:schemeClr val="bg1"/>
                </a:solidFill>
              </a:rPr>
              <a:t>（</a:t>
            </a:r>
            <a:r>
              <a:rPr lang="en-US" altLang="zh-CN" sz="1600" dirty="0">
                <a:solidFill>
                  <a:schemeClr val="bg1"/>
                </a:solidFill>
              </a:rPr>
              <a:t>5</a:t>
            </a:r>
            <a:r>
              <a:rPr lang="zh-CN" altLang="en-US" sz="1600" dirty="0">
                <a:solidFill>
                  <a:schemeClr val="bg1"/>
                </a:solidFill>
              </a:rPr>
              <a:t>）</a:t>
            </a:r>
            <a:endParaRPr lang="zh-CN" altLang="en-US" sz="1600" dirty="0">
              <a:solidFill>
                <a:schemeClr val="bg1"/>
              </a:solidFill>
            </a:endParaRPr>
          </a:p>
        </p:txBody>
      </p:sp>
      <p:pic>
        <p:nvPicPr>
          <p:cNvPr id="7" name="图片 6"/>
          <p:cNvPicPr>
            <a:picLocks noChangeAspect="1"/>
          </p:cNvPicPr>
          <p:nvPr/>
        </p:nvPicPr>
        <p:blipFill>
          <a:blip r:embed="rId5"/>
          <a:stretch>
            <a:fillRect/>
          </a:stretch>
        </p:blipFill>
        <p:spPr>
          <a:xfrm>
            <a:off x="4558" y="3072162"/>
            <a:ext cx="2662225" cy="2969615"/>
          </a:xfrm>
          <a:prstGeom prst="rect">
            <a:avLst/>
          </a:prstGeom>
        </p:spPr>
      </p:pic>
      <p:pic>
        <p:nvPicPr>
          <p:cNvPr id="8" name="图片 7"/>
          <p:cNvPicPr>
            <a:picLocks noChangeAspect="1"/>
          </p:cNvPicPr>
          <p:nvPr/>
        </p:nvPicPr>
        <p:blipFill>
          <a:blip r:embed="rId6"/>
          <a:stretch>
            <a:fillRect/>
          </a:stretch>
        </p:blipFill>
        <p:spPr>
          <a:xfrm>
            <a:off x="2698874" y="3066693"/>
            <a:ext cx="2666750" cy="305089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6.3.1</a:t>
            </a:r>
            <a:r>
              <a:rPr lang="zh-CN" altLang="en-US" dirty="0"/>
              <a:t>构造</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88449" y="1427722"/>
            <a:ext cx="5436490" cy="830997"/>
          </a:xfrm>
          <a:prstGeom prst="rect">
            <a:avLst/>
          </a:prstGeom>
        </p:spPr>
        <p:txBody>
          <a:bodyPr wrap="square">
            <a:spAutoFit/>
          </a:bodyPr>
          <a:lstStyle/>
          <a:p>
            <a:r>
              <a:rPr lang="en-US" altLang="zh-CN" sz="1600" dirty="0"/>
              <a:t>      </a:t>
            </a:r>
            <a:r>
              <a:rPr lang="zh-CN" altLang="zh-CN" sz="1600" dirty="0"/>
              <a:t>为了方便树的遍历，创建一个项头表，使每项通过一个结点链指向它在树中的位置。扫描所有的事务，得到的</a:t>
            </a:r>
            <a:r>
              <a:rPr lang="en-US" altLang="zh-CN" sz="1600" dirty="0"/>
              <a:t>FP</a:t>
            </a:r>
            <a:r>
              <a:rPr lang="zh-CN" altLang="zh-CN" sz="1600" dirty="0"/>
              <a:t>树显示在</a:t>
            </a:r>
            <a:r>
              <a:rPr lang="zh-CN" altLang="en-US" sz="1600" dirty="0"/>
              <a:t>下</a:t>
            </a:r>
            <a:r>
              <a:rPr lang="zh-CN" altLang="zh-CN" sz="1600" dirty="0"/>
              <a:t>图，带有相关的结点链。</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a:picLocks noChangeAspect="1"/>
          </p:cNvPicPr>
          <p:nvPr/>
        </p:nvPicPr>
        <p:blipFill>
          <a:blip r:embed="rId3"/>
          <a:stretch>
            <a:fillRect/>
          </a:stretch>
        </p:blipFill>
        <p:spPr>
          <a:xfrm>
            <a:off x="5790573" y="744656"/>
            <a:ext cx="3348869" cy="2484892"/>
          </a:xfrm>
          <a:prstGeom prst="rect">
            <a:avLst/>
          </a:prstGeom>
        </p:spPr>
      </p:pic>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5141" name="" r:id="rId4" imgW="1468755" imgH="956945" progId="Visio.Drawing.15">
                  <p:embed/>
                </p:oleObj>
              </mc:Choice>
              <mc:Fallback>
                <p:oleObj name="" r:id="rId4" imgW="1468755" imgH="95694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4" y="1427722"/>
            <a:ext cx="8920478" cy="830997"/>
          </a:xfrm>
          <a:prstGeom prst="rect">
            <a:avLst/>
          </a:prstGeom>
        </p:spPr>
        <p:txBody>
          <a:bodyPr wrap="square">
            <a:spAutoFit/>
          </a:bodyPr>
          <a:lstStyle/>
          <a:p>
            <a:r>
              <a:rPr lang="en-US" altLang="zh-CN" sz="1600" dirty="0"/>
              <a:t>      FP</a:t>
            </a:r>
            <a:r>
              <a:rPr lang="zh-CN" altLang="zh-CN" sz="1600" dirty="0"/>
              <a:t>树的挖掘过程为：从长度为</a:t>
            </a:r>
            <a:r>
              <a:rPr lang="en-US" altLang="zh-CN" sz="1600" dirty="0"/>
              <a:t>1</a:t>
            </a:r>
            <a:r>
              <a:rPr lang="zh-CN" altLang="zh-CN" sz="1600" dirty="0"/>
              <a:t>的频繁模式（初始后缀模式）开始，构造它的条件模式基（一个</a:t>
            </a:r>
            <a:r>
              <a:rPr lang="en-US" altLang="zh-CN" sz="1600" dirty="0"/>
              <a:t>“</a:t>
            </a:r>
            <a:r>
              <a:rPr lang="zh-CN" altLang="zh-CN" sz="1600" dirty="0"/>
              <a:t>子数据库</a:t>
            </a:r>
            <a:r>
              <a:rPr lang="en-US" altLang="zh-CN" sz="1600" dirty="0"/>
              <a:t>”</a:t>
            </a:r>
            <a:r>
              <a:rPr lang="zh-CN" altLang="zh-CN" sz="1600" dirty="0"/>
              <a:t>，由</a:t>
            </a:r>
            <a:r>
              <a:rPr lang="en-US" altLang="zh-CN" sz="1600" dirty="0"/>
              <a:t>FP</a:t>
            </a:r>
            <a:r>
              <a:rPr lang="zh-CN" altLang="zh-CN" sz="1600" dirty="0"/>
              <a:t>树中与该后缀模式一起出现的前缀路径集组成）。然后，构造它的（条件）</a:t>
            </a:r>
            <a:r>
              <a:rPr lang="en-US" altLang="zh-CN" sz="1600" dirty="0"/>
              <a:t>FP</a:t>
            </a:r>
            <a:r>
              <a:rPr lang="zh-CN" altLang="zh-CN" sz="1600" dirty="0"/>
              <a:t>树，并递归地在该树上进行挖掘。模式增长通过后缀模式与条件</a:t>
            </a:r>
            <a:r>
              <a:rPr lang="en-US" altLang="zh-CN" sz="1600" dirty="0"/>
              <a:t>FP</a:t>
            </a:r>
            <a:r>
              <a:rPr lang="zh-CN" altLang="zh-CN" sz="1600" dirty="0"/>
              <a:t>树产生的频繁模式连接实现。</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19476" name="" r:id="rId3" imgW="1468755" imgH="956945" progId="Visio.Drawing.15">
                  <p:embed/>
                </p:oleObj>
              </mc:Choice>
              <mc:Fallback>
                <p:oleObj name="" r:id="rId3" imgW="1468755" imgH="956945" progId="Visio.Drawing.15">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4" y="1427722"/>
            <a:ext cx="8920478" cy="861774"/>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）对</a:t>
            </a:r>
            <a:r>
              <a:rPr lang="en-US" altLang="zh-CN" sz="1600" dirty="0"/>
              <a:t>FP</a:t>
            </a:r>
            <a:r>
              <a:rPr lang="zh-CN" altLang="zh-CN" sz="1600" dirty="0"/>
              <a:t>树的项头表从表尾向表头逆序逐一扫描，当扫描到某个频繁</a:t>
            </a:r>
            <a:r>
              <a:rPr lang="en-US" altLang="zh-CN" sz="1600" dirty="0"/>
              <a:t>1</a:t>
            </a:r>
            <a:r>
              <a:rPr lang="zh-CN" altLang="zh-CN" sz="1600" dirty="0"/>
              <a:t>项</a:t>
            </a:r>
            <a:r>
              <a:rPr lang="en-US" altLang="zh-CN" sz="1600" dirty="0" err="1"/>
              <a:t>i</a:t>
            </a:r>
            <a:r>
              <a:rPr lang="en-US" altLang="zh-CN" sz="1600" baseline="-25000" dirty="0" err="1"/>
              <a:t>j</a:t>
            </a:r>
            <a:r>
              <a:rPr lang="zh-CN" altLang="zh-CN" sz="1600" dirty="0"/>
              <a:t>时，由其结点链得到</a:t>
            </a:r>
            <a:r>
              <a:rPr lang="en-US" altLang="zh-CN" sz="1600" dirty="0"/>
              <a:t>FP</a:t>
            </a:r>
            <a:r>
              <a:rPr lang="zh-CN" altLang="zh-CN" sz="1600" dirty="0"/>
              <a:t>树中以</a:t>
            </a:r>
            <a:r>
              <a:rPr lang="en-US" altLang="zh-CN" sz="1600" dirty="0" err="1"/>
              <a:t>i</a:t>
            </a:r>
            <a:r>
              <a:rPr lang="en-US" altLang="zh-CN" sz="1600" baseline="-25000" dirty="0" err="1"/>
              <a:t>j</a:t>
            </a:r>
            <a:r>
              <a:rPr lang="zh-CN" altLang="zh-CN" sz="1600" dirty="0"/>
              <a:t>结尾的前缀路径。</a:t>
            </a:r>
            <a:endParaRPr lang="en-US" altLang="zh-CN" sz="1600" dirty="0"/>
          </a:p>
          <a:p>
            <a:r>
              <a:rPr lang="en-US" altLang="zh-CN" sz="1600" dirty="0"/>
              <a:t>        </a:t>
            </a:r>
            <a:r>
              <a:rPr lang="zh-CN" altLang="zh-CN" sz="1600" dirty="0"/>
              <a:t>例如，</a:t>
            </a:r>
            <a:r>
              <a:rPr lang="zh-CN" altLang="en-US" sz="1600" dirty="0"/>
              <a:t>下</a:t>
            </a:r>
            <a:r>
              <a:rPr lang="zh-CN" altLang="zh-CN" sz="1600" dirty="0"/>
              <a:t>图中，对于项头表的频繁</a:t>
            </a:r>
            <a:r>
              <a:rPr lang="en-US" altLang="zh-CN" sz="1600" dirty="0"/>
              <a:t>1</a:t>
            </a:r>
            <a:r>
              <a:rPr lang="zh-CN" altLang="zh-CN" sz="1600" dirty="0"/>
              <a:t>项</a:t>
            </a:r>
            <a:r>
              <a:rPr lang="en-US" altLang="zh-CN" sz="1600" dirty="0"/>
              <a:t>o</a:t>
            </a:r>
            <a:r>
              <a:rPr lang="zh-CN" altLang="zh-CN" sz="1600" dirty="0"/>
              <a:t>，由</a:t>
            </a:r>
            <a:r>
              <a:rPr lang="en-US" altLang="zh-CN" sz="1600" dirty="0"/>
              <a:t>FP</a:t>
            </a:r>
            <a:r>
              <a:rPr lang="zh-CN" altLang="zh-CN" sz="1600" dirty="0"/>
              <a:t>树可得到以</a:t>
            </a:r>
            <a:r>
              <a:rPr lang="en-US" altLang="zh-CN" sz="1600" dirty="0"/>
              <a:t>o</a:t>
            </a:r>
            <a:r>
              <a:rPr lang="zh-CN" altLang="zh-CN" sz="1600" dirty="0"/>
              <a:t>结尾的前缀路径。见图</a:t>
            </a:r>
            <a:r>
              <a:rPr lang="zh-CN" altLang="en-US" sz="1600" dirty="0"/>
              <a:t>（</a:t>
            </a:r>
            <a:r>
              <a:rPr lang="en-US" altLang="zh-CN" sz="1600" dirty="0"/>
              <a:t>a)</a:t>
            </a:r>
            <a:r>
              <a:rPr lang="zh-CN" altLang="zh-CN" sz="1600" dirty="0"/>
              <a:t>。</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4558" y="2185355"/>
          <a:ext cx="6263355" cy="4060565"/>
        </p:xfrm>
        <a:graphic>
          <a:graphicData uri="http://schemas.openxmlformats.org/presentationml/2006/ole">
            <mc:AlternateContent xmlns:mc="http://schemas.openxmlformats.org/markup-compatibility/2006">
              <mc:Choice xmlns:v="urn:schemas-microsoft-com:vml" Requires="v">
                <p:oleObj spid="_x0000_s20500" name="" r:id="rId3" imgW="1468755" imgH="956945" progId="Visio.Drawing.15">
                  <p:embed/>
                </p:oleObj>
              </mc:Choice>
              <mc:Fallback>
                <p:oleObj name="" r:id="rId3" imgW="1468755" imgH="956945" progId="Visio.Drawing.15">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185355"/>
                        <a:ext cx="6263355" cy="4060565"/>
                      </a:xfrm>
                      <a:prstGeom prst="rect">
                        <a:avLst/>
                      </a:prstGeom>
                      <a:noFill/>
                    </p:spPr>
                  </p:pic>
                </p:oleObj>
              </mc:Fallback>
            </mc:AlternateContent>
          </a:graphicData>
        </a:graphic>
      </p:graphicFrame>
      <p:pic>
        <p:nvPicPr>
          <p:cNvPr id="6" name="图片 5"/>
          <p:cNvPicPr>
            <a:picLocks noChangeAspect="1"/>
          </p:cNvPicPr>
          <p:nvPr/>
        </p:nvPicPr>
        <p:blipFill>
          <a:blip r:embed="rId5"/>
          <a:stretch>
            <a:fillRect/>
          </a:stretch>
        </p:blipFill>
        <p:spPr>
          <a:xfrm>
            <a:off x="6477928" y="2185621"/>
            <a:ext cx="1753211" cy="3992462"/>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3" y="1300708"/>
            <a:ext cx="8920478" cy="1846659"/>
          </a:xfrm>
          <a:prstGeom prst="rect">
            <a:avLst/>
          </a:prstGeom>
        </p:spPr>
        <p:txBody>
          <a:bodyPr wrap="square">
            <a:spAutoFit/>
          </a:bodyPr>
          <a:lstStyle/>
          <a:p>
            <a:r>
              <a:rPr lang="en-US" altLang="zh-CN" sz="1600" dirty="0"/>
              <a:t>      </a:t>
            </a:r>
            <a:r>
              <a:rPr lang="zh-CN" altLang="zh-CN" sz="1600" dirty="0"/>
              <a:t>（</a:t>
            </a:r>
            <a:r>
              <a:rPr lang="en-US" altLang="zh-CN" sz="1600" dirty="0"/>
              <a:t>2</a:t>
            </a:r>
            <a:r>
              <a:rPr lang="zh-CN" altLang="zh-CN" sz="1600" dirty="0"/>
              <a:t>）以频繁项</a:t>
            </a:r>
            <a:r>
              <a:rPr lang="en-US" altLang="zh-CN" sz="1600" dirty="0" err="1"/>
              <a:t>i</a:t>
            </a:r>
            <a:r>
              <a:rPr lang="en-US" altLang="zh-CN" sz="1600" baseline="-25000" dirty="0" err="1"/>
              <a:t>j</a:t>
            </a:r>
            <a:r>
              <a:rPr lang="zh-CN" altLang="zh-CN" sz="1600" dirty="0"/>
              <a:t>在该路径上的支持度计数为依据，更新前缀路径上结点的支持度计数。根据已更新支持度计数的前缀路径，可以得到频繁项</a:t>
            </a:r>
            <a:r>
              <a:rPr lang="en-US" altLang="zh-CN" sz="1600" dirty="0" err="1"/>
              <a:t>i</a:t>
            </a:r>
            <a:r>
              <a:rPr lang="en-US" altLang="zh-CN" sz="1600" baseline="-25000" dirty="0" err="1"/>
              <a:t>j</a:t>
            </a:r>
            <a:r>
              <a:rPr lang="zh-CN" altLang="zh-CN" sz="1600" dirty="0"/>
              <a:t>的条件模式基。如图</a:t>
            </a:r>
            <a:r>
              <a:rPr lang="en-US" altLang="zh-CN" sz="1600" dirty="0"/>
              <a:t>(b)</a:t>
            </a:r>
            <a:r>
              <a:rPr lang="zh-CN" altLang="zh-CN" sz="1600" dirty="0"/>
              <a:t>所示，首先依据结点</a:t>
            </a:r>
            <a:r>
              <a:rPr lang="en-US" altLang="zh-CN" sz="1600" dirty="0"/>
              <a:t>o</a:t>
            </a:r>
            <a:r>
              <a:rPr lang="zh-CN" altLang="zh-CN" sz="1600" dirty="0"/>
              <a:t>在该路径上的支持度更新前缀路径上结点的支持度计数。在此基础上，得到结点</a:t>
            </a:r>
            <a:r>
              <a:rPr lang="en-US" altLang="zh-CN" sz="1600" dirty="0"/>
              <a:t>o</a:t>
            </a:r>
            <a:r>
              <a:rPr lang="zh-CN" altLang="zh-CN" sz="1600" dirty="0"/>
              <a:t>的条件模式基</a:t>
            </a:r>
            <a:r>
              <a:rPr lang="en-US" altLang="zh-CN" sz="1600" dirty="0"/>
              <a:t>{</a:t>
            </a:r>
            <a:r>
              <a:rPr lang="en-US" altLang="zh-CN" sz="1600" dirty="0" err="1"/>
              <a:t>f,c,a,b,m,l</a:t>
            </a:r>
            <a:r>
              <a:rPr lang="en-US" altLang="zh-CN" sz="1600" dirty="0"/>
              <a:t>}</a:t>
            </a:r>
            <a:r>
              <a:rPr lang="zh-CN" altLang="zh-CN" sz="1600" dirty="0"/>
              <a:t>，</a:t>
            </a:r>
            <a:r>
              <a:rPr lang="en-US" altLang="zh-CN" sz="1600" dirty="0"/>
              <a:t>{</a:t>
            </a:r>
            <a:r>
              <a:rPr lang="en-US" altLang="zh-CN" sz="1600" dirty="0" err="1"/>
              <a:t>f,b</a:t>
            </a:r>
            <a:r>
              <a:rPr lang="en-US" altLang="zh-CN" sz="1600" dirty="0"/>
              <a:t>}</a:t>
            </a:r>
            <a:r>
              <a:rPr lang="zh-CN" altLang="zh-CN" sz="1600" dirty="0"/>
              <a:t>。</a:t>
            </a:r>
            <a:endParaRPr lang="en-US" altLang="zh-CN" sz="1600" dirty="0"/>
          </a:p>
          <a:p>
            <a:r>
              <a:rPr lang="en-US" altLang="zh-CN" dirty="0"/>
              <a:t>      </a:t>
            </a:r>
            <a:r>
              <a:rPr lang="zh-CN" altLang="zh-CN" dirty="0"/>
              <a:t>（</a:t>
            </a:r>
            <a:r>
              <a:rPr lang="en-US" altLang="zh-CN" sz="1600" dirty="0"/>
              <a:t>3</a:t>
            </a:r>
            <a:r>
              <a:rPr lang="zh-CN" altLang="zh-CN" sz="1600" dirty="0"/>
              <a:t>）构建条件</a:t>
            </a:r>
            <a:r>
              <a:rPr lang="en-US" altLang="zh-CN" sz="1600" dirty="0"/>
              <a:t>FP</a:t>
            </a:r>
            <a:r>
              <a:rPr lang="zh-CN" altLang="zh-CN" sz="1600" dirty="0"/>
              <a:t>树。对频繁项</a:t>
            </a:r>
            <a:r>
              <a:rPr lang="en-US" altLang="zh-CN" sz="1600" dirty="0" err="1"/>
              <a:t>i</a:t>
            </a:r>
            <a:r>
              <a:rPr lang="en-US" altLang="zh-CN" sz="1600" baseline="-25000" dirty="0" err="1"/>
              <a:t>j</a:t>
            </a:r>
            <a:r>
              <a:rPr lang="zh-CN" altLang="zh-CN" sz="1600" dirty="0"/>
              <a:t>的条件模式基，按照上一节的构造</a:t>
            </a:r>
            <a:r>
              <a:rPr lang="en-US" altLang="zh-CN" sz="1600" dirty="0"/>
              <a:t>FP</a:t>
            </a:r>
            <a:r>
              <a:rPr lang="zh-CN" altLang="zh-CN" sz="1600" dirty="0"/>
              <a:t>树的方法来构造条件</a:t>
            </a:r>
            <a:r>
              <a:rPr lang="en-US" altLang="zh-CN" sz="1600" dirty="0"/>
              <a:t>FP</a:t>
            </a:r>
            <a:r>
              <a:rPr lang="zh-CN" altLang="zh-CN" sz="1600" dirty="0"/>
              <a:t>树。如图</a:t>
            </a:r>
            <a:r>
              <a:rPr lang="en-US" altLang="zh-CN" sz="1600" dirty="0"/>
              <a:t> (c)</a:t>
            </a:r>
            <a:r>
              <a:rPr lang="zh-CN" altLang="zh-CN" sz="1600" dirty="0"/>
              <a:t>所示，得到结点</a:t>
            </a:r>
            <a:r>
              <a:rPr lang="en-US" altLang="zh-CN" sz="1600" dirty="0"/>
              <a:t>o</a:t>
            </a:r>
            <a:r>
              <a:rPr lang="zh-CN" altLang="zh-CN" sz="1600" dirty="0"/>
              <a:t>的条件</a:t>
            </a:r>
            <a:r>
              <a:rPr lang="en-US" altLang="zh-CN" sz="1600" dirty="0"/>
              <a:t>FP</a:t>
            </a:r>
            <a:r>
              <a:rPr lang="zh-CN" altLang="zh-CN" sz="1600" dirty="0"/>
              <a:t>树。该树只有一条路径。</a:t>
            </a:r>
            <a:r>
              <a:rPr lang="en-US" altLang="zh-CN" sz="1600" dirty="0"/>
              <a:t> </a:t>
            </a:r>
            <a:endParaRPr lang="zh-CN" altLang="zh-CN" sz="1600" dirty="0"/>
          </a:p>
          <a:p>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1979930" y="2956560"/>
            <a:ext cx="5399405" cy="316611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3"/>
          <a:stretch>
            <a:fillRect/>
          </a:stretch>
        </p:blipFill>
        <p:spPr>
          <a:xfrm>
            <a:off x="1941195" y="2752090"/>
            <a:ext cx="5368290" cy="3147695"/>
          </a:xfrm>
          <a:prstGeom prst="rect">
            <a:avLst/>
          </a:prstGeom>
        </p:spPr>
      </p:pic>
      <p:sp>
        <p:nvSpPr>
          <p:cNvPr id="75" name="矩形 74"/>
          <p:cNvSpPr/>
          <p:nvPr/>
        </p:nvSpPr>
        <p:spPr>
          <a:xfrm>
            <a:off x="218963" y="1422310"/>
            <a:ext cx="8706376" cy="1569660"/>
          </a:xfrm>
          <a:prstGeom prst="rect">
            <a:avLst/>
          </a:prstGeom>
        </p:spPr>
        <p:txBody>
          <a:bodyPr wrap="square">
            <a:spAutoFit/>
          </a:bodyPr>
          <a:lstStyle/>
          <a:p>
            <a:r>
              <a:rPr lang="en-US" altLang="zh-CN" sz="1600" dirty="0"/>
              <a:t>      </a:t>
            </a:r>
            <a:r>
              <a:rPr lang="zh-CN" altLang="zh-CN" sz="1600" dirty="0"/>
              <a:t>（</a:t>
            </a:r>
            <a:r>
              <a:rPr lang="en-US" altLang="zh-CN" sz="1600" dirty="0"/>
              <a:t>4</a:t>
            </a:r>
            <a:r>
              <a:rPr lang="zh-CN" altLang="zh-CN" sz="1600" dirty="0"/>
              <a:t>）构建频繁项集。如果该条件</a:t>
            </a:r>
            <a:r>
              <a:rPr lang="en-US" altLang="zh-CN" sz="1600" dirty="0"/>
              <a:t>FP</a:t>
            </a:r>
            <a:r>
              <a:rPr lang="zh-CN" altLang="zh-CN" sz="1600" dirty="0"/>
              <a:t>树有多条路径，则继续迭代，构造条件</a:t>
            </a:r>
            <a:r>
              <a:rPr lang="en-US" altLang="zh-CN" sz="1600" dirty="0"/>
              <a:t>FP</a:t>
            </a:r>
            <a:r>
              <a:rPr lang="zh-CN" altLang="zh-CN" sz="1600" dirty="0"/>
              <a:t>树（详细说明见步骤（</a:t>
            </a:r>
            <a:r>
              <a:rPr lang="en-US" altLang="zh-CN" sz="1600" dirty="0"/>
              <a:t>5</a:t>
            </a:r>
            <a:r>
              <a:rPr lang="zh-CN" altLang="zh-CN" sz="1600" dirty="0"/>
              <a:t>））。否则，如果该条件</a:t>
            </a:r>
            <a:r>
              <a:rPr lang="en-US" altLang="zh-CN" sz="1600" dirty="0"/>
              <a:t>FP</a:t>
            </a:r>
            <a:r>
              <a:rPr lang="zh-CN" altLang="zh-CN" sz="1600" dirty="0"/>
              <a:t>树只有一条路径，则直接求以该结点结尾的频繁项集。如图（</a:t>
            </a:r>
            <a:r>
              <a:rPr lang="en-US" altLang="zh-CN" sz="1600" dirty="0"/>
              <a:t>c</a:t>
            </a:r>
            <a:r>
              <a:rPr lang="zh-CN" altLang="zh-CN" sz="1600" dirty="0"/>
              <a:t>）所示，结点</a:t>
            </a:r>
            <a:r>
              <a:rPr lang="en-US" altLang="zh-CN" sz="1600" dirty="0"/>
              <a:t>o</a:t>
            </a:r>
            <a:r>
              <a:rPr lang="zh-CN" altLang="zh-CN" sz="1600" dirty="0"/>
              <a:t>的条件</a:t>
            </a:r>
            <a:r>
              <a:rPr lang="en-US" altLang="zh-CN" sz="1600" dirty="0"/>
              <a:t>FP</a:t>
            </a:r>
            <a:r>
              <a:rPr lang="zh-CN" altLang="zh-CN" sz="1600" dirty="0"/>
              <a:t>树只有一条路径</a:t>
            </a:r>
            <a:r>
              <a:rPr lang="en-US" altLang="zh-CN" sz="1600" dirty="0"/>
              <a:t>&lt;f:2,b:2&gt;</a:t>
            </a:r>
            <a:r>
              <a:rPr lang="zh-CN" altLang="zh-CN" sz="1600" dirty="0"/>
              <a:t>。由结点</a:t>
            </a:r>
            <a:r>
              <a:rPr lang="en-US" altLang="zh-CN" sz="1600" dirty="0"/>
              <a:t>o</a:t>
            </a:r>
            <a:r>
              <a:rPr lang="zh-CN" altLang="zh-CN" sz="1600" dirty="0"/>
              <a:t>与</a:t>
            </a:r>
            <a:r>
              <a:rPr lang="en-US" altLang="zh-CN" sz="1600" dirty="0"/>
              <a:t>{</a:t>
            </a:r>
            <a:r>
              <a:rPr lang="en-US" altLang="zh-CN" sz="1600" dirty="0" err="1"/>
              <a:t>f,b</a:t>
            </a:r>
            <a:r>
              <a:rPr lang="en-US" altLang="zh-CN" sz="1600" dirty="0"/>
              <a:t>}</a:t>
            </a:r>
            <a:r>
              <a:rPr lang="zh-CN" altLang="zh-CN" sz="1600" dirty="0"/>
              <a:t>进行连接，产生频繁模式</a:t>
            </a:r>
            <a:r>
              <a:rPr lang="en-US" altLang="zh-CN" sz="1600" dirty="0"/>
              <a:t>{f,o:2}</a:t>
            </a:r>
            <a:r>
              <a:rPr lang="zh-CN" altLang="zh-CN" sz="1600" dirty="0"/>
              <a:t>，</a:t>
            </a:r>
            <a:r>
              <a:rPr lang="en-US" altLang="zh-CN" sz="1600" dirty="0"/>
              <a:t>{b,o:2}</a:t>
            </a:r>
            <a:r>
              <a:rPr lang="zh-CN" altLang="zh-CN" sz="1600" dirty="0"/>
              <a:t>，</a:t>
            </a:r>
            <a:r>
              <a:rPr lang="en-US" altLang="zh-CN" sz="1600" dirty="0"/>
              <a:t>{f,b,o:2}</a:t>
            </a:r>
            <a:r>
              <a:rPr lang="zh-CN" altLang="zh-CN" sz="1600" dirty="0"/>
              <a:t>。</a:t>
            </a:r>
            <a:endParaRPr lang="zh-CN" altLang="zh-CN" sz="1600" dirty="0"/>
          </a:p>
          <a:p>
            <a:endParaRPr lang="zh-CN" altLang="zh-CN" sz="1600" dirty="0"/>
          </a:p>
          <a:p>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1657826" cy="369332"/>
          </a:xfrm>
          <a:prstGeom prst="rect">
            <a:avLst/>
          </a:prstGeom>
        </p:spPr>
        <p:txBody>
          <a:bodyPr wrap="none">
            <a:spAutoFit/>
          </a:bodyPr>
          <a:lstStyle/>
          <a:p>
            <a:r>
              <a:rPr lang="en-US" altLang="zh-CN" dirty="0"/>
              <a:t>6.3.2</a:t>
            </a:r>
            <a:r>
              <a:rPr lang="zh-CN" altLang="en-US" dirty="0"/>
              <a:t>挖掘</a:t>
            </a:r>
            <a:r>
              <a:rPr lang="en-US" altLang="zh-CN" dirty="0"/>
              <a:t>FP</a:t>
            </a:r>
            <a:r>
              <a:rPr lang="zh-CN" altLang="en-US" dirty="0"/>
              <a:t>树</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18963" y="1300708"/>
            <a:ext cx="8920478" cy="1569660"/>
          </a:xfrm>
          <a:prstGeom prst="rect">
            <a:avLst/>
          </a:prstGeom>
        </p:spPr>
        <p:txBody>
          <a:bodyPr wrap="square">
            <a:spAutoFit/>
          </a:bodyPr>
          <a:lstStyle/>
          <a:p>
            <a:r>
              <a:rPr lang="en-US" altLang="zh-CN" sz="1600" dirty="0"/>
              <a:t>      </a:t>
            </a:r>
            <a:r>
              <a:rPr lang="zh-CN" altLang="zh-CN" sz="1600" dirty="0"/>
              <a:t>（</a:t>
            </a:r>
            <a:r>
              <a:rPr lang="en-US" altLang="zh-CN" sz="1600" dirty="0"/>
              <a:t>5</a:t>
            </a:r>
            <a:r>
              <a:rPr lang="zh-CN" altLang="zh-CN" sz="1600" dirty="0"/>
              <a:t>）如果该条件</a:t>
            </a:r>
            <a:r>
              <a:rPr lang="en-US" altLang="zh-CN" sz="1600" dirty="0"/>
              <a:t>FP</a:t>
            </a:r>
            <a:r>
              <a:rPr lang="zh-CN" altLang="zh-CN" sz="1600" dirty="0"/>
              <a:t>树有多条路径，则继续迭代，构造条件</a:t>
            </a:r>
            <a:r>
              <a:rPr lang="en-US" altLang="zh-CN" sz="1600" dirty="0"/>
              <a:t>FP</a:t>
            </a:r>
            <a:r>
              <a:rPr lang="zh-CN" altLang="zh-CN" sz="1600" dirty="0"/>
              <a:t>树。</a:t>
            </a:r>
            <a:endParaRPr lang="zh-CN" altLang="zh-CN" sz="1600" dirty="0"/>
          </a:p>
          <a:p>
            <a:r>
              <a:rPr lang="en-US" altLang="zh-CN" sz="1600" dirty="0"/>
              <a:t>        </a:t>
            </a:r>
            <a:r>
              <a:rPr lang="zh-CN" altLang="zh-CN" sz="1600" dirty="0"/>
              <a:t>以结点</a:t>
            </a:r>
            <a:r>
              <a:rPr lang="en-US" altLang="zh-CN" sz="1600" dirty="0"/>
              <a:t>b</a:t>
            </a:r>
            <a:r>
              <a:rPr lang="zh-CN" altLang="zh-CN" sz="1600" dirty="0"/>
              <a:t>为例，其条件</a:t>
            </a:r>
            <a:r>
              <a:rPr lang="en-US" altLang="zh-CN" sz="1600" dirty="0"/>
              <a:t>FP</a:t>
            </a:r>
            <a:r>
              <a:rPr lang="zh-CN" altLang="zh-CN" sz="1600" dirty="0"/>
              <a:t>树有路径</a:t>
            </a:r>
            <a:r>
              <a:rPr lang="en-US" altLang="zh-CN" sz="1600" dirty="0"/>
              <a:t>null-&gt;f-&gt;c</a:t>
            </a:r>
            <a:r>
              <a:rPr lang="zh-CN" altLang="zh-CN" sz="1600" dirty="0"/>
              <a:t>和</a:t>
            </a:r>
            <a:r>
              <a:rPr lang="en-US" altLang="zh-CN" sz="1600" dirty="0"/>
              <a:t>null-&gt;c</a:t>
            </a:r>
            <a:r>
              <a:rPr lang="zh-CN" altLang="zh-CN" sz="1600" dirty="0"/>
              <a:t>，需要继续迭代。迭代思路如下：采用分治策略将一个问题划分为较小的子问题，从而发现某个特定后缀结尾的所有频繁项集。对于结点</a:t>
            </a:r>
            <a:r>
              <a:rPr lang="en-US" altLang="zh-CN" sz="1600" dirty="0"/>
              <a:t>b</a:t>
            </a:r>
            <a:r>
              <a:rPr lang="zh-CN" altLang="zh-CN" sz="1600" dirty="0"/>
              <a:t>，则分别考虑以</a:t>
            </a:r>
            <a:r>
              <a:rPr lang="en-US" altLang="zh-CN" sz="1600" dirty="0" err="1"/>
              <a:t>cb</a:t>
            </a:r>
            <a:r>
              <a:rPr lang="zh-CN" altLang="zh-CN" sz="1600" dirty="0"/>
              <a:t>为后缀的条件</a:t>
            </a:r>
            <a:r>
              <a:rPr lang="en-US" altLang="zh-CN" sz="1600" dirty="0"/>
              <a:t>FP</a:t>
            </a:r>
            <a:r>
              <a:rPr lang="zh-CN" altLang="zh-CN" sz="1600" dirty="0"/>
              <a:t>树和以</a:t>
            </a:r>
            <a:r>
              <a:rPr lang="en-US" altLang="zh-CN" sz="1600" dirty="0"/>
              <a:t>fb</a:t>
            </a:r>
            <a:r>
              <a:rPr lang="zh-CN" altLang="zh-CN" sz="1600" dirty="0"/>
              <a:t>为后缀的条件</a:t>
            </a:r>
            <a:r>
              <a:rPr lang="en-US" altLang="zh-CN" sz="1600" dirty="0"/>
              <a:t>FP</a:t>
            </a:r>
            <a:r>
              <a:rPr lang="zh-CN" altLang="zh-CN" sz="1600" dirty="0"/>
              <a:t>树。</a:t>
            </a:r>
            <a:endParaRPr lang="en-US" altLang="zh-CN" sz="1600" dirty="0"/>
          </a:p>
          <a:p>
            <a:r>
              <a:rPr lang="en-US" altLang="zh-CN" sz="1600" dirty="0"/>
              <a:t>        </a:t>
            </a:r>
            <a:r>
              <a:rPr lang="zh-CN" altLang="zh-CN" sz="1600" dirty="0"/>
              <a:t>以</a:t>
            </a:r>
            <a:r>
              <a:rPr lang="en-US" altLang="zh-CN" sz="1600" dirty="0" err="1"/>
              <a:t>cb</a:t>
            </a:r>
            <a:r>
              <a:rPr lang="zh-CN" altLang="zh-CN" sz="1600" dirty="0"/>
              <a:t>为后缀的条件</a:t>
            </a:r>
            <a:r>
              <a:rPr lang="en-US" altLang="zh-CN" sz="1600" dirty="0"/>
              <a:t>FP</a:t>
            </a:r>
            <a:r>
              <a:rPr lang="zh-CN" altLang="zh-CN" sz="1600" dirty="0"/>
              <a:t>树构造如下：以结点</a:t>
            </a:r>
            <a:r>
              <a:rPr lang="en-US" altLang="zh-CN" sz="1600" dirty="0"/>
              <a:t>b</a:t>
            </a:r>
            <a:r>
              <a:rPr lang="zh-CN" altLang="zh-CN" sz="1600" dirty="0"/>
              <a:t>的</a:t>
            </a:r>
            <a:r>
              <a:rPr lang="en-US" altLang="zh-CN" sz="1600" dirty="0"/>
              <a:t>FP</a:t>
            </a:r>
            <a:r>
              <a:rPr lang="zh-CN" altLang="zh-CN" sz="1600" dirty="0"/>
              <a:t>树为基础，考虑以</a:t>
            </a:r>
            <a:r>
              <a:rPr lang="en-US" altLang="zh-CN" sz="1600" dirty="0" err="1"/>
              <a:t>cb</a:t>
            </a:r>
            <a:r>
              <a:rPr lang="zh-CN" altLang="zh-CN" sz="1600" dirty="0"/>
              <a:t>为后缀的前缀路径，如图（</a:t>
            </a:r>
            <a:r>
              <a:rPr lang="en-US" altLang="zh-CN" sz="1600" dirty="0"/>
              <a:t>d</a:t>
            </a:r>
            <a:r>
              <a:rPr lang="zh-CN" altLang="zh-CN" sz="1600" dirty="0"/>
              <a:t>）。处理</a:t>
            </a:r>
            <a:r>
              <a:rPr lang="en-US" altLang="zh-CN" sz="1600" dirty="0"/>
              <a:t>c</a:t>
            </a:r>
            <a:r>
              <a:rPr lang="zh-CN" altLang="zh-CN" sz="1600" dirty="0"/>
              <a:t>的前缀路径后，只发现项集</a:t>
            </a:r>
            <a:r>
              <a:rPr lang="en-US" altLang="zh-CN" sz="1600" dirty="0"/>
              <a:t>{</a:t>
            </a:r>
            <a:r>
              <a:rPr lang="en-US" altLang="zh-CN" sz="1600" dirty="0" err="1"/>
              <a:t>c,b</a:t>
            </a:r>
            <a:r>
              <a:rPr lang="en-US" altLang="zh-CN" sz="1600" dirty="0"/>
              <a:t>}</a:t>
            </a:r>
            <a:r>
              <a:rPr lang="zh-CN" altLang="zh-CN" sz="1600" dirty="0"/>
              <a:t>是频繁的，也即</a:t>
            </a:r>
            <a:r>
              <a:rPr lang="en-US" altLang="zh-CN" sz="1600" dirty="0" err="1"/>
              <a:t>cb</a:t>
            </a:r>
            <a:r>
              <a:rPr lang="zh-CN" altLang="zh-CN" sz="1600" dirty="0"/>
              <a:t>为后缀的条件</a:t>
            </a:r>
            <a:r>
              <a:rPr lang="en-US" altLang="zh-CN" sz="1600" dirty="0"/>
              <a:t>FP</a:t>
            </a:r>
            <a:r>
              <a:rPr lang="zh-CN" altLang="zh-CN" sz="1600" dirty="0"/>
              <a:t>树为空。</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217195" y="3854242"/>
            <a:ext cx="2504301" cy="2308324"/>
          </a:xfrm>
          <a:prstGeom prst="rect">
            <a:avLst/>
          </a:prstGeom>
        </p:spPr>
        <p:txBody>
          <a:bodyPr wrap="square">
            <a:spAutoFit/>
          </a:bodyPr>
          <a:lstStyle/>
          <a:p>
            <a:r>
              <a:rPr lang="en-US" altLang="zh-CN" sz="1600" dirty="0"/>
              <a:t>       </a:t>
            </a:r>
            <a:r>
              <a:rPr lang="zh-CN" altLang="zh-CN" sz="1600" dirty="0"/>
              <a:t>以</a:t>
            </a:r>
            <a:r>
              <a:rPr lang="en-US" altLang="zh-CN" sz="1600" dirty="0"/>
              <a:t>fb</a:t>
            </a:r>
            <a:r>
              <a:rPr lang="zh-CN" altLang="zh-CN" sz="1600" dirty="0"/>
              <a:t>为后缀的条件</a:t>
            </a:r>
            <a:r>
              <a:rPr lang="en-US" altLang="zh-CN" sz="1600" dirty="0"/>
              <a:t>FP</a:t>
            </a:r>
            <a:r>
              <a:rPr lang="zh-CN" altLang="zh-CN" sz="1600" dirty="0"/>
              <a:t>树构造如下：以结点</a:t>
            </a:r>
            <a:r>
              <a:rPr lang="en-US" altLang="zh-CN" sz="1600" dirty="0"/>
              <a:t>b</a:t>
            </a:r>
            <a:r>
              <a:rPr lang="zh-CN" altLang="zh-CN" sz="1600" dirty="0"/>
              <a:t>的</a:t>
            </a:r>
            <a:r>
              <a:rPr lang="en-US" altLang="zh-CN" sz="1600" dirty="0"/>
              <a:t>FP</a:t>
            </a:r>
            <a:r>
              <a:rPr lang="zh-CN" altLang="zh-CN" sz="1600" dirty="0"/>
              <a:t>树为基础，考虑以</a:t>
            </a:r>
            <a:r>
              <a:rPr lang="en-US" altLang="zh-CN" sz="1600" dirty="0"/>
              <a:t>fb</a:t>
            </a:r>
            <a:r>
              <a:rPr lang="zh-CN" altLang="zh-CN" sz="1600" dirty="0"/>
              <a:t>为后缀的前缀路径，如图</a:t>
            </a:r>
            <a:r>
              <a:rPr lang="en-US" altLang="zh-CN" sz="1600" dirty="0"/>
              <a:t>6-7</a:t>
            </a:r>
            <a:r>
              <a:rPr lang="zh-CN" altLang="zh-CN" sz="1600" dirty="0"/>
              <a:t>（</a:t>
            </a:r>
            <a:r>
              <a:rPr lang="en-US" altLang="zh-CN" sz="1600" dirty="0"/>
              <a:t>e</a:t>
            </a:r>
            <a:r>
              <a:rPr lang="zh-CN" altLang="zh-CN" sz="1600" dirty="0"/>
              <a:t>）。处理</a:t>
            </a:r>
            <a:r>
              <a:rPr lang="en-US" altLang="zh-CN" sz="1600" dirty="0"/>
              <a:t>f</a:t>
            </a:r>
            <a:r>
              <a:rPr lang="zh-CN" altLang="zh-CN" sz="1600" dirty="0"/>
              <a:t>的前缀路径后，只发现项集</a:t>
            </a:r>
            <a:r>
              <a:rPr lang="en-US" altLang="zh-CN" sz="1600" dirty="0"/>
              <a:t>{</a:t>
            </a:r>
            <a:r>
              <a:rPr lang="en-US" altLang="zh-CN" sz="1600" dirty="0" err="1"/>
              <a:t>f,b</a:t>
            </a:r>
            <a:r>
              <a:rPr lang="en-US" altLang="zh-CN" sz="1600" dirty="0"/>
              <a:t>}</a:t>
            </a:r>
            <a:r>
              <a:rPr lang="zh-CN" altLang="zh-CN" sz="1600" dirty="0"/>
              <a:t>是频繁的，也即</a:t>
            </a:r>
            <a:r>
              <a:rPr lang="en-US" altLang="zh-CN" sz="1600" dirty="0"/>
              <a:t>fb</a:t>
            </a:r>
            <a:r>
              <a:rPr lang="zh-CN" altLang="zh-CN" sz="1600" dirty="0"/>
              <a:t>为后缀的条件</a:t>
            </a:r>
            <a:r>
              <a:rPr lang="en-US" altLang="zh-CN" sz="1600" dirty="0"/>
              <a:t>FP</a:t>
            </a:r>
            <a:r>
              <a:rPr lang="zh-CN" altLang="zh-CN" sz="1600" dirty="0"/>
              <a:t>树为空。</a:t>
            </a:r>
            <a:endParaRPr lang="zh-CN" altLang="zh-CN" sz="1600" dirty="0"/>
          </a:p>
          <a:p>
            <a:endParaRPr lang="zh-CN" altLang="zh-CN" sz="1600" dirty="0"/>
          </a:p>
        </p:txBody>
      </p:sp>
      <p:pic>
        <p:nvPicPr>
          <p:cNvPr id="4" name="图片 3"/>
          <p:cNvPicPr>
            <a:picLocks noChangeAspect="1"/>
          </p:cNvPicPr>
          <p:nvPr/>
        </p:nvPicPr>
        <p:blipFill>
          <a:blip r:embed="rId3"/>
          <a:stretch>
            <a:fillRect/>
          </a:stretch>
        </p:blipFill>
        <p:spPr>
          <a:xfrm>
            <a:off x="3043555" y="3002280"/>
            <a:ext cx="5034280" cy="302895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18963" y="953394"/>
            <a:ext cx="2387128" cy="369332"/>
          </a:xfrm>
          <a:prstGeom prst="rect">
            <a:avLst/>
          </a:prstGeom>
        </p:spPr>
        <p:txBody>
          <a:bodyPr wrap="none">
            <a:spAutoFit/>
          </a:bodyPr>
          <a:lstStyle/>
          <a:p>
            <a:r>
              <a:rPr lang="en-US" altLang="zh-CN" dirty="0"/>
              <a:t>6.3.3 FP-growth</a:t>
            </a:r>
            <a:r>
              <a:rPr lang="zh-CN" altLang="en-US" dirty="0"/>
              <a:t>算法</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8868" cy="323165"/>
          </a:xfrm>
          <a:prstGeom prst="rect">
            <a:avLst/>
          </a:prstGeom>
          <a:noFill/>
        </p:spPr>
        <p:txBody>
          <a:bodyPr wrap="none" lIns="0" tIns="0" rIns="0" bIns="0" rtlCol="0">
            <a:spAutoFit/>
          </a:bodyPr>
          <a:lstStyle/>
          <a:p>
            <a:r>
              <a:rPr lang="en-US" altLang="zh-CN" sz="2100" b="1" spc="225" dirty="0">
                <a:solidFill>
                  <a:prstClr val="white"/>
                </a:solidFill>
              </a:rPr>
              <a:t>6.3 FP-growth</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26488" y="1561714"/>
            <a:ext cx="3471478" cy="3293209"/>
          </a:xfrm>
          <a:prstGeom prst="rect">
            <a:avLst/>
          </a:prstGeom>
        </p:spPr>
        <p:txBody>
          <a:bodyPr wrap="square">
            <a:spAutoFit/>
          </a:bodyPr>
          <a:lstStyle/>
          <a:p>
            <a:r>
              <a:rPr lang="en-US" altLang="zh-CN" sz="1600" dirty="0"/>
              <a:t>      </a:t>
            </a:r>
            <a:r>
              <a:rPr lang="zh-CN" altLang="zh-CN" sz="1600" dirty="0"/>
              <a:t>（</a:t>
            </a:r>
            <a:r>
              <a:rPr lang="en-US" altLang="zh-CN" sz="1600" dirty="0"/>
              <a:t>1</a:t>
            </a:r>
            <a:r>
              <a:rPr lang="zh-CN" altLang="zh-CN" sz="1600" dirty="0"/>
              <a:t>）构造项头表：扫描数据库一遍，得到频繁项的集合</a:t>
            </a:r>
            <a:r>
              <a:rPr lang="en-US" altLang="zh-CN" sz="1600" dirty="0"/>
              <a:t>F</a:t>
            </a:r>
            <a:r>
              <a:rPr lang="zh-CN" altLang="zh-CN" sz="1600" dirty="0"/>
              <a:t>和每个频繁项的支持度。把</a:t>
            </a:r>
            <a:r>
              <a:rPr lang="en-US" altLang="zh-CN" sz="1600" dirty="0"/>
              <a:t>F</a:t>
            </a:r>
            <a:r>
              <a:rPr lang="zh-CN" altLang="zh-CN" sz="1600" dirty="0"/>
              <a:t>按支持度递降排序，记为</a:t>
            </a:r>
            <a:r>
              <a:rPr lang="en-US" altLang="zh-CN" sz="1600" dirty="0"/>
              <a:t>L</a:t>
            </a:r>
            <a:r>
              <a:rPr lang="zh-CN" altLang="zh-CN" sz="1600" dirty="0"/>
              <a:t>。</a:t>
            </a:r>
            <a:endParaRPr lang="zh-CN" altLang="zh-CN" sz="1600" dirty="0"/>
          </a:p>
          <a:p>
            <a:r>
              <a:rPr lang="en-US" altLang="zh-CN" sz="1600" dirty="0"/>
              <a:t>     </a:t>
            </a:r>
            <a:r>
              <a:rPr lang="zh-CN" altLang="zh-CN" sz="1600" dirty="0"/>
              <a:t>（</a:t>
            </a:r>
            <a:r>
              <a:rPr lang="en-US" altLang="zh-CN" sz="1600" dirty="0"/>
              <a:t>2</a:t>
            </a:r>
            <a:r>
              <a:rPr lang="zh-CN" altLang="zh-CN" sz="1600" dirty="0"/>
              <a:t>）构造原始</a:t>
            </a:r>
            <a:r>
              <a:rPr lang="en-US" altLang="zh-CN" sz="1600" dirty="0"/>
              <a:t>FP-Tree</a:t>
            </a:r>
            <a:r>
              <a:rPr lang="zh-CN" altLang="zh-CN" sz="1600" dirty="0"/>
              <a:t>：把数据库中每个事务的频繁项按照</a:t>
            </a:r>
            <a:r>
              <a:rPr lang="en-US" altLang="zh-CN" sz="1600" dirty="0"/>
              <a:t>L</a:t>
            </a:r>
            <a:r>
              <a:rPr lang="zh-CN" altLang="zh-CN" sz="1600" dirty="0"/>
              <a:t>中的顺序进行重排。并按照重排之后的顺序把每个事</a:t>
            </a:r>
            <a:r>
              <a:rPr lang="zh-CN" altLang="en-US" sz="1600" dirty="0"/>
              <a:t>务</a:t>
            </a:r>
            <a:r>
              <a:rPr lang="zh-CN" altLang="zh-CN" sz="1600" dirty="0"/>
              <a:t>的每个频繁项插入以</a:t>
            </a:r>
            <a:r>
              <a:rPr lang="en-US" altLang="zh-CN" sz="1600" dirty="0"/>
              <a:t>null</a:t>
            </a:r>
            <a:r>
              <a:rPr lang="zh-CN" altLang="zh-CN" sz="1600" dirty="0"/>
              <a:t>为根的</a:t>
            </a:r>
            <a:r>
              <a:rPr lang="en-US" altLang="zh-CN" sz="1600" dirty="0"/>
              <a:t>FP-Tree</a:t>
            </a:r>
            <a:r>
              <a:rPr lang="zh-CN" altLang="zh-CN" sz="1600" dirty="0"/>
              <a:t>中。如果插入时频繁项节点已经存在了，则把该频繁项节点支持度加</a:t>
            </a:r>
            <a:r>
              <a:rPr lang="en-US" altLang="zh-CN" sz="1600" dirty="0"/>
              <a:t>1</a:t>
            </a:r>
            <a:r>
              <a:rPr lang="zh-CN" altLang="zh-CN" sz="1600" dirty="0"/>
              <a:t>；如果该节点不存在，则创建支持度为</a:t>
            </a:r>
            <a:r>
              <a:rPr lang="en-US" altLang="zh-CN" sz="1600" dirty="0"/>
              <a:t>1</a:t>
            </a:r>
            <a:r>
              <a:rPr lang="zh-CN" altLang="zh-CN" sz="1600" dirty="0"/>
              <a:t>的节点，并把该节点链接到项头表中。</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608117" y="1393404"/>
            <a:ext cx="4531325" cy="4278094"/>
          </a:xfrm>
          <a:prstGeom prst="rect">
            <a:avLst/>
          </a:prstGeom>
        </p:spPr>
        <p:txBody>
          <a:bodyPr wrap="square">
            <a:spAutoFit/>
          </a:bodyPr>
          <a:lstStyle/>
          <a:p>
            <a:r>
              <a:rPr lang="zh-CN" altLang="zh-CN" sz="1600" dirty="0"/>
              <a:t>（</a:t>
            </a:r>
            <a:r>
              <a:rPr lang="en-US" altLang="zh-CN" sz="1600" dirty="0"/>
              <a:t>3</a:t>
            </a:r>
            <a:r>
              <a:rPr lang="zh-CN" altLang="zh-CN" sz="1600" dirty="0"/>
              <a:t>）调用</a:t>
            </a:r>
            <a:r>
              <a:rPr lang="en-US" altLang="zh-CN" sz="1600" dirty="0"/>
              <a:t>FP-growth(Tree</a:t>
            </a:r>
            <a:r>
              <a:rPr lang="zh-CN" altLang="zh-CN" sz="1600" dirty="0"/>
              <a:t>，</a:t>
            </a:r>
            <a:r>
              <a:rPr lang="en-US" altLang="zh-CN" sz="1600" dirty="0"/>
              <a:t>null)</a:t>
            </a:r>
            <a:r>
              <a:rPr lang="zh-CN" altLang="zh-CN" sz="1600" dirty="0"/>
              <a:t>开始进行挖掘。伪代码如下：</a:t>
            </a:r>
            <a:endParaRPr lang="zh-CN" altLang="zh-CN" sz="1600" dirty="0"/>
          </a:p>
          <a:p>
            <a:r>
              <a:rPr lang="en-US" altLang="zh-CN" sz="1600" b="1" dirty="0"/>
              <a:t>procedure</a:t>
            </a:r>
            <a:r>
              <a:rPr lang="en-US" altLang="zh-CN" sz="1600" dirty="0"/>
              <a:t> </a:t>
            </a:r>
            <a:r>
              <a:rPr lang="en-US" altLang="zh-CN" sz="1600" b="1" dirty="0" err="1"/>
              <a:t>FP_growth</a:t>
            </a:r>
            <a:r>
              <a:rPr lang="en-US" altLang="zh-CN" sz="1600" dirty="0"/>
              <a:t>(</a:t>
            </a:r>
            <a:r>
              <a:rPr lang="en-US" altLang="zh-CN" sz="1600" i="1" dirty="0"/>
              <a:t>Tree</a:t>
            </a:r>
            <a:r>
              <a:rPr lang="en-US" altLang="zh-CN" sz="1600" dirty="0"/>
              <a:t>, </a:t>
            </a:r>
            <a:r>
              <a:rPr lang="en-US" altLang="zh-CN" sz="1600" i="1" dirty="0"/>
              <a:t>a</a:t>
            </a:r>
            <a:r>
              <a:rPr lang="en-US" altLang="zh-CN" sz="1600" dirty="0"/>
              <a:t>)</a:t>
            </a:r>
            <a:endParaRPr lang="zh-CN" altLang="zh-CN" sz="1600" dirty="0"/>
          </a:p>
          <a:p>
            <a:r>
              <a:rPr lang="en-US" altLang="zh-CN" sz="1600" b="1" dirty="0"/>
              <a:t>if</a:t>
            </a:r>
            <a:r>
              <a:rPr lang="en-US" altLang="zh-CN" sz="1600" dirty="0"/>
              <a:t> </a:t>
            </a:r>
            <a:r>
              <a:rPr lang="en-US" altLang="zh-CN" sz="1600" i="1" dirty="0"/>
              <a:t>Tree</a:t>
            </a:r>
            <a:r>
              <a:rPr lang="zh-CN" altLang="zh-CN" sz="1600" dirty="0"/>
              <a:t>含单个路径</a:t>
            </a:r>
            <a:r>
              <a:rPr lang="en-US" altLang="zh-CN" sz="1600" i="1" dirty="0"/>
              <a:t>P </a:t>
            </a:r>
            <a:r>
              <a:rPr lang="en-US" altLang="zh-CN" sz="1600" b="1" dirty="0"/>
              <a:t>then</a:t>
            </a:r>
            <a:endParaRPr lang="zh-CN" altLang="zh-CN" sz="1600" dirty="0"/>
          </a:p>
          <a:p>
            <a:r>
              <a:rPr lang="en-US" altLang="zh-CN" sz="1600" b="1" dirty="0"/>
              <a:t>        </a:t>
            </a:r>
            <a:r>
              <a:rPr lang="en-US" altLang="zh-CN" sz="1600" dirty="0"/>
              <a:t>       </a:t>
            </a:r>
            <a:r>
              <a:rPr lang="en-US" altLang="zh-CN" sz="1600" b="1" dirty="0"/>
              <a:t>for </a:t>
            </a:r>
            <a:r>
              <a:rPr lang="zh-CN" altLang="zh-CN" sz="1600" dirty="0"/>
              <a:t>路径</a:t>
            </a:r>
            <a:r>
              <a:rPr lang="en-US" altLang="zh-CN" sz="1600" i="1" dirty="0"/>
              <a:t>P</a:t>
            </a:r>
            <a:r>
              <a:rPr lang="zh-CN" altLang="zh-CN" sz="1600" dirty="0"/>
              <a:t>中结点的每个组合（记作</a:t>
            </a:r>
            <a:r>
              <a:rPr lang="en-US" altLang="zh-CN" sz="1600" i="1" dirty="0"/>
              <a:t>b</a:t>
            </a:r>
            <a:r>
              <a:rPr lang="zh-CN" altLang="zh-CN" sz="1600" dirty="0"/>
              <a:t>）</a:t>
            </a:r>
            <a:endParaRPr lang="zh-CN" altLang="zh-CN" sz="1600" dirty="0"/>
          </a:p>
          <a:p>
            <a:r>
              <a:rPr lang="en-US" altLang="zh-CN" sz="1600" dirty="0"/>
              <a:t>                 </a:t>
            </a:r>
            <a:r>
              <a:rPr lang="zh-CN" altLang="zh-CN" sz="1600" dirty="0"/>
              <a:t>产生模式</a:t>
            </a:r>
            <a:r>
              <a:rPr lang="en-US" altLang="zh-CN" sz="1600" i="1" dirty="0" err="1"/>
              <a:t>b</a:t>
            </a:r>
            <a:r>
              <a:rPr lang="en-US" altLang="zh-CN" sz="1600" dirty="0" err="1"/>
              <a:t>U</a:t>
            </a:r>
            <a:r>
              <a:rPr lang="en-US" altLang="zh-CN" sz="1600" i="1" dirty="0" err="1"/>
              <a:t>a</a:t>
            </a:r>
            <a:r>
              <a:rPr lang="zh-CN" altLang="zh-CN" sz="1600" dirty="0"/>
              <a:t>，其支持度</a:t>
            </a:r>
            <a:r>
              <a:rPr lang="en-US" altLang="zh-CN" sz="1600" i="1" dirty="0"/>
              <a:t>support</a:t>
            </a:r>
            <a:r>
              <a:rPr lang="en-US" altLang="zh-CN" sz="1600" dirty="0"/>
              <a:t>=</a:t>
            </a:r>
            <a:r>
              <a:rPr lang="en-US" altLang="zh-CN" sz="1600" i="1" dirty="0"/>
              <a:t>b</a:t>
            </a:r>
            <a:r>
              <a:rPr lang="zh-CN" altLang="zh-CN" sz="1600" dirty="0"/>
              <a:t>中结点的最小支持度；</a:t>
            </a:r>
            <a:endParaRPr lang="zh-CN" altLang="zh-CN" sz="1600" dirty="0"/>
          </a:p>
          <a:p>
            <a:r>
              <a:rPr lang="en-US" altLang="zh-CN" sz="1600" b="1" dirty="0"/>
              <a:t>else</a:t>
            </a:r>
            <a:endParaRPr lang="zh-CN" altLang="zh-CN" sz="1600" dirty="0"/>
          </a:p>
          <a:p>
            <a:r>
              <a:rPr lang="en-US" altLang="zh-CN" sz="1600" b="1" dirty="0"/>
              <a:t>        </a:t>
            </a:r>
            <a:r>
              <a:rPr lang="en-US" altLang="zh-CN" sz="1600" dirty="0"/>
              <a:t>       </a:t>
            </a:r>
            <a:r>
              <a:rPr lang="en-US" altLang="zh-CN" sz="1600" b="1" dirty="0"/>
              <a:t>for each </a:t>
            </a:r>
            <a:r>
              <a:rPr lang="en-US" altLang="zh-CN" sz="1600" i="1" dirty="0" err="1"/>
              <a:t>a</a:t>
            </a:r>
            <a:r>
              <a:rPr lang="en-US" altLang="zh-CN" sz="1600" i="1" baseline="-25000" dirty="0" err="1"/>
              <a:t>i</a:t>
            </a:r>
            <a:r>
              <a:rPr lang="zh-CN" altLang="zh-CN" sz="1600" dirty="0"/>
              <a:t>在</a:t>
            </a:r>
            <a:r>
              <a:rPr lang="en-US" altLang="zh-CN" sz="1600" i="1" dirty="0"/>
              <a:t>Tree</a:t>
            </a:r>
            <a:r>
              <a:rPr lang="zh-CN" altLang="zh-CN" sz="1600" dirty="0"/>
              <a:t>的头部</a:t>
            </a:r>
            <a:r>
              <a:rPr lang="en-US" altLang="zh-CN" sz="1600" dirty="0"/>
              <a:t>(</a:t>
            </a:r>
            <a:r>
              <a:rPr lang="zh-CN" altLang="zh-CN" sz="1600" dirty="0"/>
              <a:t>按照支持度由低到高顺序进行扫描</a:t>
            </a:r>
            <a:r>
              <a:rPr lang="en-US" altLang="zh-CN" sz="1600" dirty="0"/>
              <a:t>)</a:t>
            </a:r>
            <a:r>
              <a:rPr lang="en-US" altLang="zh-CN" sz="1600" b="1" dirty="0"/>
              <a:t>{</a:t>
            </a:r>
            <a:endParaRPr lang="zh-CN" altLang="zh-CN" sz="1600" dirty="0"/>
          </a:p>
          <a:p>
            <a:r>
              <a:rPr lang="en-US" altLang="zh-CN" sz="1600" dirty="0"/>
              <a:t>                  </a:t>
            </a:r>
            <a:r>
              <a:rPr lang="zh-CN" altLang="zh-CN" sz="1600" dirty="0"/>
              <a:t>产生一个模式</a:t>
            </a:r>
            <a:r>
              <a:rPr lang="en-US" altLang="zh-CN" sz="1600" i="1" dirty="0"/>
              <a:t>b</a:t>
            </a:r>
            <a:r>
              <a:rPr lang="en-US" altLang="zh-CN" sz="1600" dirty="0"/>
              <a:t>=</a:t>
            </a:r>
            <a:r>
              <a:rPr lang="en-US" altLang="zh-CN" sz="1600" i="1" dirty="0" err="1"/>
              <a:t>a</a:t>
            </a:r>
            <a:r>
              <a:rPr lang="en-US" altLang="zh-CN" sz="1600" i="1" baseline="-25000" dirty="0" err="1"/>
              <a:t>i</a:t>
            </a:r>
            <a:r>
              <a:rPr lang="en-US" altLang="zh-CN" sz="1600" dirty="0" err="1"/>
              <a:t>U</a:t>
            </a:r>
            <a:r>
              <a:rPr lang="en-US" altLang="zh-CN" sz="1600" i="1" dirty="0" err="1"/>
              <a:t>a</a:t>
            </a:r>
            <a:r>
              <a:rPr lang="zh-CN" altLang="zh-CN" sz="1600" dirty="0"/>
              <a:t>，其支持度</a:t>
            </a:r>
            <a:r>
              <a:rPr lang="en-US" altLang="zh-CN" sz="1600" i="1" dirty="0"/>
              <a:t>support</a:t>
            </a:r>
            <a:r>
              <a:rPr lang="en-US" altLang="zh-CN" sz="1600" dirty="0"/>
              <a:t>=</a:t>
            </a:r>
            <a:r>
              <a:rPr lang="en-US" altLang="zh-CN" sz="1600" i="1" dirty="0" err="1"/>
              <a:t>a</a:t>
            </a:r>
            <a:r>
              <a:rPr lang="en-US" altLang="zh-CN" sz="1600" i="1" baseline="-25000" dirty="0" err="1"/>
              <a:t>i</a:t>
            </a:r>
            <a:r>
              <a:rPr lang="en-US" altLang="zh-CN" sz="1600" dirty="0" err="1"/>
              <a:t>.</a:t>
            </a:r>
            <a:r>
              <a:rPr lang="en-US" altLang="zh-CN" sz="1600" i="1" dirty="0" err="1"/>
              <a:t>support</a:t>
            </a:r>
            <a:r>
              <a:rPr lang="zh-CN" altLang="zh-CN" sz="1600" dirty="0"/>
              <a:t>；</a:t>
            </a:r>
            <a:endParaRPr lang="zh-CN" altLang="zh-CN" sz="1600" dirty="0"/>
          </a:p>
          <a:p>
            <a:r>
              <a:rPr lang="en-US" altLang="zh-CN" sz="1600" dirty="0"/>
              <a:t>                  </a:t>
            </a:r>
            <a:r>
              <a:rPr lang="zh-CN" altLang="zh-CN" sz="1600" dirty="0"/>
              <a:t>构造</a:t>
            </a:r>
            <a:r>
              <a:rPr lang="en-US" altLang="zh-CN" sz="1600" i="1" dirty="0"/>
              <a:t>b</a:t>
            </a:r>
            <a:r>
              <a:rPr lang="zh-CN" altLang="zh-CN" sz="1600" dirty="0"/>
              <a:t>的条件模式基，然后构造</a:t>
            </a:r>
            <a:r>
              <a:rPr lang="en-US" altLang="zh-CN" sz="1600" i="1" dirty="0"/>
              <a:t>b</a:t>
            </a:r>
            <a:r>
              <a:rPr lang="zh-CN" altLang="zh-CN" sz="1600" dirty="0"/>
              <a:t>的条件</a:t>
            </a:r>
            <a:r>
              <a:rPr lang="en-US" altLang="zh-CN" sz="1600" dirty="0"/>
              <a:t>FP-tree</a:t>
            </a:r>
            <a:r>
              <a:rPr lang="zh-CN" altLang="zh-CN" sz="1600" dirty="0"/>
              <a:t>；</a:t>
            </a:r>
            <a:endParaRPr lang="zh-CN" altLang="zh-CN" sz="1600" dirty="0"/>
          </a:p>
          <a:p>
            <a:r>
              <a:rPr lang="en-US" altLang="zh-CN" sz="1600" b="1" dirty="0"/>
              <a:t>                     </a:t>
            </a:r>
            <a:r>
              <a:rPr lang="en-US" altLang="zh-CN" sz="1600" dirty="0"/>
              <a:t> </a:t>
            </a:r>
            <a:r>
              <a:rPr lang="en-US" altLang="zh-CN" sz="1600" b="1" dirty="0"/>
              <a:t>if </a:t>
            </a:r>
            <a:r>
              <a:rPr lang="en-US" altLang="zh-CN" sz="1600" i="1" dirty="0"/>
              <a:t>Tree</a:t>
            </a:r>
            <a:r>
              <a:rPr lang="zh-CN" altLang="zh-CN" sz="1600" dirty="0"/>
              <a:t>不为空 </a:t>
            </a:r>
            <a:r>
              <a:rPr lang="en-US" altLang="zh-CN" sz="1600" b="1" dirty="0"/>
              <a:t>then</a:t>
            </a:r>
            <a:endParaRPr lang="zh-CN" altLang="zh-CN" sz="1600" dirty="0"/>
          </a:p>
          <a:p>
            <a:r>
              <a:rPr lang="en-US" altLang="zh-CN" sz="1600" dirty="0"/>
              <a:t>                     </a:t>
            </a:r>
            <a:r>
              <a:rPr lang="zh-CN" altLang="zh-CN" sz="1600" dirty="0"/>
              <a:t>调用</a:t>
            </a:r>
            <a:r>
              <a:rPr lang="en-US" altLang="zh-CN" sz="1600" dirty="0"/>
              <a:t> FP-growth (</a:t>
            </a:r>
            <a:r>
              <a:rPr lang="en-US" altLang="zh-CN" sz="1600" i="1" dirty="0" err="1"/>
              <a:t>Tree</a:t>
            </a:r>
            <a:r>
              <a:rPr lang="en-US" altLang="zh-CN" sz="1600" dirty="0" err="1"/>
              <a:t>,</a:t>
            </a:r>
            <a:r>
              <a:rPr lang="en-US" altLang="zh-CN" sz="1600" i="1" dirty="0" err="1"/>
              <a:t>b</a:t>
            </a:r>
            <a:r>
              <a:rPr lang="en-US" altLang="zh-CN" sz="1600" dirty="0"/>
              <a:t>)</a:t>
            </a:r>
            <a:r>
              <a:rPr lang="zh-CN" altLang="zh-CN" sz="1600" dirty="0"/>
              <a:t>；</a:t>
            </a:r>
            <a:r>
              <a:rPr lang="en-US" altLang="zh-CN" sz="1600" b="1" dirty="0"/>
              <a:t>}</a:t>
            </a:r>
            <a:endParaRPr lang="zh-CN" altLang="zh-CN" sz="1600" dirty="0"/>
          </a:p>
          <a:p>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6.3</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a:t>
              </a:r>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6.4</a:t>
              </a:r>
              <a:r>
                <a:rPr lang="zh-CN" altLang="en-US" sz="2100" spc="225" dirty="0">
                  <a:solidFill>
                    <a:schemeClr val="bg1"/>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89527" y="1765249"/>
            <a:ext cx="4141198" cy="3539430"/>
          </a:xfrm>
          <a:prstGeom prst="rect">
            <a:avLst/>
          </a:prstGeom>
        </p:spPr>
        <p:txBody>
          <a:bodyPr wrap="square">
            <a:spAutoFit/>
          </a:bodyPr>
          <a:lstStyle/>
          <a:p>
            <a:r>
              <a:rPr lang="en-US" altLang="zh-CN" sz="1600" dirty="0"/>
              <a:t>       </a:t>
            </a:r>
            <a:r>
              <a:rPr lang="zh-CN" altLang="zh-CN" sz="1600" dirty="0"/>
              <a:t>早在</a:t>
            </a:r>
            <a:r>
              <a:rPr lang="en-US" altLang="zh-CN" sz="1600" dirty="0"/>
              <a:t>20</a:t>
            </a:r>
            <a:r>
              <a:rPr lang="zh-CN" altLang="zh-CN" sz="1600" dirty="0"/>
              <a:t>世纪</a:t>
            </a:r>
            <a:r>
              <a:rPr lang="en-US" altLang="zh-CN" sz="1600" dirty="0"/>
              <a:t>80</a:t>
            </a:r>
            <a:r>
              <a:rPr lang="zh-CN" altLang="zh-CN" sz="1600" dirty="0"/>
              <a:t>年代，沃尔玛超市就已经将关联规则应用到了商品管理之中。沃尔玛曾经对数据仓库中一年多的原始交易数据进行了详细的分析，发现许多美国家庭都是妻子在家照顾婴儿，丈夫去超市为婴儿买尿布。丈夫们在购买尿布时往往会顺便买两瓶啤酒来犒劳自己。这一现象引起了沃尔玛的重视，沃尔玛调整了货架的位置，把尿布和啤酒摆在相邻的位置，以便于年轻的爸爸们能顺利地同时找到这两种商品。这一故事中的</a:t>
            </a:r>
            <a:r>
              <a:rPr lang="en-US" altLang="zh-CN" sz="1600" dirty="0"/>
              <a:t>“</a:t>
            </a:r>
            <a:r>
              <a:rPr lang="zh-CN" altLang="zh-CN" sz="1600" dirty="0"/>
              <a:t>啤酒</a:t>
            </a:r>
            <a:r>
              <a:rPr lang="en-US" altLang="zh-CN" sz="1600" dirty="0"/>
              <a:t>”</a:t>
            </a:r>
            <a:r>
              <a:rPr lang="zh-CN" altLang="zh-CN" sz="1600" dirty="0"/>
              <a:t>与</a:t>
            </a:r>
            <a:r>
              <a:rPr lang="en-US" altLang="zh-CN" sz="1600" dirty="0"/>
              <a:t>“</a:t>
            </a:r>
            <a:r>
              <a:rPr lang="zh-CN" altLang="zh-CN" sz="1600" dirty="0"/>
              <a:t>尿布</a:t>
            </a:r>
            <a:r>
              <a:rPr lang="en-US" altLang="zh-CN" sz="1600" dirty="0"/>
              <a:t>”</a:t>
            </a:r>
            <a:r>
              <a:rPr lang="zh-CN" altLang="zh-CN" sz="1600" dirty="0"/>
              <a:t>的关系即为所谓的</a:t>
            </a:r>
            <a:r>
              <a:rPr lang="en-US" altLang="zh-CN" sz="1600" dirty="0"/>
              <a:t>“</a:t>
            </a:r>
            <a:r>
              <a:rPr lang="zh-CN" altLang="zh-CN" sz="1600" dirty="0"/>
              <a:t>关联性</a:t>
            </a:r>
            <a:r>
              <a:rPr lang="en-US" altLang="zh-CN" sz="1600" dirty="0"/>
              <a:t>”</a:t>
            </a:r>
            <a:r>
              <a:rPr lang="zh-CN" altLang="zh-CN" sz="1600" dirty="0"/>
              <a:t>，而</a:t>
            </a:r>
            <a:r>
              <a:rPr lang="en-US" altLang="zh-CN" sz="1600" dirty="0"/>
              <a:t>“</a:t>
            </a:r>
            <a:r>
              <a:rPr lang="zh-CN" altLang="zh-CN" sz="1600" dirty="0"/>
              <a:t>关联性</a:t>
            </a:r>
            <a:r>
              <a:rPr lang="en-US" altLang="zh-CN" sz="1600" dirty="0"/>
              <a:t>”</a:t>
            </a:r>
            <a:r>
              <a:rPr lang="zh-CN" altLang="zh-CN" sz="1600" dirty="0"/>
              <a:t>的发掘和利用则是本章所要讨论的</a:t>
            </a:r>
            <a:r>
              <a:rPr lang="en-US" altLang="zh-CN" sz="1600" dirty="0"/>
              <a:t>“</a:t>
            </a:r>
            <a:r>
              <a:rPr lang="zh-CN" altLang="zh-CN" sz="1600" dirty="0"/>
              <a:t>关联规则挖掘</a:t>
            </a:r>
            <a:r>
              <a:rPr lang="en-US" altLang="zh-CN" sz="1600" dirty="0"/>
              <a:t>”</a:t>
            </a:r>
            <a:r>
              <a:rPr lang="zh-CN" altLang="zh-CN" sz="1600" dirty="0"/>
              <a:t>。</a:t>
            </a:r>
            <a:endParaRPr lang="zh-CN" altLang="zh-CN" sz="1600" dirty="0"/>
          </a:p>
          <a:p>
            <a:endParaRPr lang="zh-CN" altLang="zh-CN" sz="1600" dirty="0"/>
          </a:p>
        </p:txBody>
      </p:sp>
      <p:sp>
        <p:nvSpPr>
          <p:cNvPr id="82" name="矩形 81"/>
          <p:cNvSpPr/>
          <p:nvPr/>
        </p:nvSpPr>
        <p:spPr>
          <a:xfrm>
            <a:off x="259814" y="874479"/>
            <a:ext cx="4506362" cy="369332"/>
          </a:xfrm>
          <a:prstGeom prst="rect">
            <a:avLst/>
          </a:prstGeom>
        </p:spPr>
        <p:txBody>
          <a:bodyPr wrap="none">
            <a:spAutoFit/>
          </a:bodyPr>
          <a:lstStyle/>
          <a:p>
            <a:r>
              <a:rPr lang="en-US" altLang="zh-CN" b="1" dirty="0"/>
              <a:t>6.1.1 </a:t>
            </a:r>
            <a:r>
              <a:rPr lang="zh-CN" altLang="en-US" b="1" dirty="0"/>
              <a:t>购物篮分析：啤酒与尿布的经典案例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199" y="1765249"/>
            <a:ext cx="3994951" cy="289234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364105" y="1208169"/>
            <a:ext cx="2316660" cy="369332"/>
          </a:xfrm>
          <a:prstGeom prst="rect">
            <a:avLst/>
          </a:prstGeom>
        </p:spPr>
        <p:txBody>
          <a:bodyPr wrap="none">
            <a:spAutoFit/>
          </a:bodyPr>
          <a:lstStyle/>
          <a:p>
            <a:r>
              <a:rPr lang="en-US" altLang="zh-CN" dirty="0"/>
              <a:t>6.4.1</a:t>
            </a:r>
            <a:r>
              <a:rPr lang="zh-CN" altLang="zh-CN" dirty="0"/>
              <a:t>约束性关联规则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42299" y="1832152"/>
            <a:ext cx="8920478" cy="2554545"/>
          </a:xfrm>
          <a:prstGeom prst="rect">
            <a:avLst/>
          </a:prstGeom>
        </p:spPr>
        <p:txBody>
          <a:bodyPr wrap="square">
            <a:spAutoFit/>
          </a:bodyPr>
          <a:lstStyle/>
          <a:p>
            <a:r>
              <a:rPr lang="en-US" altLang="zh-CN" sz="1600" dirty="0"/>
              <a:t> </a:t>
            </a:r>
            <a:r>
              <a:rPr lang="en-US" altLang="zh-CN" sz="1600" b="1" dirty="0"/>
              <a:t>1.</a:t>
            </a:r>
            <a:r>
              <a:rPr lang="zh-CN" altLang="zh-CN" sz="1600" b="1" dirty="0"/>
              <a:t>相关概念及定义</a:t>
            </a:r>
            <a:endParaRPr lang="zh-CN" altLang="zh-CN" sz="1600" dirty="0"/>
          </a:p>
          <a:p>
            <a:r>
              <a:rPr lang="zh-CN" altLang="zh-CN" sz="1600" dirty="0"/>
              <a:t>设</a:t>
            </a:r>
            <a:r>
              <a:rPr lang="en-US" altLang="zh-CN" sz="1600" dirty="0"/>
              <a:t>I={i</a:t>
            </a:r>
            <a:r>
              <a:rPr lang="en-US" altLang="zh-CN" sz="1600" baseline="-25000" dirty="0"/>
              <a:t>1</a:t>
            </a:r>
            <a:r>
              <a:rPr lang="en-US" altLang="zh-CN" sz="1600" dirty="0"/>
              <a:t>, i</a:t>
            </a:r>
            <a:r>
              <a:rPr lang="en-US" altLang="zh-CN" sz="1600" baseline="-25000" dirty="0"/>
              <a:t>2</a:t>
            </a:r>
            <a:r>
              <a:rPr lang="en-US" altLang="zh-CN" sz="1600" dirty="0"/>
              <a:t>, i</a:t>
            </a:r>
            <a:r>
              <a:rPr lang="en-US" altLang="zh-CN" sz="1600" baseline="-25000" dirty="0"/>
              <a:t>3</a:t>
            </a:r>
            <a:r>
              <a:rPr lang="en-US" altLang="zh-CN" sz="1600" dirty="0"/>
              <a:t>,…,i</a:t>
            </a:r>
            <a:r>
              <a:rPr lang="en-US" altLang="zh-CN" sz="1600" baseline="-25000" dirty="0"/>
              <a:t>n</a:t>
            </a:r>
            <a:r>
              <a:rPr lang="en-US" altLang="zh-CN" sz="1600" dirty="0"/>
              <a:t>}</a:t>
            </a:r>
            <a:r>
              <a:rPr lang="zh-CN" altLang="zh-CN" sz="1600" dirty="0"/>
              <a:t>是所有项目</a:t>
            </a:r>
            <a:r>
              <a:rPr lang="en-US" altLang="zh-CN" sz="1600" dirty="0"/>
              <a:t>(items)</a:t>
            </a:r>
            <a:r>
              <a:rPr lang="zh-CN" altLang="zh-CN" sz="1600" dirty="0"/>
              <a:t>的集合，设</a:t>
            </a:r>
            <a:r>
              <a:rPr lang="en-US" altLang="zh-CN" sz="1600" dirty="0"/>
              <a:t>D</a:t>
            </a:r>
            <a:r>
              <a:rPr lang="zh-CN" altLang="zh-CN" sz="1600" dirty="0"/>
              <a:t>为一个事务数据库， 其中的每个务</a:t>
            </a:r>
            <a:r>
              <a:rPr lang="en-US" altLang="zh-CN" sz="1600" dirty="0"/>
              <a:t>T</a:t>
            </a:r>
            <a:r>
              <a:rPr lang="zh-CN" altLang="zh-CN" sz="1600" dirty="0"/>
              <a:t>为一个项集，且</a:t>
            </a:r>
            <a:r>
              <a:rPr lang="en-US" altLang="zh-CN" sz="1600" dirty="0"/>
              <a:t>T⊂ 1</a:t>
            </a:r>
            <a:r>
              <a:rPr lang="zh-CN" altLang="zh-CN" sz="1600" dirty="0"/>
              <a:t>。</a:t>
            </a:r>
            <a:endParaRPr lang="zh-CN" altLang="zh-CN" sz="1600" dirty="0"/>
          </a:p>
          <a:p>
            <a:r>
              <a:rPr lang="zh-CN" altLang="zh-CN" sz="1600" dirty="0"/>
              <a:t>定义：基于项约束条件</a:t>
            </a:r>
            <a:r>
              <a:rPr lang="en-US" altLang="zh-CN" sz="1600" dirty="0"/>
              <a:t>C</a:t>
            </a:r>
            <a:r>
              <a:rPr lang="zh-CN" altLang="zh-CN" sz="1600" dirty="0"/>
              <a:t>的关联规则就是形如</a:t>
            </a:r>
            <a:r>
              <a:rPr lang="en-US" altLang="zh-CN" sz="1600" dirty="0"/>
              <a:t>X≥Y</a:t>
            </a:r>
            <a:r>
              <a:rPr lang="zh-CN" altLang="zh-CN" sz="1600" dirty="0"/>
              <a:t>的蕴涵式，其中</a:t>
            </a:r>
            <a:r>
              <a:rPr lang="en-US" altLang="zh-CN" sz="1600" dirty="0"/>
              <a:t>X⊂I</a:t>
            </a:r>
            <a:r>
              <a:rPr lang="zh-CN" altLang="zh-CN" sz="1600" dirty="0"/>
              <a:t>，</a:t>
            </a:r>
            <a:r>
              <a:rPr lang="en-US" altLang="zh-CN" sz="1600" dirty="0"/>
              <a:t>Y⊂I</a:t>
            </a:r>
            <a:r>
              <a:rPr lang="zh-CN" altLang="zh-CN" sz="1600" dirty="0"/>
              <a:t>，</a:t>
            </a:r>
            <a:r>
              <a:rPr lang="en-US" altLang="zh-CN" sz="1600" dirty="0"/>
              <a:t>X∩Y=Φ</a:t>
            </a:r>
            <a:r>
              <a:rPr lang="zh-CN" altLang="zh-CN" sz="1600" dirty="0"/>
              <a:t>，且</a:t>
            </a:r>
            <a:r>
              <a:rPr lang="en-US" altLang="zh-CN" sz="1600" dirty="0"/>
              <a:t>X≥Y</a:t>
            </a:r>
            <a:r>
              <a:rPr lang="zh-CN" altLang="zh-CN" sz="1600" dirty="0"/>
              <a:t>成立的条件是：</a:t>
            </a:r>
            <a:endParaRPr lang="zh-CN" altLang="zh-CN" sz="1600" dirty="0"/>
          </a:p>
          <a:p>
            <a:r>
              <a:rPr lang="en-US" altLang="zh-CN" sz="1600" dirty="0"/>
              <a:t>1</a:t>
            </a:r>
            <a:r>
              <a:rPr lang="zh-CN" altLang="zh-CN" sz="1600" dirty="0"/>
              <a:t>）它具有支持度</a:t>
            </a:r>
            <a:r>
              <a:rPr lang="en-US" altLang="zh-CN" sz="1600" dirty="0"/>
              <a:t>s</a:t>
            </a:r>
            <a:r>
              <a:rPr lang="zh-CN" altLang="zh-CN" sz="1600" dirty="0"/>
              <a:t>，即交易数据库中至少有</a:t>
            </a:r>
            <a:r>
              <a:rPr lang="en-US" altLang="zh-CN" sz="1600" dirty="0"/>
              <a:t>s%</a:t>
            </a:r>
            <a:r>
              <a:rPr lang="zh-CN" altLang="zh-CN" sz="1600" dirty="0"/>
              <a:t>的记录包含</a:t>
            </a:r>
            <a:r>
              <a:rPr lang="en-US" altLang="zh-CN" sz="1600" dirty="0"/>
              <a:t>X</a:t>
            </a:r>
            <a:r>
              <a:rPr lang="zh-CN" altLang="zh-CN" sz="1600" dirty="0"/>
              <a:t>∪</a:t>
            </a:r>
            <a:r>
              <a:rPr lang="en-US" altLang="zh-CN" sz="1600" dirty="0"/>
              <a:t>Y</a:t>
            </a:r>
            <a:r>
              <a:rPr lang="zh-CN" altLang="zh-CN" sz="1600" dirty="0"/>
              <a:t>；</a:t>
            </a:r>
            <a:endParaRPr lang="zh-CN" altLang="zh-CN" sz="1600" dirty="0"/>
          </a:p>
          <a:p>
            <a:r>
              <a:rPr lang="en-US" altLang="zh-CN" sz="1600" dirty="0"/>
              <a:t>2</a:t>
            </a:r>
            <a:r>
              <a:rPr lang="zh-CN" altLang="zh-CN" sz="1600" dirty="0"/>
              <a:t>）它具有置信度</a:t>
            </a:r>
            <a:r>
              <a:rPr lang="en-US" altLang="zh-CN" sz="1600" dirty="0"/>
              <a:t>c</a:t>
            </a:r>
            <a:r>
              <a:rPr lang="zh-CN" altLang="zh-CN" sz="1600" dirty="0"/>
              <a:t>，即在交易数据库中包含</a:t>
            </a:r>
            <a:r>
              <a:rPr lang="en-US" altLang="zh-CN" sz="1600" dirty="0"/>
              <a:t>X</a:t>
            </a:r>
            <a:r>
              <a:rPr lang="zh-CN" altLang="zh-CN" sz="1600" dirty="0"/>
              <a:t>的记录至少有</a:t>
            </a:r>
            <a:r>
              <a:rPr lang="en-US" altLang="zh-CN" sz="1600" dirty="0"/>
              <a:t>c%</a:t>
            </a:r>
            <a:r>
              <a:rPr lang="zh-CN" altLang="zh-CN" sz="1600" dirty="0"/>
              <a:t>同时也包含</a:t>
            </a:r>
            <a:r>
              <a:rPr lang="en-US" altLang="zh-CN" sz="1600" dirty="0"/>
              <a:t>Y</a:t>
            </a:r>
            <a:r>
              <a:rPr lang="zh-CN" altLang="zh-CN" sz="1600" dirty="0"/>
              <a:t>；</a:t>
            </a:r>
            <a:endParaRPr lang="zh-CN" altLang="zh-CN" sz="1600" dirty="0"/>
          </a:p>
          <a:p>
            <a:r>
              <a:rPr lang="en-US" altLang="zh-CN" sz="1600" dirty="0"/>
              <a:t>3</a:t>
            </a:r>
            <a:r>
              <a:rPr lang="zh-CN" altLang="zh-CN" sz="1600" dirty="0"/>
              <a:t>）它必须满足项约束条件</a:t>
            </a:r>
            <a:r>
              <a:rPr lang="en-US" altLang="zh-CN" sz="1600" dirty="0"/>
              <a:t>C</a:t>
            </a:r>
            <a:r>
              <a:rPr lang="zh-CN" altLang="zh-CN" sz="1600" dirty="0"/>
              <a:t>。</a:t>
            </a:r>
            <a:endParaRPr lang="zh-CN" altLang="zh-CN" sz="1600" dirty="0"/>
          </a:p>
          <a:p>
            <a:r>
              <a:rPr lang="zh-CN" altLang="zh-CN" sz="1600" dirty="0"/>
              <a:t>设</a:t>
            </a:r>
            <a:r>
              <a:rPr lang="en-US" altLang="zh-CN" sz="1600" dirty="0"/>
              <a:t>C</a:t>
            </a:r>
            <a:r>
              <a:rPr lang="zh-CN" altLang="zh-CN" sz="1600" dirty="0"/>
              <a:t>为</a:t>
            </a:r>
            <a:r>
              <a:rPr lang="en-US" altLang="zh-CN" sz="1600" dirty="0"/>
              <a:t>I</a:t>
            </a:r>
            <a:r>
              <a:rPr lang="zh-CN" altLang="zh-CN" sz="1600" dirty="0"/>
              <a:t>上的一个布尔表达式，将</a:t>
            </a:r>
            <a:r>
              <a:rPr lang="en-US" altLang="zh-CN" sz="1600" dirty="0"/>
              <a:t>C</a:t>
            </a:r>
            <a:r>
              <a:rPr lang="zh-CN" altLang="zh-CN" sz="1600" dirty="0"/>
              <a:t>转化为</a:t>
            </a:r>
            <a:r>
              <a:rPr lang="en-US" altLang="zh-CN" sz="1600" dirty="0"/>
              <a:t>DNF</a:t>
            </a:r>
            <a:r>
              <a:rPr lang="zh-CN" altLang="zh-CN" sz="1600" dirty="0"/>
              <a:t>形式，形如：</a:t>
            </a:r>
            <a:r>
              <a:rPr lang="en-US" altLang="zh-CN" sz="1600" dirty="0"/>
              <a:t>d1</a:t>
            </a:r>
            <a:r>
              <a:rPr lang="zh-CN" altLang="zh-CN" sz="1600" dirty="0"/>
              <a:t>∨</a:t>
            </a:r>
            <a:r>
              <a:rPr lang="en-US" altLang="zh-CN" sz="1600" dirty="0"/>
              <a:t>d2</a:t>
            </a:r>
            <a:r>
              <a:rPr lang="zh-CN" altLang="zh-CN" sz="1600" dirty="0"/>
              <a:t>∨</a:t>
            </a:r>
            <a:r>
              <a:rPr lang="en-US" altLang="zh-CN" sz="1600" dirty="0"/>
              <a:t>d3</a:t>
            </a:r>
            <a:r>
              <a:rPr lang="zh-CN" altLang="zh-CN" sz="1600" dirty="0"/>
              <a:t>∨</a:t>
            </a:r>
            <a:r>
              <a:rPr lang="en-US" altLang="zh-CN" sz="1600" dirty="0"/>
              <a:t>…</a:t>
            </a:r>
            <a:r>
              <a:rPr lang="zh-CN" altLang="zh-CN" sz="1600" dirty="0"/>
              <a:t>∨</a:t>
            </a:r>
            <a:r>
              <a:rPr lang="en-US" altLang="zh-CN" sz="1600" dirty="0" err="1"/>
              <a:t>dm</a:t>
            </a:r>
            <a:r>
              <a:rPr lang="zh-CN" altLang="zh-CN" sz="1600" dirty="0"/>
              <a:t>，其中每个</a:t>
            </a:r>
            <a:r>
              <a:rPr lang="en-US" altLang="zh-CN" sz="1600" dirty="0"/>
              <a:t>di</a:t>
            </a:r>
            <a:r>
              <a:rPr lang="zh-CN" altLang="zh-CN" sz="1600" dirty="0"/>
              <a:t>形如：</a:t>
            </a:r>
            <a:r>
              <a:rPr lang="en-US" altLang="zh-CN" sz="1600" dirty="0"/>
              <a:t>di=ai1</a:t>
            </a:r>
            <a:r>
              <a:rPr lang="zh-CN" altLang="zh-CN" sz="1600" dirty="0"/>
              <a:t>∧</a:t>
            </a:r>
            <a:r>
              <a:rPr lang="en-US" altLang="zh-CN" sz="1600" dirty="0"/>
              <a:t>ai2</a:t>
            </a:r>
            <a:r>
              <a:rPr lang="zh-CN" altLang="zh-CN" sz="1600" dirty="0"/>
              <a:t>∧</a:t>
            </a:r>
            <a:r>
              <a:rPr lang="en-US" altLang="zh-CN" sz="1600" dirty="0"/>
              <a:t>…</a:t>
            </a:r>
            <a:r>
              <a:rPr lang="zh-CN" altLang="zh-CN" sz="1600" dirty="0"/>
              <a:t>∧</a:t>
            </a:r>
            <a:r>
              <a:rPr lang="en-US" altLang="zh-CN" sz="1600" dirty="0"/>
              <a:t>aim</a:t>
            </a:r>
            <a:r>
              <a:rPr lang="zh-CN" altLang="zh-CN" sz="1600" dirty="0"/>
              <a:t>，</a:t>
            </a:r>
            <a:r>
              <a:rPr lang="en-US" altLang="zh-CN" sz="1600" dirty="0" err="1"/>
              <a:t>aij</a:t>
            </a:r>
            <a:r>
              <a:rPr lang="zh-CN" altLang="zh-CN" sz="1600" dirty="0"/>
              <a:t>∈</a:t>
            </a:r>
            <a:r>
              <a:rPr lang="en-US" altLang="zh-CN" sz="1600" dirty="0"/>
              <a:t>I</a:t>
            </a:r>
            <a:r>
              <a:rPr lang="zh-CN" altLang="zh-CN" sz="1600" dirty="0"/>
              <a:t>。</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364105" y="1181665"/>
            <a:ext cx="2316660" cy="369332"/>
          </a:xfrm>
          <a:prstGeom prst="rect">
            <a:avLst/>
          </a:prstGeom>
        </p:spPr>
        <p:txBody>
          <a:bodyPr wrap="none">
            <a:spAutoFit/>
          </a:bodyPr>
          <a:lstStyle/>
          <a:p>
            <a:r>
              <a:rPr lang="en-US" altLang="zh-CN" dirty="0"/>
              <a:t>6.4.1</a:t>
            </a:r>
            <a:r>
              <a:rPr lang="zh-CN" altLang="zh-CN" dirty="0"/>
              <a:t>约束性关联规则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70486" y="1887570"/>
            <a:ext cx="8920478" cy="2339102"/>
          </a:xfrm>
          <a:prstGeom prst="rect">
            <a:avLst/>
          </a:prstGeom>
        </p:spPr>
        <p:txBody>
          <a:bodyPr wrap="square">
            <a:spAutoFit/>
          </a:bodyPr>
          <a:lstStyle/>
          <a:p>
            <a:r>
              <a:rPr lang="en-US" altLang="zh-CN" sz="1600" dirty="0"/>
              <a:t> </a:t>
            </a:r>
            <a:r>
              <a:rPr lang="en-US" altLang="zh-CN" b="1" dirty="0"/>
              <a:t>2.</a:t>
            </a:r>
            <a:r>
              <a:rPr lang="zh-CN" altLang="zh-CN" b="1" dirty="0"/>
              <a:t>相关算法及改进</a:t>
            </a:r>
            <a:endParaRPr lang="zh-CN" altLang="zh-CN" dirty="0"/>
          </a:p>
          <a:p>
            <a:r>
              <a:rPr lang="en-US" altLang="zh-CN" sz="1600" dirty="0" err="1"/>
              <a:t>MultipleJoins</a:t>
            </a:r>
            <a:r>
              <a:rPr lang="zh-CN" altLang="zh-CN" sz="1600" dirty="0"/>
              <a:t>、</a:t>
            </a:r>
            <a:r>
              <a:rPr lang="en-US" altLang="zh-CN" sz="1600" dirty="0"/>
              <a:t>Recorder</a:t>
            </a:r>
            <a:r>
              <a:rPr lang="zh-CN" altLang="zh-CN" sz="1600" dirty="0"/>
              <a:t>和</a:t>
            </a:r>
            <a:r>
              <a:rPr lang="en-US" altLang="zh-CN" sz="1600" dirty="0"/>
              <a:t>Direct</a:t>
            </a:r>
            <a:r>
              <a:rPr lang="zh-CN" altLang="zh-CN" sz="1600" dirty="0"/>
              <a:t>算法</a:t>
            </a:r>
            <a:r>
              <a:rPr lang="en-US" altLang="zh-CN" sz="1600" baseline="30000" dirty="0"/>
              <a:t>[7-8]</a:t>
            </a:r>
            <a:r>
              <a:rPr lang="zh-CN" altLang="zh-CN" sz="1600" dirty="0"/>
              <a:t>是最早提出的项约束算法，这些算法在生成频繁项集的过程中，利用项的约束条件对项集进行筛选，得出关联规则。在此基础上，后来的研究者利用频繁项集和非频繁项集的性质，将项约束条件划分为单调性约束、反单调性约束以及简洁约束等几类，运用递归的思想进行剪枝得出所需的频繁项集，如</a:t>
            </a:r>
            <a:r>
              <a:rPr lang="en-US" altLang="zh-CN" sz="1600" dirty="0" err="1"/>
              <a:t>ElcatA</a:t>
            </a:r>
            <a:r>
              <a:rPr lang="en-US" altLang="zh-CN" sz="1600" baseline="30000" dirty="0"/>
              <a:t>[9]</a:t>
            </a:r>
            <a:r>
              <a:rPr lang="zh-CN" altLang="zh-CN" sz="1600" dirty="0"/>
              <a:t>、</a:t>
            </a:r>
            <a:r>
              <a:rPr lang="en-US" altLang="zh-CN" sz="1600" dirty="0"/>
              <a:t>AMMC</a:t>
            </a:r>
            <a:r>
              <a:rPr lang="en-US" altLang="zh-CN" sz="1600" baseline="30000" dirty="0"/>
              <a:t>[10]</a:t>
            </a:r>
            <a:r>
              <a:rPr lang="zh-CN" altLang="zh-CN" sz="1600" dirty="0"/>
              <a:t>、</a:t>
            </a:r>
            <a:r>
              <a:rPr lang="en-US" altLang="zh-CN" sz="1600" dirty="0"/>
              <a:t>FIC</a:t>
            </a:r>
            <a:r>
              <a:rPr lang="en-US" altLang="zh-CN" sz="1600" baseline="30000" dirty="0"/>
              <a:t>A[11]</a:t>
            </a:r>
            <a:r>
              <a:rPr lang="zh-CN" altLang="zh-CN" sz="1600" dirty="0"/>
              <a:t>、</a:t>
            </a:r>
            <a:r>
              <a:rPr lang="en-US" altLang="zh-CN" sz="1600" dirty="0"/>
              <a:t>CSAR</a:t>
            </a:r>
            <a:r>
              <a:rPr lang="en-US" altLang="zh-CN" sz="1600" baseline="30000" dirty="0"/>
              <a:t>[12]</a:t>
            </a:r>
            <a:r>
              <a:rPr lang="zh-CN" altLang="zh-CN" sz="1600" dirty="0"/>
              <a:t>等算法。随着项约束算法研究的深入，更多的约束方法和思想加入了项约束算法中，如</a:t>
            </a:r>
            <a:r>
              <a:rPr lang="en-US" altLang="zh-CN" sz="1600" dirty="0"/>
              <a:t>DFTFH</a:t>
            </a:r>
            <a:r>
              <a:rPr lang="en-US" altLang="zh-CN" sz="1600" baseline="30000" dirty="0"/>
              <a:t>[13]</a:t>
            </a:r>
            <a:r>
              <a:rPr lang="zh-CN" altLang="zh-CN" sz="1600" dirty="0"/>
              <a:t>、</a:t>
            </a:r>
            <a:r>
              <a:rPr lang="en-US" altLang="zh-CN" sz="1600" dirty="0"/>
              <a:t>VCM</a:t>
            </a:r>
            <a:r>
              <a:rPr lang="en-US" altLang="zh-CN" sz="1600" baseline="30000" dirty="0"/>
              <a:t> [14]</a:t>
            </a:r>
            <a:r>
              <a:rPr lang="zh-CN" altLang="zh-CN" sz="1600" dirty="0"/>
              <a:t>、</a:t>
            </a:r>
            <a:r>
              <a:rPr lang="en-US" altLang="zh-CN" sz="1600" dirty="0"/>
              <a:t>MSEB</a:t>
            </a:r>
            <a:r>
              <a:rPr lang="en-US" altLang="zh-CN" sz="1600" baseline="30000" dirty="0"/>
              <a:t>[15]</a:t>
            </a:r>
            <a:r>
              <a:rPr lang="zh-CN" altLang="zh-CN" sz="1600" dirty="0"/>
              <a:t>等算法。这些算法利用</a:t>
            </a:r>
            <a:r>
              <a:rPr lang="en-US" altLang="zh-CN" sz="1600" dirty="0"/>
              <a:t>FP-tree</a:t>
            </a:r>
            <a:r>
              <a:rPr lang="zh-CN" altLang="zh-CN" sz="1600" dirty="0"/>
              <a:t>或概念格的思想，采用垂直数据形式表示数据集和深度优先的挖掘策略得出关联规则</a:t>
            </a:r>
            <a:r>
              <a:rPr lang="en-US" altLang="zh-CN" sz="1600" baseline="30000" dirty="0"/>
              <a:t>[16-17]</a:t>
            </a:r>
            <a:r>
              <a:rPr lang="zh-CN" altLang="zh-CN" sz="1600" dirty="0"/>
              <a:t>。此外，还有基于二进制约束的关联规则算法、基于权重和时序约束的关联规则算法</a:t>
            </a:r>
            <a:r>
              <a:rPr lang="en-US" altLang="zh-CN" sz="1600" baseline="30000" dirty="0"/>
              <a:t>[18-19]</a:t>
            </a:r>
            <a:r>
              <a:rPr lang="zh-CN" altLang="zh-CN" sz="1600" dirty="0"/>
              <a:t>等。</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16660" cy="369332"/>
          </a:xfrm>
          <a:prstGeom prst="rect">
            <a:avLst/>
          </a:prstGeom>
        </p:spPr>
        <p:txBody>
          <a:bodyPr wrap="none">
            <a:spAutoFit/>
          </a:bodyPr>
          <a:lstStyle/>
          <a:p>
            <a:r>
              <a:rPr lang="en-US" altLang="zh-CN" dirty="0"/>
              <a:t>6.4.2</a:t>
            </a:r>
            <a:r>
              <a:rPr lang="zh-CN" altLang="en-US" dirty="0"/>
              <a:t>增量式</a:t>
            </a:r>
            <a:r>
              <a:rPr lang="zh-CN" altLang="zh-CN"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6894" y="1408964"/>
            <a:ext cx="8920478" cy="2062103"/>
          </a:xfrm>
          <a:prstGeom prst="rect">
            <a:avLst/>
          </a:prstGeom>
        </p:spPr>
        <p:txBody>
          <a:bodyPr wrap="square">
            <a:spAutoFit/>
          </a:bodyPr>
          <a:lstStyle/>
          <a:p>
            <a:r>
              <a:rPr lang="en-US" altLang="zh-CN" sz="1600" dirty="0"/>
              <a:t> </a:t>
            </a:r>
            <a:r>
              <a:rPr lang="en-US" altLang="zh-CN" sz="1600" b="1" dirty="0"/>
              <a:t>1.</a:t>
            </a:r>
            <a:r>
              <a:rPr lang="zh-CN" altLang="zh-CN" sz="1600" b="1" dirty="0"/>
              <a:t>相关概念及定义</a:t>
            </a:r>
            <a:endParaRPr lang="zh-CN" altLang="zh-CN" sz="1600" dirty="0"/>
          </a:p>
          <a:p>
            <a:r>
              <a:rPr lang="zh-CN" altLang="zh-CN" sz="1600" dirty="0"/>
              <a:t>根据实际应用需求，关联规则的更新问题可以分为以下几种情况：</a:t>
            </a:r>
            <a:endParaRPr lang="zh-CN" altLang="zh-CN" sz="1600" dirty="0"/>
          </a:p>
          <a:p>
            <a:r>
              <a:rPr lang="en-US" altLang="zh-CN" sz="1600" dirty="0"/>
              <a:t>(1)</a:t>
            </a:r>
            <a:r>
              <a:rPr lang="zh-CN" altLang="zh-CN" sz="1600" dirty="0"/>
              <a:t>事务数据库不变，最小支持度发生变化时，关联规则的高效更新问题；</a:t>
            </a:r>
            <a:endParaRPr lang="zh-CN" altLang="zh-CN" sz="1600" dirty="0"/>
          </a:p>
          <a:p>
            <a:r>
              <a:rPr lang="en-US" altLang="zh-CN" sz="1600" dirty="0"/>
              <a:t>(2)</a:t>
            </a:r>
            <a:r>
              <a:rPr lang="zh-CN" altLang="zh-CN" sz="1600" dirty="0"/>
              <a:t>最小支持度不变，一个事务数据集</a:t>
            </a:r>
            <a:r>
              <a:rPr lang="en-US" altLang="zh-CN" sz="1600" dirty="0"/>
              <a:t>d</a:t>
            </a:r>
            <a:r>
              <a:rPr lang="en-US" altLang="zh-CN" sz="1600" baseline="-25000" dirty="0"/>
              <a:t>1</a:t>
            </a:r>
            <a:r>
              <a:rPr lang="zh-CN" altLang="zh-CN" sz="1600" dirty="0"/>
              <a:t>。添加到事务数据库</a:t>
            </a:r>
            <a:r>
              <a:rPr lang="en-US" altLang="zh-CN" sz="1600" dirty="0"/>
              <a:t>D</a:t>
            </a:r>
            <a:r>
              <a:rPr lang="zh-CN" altLang="zh-CN" sz="1600" dirty="0"/>
              <a:t>中去时，如何生成最新事务数据库</a:t>
            </a:r>
            <a:r>
              <a:rPr lang="en-US" altLang="zh-CN" sz="1600" dirty="0"/>
              <a:t>D</a:t>
            </a:r>
            <a:r>
              <a:rPr lang="zh-CN" altLang="zh-CN" sz="1600" dirty="0"/>
              <a:t>∪</a:t>
            </a:r>
            <a:r>
              <a:rPr lang="en-US" altLang="zh-CN" sz="1600" dirty="0"/>
              <a:t>d</a:t>
            </a:r>
            <a:r>
              <a:rPr lang="en-US" altLang="zh-CN" sz="1600" baseline="-25000" dirty="0"/>
              <a:t>1</a:t>
            </a:r>
            <a:r>
              <a:rPr lang="zh-CN" altLang="zh-CN" sz="1600" dirty="0"/>
              <a:t>中的关联规则；</a:t>
            </a:r>
            <a:endParaRPr lang="zh-CN" altLang="zh-CN" sz="1600" dirty="0"/>
          </a:p>
          <a:p>
            <a:r>
              <a:rPr lang="en-US" altLang="zh-CN" sz="1600" dirty="0"/>
              <a:t>(3)</a:t>
            </a:r>
            <a:r>
              <a:rPr lang="zh-CN" altLang="zh-CN" sz="1600" dirty="0"/>
              <a:t>最小支持度不变，从事务数据库</a:t>
            </a:r>
            <a:r>
              <a:rPr lang="en-US" altLang="zh-CN" sz="1600" dirty="0"/>
              <a:t>D</a:t>
            </a:r>
            <a:r>
              <a:rPr lang="zh-CN" altLang="zh-CN" sz="1600" dirty="0"/>
              <a:t>中删除一个事务数据集</a:t>
            </a:r>
            <a:r>
              <a:rPr lang="en-US" altLang="zh-CN" sz="1600" dirty="0"/>
              <a:t>d</a:t>
            </a:r>
            <a:r>
              <a:rPr lang="en-US" altLang="zh-CN" sz="1600" baseline="-25000" dirty="0"/>
              <a:t>2 </a:t>
            </a:r>
            <a:r>
              <a:rPr lang="en-US" altLang="zh-CN" sz="1600" dirty="0"/>
              <a:t>(d</a:t>
            </a:r>
            <a:r>
              <a:rPr lang="en-US" altLang="zh-CN" sz="1600" baseline="-25000" dirty="0"/>
              <a:t>2</a:t>
            </a:r>
            <a:r>
              <a:rPr lang="en-US" altLang="zh-CN" sz="1600" dirty="0"/>
              <a:t>⊂D)</a:t>
            </a:r>
            <a:r>
              <a:rPr lang="zh-CN" altLang="zh-CN" sz="1600" dirty="0"/>
              <a:t>后，如何高效地生成事务数据库</a:t>
            </a:r>
            <a:r>
              <a:rPr lang="en-US" altLang="zh-CN" sz="1600" dirty="0"/>
              <a:t>D- d</a:t>
            </a:r>
            <a:r>
              <a:rPr lang="en-US" altLang="zh-CN" sz="1600" baseline="-25000" dirty="0"/>
              <a:t>2</a:t>
            </a:r>
            <a:r>
              <a:rPr lang="zh-CN" altLang="zh-CN" sz="1600" dirty="0"/>
              <a:t>中的关联规则。</a:t>
            </a:r>
            <a:endParaRPr lang="zh-CN" altLang="zh-CN" sz="1600" dirty="0"/>
          </a:p>
          <a:p>
            <a:r>
              <a:rPr lang="zh-CN" altLang="zh-CN" sz="1600" dirty="0"/>
              <a:t>至于其它情况，可由上述三种情况组合而成，因此，这三种情况是更新问题的基础和核心。</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16660" cy="369332"/>
          </a:xfrm>
          <a:prstGeom prst="rect">
            <a:avLst/>
          </a:prstGeom>
        </p:spPr>
        <p:txBody>
          <a:bodyPr wrap="none">
            <a:spAutoFit/>
          </a:bodyPr>
          <a:lstStyle/>
          <a:p>
            <a:r>
              <a:rPr lang="en-US" altLang="zh-CN" dirty="0"/>
              <a:t>6.4.2</a:t>
            </a:r>
            <a:r>
              <a:rPr lang="zh-CN" altLang="en-US" dirty="0"/>
              <a:t>增量式</a:t>
            </a:r>
            <a:r>
              <a:rPr lang="zh-CN" altLang="zh-CN"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6894" y="1408964"/>
            <a:ext cx="8920478" cy="3046988"/>
          </a:xfrm>
          <a:prstGeom prst="rect">
            <a:avLst/>
          </a:prstGeom>
        </p:spPr>
        <p:txBody>
          <a:bodyPr wrap="square">
            <a:spAutoFit/>
          </a:bodyPr>
          <a:lstStyle/>
          <a:p>
            <a:r>
              <a:rPr lang="en-US" altLang="zh-CN" sz="1600" b="1" dirty="0"/>
              <a:t>2.</a:t>
            </a:r>
            <a:r>
              <a:rPr lang="zh-CN" altLang="zh-CN" sz="1600" b="1" dirty="0"/>
              <a:t>相关算法及改进</a:t>
            </a:r>
            <a:endParaRPr lang="zh-CN" altLang="zh-CN" sz="1600" dirty="0"/>
          </a:p>
          <a:p>
            <a:r>
              <a:rPr lang="en-US" altLang="zh-CN" sz="1600" dirty="0"/>
              <a:t>Cheung</a:t>
            </a:r>
            <a:r>
              <a:rPr lang="en-US" altLang="zh-CN" sz="1600" baseline="30000" dirty="0"/>
              <a:t>[20]</a:t>
            </a:r>
            <a:r>
              <a:rPr lang="zh-CN" altLang="zh-CN" sz="1600" dirty="0"/>
              <a:t>提出了</a:t>
            </a:r>
            <a:r>
              <a:rPr lang="en-US" altLang="zh-CN" sz="1600" dirty="0"/>
              <a:t> FUP </a:t>
            </a:r>
            <a:r>
              <a:rPr lang="zh-CN" altLang="zh-CN" sz="1600" dirty="0"/>
              <a:t>算法，在此基础上</a:t>
            </a:r>
            <a:r>
              <a:rPr lang="en-US" altLang="zh-CN" sz="1600" dirty="0"/>
              <a:t>Cheung</a:t>
            </a:r>
            <a:r>
              <a:rPr lang="zh-CN" altLang="zh-CN" sz="1600" dirty="0"/>
              <a:t>又提出了改进算法</a:t>
            </a:r>
            <a:r>
              <a:rPr lang="en-US" altLang="zh-CN" sz="1600" dirty="0"/>
              <a:t>FUP2</a:t>
            </a:r>
            <a:r>
              <a:rPr lang="zh-CN" altLang="zh-CN" sz="1600" dirty="0"/>
              <a:t>算法，可以处理数据集减少是的频繁项挖掘，而面向增量数据集时，算法和</a:t>
            </a:r>
            <a:r>
              <a:rPr lang="en-US" altLang="zh-CN" sz="1600" dirty="0"/>
              <a:t>FUP</a:t>
            </a:r>
            <a:r>
              <a:rPr lang="zh-CN" altLang="zh-CN" sz="1600" dirty="0"/>
              <a:t>相似。</a:t>
            </a:r>
            <a:r>
              <a:rPr lang="en-US" altLang="zh-CN" sz="1600" dirty="0"/>
              <a:t>UWEP</a:t>
            </a:r>
            <a:r>
              <a:rPr lang="zh-CN" altLang="zh-CN" sz="1600" dirty="0"/>
              <a:t>算法</a:t>
            </a:r>
            <a:r>
              <a:rPr lang="en-US" altLang="zh-CN" sz="1600" baseline="30000" dirty="0"/>
              <a:t>[21]</a:t>
            </a:r>
            <a:r>
              <a:rPr lang="zh-CN" altLang="zh-CN" sz="1600" dirty="0"/>
              <a:t>与</a:t>
            </a:r>
            <a:r>
              <a:rPr lang="en-US" altLang="zh-CN" sz="1600" dirty="0"/>
              <a:t>FUP</a:t>
            </a:r>
            <a:r>
              <a:rPr lang="zh-CN" altLang="zh-CN" sz="1600" dirty="0"/>
              <a:t>算法类似，但此算法采用提前对原频繁项集剪枝的策略，在</a:t>
            </a:r>
            <a:r>
              <a:rPr lang="en-US" altLang="zh-CN" sz="1600" dirty="0"/>
              <a:t>k</a:t>
            </a:r>
            <a:r>
              <a:rPr lang="zh-CN" altLang="zh-CN" sz="1600" dirty="0"/>
              <a:t>频繁项集挖掘时，候选集在增量数据集上产生。而针对在每个时间节点，都有新数据产生的问题，文献</a:t>
            </a:r>
            <a:r>
              <a:rPr lang="en-US" altLang="zh-CN" sz="1600" baseline="30000" dirty="0"/>
              <a:t>[22]</a:t>
            </a:r>
            <a:r>
              <a:rPr lang="zh-CN" altLang="zh-CN" sz="1600" dirty="0"/>
              <a:t>提出了</a:t>
            </a:r>
            <a:r>
              <a:rPr lang="en-US" altLang="zh-CN" sz="1600" dirty="0"/>
              <a:t>YAMI</a:t>
            </a:r>
            <a:r>
              <a:rPr lang="zh-CN" altLang="zh-CN" sz="1600" dirty="0"/>
              <a:t>算法。针对支持度变小时，频繁模式也将增加，冯玉才</a:t>
            </a:r>
            <a:r>
              <a:rPr lang="en-US" altLang="zh-CN" sz="1600" baseline="30000" dirty="0"/>
              <a:t>[23]</a:t>
            </a:r>
            <a:r>
              <a:rPr lang="zh-CN" altLang="zh-CN" sz="1600" dirty="0"/>
              <a:t>提出了</a:t>
            </a:r>
            <a:r>
              <a:rPr lang="en-US" altLang="zh-CN" sz="1600" dirty="0"/>
              <a:t>IUA</a:t>
            </a:r>
            <a:r>
              <a:rPr lang="zh-CN" altLang="zh-CN" sz="1600" dirty="0"/>
              <a:t>算法。周海岩</a:t>
            </a:r>
            <a:r>
              <a:rPr lang="en-US" altLang="zh-CN" sz="1600" baseline="30000" dirty="0"/>
              <a:t>[24]</a:t>
            </a:r>
            <a:r>
              <a:rPr lang="zh-CN" altLang="zh-CN" sz="1600" dirty="0"/>
              <a:t>最早论证了</a:t>
            </a:r>
            <a:r>
              <a:rPr lang="en-US" altLang="zh-CN" sz="1600" dirty="0"/>
              <a:t>IUA</a:t>
            </a:r>
            <a:r>
              <a:rPr lang="zh-CN" altLang="zh-CN" sz="1600" dirty="0"/>
              <a:t>算法存在误剪枝问题，提出了改进算法</a:t>
            </a:r>
            <a:r>
              <a:rPr lang="en-US" altLang="zh-CN" sz="1600" dirty="0"/>
              <a:t>NEWIUA</a:t>
            </a:r>
            <a:r>
              <a:rPr lang="zh-CN" altLang="zh-CN" sz="1600" dirty="0"/>
              <a:t>。</a:t>
            </a:r>
            <a:endParaRPr lang="zh-CN" altLang="zh-CN" sz="1600" dirty="0"/>
          </a:p>
          <a:p>
            <a:r>
              <a:rPr lang="zh-CN" altLang="zh-CN" sz="1600" dirty="0"/>
              <a:t>以上这些算法都是基于</a:t>
            </a:r>
            <a:r>
              <a:rPr lang="en-US" altLang="zh-CN" sz="1600" dirty="0" err="1"/>
              <a:t>Apriori</a:t>
            </a:r>
            <a:r>
              <a:rPr lang="zh-CN" altLang="zh-CN" sz="1600" dirty="0"/>
              <a:t>算法提出的，还有一些算法则是基于</a:t>
            </a:r>
            <a:r>
              <a:rPr lang="en-US" altLang="zh-CN" sz="1600" dirty="0"/>
              <a:t>FP-growth</a:t>
            </a:r>
            <a:r>
              <a:rPr lang="zh-CN" altLang="zh-CN" sz="1600" dirty="0"/>
              <a:t>算法。比较典型的有</a:t>
            </a:r>
            <a:r>
              <a:rPr lang="en-US" altLang="zh-CN" sz="1600" dirty="0"/>
              <a:t>Koh</a:t>
            </a:r>
            <a:r>
              <a:rPr lang="en-US" altLang="zh-CN" sz="1600" baseline="30000" dirty="0"/>
              <a:t>[25]</a:t>
            </a:r>
            <a:r>
              <a:rPr lang="zh-CN" altLang="zh-CN" sz="1600" dirty="0"/>
              <a:t>提出的</a:t>
            </a:r>
            <a:r>
              <a:rPr lang="en-US" altLang="zh-CN" sz="1600" dirty="0"/>
              <a:t>AFPIM</a:t>
            </a:r>
            <a:r>
              <a:rPr lang="zh-CN" altLang="zh-CN" sz="1600" dirty="0"/>
              <a:t>算法，对增加的数据集调整树的结构。朱玉全</a:t>
            </a:r>
            <a:r>
              <a:rPr lang="en-US" altLang="zh-CN" sz="1600" baseline="30000" dirty="0"/>
              <a:t>[26]</a:t>
            </a:r>
            <a:r>
              <a:rPr lang="zh-CN" altLang="zh-CN" sz="1600" dirty="0"/>
              <a:t>提出基于</a:t>
            </a:r>
            <a:r>
              <a:rPr lang="en-US" altLang="zh-CN" sz="1600" dirty="0"/>
              <a:t>FP</a:t>
            </a:r>
            <a:r>
              <a:rPr lang="zh-CN" altLang="zh-CN" sz="1600" dirty="0"/>
              <a:t>树的，面向支持度变化的</a:t>
            </a:r>
            <a:r>
              <a:rPr lang="en-US" altLang="zh-CN" sz="1600" dirty="0"/>
              <a:t>FIUA1</a:t>
            </a:r>
            <a:r>
              <a:rPr lang="zh-CN" altLang="zh-CN" sz="1600" dirty="0"/>
              <a:t>算法和数据量增加的</a:t>
            </a:r>
            <a:r>
              <a:rPr lang="en-US" altLang="zh-CN" sz="1600" dirty="0"/>
              <a:t> FIUA2</a:t>
            </a:r>
            <a:r>
              <a:rPr lang="zh-CN" altLang="zh-CN" sz="1600" dirty="0"/>
              <a:t>算法。易彤</a:t>
            </a:r>
            <a:r>
              <a:rPr lang="en-US" altLang="zh-CN" sz="1600" baseline="30000" dirty="0"/>
              <a:t>[27]</a:t>
            </a:r>
            <a:r>
              <a:rPr lang="zh-CN" altLang="zh-CN" sz="1600" dirty="0"/>
              <a:t>提出的</a:t>
            </a:r>
            <a:r>
              <a:rPr lang="en-US" altLang="zh-CN" sz="1600" dirty="0"/>
              <a:t>IFP-Growth</a:t>
            </a:r>
            <a:r>
              <a:rPr lang="zh-CN" altLang="zh-CN" sz="1600" dirty="0"/>
              <a:t>算法整合了支持度变化和数据集变化情况，提出的</a:t>
            </a:r>
            <a:r>
              <a:rPr lang="en-US" altLang="zh-CN" sz="1600" dirty="0"/>
              <a:t>IFP</a:t>
            </a:r>
            <a:r>
              <a:rPr lang="zh-CN" altLang="zh-CN" sz="1600" dirty="0"/>
              <a:t>树在调整时通过调整子树来完成。</a:t>
            </a:r>
            <a:r>
              <a:rPr lang="en-US" altLang="zh-CN" sz="1600" dirty="0"/>
              <a:t>IACAI </a:t>
            </a:r>
            <a:r>
              <a:rPr lang="zh-CN" altLang="zh-CN" sz="1600" dirty="0"/>
              <a:t>算法</a:t>
            </a:r>
            <a:r>
              <a:rPr lang="en-US" altLang="zh-CN" sz="1600" baseline="30000" dirty="0"/>
              <a:t>[28]</a:t>
            </a:r>
            <a:r>
              <a:rPr lang="zh-CN" altLang="zh-CN" sz="1600" dirty="0"/>
              <a:t>采用提前缩减数据集的策略，即将不含任何频繁项的空事务提前剪去。</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3" name="矩形 72"/>
          <p:cNvSpPr/>
          <p:nvPr/>
        </p:nvSpPr>
        <p:spPr>
          <a:xfrm>
            <a:off x="164942" y="1772911"/>
            <a:ext cx="8137545" cy="1323439"/>
          </a:xfrm>
          <a:prstGeom prst="rect">
            <a:avLst/>
          </a:prstGeom>
        </p:spPr>
        <p:txBody>
          <a:bodyPr wrap="square">
            <a:spAutoFit/>
          </a:bodyPr>
          <a:lstStyle/>
          <a:p>
            <a:r>
              <a:rPr lang="en-US" altLang="zh-CN" sz="1600" b="1" dirty="0"/>
              <a:t>1.</a:t>
            </a:r>
            <a:r>
              <a:rPr lang="zh-CN" altLang="zh-CN" sz="1600" b="1" dirty="0"/>
              <a:t>多层关联规则的定义</a:t>
            </a:r>
            <a:r>
              <a:rPr lang="en-US" altLang="zh-CN" sz="1600" b="1" dirty="0"/>
              <a:t> </a:t>
            </a:r>
            <a:endParaRPr lang="zh-CN" altLang="zh-CN" sz="1600" dirty="0"/>
          </a:p>
          <a:p>
            <a:r>
              <a:rPr lang="zh-CN" altLang="zh-CN" sz="1600" dirty="0"/>
              <a:t>设</a:t>
            </a:r>
            <a:r>
              <a:rPr lang="en-US" altLang="zh-CN" sz="1600" dirty="0"/>
              <a:t>I={i</a:t>
            </a:r>
            <a:r>
              <a:rPr lang="en-US" altLang="zh-CN" sz="1600" baseline="-25000" dirty="0"/>
              <a:t>1</a:t>
            </a:r>
            <a:r>
              <a:rPr lang="en-US" altLang="zh-CN" sz="1600" dirty="0"/>
              <a:t>,i</a:t>
            </a:r>
            <a:r>
              <a:rPr lang="en-US" altLang="zh-CN" sz="1600" baseline="-25000" dirty="0"/>
              <a:t>2</a:t>
            </a:r>
            <a:r>
              <a:rPr lang="en-US" altLang="zh-CN" sz="1600" dirty="0"/>
              <a:t>,…,</a:t>
            </a:r>
            <a:r>
              <a:rPr lang="en-US" altLang="zh-CN" sz="1600" dirty="0" err="1"/>
              <a:t>i</a:t>
            </a:r>
            <a:r>
              <a:rPr lang="en-US" altLang="zh-CN" sz="1600" baseline="-25000" dirty="0" err="1"/>
              <a:t>m</a:t>
            </a:r>
            <a:r>
              <a:rPr lang="en-US" altLang="zh-CN" sz="1600" dirty="0"/>
              <a:t>}</a:t>
            </a:r>
            <a:r>
              <a:rPr lang="zh-CN" altLang="zh-CN" sz="1600" dirty="0"/>
              <a:t>是由称作项</a:t>
            </a:r>
            <a:r>
              <a:rPr lang="en-US" altLang="zh-CN" sz="1600" dirty="0"/>
              <a:t>(Item)</a:t>
            </a:r>
            <a:r>
              <a:rPr lang="zh-CN" altLang="zh-CN" sz="1600" dirty="0"/>
              <a:t>的</a:t>
            </a:r>
            <a:r>
              <a:rPr lang="en-US" altLang="zh-CN" sz="1600" dirty="0" err="1"/>
              <a:t>i</a:t>
            </a:r>
            <a:r>
              <a:rPr lang="en-US" altLang="zh-CN" sz="1600" baseline="-25000" dirty="0" err="1"/>
              <a:t>k</a:t>
            </a:r>
            <a:r>
              <a:rPr lang="en-US" altLang="zh-CN" sz="1600" dirty="0"/>
              <a:t>(k=1,2,…,m)</a:t>
            </a:r>
            <a:r>
              <a:rPr lang="zh-CN" altLang="zh-CN" sz="1600" dirty="0"/>
              <a:t>构成的项的集合， 项的集合上的概括层次关系用概念层次树</a:t>
            </a:r>
            <a:r>
              <a:rPr lang="en-US" altLang="zh-CN" sz="1600" dirty="0"/>
              <a:t>T</a:t>
            </a:r>
            <a:r>
              <a:rPr lang="zh-CN" altLang="zh-CN" sz="1600" dirty="0"/>
              <a:t>表示，结点表示项或项的概括。若从结点</a:t>
            </a:r>
            <a:r>
              <a:rPr lang="en-US" altLang="zh-CN" sz="1600" dirty="0"/>
              <a:t>P</a:t>
            </a:r>
            <a:r>
              <a:rPr lang="zh-CN" altLang="zh-CN" sz="1600" dirty="0"/>
              <a:t>到</a:t>
            </a:r>
            <a:r>
              <a:rPr lang="en-US" altLang="zh-CN" sz="1600" dirty="0"/>
              <a:t>Q</a:t>
            </a:r>
            <a:r>
              <a:rPr lang="zh-CN" altLang="zh-CN" sz="1600" dirty="0"/>
              <a:t>之间有弧，则称</a:t>
            </a:r>
            <a:r>
              <a:rPr lang="en-US" altLang="zh-CN" sz="1600" dirty="0"/>
              <a:t>P</a:t>
            </a:r>
            <a:r>
              <a:rPr lang="zh-CN" altLang="zh-CN" sz="1600" dirty="0"/>
              <a:t>是</a:t>
            </a:r>
            <a:r>
              <a:rPr lang="en-US" altLang="zh-CN" sz="1600" dirty="0"/>
              <a:t>Q</a:t>
            </a:r>
            <a:r>
              <a:rPr lang="zh-CN" altLang="zh-CN" sz="1600" dirty="0"/>
              <a:t>的祖先</a:t>
            </a:r>
            <a:r>
              <a:rPr lang="en-US" altLang="zh-CN" sz="1600" dirty="0"/>
              <a:t>(P</a:t>
            </a:r>
            <a:r>
              <a:rPr lang="zh-CN" altLang="zh-CN" sz="1600" dirty="0"/>
              <a:t>是</a:t>
            </a:r>
            <a:r>
              <a:rPr lang="en-US" altLang="zh-CN" sz="1600" dirty="0"/>
              <a:t>Q</a:t>
            </a:r>
            <a:r>
              <a:rPr lang="zh-CN" altLang="zh-CN" sz="1600" dirty="0"/>
              <a:t>的概括</a:t>
            </a:r>
            <a:r>
              <a:rPr lang="en-US" altLang="zh-CN" sz="1600" dirty="0"/>
              <a:t>)</a:t>
            </a:r>
            <a:r>
              <a:rPr lang="zh-CN" altLang="zh-CN" sz="1600" dirty="0"/>
              <a:t>，</a:t>
            </a:r>
            <a:r>
              <a:rPr lang="en-US" altLang="zh-CN" sz="1600" dirty="0"/>
              <a:t>Q</a:t>
            </a:r>
            <a:r>
              <a:rPr lang="zh-CN" altLang="zh-CN" sz="1600" dirty="0"/>
              <a:t>是</a:t>
            </a:r>
            <a:r>
              <a:rPr lang="en-US" altLang="zh-CN" sz="1600" dirty="0"/>
              <a:t>P</a:t>
            </a:r>
            <a:r>
              <a:rPr lang="zh-CN" altLang="zh-CN" sz="1600" dirty="0"/>
              <a:t>的子孙。祖先、子孙关系具有传递性，如果</a:t>
            </a:r>
            <a:r>
              <a:rPr lang="en-US" altLang="zh-CN" sz="1600" dirty="0"/>
              <a:t>B</a:t>
            </a:r>
            <a:r>
              <a:rPr lang="zh-CN" altLang="zh-CN" sz="1600" dirty="0"/>
              <a:t>是</a:t>
            </a:r>
            <a:r>
              <a:rPr lang="en-US" altLang="zh-CN" sz="1600" dirty="0"/>
              <a:t>D</a:t>
            </a:r>
            <a:r>
              <a:rPr lang="zh-CN" altLang="zh-CN" sz="1600" dirty="0"/>
              <a:t>的祖先，</a:t>
            </a:r>
            <a:r>
              <a:rPr lang="en-US" altLang="zh-CN" sz="1600" dirty="0"/>
              <a:t>A</a:t>
            </a:r>
            <a:r>
              <a:rPr lang="zh-CN" altLang="zh-CN" sz="1600" dirty="0"/>
              <a:t>是</a:t>
            </a:r>
            <a:r>
              <a:rPr lang="en-US" altLang="zh-CN" sz="1600" dirty="0"/>
              <a:t>B</a:t>
            </a:r>
            <a:r>
              <a:rPr lang="zh-CN" altLang="zh-CN" sz="1600" dirty="0"/>
              <a:t>的祖先，则</a:t>
            </a:r>
            <a:r>
              <a:rPr lang="en-US" altLang="zh-CN" sz="1600" dirty="0"/>
              <a:t>A</a:t>
            </a:r>
            <a:r>
              <a:rPr lang="zh-CN" altLang="zh-CN" sz="1600" dirty="0"/>
              <a:t>是</a:t>
            </a:r>
            <a:r>
              <a:rPr lang="en-US" altLang="zh-CN" sz="1600" dirty="0"/>
              <a:t>D</a:t>
            </a:r>
            <a:r>
              <a:rPr lang="zh-CN" altLang="zh-CN" sz="1600" dirty="0"/>
              <a:t>的祖先。</a:t>
            </a:r>
            <a:r>
              <a:rPr lang="en-US" altLang="zh-CN" sz="1600" dirty="0"/>
              <a:t> </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8920478" cy="3077766"/>
          </a:xfrm>
          <a:prstGeom prst="rect">
            <a:avLst/>
          </a:prstGeom>
        </p:spPr>
        <p:txBody>
          <a:bodyPr wrap="square">
            <a:spAutoFit/>
          </a:bodyPr>
          <a:lstStyle/>
          <a:p>
            <a:r>
              <a:rPr lang="en-US" altLang="zh-CN" sz="1600" b="1" dirty="0"/>
              <a:t>2.</a:t>
            </a:r>
            <a:r>
              <a:rPr lang="zh-CN" altLang="zh-CN" sz="1600" b="1" dirty="0"/>
              <a:t>多层关联规则挖掘步骤</a:t>
            </a:r>
            <a:endParaRPr lang="zh-CN" altLang="zh-CN" sz="1600" dirty="0"/>
          </a:p>
          <a:p>
            <a:r>
              <a:rPr lang="zh-CN" altLang="zh-CN" sz="1600" dirty="0"/>
              <a:t>给定一个事务数据库</a:t>
            </a:r>
            <a:r>
              <a:rPr lang="en-US" altLang="zh-CN" sz="1600" dirty="0"/>
              <a:t>D</a:t>
            </a:r>
            <a:r>
              <a:rPr lang="zh-CN" altLang="zh-CN" sz="1600" dirty="0"/>
              <a:t>和项集合上的概括层次树</a:t>
            </a:r>
            <a:r>
              <a:rPr lang="en-US" altLang="zh-CN" sz="1600" dirty="0"/>
              <a:t>T</a:t>
            </a:r>
            <a:r>
              <a:rPr lang="zh-CN" altLang="zh-CN" sz="1600" dirty="0"/>
              <a:t>，多层关联规则挖掘的任务就是产生支持度和置信度分别大于用户给定的最小支持度</a:t>
            </a:r>
            <a:r>
              <a:rPr lang="en-US" altLang="zh-CN" sz="1600" dirty="0"/>
              <a:t>(</a:t>
            </a:r>
            <a:r>
              <a:rPr lang="en-US" altLang="zh-CN" sz="1600" dirty="0" err="1"/>
              <a:t>minsup</a:t>
            </a:r>
            <a:r>
              <a:rPr lang="en-US" altLang="zh-CN" sz="1600" dirty="0"/>
              <a:t>)</a:t>
            </a:r>
            <a:r>
              <a:rPr lang="zh-CN" altLang="zh-CN" sz="1600" dirty="0"/>
              <a:t>和最小可信度</a:t>
            </a:r>
            <a:r>
              <a:rPr lang="en-US" altLang="zh-CN" sz="1600" dirty="0"/>
              <a:t>(</a:t>
            </a:r>
            <a:r>
              <a:rPr lang="en-US" altLang="zh-CN" sz="1600" dirty="0" err="1"/>
              <a:t>minconf</a:t>
            </a:r>
            <a:r>
              <a:rPr lang="en-US" altLang="zh-CN" sz="1600" dirty="0"/>
              <a:t>)</a:t>
            </a:r>
            <a:r>
              <a:rPr lang="zh-CN" altLang="zh-CN" sz="1600" dirty="0"/>
              <a:t>的关联规则。</a:t>
            </a:r>
            <a:endParaRPr lang="zh-CN" altLang="zh-CN" sz="1600" dirty="0"/>
          </a:p>
          <a:p>
            <a:r>
              <a:rPr lang="zh-CN" altLang="zh-CN" sz="1600" dirty="0"/>
              <a:t>多层关联规则挖掘一般包含三个基本的步骤：</a:t>
            </a:r>
            <a:endParaRPr lang="zh-CN" altLang="zh-CN" sz="1600" dirty="0"/>
          </a:p>
          <a:p>
            <a:r>
              <a:rPr lang="en-US" altLang="zh-CN" sz="1600" dirty="0"/>
              <a:t> </a:t>
            </a:r>
            <a:r>
              <a:rPr lang="zh-CN" altLang="zh-CN" sz="1600" dirty="0"/>
              <a:t>（</a:t>
            </a:r>
            <a:r>
              <a:rPr lang="en-US" altLang="zh-CN" sz="1600" dirty="0"/>
              <a:t>1</a:t>
            </a:r>
            <a:r>
              <a:rPr lang="zh-CN" altLang="zh-CN" sz="1600" dirty="0"/>
              <a:t>）根据事务数据库</a:t>
            </a:r>
            <a:r>
              <a:rPr lang="en-US" altLang="zh-CN" sz="1600" dirty="0"/>
              <a:t>D</a:t>
            </a:r>
            <a:r>
              <a:rPr lang="zh-CN" altLang="zh-CN" sz="1600" dirty="0"/>
              <a:t>和</a:t>
            </a:r>
            <a:r>
              <a:rPr lang="en-US" altLang="zh-CN" sz="1600" dirty="0"/>
              <a:t>D</a:t>
            </a:r>
            <a:r>
              <a:rPr lang="zh-CN" altLang="zh-CN" sz="1600" dirty="0"/>
              <a:t>上的概念层次树</a:t>
            </a:r>
            <a:r>
              <a:rPr lang="en-US" altLang="zh-CN" sz="1600" dirty="0"/>
              <a:t>T</a:t>
            </a:r>
            <a:r>
              <a:rPr lang="zh-CN" altLang="zh-CN" sz="1600" dirty="0"/>
              <a:t>，挖掘出所有的频繁模式</a:t>
            </a:r>
            <a:r>
              <a:rPr lang="en-US" altLang="zh-CN" sz="1600" dirty="0"/>
              <a:t>FP={</a:t>
            </a:r>
            <a:r>
              <a:rPr lang="en-US" altLang="zh-CN" sz="1600" dirty="0" err="1"/>
              <a:t>X|X⊆I,support</a:t>
            </a:r>
            <a:r>
              <a:rPr lang="en-US" altLang="zh-CN" sz="1600" dirty="0"/>
              <a:t>(X)≥</a:t>
            </a:r>
            <a:r>
              <a:rPr lang="en-US" altLang="zh-CN" sz="1600" dirty="0" err="1"/>
              <a:t>minsup</a:t>
            </a:r>
            <a:r>
              <a:rPr lang="en-US" altLang="zh-CN" sz="1600" dirty="0"/>
              <a:t>}</a:t>
            </a:r>
            <a:r>
              <a:rPr lang="zh-CN" altLang="zh-CN" sz="1600" dirty="0"/>
              <a:t>；</a:t>
            </a:r>
            <a:r>
              <a:rPr lang="en-US" altLang="zh-CN" sz="1600" dirty="0"/>
              <a:t> </a:t>
            </a:r>
            <a:endParaRPr lang="zh-CN" altLang="zh-CN" sz="1600" dirty="0"/>
          </a:p>
          <a:p>
            <a:r>
              <a:rPr lang="zh-CN" altLang="zh-CN" sz="1600" dirty="0"/>
              <a:t>（</a:t>
            </a:r>
            <a:r>
              <a:rPr lang="en-US" altLang="zh-CN" sz="1600" dirty="0"/>
              <a:t>2</a:t>
            </a:r>
            <a:r>
              <a:rPr lang="zh-CN" altLang="zh-CN" sz="1600" dirty="0"/>
              <a:t>）由频繁模式产生强关联规则，由频繁模式产生关联规则的方法如下</a:t>
            </a:r>
            <a:r>
              <a:rPr lang="en-US" altLang="zh-CN" sz="1600" dirty="0"/>
              <a:t>: </a:t>
            </a:r>
            <a:endParaRPr lang="zh-CN" altLang="zh-CN" sz="1600" dirty="0"/>
          </a:p>
          <a:p>
            <a:r>
              <a:rPr lang="zh-CN" altLang="zh-CN" sz="1600" dirty="0"/>
              <a:t>①对于每个频繁项集</a:t>
            </a:r>
            <a:r>
              <a:rPr lang="en-US" altLang="zh-CN" sz="1600" dirty="0"/>
              <a:t>t</a:t>
            </a:r>
            <a:r>
              <a:rPr lang="zh-CN" altLang="zh-CN" sz="1600" dirty="0"/>
              <a:t>，产生</a:t>
            </a:r>
            <a:r>
              <a:rPr lang="en-US" altLang="zh-CN" sz="1600" dirty="0"/>
              <a:t>t</a:t>
            </a:r>
            <a:r>
              <a:rPr lang="zh-CN" altLang="zh-CN" sz="1600" dirty="0"/>
              <a:t>的所有非空子集。</a:t>
            </a:r>
            <a:endParaRPr lang="zh-CN" altLang="zh-CN" sz="1600" dirty="0"/>
          </a:p>
          <a:p>
            <a:r>
              <a:rPr lang="zh-CN" altLang="zh-CN" sz="1600" dirty="0"/>
              <a:t>②对于</a:t>
            </a:r>
            <a:r>
              <a:rPr lang="en-US" altLang="zh-CN" sz="1600" dirty="0"/>
              <a:t>t</a:t>
            </a:r>
            <a:r>
              <a:rPr lang="zh-CN" altLang="zh-CN" sz="1600" dirty="0"/>
              <a:t>的每个非空子集</a:t>
            </a:r>
            <a:r>
              <a:rPr lang="en-US" altLang="zh-CN" sz="1600" dirty="0"/>
              <a:t>s</a:t>
            </a:r>
            <a:r>
              <a:rPr lang="zh-CN" altLang="zh-CN" sz="1600" dirty="0"/>
              <a:t>，如果</a:t>
            </a:r>
            <a:r>
              <a:rPr lang="en-US" altLang="zh-CN" sz="1600" dirty="0"/>
              <a:t>support(t)/support(s)≥</a:t>
            </a:r>
            <a:r>
              <a:rPr lang="en-US" altLang="zh-CN" sz="1600" dirty="0" err="1"/>
              <a:t>minconf</a:t>
            </a:r>
            <a:r>
              <a:rPr lang="zh-CN" altLang="zh-CN" sz="1600" dirty="0"/>
              <a:t>，则输出规则</a:t>
            </a:r>
            <a:r>
              <a:rPr lang="en-US" altLang="zh-CN" sz="1600" dirty="0"/>
              <a:t>"s⇒(t-s)"</a:t>
            </a:r>
            <a:r>
              <a:rPr lang="zh-CN" altLang="zh-CN" sz="1600" dirty="0"/>
              <a:t>。其中，</a:t>
            </a:r>
            <a:r>
              <a:rPr lang="en-US" altLang="zh-CN" sz="1600" dirty="0" err="1"/>
              <a:t>minconf</a:t>
            </a:r>
            <a:r>
              <a:rPr lang="zh-CN" altLang="zh-CN" sz="1600" dirty="0"/>
              <a:t>是最小置信度阈值。</a:t>
            </a:r>
            <a:endParaRPr lang="zh-CN" altLang="zh-CN" sz="1600" dirty="0"/>
          </a:p>
          <a:p>
            <a:r>
              <a:rPr lang="zh-CN" altLang="zh-CN" sz="1600" dirty="0"/>
              <a:t>（</a:t>
            </a:r>
            <a:r>
              <a:rPr lang="en-US" altLang="zh-CN" sz="1600" dirty="0"/>
              <a:t>3</a:t>
            </a:r>
            <a:r>
              <a:rPr lang="zh-CN" altLang="zh-CN" sz="1600" dirty="0"/>
              <a:t>）从所有的多层关联规则中删除用户不感兴趣的、冗余的规则。</a:t>
            </a:r>
            <a:endParaRPr lang="zh-CN" altLang="zh-CN" sz="1600" dirty="0"/>
          </a:p>
          <a:p>
            <a:r>
              <a:rPr lang="zh-CN" altLang="zh-CN" sz="1600" dirty="0"/>
              <a:t>在这三个步骤中，第二步和第三步相对容易，多层关联规则挖掘的总体性能由第一步决定</a:t>
            </a:r>
            <a:r>
              <a:rPr lang="zh-CN" altLang="zh-CN" dirty="0"/>
              <a:t>。</a:t>
            </a:r>
            <a:endParaRPr lang="zh-CN" altLang="zh-CN"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129109" cy="369332"/>
          </a:xfrm>
          <a:prstGeom prst="rect">
            <a:avLst/>
          </a:prstGeom>
        </p:spPr>
        <p:txBody>
          <a:bodyPr wrap="none">
            <a:spAutoFit/>
          </a:bodyPr>
          <a:lstStyle/>
          <a:p>
            <a:r>
              <a:rPr lang="en-US" altLang="zh-CN" b="1" dirty="0"/>
              <a:t>6.4.3</a:t>
            </a:r>
            <a:r>
              <a:rPr lang="zh-CN" altLang="en-US" b="1" dirty="0"/>
              <a:t>多层</a:t>
            </a:r>
            <a:r>
              <a:rPr lang="zh-CN" altLang="zh-CN" b="1" dirty="0"/>
              <a:t>关联规则</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1203" cy="323165"/>
          </a:xfrm>
          <a:prstGeom prst="rect">
            <a:avLst/>
          </a:prstGeom>
          <a:noFill/>
        </p:spPr>
        <p:txBody>
          <a:bodyPr wrap="none" lIns="0" tIns="0" rIns="0" bIns="0" rtlCol="0">
            <a:spAutoFit/>
          </a:bodyPr>
          <a:lstStyle/>
          <a:p>
            <a:r>
              <a:rPr lang="en-US" altLang="zh-CN" sz="2100" b="1" spc="225" dirty="0">
                <a:solidFill>
                  <a:prstClr val="white"/>
                </a:solidFill>
              </a:rPr>
              <a:t>6.4 </a:t>
            </a:r>
            <a:r>
              <a:rPr lang="zh-CN" altLang="en-US" sz="2100" b="1" spc="225" dirty="0">
                <a:solidFill>
                  <a:prstClr val="white"/>
                </a:solidFill>
              </a:rPr>
              <a:t>其它关联规则算法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8920478" cy="2831544"/>
          </a:xfrm>
          <a:prstGeom prst="rect">
            <a:avLst/>
          </a:prstGeom>
        </p:spPr>
        <p:txBody>
          <a:bodyPr wrap="square">
            <a:spAutoFit/>
          </a:bodyPr>
          <a:lstStyle/>
          <a:p>
            <a:r>
              <a:rPr lang="en-US" altLang="zh-CN" sz="1600" b="1" dirty="0"/>
              <a:t>3.</a:t>
            </a:r>
            <a:r>
              <a:rPr lang="zh-CN" altLang="zh-CN" sz="1600" b="1" dirty="0"/>
              <a:t>常用算法及改进</a:t>
            </a:r>
            <a:endParaRPr lang="zh-CN" altLang="zh-CN" sz="1600" dirty="0"/>
          </a:p>
          <a:p>
            <a:r>
              <a:rPr lang="zh-CN" altLang="zh-CN" sz="1600" dirty="0"/>
              <a:t>在用于多层关联规则挖掘的经典算法中，以</a:t>
            </a:r>
            <a:r>
              <a:rPr lang="en-US" altLang="zh-CN" sz="1600" dirty="0"/>
              <a:t>Cumulate</a:t>
            </a:r>
            <a:r>
              <a:rPr lang="en-US" altLang="zh-CN" sz="1600" baseline="30000" dirty="0"/>
              <a:t>[29]</a:t>
            </a:r>
            <a:r>
              <a:rPr lang="zh-CN" altLang="zh-CN" sz="1600" dirty="0"/>
              <a:t>和</a:t>
            </a:r>
            <a:r>
              <a:rPr lang="en-US" altLang="zh-CN" sz="1600" dirty="0"/>
              <a:t>ML-T2L1</a:t>
            </a:r>
            <a:r>
              <a:rPr lang="en-US" altLang="zh-CN" sz="1600" baseline="30000" dirty="0"/>
              <a:t>[30]</a:t>
            </a:r>
            <a:r>
              <a:rPr lang="zh-CN" altLang="zh-CN" sz="1600" dirty="0"/>
              <a:t>最为著名。</a:t>
            </a:r>
            <a:r>
              <a:rPr lang="en-US" altLang="zh-CN" sz="1600" dirty="0"/>
              <a:t>Cumulate</a:t>
            </a:r>
            <a:r>
              <a:rPr lang="zh-CN" altLang="zh-CN" sz="1600" dirty="0"/>
              <a:t>算法能进行多层及跨层次频繁模式的挖掘，但该算法仅是将源数据放在同一层次级别上考虑的普遍化关联规则挖掘算法；</a:t>
            </a:r>
            <a:r>
              <a:rPr lang="en-US" altLang="zh-CN" sz="1600" dirty="0"/>
              <a:t>ML-T2L1</a:t>
            </a:r>
            <a:r>
              <a:rPr lang="zh-CN" altLang="zh-CN" sz="1600" dirty="0"/>
              <a:t>算法采用自顶向下方式进行逐层挖掘，但不支持跨层次的挖掘。这</a:t>
            </a:r>
            <a:r>
              <a:rPr lang="en-US" altLang="zh-CN" sz="1600" dirty="0"/>
              <a:t>2</a:t>
            </a:r>
            <a:r>
              <a:rPr lang="zh-CN" altLang="zh-CN" sz="1600" dirty="0"/>
              <a:t>种算法都基于</a:t>
            </a:r>
            <a:r>
              <a:rPr lang="en-US" altLang="zh-CN" sz="1600" dirty="0" err="1"/>
              <a:t>Apriori</a:t>
            </a:r>
            <a:r>
              <a:rPr lang="zh-CN" altLang="zh-CN" sz="1600" dirty="0"/>
              <a:t>算法思想，因此存在着与</a:t>
            </a:r>
            <a:r>
              <a:rPr lang="en-US" altLang="zh-CN" sz="1600" dirty="0" err="1"/>
              <a:t>Apriori</a:t>
            </a:r>
            <a:r>
              <a:rPr lang="zh-CN" altLang="zh-CN" sz="1600" dirty="0"/>
              <a:t>算法相同的缺陷。</a:t>
            </a:r>
            <a:endParaRPr lang="zh-CN" altLang="zh-CN" sz="1600" dirty="0"/>
          </a:p>
          <a:p>
            <a:r>
              <a:rPr lang="en-US" altLang="zh-CN" sz="1600" dirty="0"/>
              <a:t>MLAR-FP</a:t>
            </a:r>
            <a:r>
              <a:rPr lang="en-US" altLang="zh-CN" sz="1600" baseline="30000" dirty="0"/>
              <a:t>[31]</a:t>
            </a:r>
            <a:r>
              <a:rPr lang="zh-CN" altLang="zh-CN" sz="1600" dirty="0"/>
              <a:t>算法是以</a:t>
            </a:r>
            <a:r>
              <a:rPr lang="en-US" altLang="zh-CN" sz="1600" dirty="0"/>
              <a:t>FP-growth</a:t>
            </a:r>
            <a:r>
              <a:rPr lang="zh-CN" altLang="zh-CN" sz="1600" dirty="0"/>
              <a:t>算法为基础而构建的，通过把每个事务中每个项的全部祖先加入到该条事务中，并删除重复的祖先，从而保证了算法能够发现多层关联规则。</a:t>
            </a:r>
            <a:r>
              <a:rPr lang="en-US" altLang="zh-CN" sz="1600" dirty="0"/>
              <a:t>Ada-FP</a:t>
            </a:r>
            <a:r>
              <a:rPr lang="en-US" altLang="zh-CN" sz="1600" baseline="30000" dirty="0"/>
              <a:t>[32]</a:t>
            </a:r>
            <a:r>
              <a:rPr lang="zh-CN" altLang="zh-CN" sz="1600" dirty="0"/>
              <a:t>是基于</a:t>
            </a:r>
            <a:r>
              <a:rPr lang="en-US" altLang="zh-CN" sz="1600" dirty="0"/>
              <a:t> FP-growth </a:t>
            </a:r>
            <a:r>
              <a:rPr lang="zh-CN" altLang="zh-CN" sz="1600" dirty="0"/>
              <a:t>算法的多层多维频繁模式挖掘算法，采用了多支持度约束。但如果原始数据只是最低抽象层的项，则无法挖掘出隐藏在层间的关联规则。研究者们还提出了许多其他的改进算法，文献</a:t>
            </a:r>
            <a:r>
              <a:rPr lang="en-US" altLang="zh-CN" sz="1600" baseline="30000" dirty="0"/>
              <a:t>[33]</a:t>
            </a:r>
            <a:r>
              <a:rPr lang="zh-CN" altLang="zh-CN" sz="1600" dirty="0"/>
              <a:t>提出了一种多支持度挖掘算法；文献</a:t>
            </a:r>
            <a:r>
              <a:rPr lang="en-US" altLang="zh-CN" sz="1600" baseline="30000" dirty="0"/>
              <a:t>[34]</a:t>
            </a:r>
            <a:r>
              <a:rPr lang="zh-CN" altLang="zh-CN" sz="1600" dirty="0"/>
              <a:t>提出了一种加权的关联规则挖掘方法；文献</a:t>
            </a:r>
            <a:r>
              <a:rPr lang="en-US" altLang="zh-CN" sz="1600" baseline="30000" dirty="0"/>
              <a:t>[35]</a:t>
            </a:r>
            <a:r>
              <a:rPr lang="zh-CN" altLang="zh-CN" sz="1600" dirty="0"/>
              <a:t>提出了基于遗传算法的多层关联规则改进算法；文献</a:t>
            </a:r>
            <a:r>
              <a:rPr lang="en-US" altLang="zh-CN" sz="1600" baseline="30000" dirty="0"/>
              <a:t>[36]</a:t>
            </a:r>
            <a:r>
              <a:rPr lang="zh-CN" altLang="zh-CN" sz="1600" dirty="0"/>
              <a:t>则提出了一种并行化挖掘多层关联规则的算法</a:t>
            </a:r>
            <a:r>
              <a:rPr lang="zh-CN" altLang="zh-CN" dirty="0"/>
              <a:t>。</a:t>
            </a:r>
            <a:endParaRPr lang="zh-CN" altLang="zh-CN"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E6E6E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456173" cy="523220"/>
            </a:xfrm>
            <a:prstGeom prst="rect">
              <a:avLst/>
            </a:prstGeom>
            <a:grpFill/>
          </p:spPr>
          <p:txBody>
            <a:bodyPr wrap="none" rtlCol="0">
              <a:spAutoFit/>
            </a:bodyPr>
            <a:lstStyle/>
            <a:p>
              <a:pPr algn="ctr"/>
              <a:r>
                <a:rPr lang="zh-CN" altLang="en-US" sz="2800" dirty="0">
                  <a:solidFill>
                    <a:schemeClr val="accent4"/>
                  </a:solidFill>
                </a:rPr>
                <a:t>第六章　关联规则</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E6E6E6"/>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630848" cy="415498"/>
            </a:xfrm>
            <a:prstGeom prst="rect">
              <a:avLst/>
            </a:prstGeom>
            <a:no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E6E6E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152851" cy="415498"/>
            </a:xfrm>
            <a:prstGeom prst="rect">
              <a:avLst/>
            </a:prstGeom>
            <a:no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6.3</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a:t>
              </a:r>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826962"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6.5</a:t>
              </a:r>
              <a:r>
                <a:rPr lang="zh-CN" altLang="en-US" sz="2100" spc="225" dirty="0">
                  <a:solidFill>
                    <a:schemeClr val="bg1"/>
                  </a:solidFill>
                  <a:latin typeface="微软雅黑" panose="020B0503020204020204" pitchFamily="34" charset="-122"/>
                  <a:ea typeface="微软雅黑" panose="020B0503020204020204" pitchFamily="34" charset="-122"/>
                </a:rPr>
                <a:t>　实战：个人信用关联规则挖掘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rgbClr val="E6E6E6"/>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bg2">
                      <a:lumMod val="25000"/>
                    </a:schemeClr>
                  </a:solidFill>
                  <a:latin typeface="微软雅黑" panose="020B0503020204020204" pitchFamily="34" charset="-122"/>
                  <a:ea typeface="微软雅黑" panose="020B0503020204020204" pitchFamily="34" charset="-122"/>
                </a:rPr>
                <a:t>6.4</a:t>
              </a:r>
              <a:r>
                <a:rPr lang="zh-CN" altLang="en-US" sz="2100" spc="225" dirty="0">
                  <a:solidFill>
                    <a:schemeClr val="bg2">
                      <a:lumMod val="25000"/>
                    </a:schemeClr>
                  </a:solidFill>
                  <a:latin typeface="微软雅黑" panose="020B0503020204020204" pitchFamily="34" charset="-122"/>
                  <a:ea typeface="微软雅黑" panose="020B0503020204020204" pitchFamily="34" charset="-122"/>
                </a:rPr>
                <a:t>　其他关联规则算法</a:t>
              </a:r>
              <a:endParaRPr lang="zh-CN" altLang="en-US" sz="2100" spc="225" dirty="0">
                <a:solidFill>
                  <a:schemeClr val="bg2">
                    <a:lumMod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6.5.1</a:t>
            </a:r>
            <a:r>
              <a:rPr lang="zh-CN" altLang="en-US" b="1" dirty="0"/>
              <a:t>背景与挖掘目标</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107203" y="1636314"/>
            <a:ext cx="5346067" cy="1846659"/>
          </a:xfrm>
          <a:prstGeom prst="rect">
            <a:avLst/>
          </a:prstGeom>
        </p:spPr>
        <p:txBody>
          <a:bodyPr wrap="square">
            <a:spAutoFit/>
          </a:bodyPr>
          <a:lstStyle/>
          <a:p>
            <a:r>
              <a:rPr lang="en-US" altLang="zh-CN" dirty="0"/>
              <a:t>       </a:t>
            </a:r>
            <a:r>
              <a:rPr lang="zh-CN" altLang="zh-CN" sz="1600" dirty="0"/>
              <a:t>面对激烈的市场竞争，各大银行为了挖掘更多有用的客户信息，对现有银行客户关系管理系统中存有大量的客户数据进行客户细分，客户细分需要采用专门的方法对这些数据进行合理的处理，挖掘有用的客户信息。 </a:t>
            </a:r>
            <a:endParaRPr lang="en-US" altLang="zh-CN" sz="1600" dirty="0"/>
          </a:p>
          <a:p>
            <a:r>
              <a:rPr lang="en-US" altLang="zh-CN" sz="1600" dirty="0"/>
              <a:t>       </a:t>
            </a:r>
            <a:r>
              <a:rPr lang="zh-CN" altLang="zh-CN" sz="1600" dirty="0"/>
              <a:t>本次案例通过数据挖掘工具</a:t>
            </a:r>
            <a:r>
              <a:rPr lang="en-US" altLang="zh-CN" sz="1600" dirty="0"/>
              <a:t>Weka</a:t>
            </a:r>
            <a:r>
              <a:rPr lang="zh-CN" altLang="zh-CN" sz="1600" dirty="0"/>
              <a:t>，结合机器学习中的关联规则</a:t>
            </a:r>
            <a:r>
              <a:rPr lang="en-US" altLang="zh-CN" sz="1600" dirty="0" err="1"/>
              <a:t>Apriori</a:t>
            </a:r>
            <a:r>
              <a:rPr lang="zh-CN" altLang="zh-CN" sz="1600" dirty="0"/>
              <a:t>算法，有效的挖掘个人信用数据中各个属性之间的关联规则。</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3"/>
          <a:stretch>
            <a:fillRect/>
          </a:stretch>
        </p:blipFill>
        <p:spPr>
          <a:xfrm>
            <a:off x="5719555" y="1482585"/>
            <a:ext cx="2647950" cy="2647950"/>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1107996"/>
          </a:xfrm>
          <a:prstGeom prst="rect">
            <a:avLst/>
          </a:prstGeom>
        </p:spPr>
        <p:txBody>
          <a:bodyPr wrap="square">
            <a:spAutoFit/>
          </a:bodyPr>
          <a:lstStyle/>
          <a:p>
            <a:r>
              <a:rPr lang="en-US" altLang="zh-CN" dirty="0"/>
              <a:t>       </a:t>
            </a:r>
            <a:r>
              <a:rPr lang="zh-CN" altLang="zh-CN" sz="1600" dirty="0"/>
              <a:t>本案例数据来源于</a:t>
            </a:r>
            <a:r>
              <a:rPr lang="en-US" altLang="zh-CN" sz="1600" dirty="0"/>
              <a:t>www.tipdm.org</a:t>
            </a:r>
            <a:r>
              <a:rPr lang="zh-CN" altLang="zh-CN" sz="1600" dirty="0"/>
              <a:t>，银行客户关系管理系统中存有大量的客户数据，数据抽取、数据预处理、数据转换等步骤省略。包含的数据属性有：年龄、性别、地区、收入、婚姻状态、是否生育、是否有车、按揭时是否有抵押、是否有股权计划。对个人信用数据进行相关性分析，利用</a:t>
            </a:r>
            <a:r>
              <a:rPr lang="en-US" altLang="zh-CN" sz="1600" dirty="0" err="1"/>
              <a:t>Apriori</a:t>
            </a:r>
            <a:r>
              <a:rPr lang="zh-CN" altLang="zh-CN" sz="1600" dirty="0"/>
              <a:t>算法挖掘个人信用数据中各个属性之间的关联规则。</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316230" y="2450465"/>
            <a:ext cx="8065770" cy="366141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30100" y="1877023"/>
            <a:ext cx="7837709" cy="1908215"/>
          </a:xfrm>
          <a:prstGeom prst="rect">
            <a:avLst/>
          </a:prstGeom>
        </p:spPr>
        <p:txBody>
          <a:bodyPr wrap="square">
            <a:spAutoFit/>
          </a:bodyPr>
          <a:lstStyle/>
          <a:p>
            <a:r>
              <a:rPr lang="en-US" altLang="zh-CN" dirty="0"/>
              <a:t>     </a:t>
            </a:r>
            <a:r>
              <a:rPr lang="zh-CN" altLang="zh-CN" sz="1400" dirty="0"/>
              <a:t>关联规则挖掘是指从一个大型的数据集（</a:t>
            </a:r>
            <a:r>
              <a:rPr lang="en-US" altLang="zh-CN" sz="1400" dirty="0"/>
              <a:t>dataset</a:t>
            </a:r>
            <a:r>
              <a:rPr lang="zh-CN" altLang="zh-CN" sz="1400" dirty="0"/>
              <a:t>）中发现有趣的关联或相关关系，即从数据集中识别出频繁出现的属性值集，也称为频繁项集，然后利用这些频繁项集创建描述关联关系规则的过程。</a:t>
            </a:r>
            <a:r>
              <a:rPr lang="zh-CN" altLang="en-US" sz="1400" dirty="0"/>
              <a:t>关联规则相关定义如下：</a:t>
            </a:r>
            <a:endParaRPr lang="en-US" altLang="zh-CN" sz="1400" dirty="0"/>
          </a:p>
          <a:p>
            <a:r>
              <a:rPr lang="en-US" altLang="zh-CN" sz="1400" b="1" dirty="0"/>
              <a:t> 1.</a:t>
            </a:r>
            <a:r>
              <a:rPr lang="zh-CN" altLang="zh-CN" sz="1400" b="1" dirty="0"/>
              <a:t>项集</a:t>
            </a:r>
            <a:r>
              <a:rPr lang="en-US" altLang="zh-CN" sz="1400" b="1" dirty="0"/>
              <a:t>(itemset)</a:t>
            </a:r>
            <a:endParaRPr lang="zh-CN" altLang="zh-CN" sz="1400" dirty="0"/>
          </a:p>
          <a:p>
            <a:r>
              <a:rPr lang="en-US" altLang="zh-CN" sz="1400" dirty="0"/>
              <a:t>       </a:t>
            </a:r>
            <a:r>
              <a:rPr lang="zh-CN" altLang="zh-CN" sz="1400" dirty="0"/>
              <a:t>设</a:t>
            </a:r>
            <a:r>
              <a:rPr lang="en-US" altLang="zh-CN" sz="1400" dirty="0"/>
              <a:t>I={i</a:t>
            </a:r>
            <a:r>
              <a:rPr lang="en-US" altLang="zh-CN" sz="1400" baseline="-25000" dirty="0"/>
              <a:t>1</a:t>
            </a:r>
            <a:r>
              <a:rPr lang="en-US" altLang="zh-CN" sz="1400" dirty="0"/>
              <a:t>,i</a:t>
            </a:r>
            <a:r>
              <a:rPr lang="en-US" altLang="zh-CN" sz="1400" baseline="-25000" dirty="0"/>
              <a:t>2</a:t>
            </a:r>
            <a:r>
              <a:rPr lang="en-US" altLang="zh-CN" sz="1400" dirty="0"/>
              <a:t>,…,</a:t>
            </a:r>
            <a:r>
              <a:rPr lang="en-US" altLang="zh-CN" sz="1400" dirty="0" err="1"/>
              <a:t>i</a:t>
            </a:r>
            <a:r>
              <a:rPr lang="en-US" altLang="zh-CN" sz="1400" baseline="-25000" dirty="0" err="1"/>
              <a:t>m</a:t>
            </a:r>
            <a:r>
              <a:rPr lang="en-US" altLang="zh-CN" sz="1400" dirty="0"/>
              <a:t>}</a:t>
            </a:r>
            <a:r>
              <a:rPr lang="zh-CN" altLang="zh-CN" sz="1400" dirty="0"/>
              <a:t>，是</a:t>
            </a:r>
            <a:r>
              <a:rPr lang="en-US" altLang="zh-CN" sz="1400" dirty="0"/>
              <a:t>m</a:t>
            </a:r>
            <a:r>
              <a:rPr lang="zh-CN" altLang="zh-CN" sz="1400" dirty="0"/>
              <a:t>个不同的项目的集合，每个</a:t>
            </a:r>
            <a:r>
              <a:rPr lang="en-US" altLang="zh-CN" sz="1400" dirty="0" err="1"/>
              <a:t>i</a:t>
            </a:r>
            <a:r>
              <a:rPr lang="en-US" altLang="zh-CN" sz="1400" baseline="-25000" dirty="0" err="1"/>
              <a:t>j</a:t>
            </a:r>
            <a:r>
              <a:rPr lang="zh-CN" altLang="zh-CN" sz="1400" dirty="0"/>
              <a:t>称为一个</a:t>
            </a:r>
            <a:r>
              <a:rPr lang="zh-CN" altLang="zh-CN" sz="1400" b="1" dirty="0"/>
              <a:t>项目</a:t>
            </a:r>
            <a:r>
              <a:rPr lang="zh-CN" altLang="zh-CN" sz="1400" dirty="0"/>
              <a:t>。项目的集合</a:t>
            </a:r>
            <a:r>
              <a:rPr lang="en-US" altLang="zh-CN" sz="1400" dirty="0"/>
              <a:t>I</a:t>
            </a:r>
            <a:r>
              <a:rPr lang="zh-CN" altLang="zh-CN" sz="1400" dirty="0"/>
              <a:t>称为</a:t>
            </a:r>
            <a:r>
              <a:rPr lang="zh-CN" altLang="zh-CN" sz="1400" b="1" dirty="0"/>
              <a:t>项集</a:t>
            </a:r>
            <a:r>
              <a:rPr lang="zh-CN" altLang="zh-CN" sz="1400" dirty="0"/>
              <a:t>。其元素的个数称为项集的长度，长度为</a:t>
            </a:r>
            <a:r>
              <a:rPr lang="en-US" altLang="zh-CN" sz="1400" dirty="0"/>
              <a:t>k</a:t>
            </a:r>
            <a:r>
              <a:rPr lang="zh-CN" altLang="zh-CN" sz="1400" dirty="0"/>
              <a:t>的项集称为</a:t>
            </a:r>
            <a:r>
              <a:rPr lang="en-US" altLang="zh-CN" sz="1400" dirty="0"/>
              <a:t>k-</a:t>
            </a:r>
            <a:r>
              <a:rPr lang="zh-CN" altLang="zh-CN" sz="1400" dirty="0"/>
              <a:t>项集。</a:t>
            </a:r>
            <a:r>
              <a:rPr lang="zh-CN" altLang="en-US" sz="1400" dirty="0"/>
              <a:t>下</a:t>
            </a:r>
            <a:r>
              <a:rPr lang="zh-CN" altLang="zh-CN" sz="1400" dirty="0"/>
              <a:t>表中每个商品就是一个项目，项集</a:t>
            </a:r>
            <a:r>
              <a:rPr lang="en-US" altLang="zh-CN" sz="1400" dirty="0"/>
              <a:t>I={</a:t>
            </a:r>
            <a:r>
              <a:rPr lang="zh-CN" altLang="zh-CN" sz="1400" dirty="0"/>
              <a:t>面包，牛奶，尿布，啤酒，茶</a:t>
            </a:r>
            <a:r>
              <a:rPr lang="en-US" altLang="zh-CN" sz="1400" dirty="0"/>
              <a:t>}</a:t>
            </a:r>
            <a:r>
              <a:rPr lang="zh-CN" altLang="zh-CN" sz="1400" dirty="0"/>
              <a:t>，</a:t>
            </a:r>
            <a:r>
              <a:rPr lang="en-US" altLang="zh-CN" sz="1400" dirty="0"/>
              <a:t>I</a:t>
            </a:r>
            <a:r>
              <a:rPr lang="zh-CN" altLang="zh-CN" sz="1400" dirty="0"/>
              <a:t>的长度</a:t>
            </a:r>
            <a:r>
              <a:rPr lang="en-US" altLang="zh-CN" sz="1400" dirty="0"/>
              <a:t>|I|= 6</a:t>
            </a:r>
            <a:r>
              <a:rPr lang="zh-CN" altLang="zh-CN" sz="1400" dirty="0"/>
              <a:t>。</a:t>
            </a:r>
            <a:endParaRPr lang="zh-CN" altLang="zh-CN" sz="1400" dirty="0"/>
          </a:p>
          <a:p>
            <a:endParaRPr lang="zh-CN" altLang="zh-CN" sz="1600" dirty="0"/>
          </a:p>
        </p:txBody>
      </p:sp>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3"/>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1107996"/>
          </a:xfrm>
          <a:prstGeom prst="rect">
            <a:avLst/>
          </a:prstGeom>
        </p:spPr>
        <p:txBody>
          <a:bodyPr wrap="square">
            <a:spAutoFit/>
          </a:bodyPr>
          <a:lstStyle/>
          <a:p>
            <a:r>
              <a:rPr lang="en-US" altLang="zh-CN" dirty="0"/>
              <a:t>       </a:t>
            </a:r>
            <a:r>
              <a:rPr lang="zh-CN" altLang="zh-CN" sz="1600" dirty="0"/>
              <a:t>由于</a:t>
            </a:r>
            <a:r>
              <a:rPr lang="en-US" altLang="zh-CN" sz="1600" dirty="0" err="1"/>
              <a:t>Apriori</a:t>
            </a:r>
            <a:r>
              <a:rPr lang="zh-CN" altLang="zh-CN" sz="1600" dirty="0"/>
              <a:t>关联分析只能处理离散型的数据属性（若需要分析年龄、收入属性，则需事先进行离散处理），故在此选择性别（</a:t>
            </a:r>
            <a:r>
              <a:rPr lang="en-US" altLang="zh-CN" sz="1600" dirty="0"/>
              <a:t>sex</a:t>
            </a:r>
            <a:r>
              <a:rPr lang="zh-CN" altLang="zh-CN" sz="1600" dirty="0"/>
              <a:t>）、区域（</a:t>
            </a:r>
            <a:r>
              <a:rPr lang="en-US" altLang="zh-CN" sz="1600" dirty="0"/>
              <a:t>region</a:t>
            </a:r>
            <a:r>
              <a:rPr lang="zh-CN" altLang="zh-CN" sz="1600" dirty="0"/>
              <a:t>）、婚姻状况（</a:t>
            </a:r>
            <a:r>
              <a:rPr lang="en-US" altLang="zh-CN" sz="1600" dirty="0"/>
              <a:t>married</a:t>
            </a:r>
            <a:r>
              <a:rPr lang="zh-CN" altLang="zh-CN" sz="1600" dirty="0"/>
              <a:t>）、是否生育（</a:t>
            </a:r>
            <a:r>
              <a:rPr lang="en-US" altLang="zh-CN" sz="1600" dirty="0"/>
              <a:t>children</a:t>
            </a:r>
            <a:r>
              <a:rPr lang="zh-CN" altLang="zh-CN" sz="1600" dirty="0"/>
              <a:t>）、是否有车（</a:t>
            </a:r>
            <a:r>
              <a:rPr lang="en-US" altLang="zh-CN" sz="1600" dirty="0"/>
              <a:t>car</a:t>
            </a:r>
            <a:r>
              <a:rPr lang="zh-CN" altLang="zh-CN" sz="1600" dirty="0"/>
              <a:t>）、按揭时是否有抵押</a:t>
            </a:r>
            <a:r>
              <a:rPr lang="en-US" altLang="zh-CN" sz="1600" dirty="0"/>
              <a:t>(</a:t>
            </a:r>
            <a:r>
              <a:rPr lang="en-US" altLang="zh-CN" sz="1600" dirty="0" err="1"/>
              <a:t>mortage</a:t>
            </a:r>
            <a:r>
              <a:rPr lang="en-US" altLang="zh-CN" sz="1600" dirty="0"/>
              <a:t>)</a:t>
            </a:r>
            <a:r>
              <a:rPr lang="zh-CN" altLang="zh-CN" sz="1600" dirty="0"/>
              <a:t>、是否有股权计划</a:t>
            </a:r>
            <a:r>
              <a:rPr lang="en-US" altLang="zh-CN" sz="1600" dirty="0"/>
              <a:t>(pep)</a:t>
            </a:r>
            <a:r>
              <a:rPr lang="zh-CN" altLang="zh-CN" sz="1600" dirty="0"/>
              <a:t>等样本属性，以及所有样本数据，进行相关性分析。数据截图如</a:t>
            </a:r>
            <a:r>
              <a:rPr lang="zh-CN" altLang="en-US" sz="1600" dirty="0"/>
              <a:t>下图</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5" name="图片 74"/>
          <p:cNvPicPr/>
          <p:nvPr/>
        </p:nvPicPr>
        <p:blipFill>
          <a:blip r:embed="rId3">
            <a:extLst>
              <a:ext uri="{28A0092B-C50C-407E-A947-70E740481C1C}">
                <a14:useLocalDpi xmlns:a14="http://schemas.microsoft.com/office/drawing/2010/main" val="0"/>
              </a:ext>
            </a:extLst>
          </a:blip>
          <a:srcRect/>
          <a:stretch>
            <a:fillRect/>
          </a:stretch>
        </p:blipFill>
        <p:spPr bwMode="auto">
          <a:xfrm>
            <a:off x="422275" y="2450465"/>
            <a:ext cx="8025130" cy="364744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1.</a:t>
            </a:r>
            <a:r>
              <a:rPr lang="zh-CN" altLang="zh-CN" sz="1600" dirty="0"/>
              <a:t>在</a:t>
            </a:r>
            <a:r>
              <a:rPr lang="en-US" altLang="zh-CN" sz="1600" dirty="0"/>
              <a:t>Weka Explore</a:t>
            </a:r>
            <a:r>
              <a:rPr lang="zh-CN" altLang="zh-CN" sz="1600" dirty="0"/>
              <a:t>界面，通过</a:t>
            </a:r>
            <a:r>
              <a:rPr lang="en-US" altLang="zh-CN" sz="1600" dirty="0"/>
              <a:t>“open file…”</a:t>
            </a:r>
            <a:r>
              <a:rPr lang="zh-CN" altLang="zh-CN" sz="1600" dirty="0"/>
              <a:t>按钮，加载数据</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030095"/>
            <a:ext cx="6393180" cy="404114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2.</a:t>
            </a:r>
            <a:r>
              <a:rPr lang="zh-CN" altLang="zh-CN" sz="1600" dirty="0"/>
              <a:t>选择</a:t>
            </a:r>
            <a:r>
              <a:rPr lang="en-US" altLang="zh-CN" sz="1600" dirty="0" err="1"/>
              <a:t>Apriori</a:t>
            </a:r>
            <a:r>
              <a:rPr lang="zh-CN" altLang="zh-CN" sz="1600" dirty="0"/>
              <a:t>算法</a:t>
            </a:r>
            <a:r>
              <a:rPr lang="zh-CN" altLang="en-US" sz="1600" dirty="0"/>
              <a:t>，设置不同参数</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5" name="图片 74"/>
          <p:cNvPicPr/>
          <p:nvPr/>
        </p:nvPicPr>
        <p:blipFill>
          <a:blip r:embed="rId3">
            <a:extLst>
              <a:ext uri="{28A0092B-C50C-407E-A947-70E740481C1C}">
                <a14:useLocalDpi xmlns:a14="http://schemas.microsoft.com/office/drawing/2010/main" val="0"/>
              </a:ext>
            </a:extLst>
          </a:blip>
          <a:srcRect/>
          <a:stretch>
            <a:fillRect/>
          </a:stretch>
        </p:blipFill>
        <p:spPr bwMode="auto">
          <a:xfrm>
            <a:off x="1652905" y="2091690"/>
            <a:ext cx="5829300" cy="398399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3.</a:t>
            </a:r>
            <a:r>
              <a:rPr lang="zh-CN" altLang="en-US" sz="1600" dirty="0"/>
              <a:t>运行结果分析</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3" name="图片 72"/>
          <p:cNvPicPr/>
          <p:nvPr/>
        </p:nvPicPr>
        <p:blipFill>
          <a:blip r:embed="rId3">
            <a:extLst>
              <a:ext uri="{28A0092B-C50C-407E-A947-70E740481C1C}">
                <a14:useLocalDpi xmlns:a14="http://schemas.microsoft.com/office/drawing/2010/main" val="0"/>
              </a:ext>
            </a:extLst>
          </a:blip>
          <a:srcRect/>
          <a:stretch>
            <a:fillRect/>
          </a:stretch>
        </p:blipFill>
        <p:spPr bwMode="auto">
          <a:xfrm>
            <a:off x="836295" y="2024380"/>
            <a:ext cx="7026275" cy="404368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2359941" cy="369332"/>
          </a:xfrm>
          <a:prstGeom prst="rect">
            <a:avLst/>
          </a:prstGeom>
        </p:spPr>
        <p:txBody>
          <a:bodyPr wrap="none">
            <a:spAutoFit/>
          </a:bodyPr>
          <a:lstStyle/>
          <a:p>
            <a:r>
              <a:rPr lang="en-US" altLang="zh-CN" b="1" dirty="0"/>
              <a:t>6.5.2</a:t>
            </a:r>
            <a:r>
              <a:rPr lang="zh-CN" altLang="en-US" b="1" dirty="0"/>
              <a:t>分析方法与过程</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9" name="矩形 68"/>
          <p:cNvSpPr/>
          <p:nvPr/>
        </p:nvSpPr>
        <p:spPr>
          <a:xfrm>
            <a:off x="233512" y="1445011"/>
            <a:ext cx="8401530" cy="584775"/>
          </a:xfrm>
          <a:prstGeom prst="rect">
            <a:avLst/>
          </a:prstGeom>
        </p:spPr>
        <p:txBody>
          <a:bodyPr wrap="square">
            <a:spAutoFit/>
          </a:bodyPr>
          <a:lstStyle/>
          <a:p>
            <a:r>
              <a:rPr lang="zh-CN" altLang="zh-CN" sz="1600" dirty="0"/>
              <a:t>通过</a:t>
            </a:r>
            <a:r>
              <a:rPr lang="en-US" altLang="zh-CN" sz="1600" dirty="0"/>
              <a:t>Weka</a:t>
            </a:r>
            <a:r>
              <a:rPr lang="zh-CN" altLang="zh-CN" sz="1600" dirty="0"/>
              <a:t>中的</a:t>
            </a:r>
            <a:r>
              <a:rPr lang="en-US" altLang="zh-CN" sz="1600" dirty="0" err="1"/>
              <a:t>Apriori</a:t>
            </a:r>
            <a:r>
              <a:rPr lang="zh-CN" altLang="zh-CN" sz="1600" dirty="0"/>
              <a:t>算法实现不同客户价值分组</a:t>
            </a:r>
            <a:endParaRPr lang="en-US" altLang="zh-CN" sz="1600" dirty="0"/>
          </a:p>
          <a:p>
            <a:r>
              <a:rPr lang="en-US" altLang="zh-CN" sz="1600" dirty="0"/>
              <a:t>3.</a:t>
            </a:r>
            <a:r>
              <a:rPr lang="zh-CN" altLang="en-US" sz="1600" dirty="0"/>
              <a:t>运行结果分析</a:t>
            </a:r>
            <a:endParaRPr lang="zh-CN" altLang="zh-CN" sz="1600" dirty="0"/>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24416" y="2305483"/>
            <a:ext cx="7420173" cy="1323439"/>
          </a:xfrm>
          <a:prstGeom prst="rect">
            <a:avLst/>
          </a:prstGeom>
        </p:spPr>
        <p:txBody>
          <a:bodyPr wrap="square">
            <a:spAutoFit/>
          </a:bodyPr>
          <a:lstStyle/>
          <a:p>
            <a:r>
              <a:rPr lang="en-US" altLang="zh-CN" sz="1600" dirty="0"/>
              <a:t>      </a:t>
            </a:r>
            <a:r>
              <a:rPr lang="zh-CN" altLang="zh-CN" sz="1600" dirty="0"/>
              <a:t>根据预先设置的参数，最小支持度下界为</a:t>
            </a:r>
            <a:r>
              <a:rPr lang="en-US" altLang="zh-CN" sz="1600" dirty="0"/>
              <a:t>0.1</a:t>
            </a:r>
            <a:r>
              <a:rPr lang="zh-CN" altLang="zh-CN" sz="1600" dirty="0"/>
              <a:t>，关联分析产生的高频</a:t>
            </a:r>
            <a:r>
              <a:rPr lang="en-US" altLang="zh-CN" sz="1600" dirty="0"/>
              <a:t>1-</a:t>
            </a:r>
            <a:r>
              <a:rPr lang="zh-CN" altLang="zh-CN" sz="1600" dirty="0"/>
              <a:t>项目组有</a:t>
            </a:r>
            <a:r>
              <a:rPr lang="en-US" altLang="zh-CN" sz="1600" dirty="0"/>
              <a:t>15</a:t>
            </a:r>
            <a:r>
              <a:rPr lang="zh-CN" altLang="zh-CN" sz="1600" dirty="0"/>
              <a:t>个，高频</a:t>
            </a:r>
            <a:r>
              <a:rPr lang="en-US" altLang="zh-CN" sz="1600" dirty="0"/>
              <a:t>2-</a:t>
            </a:r>
            <a:r>
              <a:rPr lang="zh-CN" altLang="zh-CN" sz="1600" dirty="0"/>
              <a:t>项目组有</a:t>
            </a:r>
            <a:r>
              <a:rPr lang="en-US" altLang="zh-CN" sz="1600" dirty="0"/>
              <a:t>86</a:t>
            </a:r>
            <a:r>
              <a:rPr lang="zh-CN" altLang="zh-CN" sz="1600" dirty="0"/>
              <a:t>个，高频</a:t>
            </a:r>
            <a:r>
              <a:rPr lang="en-US" altLang="zh-CN" sz="1600" dirty="0"/>
              <a:t>3-</a:t>
            </a:r>
            <a:r>
              <a:rPr lang="zh-CN" altLang="zh-CN" sz="1600" dirty="0"/>
              <a:t>项目组有</a:t>
            </a:r>
            <a:r>
              <a:rPr lang="en-US" altLang="zh-CN" sz="1600" dirty="0"/>
              <a:t>144</a:t>
            </a:r>
            <a:r>
              <a:rPr lang="zh-CN" altLang="zh-CN" sz="1600" dirty="0"/>
              <a:t>个，高频</a:t>
            </a:r>
            <a:r>
              <a:rPr lang="en-US" altLang="zh-CN" sz="1600" dirty="0"/>
              <a:t>4-</a:t>
            </a:r>
            <a:r>
              <a:rPr lang="zh-CN" altLang="zh-CN" sz="1600" dirty="0"/>
              <a:t>项目组有</a:t>
            </a:r>
            <a:r>
              <a:rPr lang="en-US" altLang="zh-CN" sz="1600" dirty="0"/>
              <a:t>43</a:t>
            </a:r>
            <a:r>
              <a:rPr lang="zh-CN" altLang="zh-CN" sz="1600" dirty="0"/>
              <a:t>个。</a:t>
            </a:r>
            <a:endParaRPr lang="zh-CN" altLang="zh-CN" sz="1600" dirty="0"/>
          </a:p>
          <a:p>
            <a:r>
              <a:rPr lang="en-US" altLang="zh-CN" sz="1600" dirty="0"/>
              <a:t>     </a:t>
            </a:r>
            <a:r>
              <a:rPr lang="zh-CN" altLang="zh-CN" sz="1600" dirty="0"/>
              <a:t>最好的规则：</a:t>
            </a:r>
            <a:r>
              <a:rPr lang="en-US" altLang="zh-CN" sz="1600" dirty="0"/>
              <a:t>children=NO mortgage=NO pep=NO 49 ==&gt; married=YES 48</a:t>
            </a:r>
            <a:r>
              <a:rPr lang="zh-CN" altLang="zh-CN" sz="1600" dirty="0"/>
              <a:t>，解读最好的规则，置信度为</a:t>
            </a:r>
            <a:r>
              <a:rPr lang="en-US" altLang="zh-CN" sz="1600" dirty="0"/>
              <a:t>0.98</a:t>
            </a:r>
            <a:r>
              <a:rPr lang="zh-CN" altLang="zh-CN" sz="1600" dirty="0"/>
              <a:t>，不是儿童并且没有抵押，没有股权计划书则推出为已经结婚了的人。其他的参数可根据自身进行修改设置。</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0" y="884323"/>
            <a:ext cx="1205779" cy="369332"/>
          </a:xfrm>
          <a:prstGeom prst="rect">
            <a:avLst/>
          </a:prstGeom>
        </p:spPr>
        <p:txBody>
          <a:bodyPr wrap="none">
            <a:spAutoFit/>
          </a:bodyPr>
          <a:lstStyle/>
          <a:p>
            <a:r>
              <a:rPr lang="en-US" altLang="zh-CN" b="1" dirty="0"/>
              <a:t>6.5.3</a:t>
            </a:r>
            <a:r>
              <a:rPr lang="zh-CN" altLang="en-US" b="1" dirty="0"/>
              <a:t>总结</a:t>
            </a:r>
            <a:endParaRPr lang="zh-CN" altLang="zh-CN" b="1"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4481996" cy="323165"/>
          </a:xfrm>
          <a:prstGeom prst="rect">
            <a:avLst/>
          </a:prstGeom>
          <a:noFill/>
        </p:spPr>
        <p:txBody>
          <a:bodyPr wrap="none" lIns="0" tIns="0" rIns="0" bIns="0" rtlCol="0">
            <a:spAutoFit/>
          </a:bodyPr>
          <a:lstStyle/>
          <a:p>
            <a:r>
              <a:rPr lang="en-US" altLang="zh-CN" sz="2100" b="1" spc="225" dirty="0">
                <a:solidFill>
                  <a:prstClr val="white"/>
                </a:solidFill>
              </a:rPr>
              <a:t>6.5 </a:t>
            </a:r>
            <a:r>
              <a:rPr lang="zh-CN" altLang="en-US" sz="2100" b="1" spc="225" dirty="0">
                <a:solidFill>
                  <a:prstClr val="white"/>
                </a:solidFill>
              </a:rPr>
              <a:t>实战：个人信用关联规则挖掘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5" name="Rectangle 4"/>
          <p:cNvSpPr>
            <a:spLocks noChangeArrowheads="1"/>
          </p:cNvSpPr>
          <p:nvPr/>
        </p:nvSpPr>
        <p:spPr bwMode="auto">
          <a:xfrm>
            <a:off x="1081449" y="2404698"/>
            <a:ext cx="11524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flipV="1">
            <a:off x="3179442" y="2956470"/>
            <a:ext cx="9649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508958" y="2617681"/>
            <a:ext cx="116388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5" name="矩形 74"/>
          <p:cNvSpPr/>
          <p:nvPr/>
        </p:nvSpPr>
        <p:spPr>
          <a:xfrm>
            <a:off x="424416" y="2305483"/>
            <a:ext cx="7420173" cy="1354217"/>
          </a:xfrm>
          <a:prstGeom prst="rect">
            <a:avLst/>
          </a:prstGeom>
        </p:spPr>
        <p:txBody>
          <a:bodyPr wrap="square">
            <a:spAutoFit/>
          </a:bodyPr>
          <a:lstStyle/>
          <a:p>
            <a:r>
              <a:rPr lang="en-US" altLang="zh-CN" dirty="0"/>
              <a:t>       </a:t>
            </a:r>
            <a:r>
              <a:rPr lang="zh-CN" altLang="zh-CN" sz="1600" dirty="0"/>
              <a:t>由上述</a:t>
            </a:r>
            <a:r>
              <a:rPr lang="en-US" altLang="zh-CN" sz="1600" dirty="0" err="1"/>
              <a:t>Apriori</a:t>
            </a:r>
            <a:r>
              <a:rPr lang="zh-CN" altLang="zh-CN" sz="1600" dirty="0"/>
              <a:t>算法分析，可得出相关的关联规则，然而</a:t>
            </a:r>
            <a:r>
              <a:rPr lang="en-US" altLang="zh-CN" sz="1600" dirty="0" err="1"/>
              <a:t>Apriori</a:t>
            </a:r>
            <a:r>
              <a:rPr lang="zh-CN" altLang="zh-CN" sz="1600" dirty="0"/>
              <a:t>算法存在着产生候选项目集效率低和频繁扫描数据等缺点，</a:t>
            </a:r>
            <a:r>
              <a:rPr lang="en-US" altLang="zh-CN" sz="1600" dirty="0" err="1"/>
              <a:t>Apriori</a:t>
            </a:r>
            <a:r>
              <a:rPr lang="zh-CN" altLang="zh-CN" sz="1600" dirty="0"/>
              <a:t>算法有两个致命的性能瓶颈：多次扫描事务数据库，需要很大的</a:t>
            </a:r>
            <a:r>
              <a:rPr lang="en-US" altLang="zh-CN" sz="1600" dirty="0"/>
              <a:t>I/O</a:t>
            </a:r>
            <a:r>
              <a:rPr lang="zh-CN" altLang="zh-CN" sz="1600" dirty="0"/>
              <a:t>负载；产生庞大的候选集。若需要进行大数据分析，则需要对其性能进行改进，或者是考虑使用</a:t>
            </a:r>
            <a:r>
              <a:rPr lang="en-US" altLang="zh-CN" sz="1600" dirty="0"/>
              <a:t>FP-growth</a:t>
            </a:r>
            <a:r>
              <a:rPr lang="zh-CN" altLang="zh-CN" sz="1600" dirty="0"/>
              <a:t>算法来高效发现频繁项集。</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399" y="689393"/>
            <a:ext cx="8743995" cy="6340197"/>
          </a:xfrm>
          <a:prstGeom prst="rect">
            <a:avLst/>
          </a:prstGeom>
        </p:spPr>
        <p:txBody>
          <a:bodyPr wrap="square">
            <a:spAutoFit/>
          </a:bodyPr>
          <a:lstStyle/>
          <a:p>
            <a:pPr>
              <a:lnSpc>
                <a:spcPct val="150000"/>
              </a:lnSpc>
            </a:pPr>
            <a:r>
              <a:rPr lang="en-US" altLang="zh-CN" sz="1600" spc="225" dirty="0">
                <a:solidFill>
                  <a:prstClr val="white"/>
                </a:solidFill>
              </a:rPr>
              <a:t>1</a:t>
            </a:r>
            <a:r>
              <a:rPr lang="zh-CN" altLang="zh-CN" sz="1600" spc="225" dirty="0">
                <a:solidFill>
                  <a:prstClr val="white"/>
                </a:solidFill>
              </a:rPr>
              <a:t>．</a:t>
            </a:r>
            <a:r>
              <a:rPr lang="zh-CN" altLang="en-US" sz="1600" spc="225" dirty="0">
                <a:solidFill>
                  <a:prstClr val="white"/>
                </a:solidFill>
              </a:rPr>
              <a:t>给出一个小例子表明强关联规则中的项实际上可能是负相关的。</a:t>
            </a:r>
            <a:endParaRPr lang="zh-CN" altLang="zh-CN" sz="1600" spc="225" dirty="0">
              <a:solidFill>
                <a:prstClr val="white"/>
              </a:solidFill>
            </a:endParaRPr>
          </a:p>
          <a:p>
            <a:pPr>
              <a:lnSpc>
                <a:spcPct val="150000"/>
              </a:lnSpc>
            </a:pPr>
            <a:r>
              <a:rPr lang="en-US" altLang="zh-CN" sz="1600" spc="225" dirty="0">
                <a:solidFill>
                  <a:prstClr val="white"/>
                </a:solidFill>
              </a:rPr>
              <a:t>2</a:t>
            </a:r>
            <a:r>
              <a:rPr lang="zh-CN" altLang="zh-CN" sz="1600" spc="225" dirty="0">
                <a:solidFill>
                  <a:prstClr val="white"/>
                </a:solidFill>
              </a:rPr>
              <a:t>．</a:t>
            </a:r>
            <a:r>
              <a:rPr lang="zh-CN" altLang="en-US" sz="1600" spc="225" dirty="0">
                <a:solidFill>
                  <a:prstClr val="white"/>
                </a:solidFill>
              </a:rPr>
              <a:t>假定大型事务数据库</a:t>
            </a:r>
            <a:r>
              <a:rPr lang="en-US" altLang="zh-CN" sz="1600" spc="225" dirty="0">
                <a:solidFill>
                  <a:prstClr val="white"/>
                </a:solidFill>
              </a:rPr>
              <a:t>DB</a:t>
            </a:r>
            <a:r>
              <a:rPr lang="zh-CN" altLang="en-US" sz="1600" spc="225" dirty="0">
                <a:solidFill>
                  <a:prstClr val="white"/>
                </a:solidFill>
              </a:rPr>
              <a:t>的频繁项集已经存储，讨论：如果新的事务集</a:t>
            </a:r>
            <a:r>
              <a:rPr lang="en-US" altLang="zh-CN" sz="1600" dirty="0">
                <a:solidFill>
                  <a:schemeClr val="bg1"/>
                </a:solidFill>
              </a:rPr>
              <a:t>△DB</a:t>
            </a:r>
            <a:r>
              <a:rPr lang="zh-CN" altLang="zh-CN" sz="1600" dirty="0">
                <a:solidFill>
                  <a:schemeClr val="bg1"/>
                </a:solidFill>
              </a:rPr>
              <a:t>加入，在相同的最小支持度阈值下，如何有效的挖掘全局关联规则</a:t>
            </a:r>
            <a:r>
              <a:rPr lang="zh-CN" altLang="zh-CN" sz="1600" spc="225" dirty="0">
                <a:solidFill>
                  <a:prstClr val="white"/>
                </a:solidFill>
              </a:rPr>
              <a:t>？</a:t>
            </a:r>
            <a:endParaRPr lang="zh-CN" altLang="zh-CN" sz="1600" spc="225" dirty="0">
              <a:solidFill>
                <a:prstClr val="white"/>
              </a:solidFill>
            </a:endParaRPr>
          </a:p>
          <a:p>
            <a:r>
              <a:rPr lang="en-US" altLang="zh-CN" sz="1600" spc="225" dirty="0">
                <a:solidFill>
                  <a:prstClr val="white"/>
                </a:solidFill>
              </a:rPr>
              <a:t>3</a:t>
            </a:r>
            <a:r>
              <a:rPr lang="zh-CN" altLang="zh-CN" sz="1600" spc="225" dirty="0">
                <a:solidFill>
                  <a:prstClr val="white"/>
                </a:solidFill>
              </a:rPr>
              <a:t>．</a:t>
            </a:r>
            <a:r>
              <a:rPr lang="zh-CN" altLang="zh-CN" sz="1600" dirty="0">
                <a:solidFill>
                  <a:schemeClr val="bg1"/>
                </a:solidFill>
              </a:rPr>
              <a:t>考虑下面的频繁</a:t>
            </a:r>
            <a:r>
              <a:rPr lang="en-US" altLang="zh-CN" sz="1600" dirty="0">
                <a:solidFill>
                  <a:schemeClr val="bg1"/>
                </a:solidFill>
              </a:rPr>
              <a:t>-3</a:t>
            </a:r>
            <a:r>
              <a:rPr lang="zh-CN" altLang="zh-CN" sz="1600" dirty="0">
                <a:solidFill>
                  <a:schemeClr val="bg1"/>
                </a:solidFill>
              </a:rPr>
              <a:t>项集的集合：</a:t>
            </a:r>
            <a:endParaRPr lang="zh-CN" altLang="zh-CN" sz="1600" dirty="0">
              <a:solidFill>
                <a:schemeClr val="bg1"/>
              </a:solidFill>
            </a:endParaRPr>
          </a:p>
          <a:p>
            <a:r>
              <a:rPr lang="en-US" altLang="zh-CN" sz="1600" dirty="0">
                <a:solidFill>
                  <a:schemeClr val="bg1"/>
                </a:solidFill>
              </a:rPr>
              <a:t>{1,2,3}</a:t>
            </a:r>
            <a:r>
              <a:rPr lang="zh-CN" altLang="zh-CN" sz="1600" dirty="0">
                <a:solidFill>
                  <a:schemeClr val="bg1"/>
                </a:solidFill>
              </a:rPr>
              <a:t>，</a:t>
            </a:r>
            <a:r>
              <a:rPr lang="en-US" altLang="zh-CN" sz="1600" dirty="0">
                <a:solidFill>
                  <a:schemeClr val="bg1"/>
                </a:solidFill>
              </a:rPr>
              <a:t>{1,2,4}</a:t>
            </a:r>
            <a:r>
              <a:rPr lang="zh-CN" altLang="zh-CN" sz="1600" dirty="0">
                <a:solidFill>
                  <a:schemeClr val="bg1"/>
                </a:solidFill>
              </a:rPr>
              <a:t>，</a:t>
            </a:r>
            <a:r>
              <a:rPr lang="en-US" altLang="zh-CN" sz="1600" dirty="0">
                <a:solidFill>
                  <a:schemeClr val="bg1"/>
                </a:solidFill>
              </a:rPr>
              <a:t>{1,2,5}</a:t>
            </a:r>
            <a:r>
              <a:rPr lang="zh-CN" altLang="zh-CN" sz="1600" dirty="0">
                <a:solidFill>
                  <a:schemeClr val="bg1"/>
                </a:solidFill>
              </a:rPr>
              <a:t>，</a:t>
            </a:r>
            <a:r>
              <a:rPr lang="en-US" altLang="zh-CN" sz="1600" dirty="0">
                <a:solidFill>
                  <a:schemeClr val="bg1"/>
                </a:solidFill>
              </a:rPr>
              <a:t>{1,3,4}</a:t>
            </a:r>
            <a:r>
              <a:rPr lang="zh-CN" altLang="zh-CN" sz="1600" dirty="0">
                <a:solidFill>
                  <a:schemeClr val="bg1"/>
                </a:solidFill>
              </a:rPr>
              <a:t>，</a:t>
            </a:r>
            <a:r>
              <a:rPr lang="en-US" altLang="zh-CN" sz="1600" dirty="0">
                <a:solidFill>
                  <a:schemeClr val="bg1"/>
                </a:solidFill>
              </a:rPr>
              <a:t>{1,3,5}</a:t>
            </a:r>
            <a:r>
              <a:rPr lang="zh-CN" altLang="zh-CN" sz="1600" dirty="0">
                <a:solidFill>
                  <a:schemeClr val="bg1"/>
                </a:solidFill>
              </a:rPr>
              <a:t>，</a:t>
            </a:r>
            <a:r>
              <a:rPr lang="en-US" altLang="zh-CN" sz="1600" dirty="0">
                <a:solidFill>
                  <a:schemeClr val="bg1"/>
                </a:solidFill>
              </a:rPr>
              <a:t>{2,3,4}</a:t>
            </a:r>
            <a:r>
              <a:rPr lang="zh-CN" altLang="zh-CN" sz="1600" dirty="0">
                <a:solidFill>
                  <a:schemeClr val="bg1"/>
                </a:solidFill>
              </a:rPr>
              <a:t>，</a:t>
            </a:r>
            <a:r>
              <a:rPr lang="en-US" altLang="zh-CN" sz="1600" dirty="0">
                <a:solidFill>
                  <a:schemeClr val="bg1"/>
                </a:solidFill>
              </a:rPr>
              <a:t>{2,3,5}</a:t>
            </a:r>
            <a:r>
              <a:rPr lang="zh-CN" altLang="zh-CN" sz="1600" dirty="0">
                <a:solidFill>
                  <a:schemeClr val="bg1"/>
                </a:solidFill>
              </a:rPr>
              <a:t>，</a:t>
            </a:r>
            <a:r>
              <a:rPr lang="en-US" altLang="zh-CN" sz="1600" dirty="0">
                <a:solidFill>
                  <a:schemeClr val="bg1"/>
                </a:solidFill>
              </a:rPr>
              <a:t>{3,4,5}</a:t>
            </a:r>
            <a:endParaRPr lang="zh-CN" altLang="zh-CN" sz="1600" dirty="0">
              <a:solidFill>
                <a:schemeClr val="bg1"/>
              </a:solidFill>
            </a:endParaRPr>
          </a:p>
          <a:p>
            <a:r>
              <a:rPr lang="zh-CN" altLang="zh-CN" sz="1600" dirty="0">
                <a:solidFill>
                  <a:schemeClr val="bg1"/>
                </a:solidFill>
              </a:rPr>
              <a:t>假定数据集中只有</a:t>
            </a:r>
            <a:r>
              <a:rPr lang="en-US" altLang="zh-CN" sz="1600" dirty="0">
                <a:solidFill>
                  <a:schemeClr val="bg1"/>
                </a:solidFill>
              </a:rPr>
              <a:t>5</a:t>
            </a:r>
            <a:r>
              <a:rPr lang="zh-CN" altLang="zh-CN" sz="1600" dirty="0">
                <a:solidFill>
                  <a:schemeClr val="bg1"/>
                </a:solidFill>
              </a:rPr>
              <a:t>个项。列出</a:t>
            </a:r>
            <a:r>
              <a:rPr lang="en-US" altLang="zh-CN" sz="1600" dirty="0" err="1">
                <a:solidFill>
                  <a:schemeClr val="bg1"/>
                </a:solidFill>
              </a:rPr>
              <a:t>Apriori</a:t>
            </a:r>
            <a:r>
              <a:rPr lang="zh-CN" altLang="zh-CN" sz="1600" dirty="0">
                <a:solidFill>
                  <a:schemeClr val="bg1"/>
                </a:solidFill>
              </a:rPr>
              <a:t>算法的候选产生过程得到的所有候选</a:t>
            </a:r>
            <a:r>
              <a:rPr lang="en-US" altLang="zh-CN" sz="1600" dirty="0">
                <a:solidFill>
                  <a:schemeClr val="bg1"/>
                </a:solidFill>
              </a:rPr>
              <a:t>4-</a:t>
            </a:r>
            <a:r>
              <a:rPr lang="zh-CN" altLang="zh-CN" sz="1600" dirty="0">
                <a:solidFill>
                  <a:schemeClr val="bg1"/>
                </a:solidFill>
              </a:rPr>
              <a:t>项集，以及剪枝步后剩下的所有候选</a:t>
            </a:r>
            <a:r>
              <a:rPr lang="en-US" altLang="zh-CN" sz="1600" dirty="0">
                <a:solidFill>
                  <a:schemeClr val="bg1"/>
                </a:solidFill>
              </a:rPr>
              <a:t>4-</a:t>
            </a:r>
            <a:r>
              <a:rPr lang="zh-CN" altLang="zh-CN" sz="1600" dirty="0">
                <a:solidFill>
                  <a:schemeClr val="bg1"/>
                </a:solidFill>
              </a:rPr>
              <a:t>项集。</a:t>
            </a:r>
            <a:endParaRPr lang="zh-CN" altLang="zh-CN" sz="1600" spc="225" dirty="0">
              <a:solidFill>
                <a:prstClr val="white"/>
              </a:solidFill>
            </a:endParaRPr>
          </a:p>
          <a:p>
            <a:pPr>
              <a:lnSpc>
                <a:spcPct val="150000"/>
              </a:lnSpc>
            </a:pPr>
            <a:r>
              <a:rPr lang="en-US" altLang="zh-CN" sz="1600" spc="225" dirty="0">
                <a:solidFill>
                  <a:prstClr val="white"/>
                </a:solidFill>
              </a:rPr>
              <a:t>4</a:t>
            </a:r>
            <a:r>
              <a:rPr lang="zh-CN" altLang="zh-CN" sz="1600" spc="225" dirty="0">
                <a:solidFill>
                  <a:prstClr val="white"/>
                </a:solidFill>
              </a:rPr>
              <a:t>．</a:t>
            </a:r>
            <a:r>
              <a:rPr lang="zh-CN" altLang="zh-CN" sz="1600" dirty="0">
                <a:solidFill>
                  <a:schemeClr val="bg1"/>
                </a:solidFill>
              </a:rPr>
              <a:t>下表为某超市事务数据，其中</a:t>
            </a:r>
            <a:r>
              <a:rPr lang="en-US" altLang="zh-CN" sz="1600" dirty="0">
                <a:solidFill>
                  <a:schemeClr val="bg1"/>
                </a:solidFill>
              </a:rPr>
              <a:t>hot dog</a:t>
            </a:r>
            <a:r>
              <a:rPr lang="zh-CN" altLang="zh-CN" sz="1600" dirty="0">
                <a:solidFill>
                  <a:schemeClr val="bg1"/>
                </a:solidFill>
              </a:rPr>
              <a:t>表示含热狗的事务，</a:t>
            </a:r>
            <a:r>
              <a:rPr lang="en-US" altLang="zh-CN" sz="1600" dirty="0">
                <a:solidFill>
                  <a:schemeClr val="bg1"/>
                </a:solidFill>
              </a:rPr>
              <a:t>hot dog</a:t>
            </a:r>
            <a:r>
              <a:rPr lang="zh-CN" altLang="zh-CN" sz="1600" dirty="0">
                <a:solidFill>
                  <a:schemeClr val="bg1"/>
                </a:solidFill>
              </a:rPr>
              <a:t>表示不包含热狗的事务，</a:t>
            </a:r>
            <a:r>
              <a:rPr lang="en-US" altLang="zh-CN" sz="1600" dirty="0">
                <a:solidFill>
                  <a:schemeClr val="bg1"/>
                </a:solidFill>
              </a:rPr>
              <a:t>hamburger</a:t>
            </a:r>
            <a:r>
              <a:rPr lang="zh-CN" altLang="zh-CN" sz="1600" dirty="0">
                <a:solidFill>
                  <a:schemeClr val="bg1"/>
                </a:solidFill>
              </a:rPr>
              <a:t>表示包含汉堡包的事务，</a:t>
            </a:r>
            <a:r>
              <a:rPr lang="en-US" altLang="zh-CN" sz="1600" dirty="0">
                <a:solidFill>
                  <a:schemeClr val="bg1"/>
                </a:solidFill>
              </a:rPr>
              <a:t>hamburger</a:t>
            </a:r>
            <a:r>
              <a:rPr lang="zh-CN" altLang="zh-CN" sz="1600" dirty="0">
                <a:solidFill>
                  <a:schemeClr val="bg1"/>
                </a:solidFill>
              </a:rPr>
              <a:t>表示不包含汉堡包的事务。</a:t>
            </a:r>
            <a:endParaRPr lang="en-US" altLang="zh-CN" sz="1600"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endParaRPr lang="en-US" altLang="zh-CN" sz="1600" spc="225" dirty="0">
              <a:solidFill>
                <a:schemeClr val="bg1"/>
              </a:solidFill>
            </a:endParaRPr>
          </a:p>
          <a:p>
            <a:pPr>
              <a:lnSpc>
                <a:spcPct val="150000"/>
              </a:lnSpc>
            </a:pPr>
            <a:r>
              <a:rPr lang="zh-CN" altLang="zh-CN" sz="1600" dirty="0">
                <a:solidFill>
                  <a:schemeClr val="bg1"/>
                </a:solidFill>
              </a:rPr>
              <a:t>假设最小支持度阈值</a:t>
            </a:r>
            <a:r>
              <a:rPr lang="en-US" altLang="zh-CN" sz="1600" dirty="0" err="1">
                <a:solidFill>
                  <a:schemeClr val="bg1"/>
                </a:solidFill>
              </a:rPr>
              <a:t>minsup</a:t>
            </a:r>
            <a:r>
              <a:rPr lang="en-US" altLang="zh-CN" sz="1600" dirty="0">
                <a:solidFill>
                  <a:schemeClr val="bg1"/>
                </a:solidFill>
              </a:rPr>
              <a:t>=20%</a:t>
            </a:r>
            <a:r>
              <a:rPr lang="zh-CN" altLang="zh-CN" sz="1600" dirty="0">
                <a:solidFill>
                  <a:schemeClr val="bg1"/>
                </a:solidFill>
              </a:rPr>
              <a:t>，最小置信度阈值</a:t>
            </a:r>
            <a:r>
              <a:rPr lang="en-US" altLang="zh-CN" sz="1600" dirty="0" err="1">
                <a:solidFill>
                  <a:schemeClr val="bg1"/>
                </a:solidFill>
              </a:rPr>
              <a:t>mincon</a:t>
            </a:r>
            <a:r>
              <a:rPr lang="en-US" altLang="zh-CN" sz="1600" dirty="0">
                <a:solidFill>
                  <a:schemeClr val="bg1"/>
                </a:solidFill>
              </a:rPr>
              <a:t>=70%</a:t>
            </a:r>
            <a:r>
              <a:rPr lang="zh-CN" altLang="zh-CN" sz="1600" dirty="0">
                <a:solidFill>
                  <a:schemeClr val="bg1"/>
                </a:solidFill>
              </a:rPr>
              <a:t>，试问热狗和汉堡包的关联性如何？</a:t>
            </a:r>
            <a:endParaRPr lang="zh-CN" altLang="zh-CN" sz="1600" spc="225" dirty="0">
              <a:solidFill>
                <a:schemeClr val="bg1"/>
              </a:solidFill>
            </a:endParaRPr>
          </a:p>
          <a:p>
            <a:pPr>
              <a:lnSpc>
                <a:spcPct val="150000"/>
              </a:lnSpc>
            </a:pPr>
            <a:r>
              <a:rPr lang="en-US" altLang="zh-CN" sz="1600" spc="225" dirty="0">
                <a:solidFill>
                  <a:prstClr val="white"/>
                </a:solidFill>
              </a:rPr>
              <a:t>5</a:t>
            </a:r>
            <a:r>
              <a:rPr lang="zh-CN" altLang="zh-CN" sz="1600" spc="225" dirty="0">
                <a:solidFill>
                  <a:prstClr val="white"/>
                </a:solidFill>
              </a:rPr>
              <a:t>．</a:t>
            </a:r>
            <a:r>
              <a:rPr lang="zh-CN" altLang="zh-CN" sz="1600" dirty="0">
                <a:solidFill>
                  <a:schemeClr val="bg1"/>
                </a:solidFill>
              </a:rPr>
              <a:t>证明从包含</a:t>
            </a:r>
            <a:r>
              <a:rPr lang="en-US" altLang="zh-CN" sz="1600" dirty="0">
                <a:solidFill>
                  <a:schemeClr val="bg1"/>
                </a:solidFill>
              </a:rPr>
              <a:t>d</a:t>
            </a:r>
            <a:r>
              <a:rPr lang="zh-CN" altLang="zh-CN" sz="1600" dirty="0">
                <a:solidFill>
                  <a:schemeClr val="bg1"/>
                </a:solidFill>
              </a:rPr>
              <a:t>个项的数据集提取的可能规则总数是：</a:t>
            </a:r>
            <a:r>
              <a:rPr lang="en-US" altLang="zh-CN" sz="1600" dirty="0">
                <a:solidFill>
                  <a:schemeClr val="bg1"/>
                </a:solidFill>
              </a:rPr>
              <a:t>R=3</a:t>
            </a:r>
            <a:r>
              <a:rPr lang="en-US" altLang="zh-CN" sz="1600" baseline="30000" dirty="0">
                <a:solidFill>
                  <a:schemeClr val="bg1"/>
                </a:solidFill>
              </a:rPr>
              <a:t>d</a:t>
            </a:r>
            <a:r>
              <a:rPr lang="en-US" altLang="zh-CN" sz="1600" dirty="0">
                <a:solidFill>
                  <a:schemeClr val="bg1"/>
                </a:solidFill>
              </a:rPr>
              <a:t>-2</a:t>
            </a:r>
            <a:r>
              <a:rPr lang="en-US" altLang="zh-CN" sz="1600" baseline="30000" dirty="0">
                <a:solidFill>
                  <a:schemeClr val="bg1"/>
                </a:solidFill>
              </a:rPr>
              <a:t>d+1</a:t>
            </a:r>
            <a:r>
              <a:rPr lang="en-US" altLang="zh-CN" sz="1600" dirty="0">
                <a:solidFill>
                  <a:schemeClr val="bg1"/>
                </a:solidFill>
              </a:rPr>
              <a:t>+1</a:t>
            </a:r>
            <a:endParaRPr lang="en-US" altLang="zh-CN" sz="1600" spc="225" dirty="0">
              <a:solidFill>
                <a:prstClr val="white"/>
              </a:solidFill>
            </a:endParaRPr>
          </a:p>
          <a:p>
            <a:pPr>
              <a:lnSpc>
                <a:spcPct val="150000"/>
              </a:lnSpc>
            </a:pPr>
            <a:r>
              <a:rPr lang="zh-CN" altLang="zh-CN" sz="1600" dirty="0">
                <a:solidFill>
                  <a:schemeClr val="bg1"/>
                </a:solidFill>
              </a:rPr>
              <a:t>提示：首先，计算创建形成规则左部项集的方法数，然后对每个选定为规则左部的</a:t>
            </a:r>
            <a:r>
              <a:rPr lang="en-US" altLang="zh-CN" sz="1600" dirty="0">
                <a:solidFill>
                  <a:schemeClr val="bg1"/>
                </a:solidFill>
              </a:rPr>
              <a:t>k</a:t>
            </a:r>
            <a:r>
              <a:rPr lang="zh-CN" altLang="zh-CN" sz="1600" dirty="0">
                <a:solidFill>
                  <a:schemeClr val="bg1"/>
                </a:solidFill>
              </a:rPr>
              <a:t>项集，计算选择剩下的</a:t>
            </a:r>
            <a:r>
              <a:rPr lang="en-US" altLang="zh-CN" sz="1600" dirty="0">
                <a:solidFill>
                  <a:schemeClr val="bg1"/>
                </a:solidFill>
              </a:rPr>
              <a:t>d-k</a:t>
            </a:r>
            <a:r>
              <a:rPr lang="zh-CN" altLang="zh-CN" sz="1600" dirty="0">
                <a:solidFill>
                  <a:schemeClr val="bg1"/>
                </a:solidFill>
              </a:rPr>
              <a:t>个项形成规则右部的方法数。</a:t>
            </a:r>
            <a:endParaRPr lang="zh-CN" altLang="zh-CN" sz="1600" spc="225" dirty="0">
              <a:solidFill>
                <a:schemeClr val="bg1"/>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2"/>
          <a:stretch>
            <a:fillRect/>
          </a:stretch>
        </p:blipFill>
        <p:spPr>
          <a:xfrm>
            <a:off x="2133732" y="3548247"/>
            <a:ext cx="3953775" cy="145641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1570751"/>
              </a:xfrm>
              <a:prstGeom prst="rect">
                <a:avLst/>
              </a:prstGeom>
            </p:spPr>
            <p:txBody>
              <a:bodyPr wrap="square">
                <a:spAutoFit/>
              </a:bodyPr>
              <a:lstStyle/>
              <a:p>
                <a:r>
                  <a:rPr lang="en-US" altLang="zh-CN" sz="1600" b="1" dirty="0"/>
                  <a:t>2.</a:t>
                </a:r>
                <a:r>
                  <a:rPr lang="zh-CN" altLang="zh-CN" sz="1600" b="1" dirty="0"/>
                  <a:t>关联规则（</a:t>
                </a:r>
                <a:r>
                  <a:rPr lang="en-US" altLang="zh-CN" sz="1600" b="1" dirty="0"/>
                  <a:t>Association Rule</a:t>
                </a:r>
                <a:r>
                  <a:rPr lang="zh-CN" altLang="zh-CN" sz="1600" b="1" dirty="0"/>
                  <a:t>）</a:t>
                </a:r>
                <a:endParaRPr lang="zh-CN" altLang="zh-CN" sz="1600" dirty="0"/>
              </a:p>
              <a:p>
                <a:r>
                  <a:rPr lang="en-US" altLang="zh-CN" sz="1600" dirty="0"/>
                  <a:t>      </a:t>
                </a:r>
                <a:r>
                  <a:rPr lang="zh-CN" altLang="zh-CN" sz="1600" dirty="0"/>
                  <a:t>关联规则一般表示为</a:t>
                </a:r>
                <a14:m>
                  <m:oMath xmlns:m="http://schemas.openxmlformats.org/officeDocument/2006/math">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oMath>
                </a14:m>
                <a:r>
                  <a:rPr lang="zh-CN" altLang="zh-CN" sz="1600" dirty="0"/>
                  <a:t>的形式，左侧的项集</a:t>
                </a:r>
                <a:r>
                  <a:rPr lang="en-US" altLang="zh-CN" sz="1600" dirty="0"/>
                  <a:t>X</a:t>
                </a:r>
                <a:r>
                  <a:rPr lang="zh-CN" altLang="zh-CN" sz="1600" dirty="0"/>
                  <a:t>为先决条件，右侧项集</a:t>
                </a:r>
                <a:r>
                  <a:rPr lang="en-US" altLang="zh-CN" sz="1600" dirty="0"/>
                  <a:t>Y</a:t>
                </a:r>
                <a:r>
                  <a:rPr lang="zh-CN" altLang="zh-CN" sz="1600" dirty="0"/>
                  <a:t>为关联结果，用于表示数据内隐含的关联性。例如：假定关联规则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成立，则表示购买了尿布的消费者往往也会购买啤酒这一商品。</a:t>
                </a:r>
                <a:endParaRPr lang="en-US" altLang="zh-CN" sz="1600" dirty="0"/>
              </a:p>
              <a:p>
                <a:r>
                  <a:rPr lang="en-US" altLang="zh-CN" sz="1600" dirty="0"/>
                  <a:t>       </a:t>
                </a:r>
                <a:r>
                  <a:rPr lang="zh-CN" altLang="zh-CN" sz="1600" dirty="0"/>
                  <a:t>关联规则的有用性和可靠性，由规则的</a:t>
                </a:r>
                <a:r>
                  <a:rPr lang="zh-CN" altLang="zh-CN" sz="1600" b="1" dirty="0"/>
                  <a:t>支持度</a:t>
                </a:r>
                <a:r>
                  <a:rPr lang="zh-CN" altLang="zh-CN" sz="1600" dirty="0"/>
                  <a:t>（</a:t>
                </a:r>
                <a:r>
                  <a:rPr lang="en-US" altLang="zh-CN" sz="1600" dirty="0"/>
                  <a:t>support</a:t>
                </a:r>
                <a:r>
                  <a:rPr lang="zh-CN" altLang="zh-CN" sz="1600" dirty="0"/>
                  <a:t>）、</a:t>
                </a:r>
                <a:r>
                  <a:rPr lang="zh-CN" altLang="zh-CN" sz="1600" b="1" dirty="0"/>
                  <a:t>置信度</a:t>
                </a:r>
                <a:r>
                  <a:rPr lang="zh-CN" altLang="zh-CN" sz="1600" dirty="0"/>
                  <a:t>（</a:t>
                </a:r>
                <a:r>
                  <a:rPr lang="en-US" altLang="zh-CN" sz="1600" dirty="0"/>
                  <a:t>confidence</a:t>
                </a:r>
                <a:r>
                  <a:rPr lang="zh-CN" altLang="zh-CN" sz="1600" dirty="0"/>
                  <a:t>）和</a:t>
                </a:r>
                <a:r>
                  <a:rPr lang="zh-CN" altLang="zh-CN" sz="1600" b="1" dirty="0"/>
                  <a:t>提升度</a:t>
                </a:r>
                <a:r>
                  <a:rPr lang="zh-CN" altLang="zh-CN" sz="1600" dirty="0"/>
                  <a:t>（</a:t>
                </a:r>
                <a:r>
                  <a:rPr lang="en-US" altLang="zh-CN" sz="1600" dirty="0"/>
                  <a:t>lift</a:t>
                </a:r>
                <a:r>
                  <a:rPr lang="zh-CN" altLang="zh-CN" sz="1600" dirty="0"/>
                  <a:t>）来度量。</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1570751"/>
              </a:xfrm>
              <a:prstGeom prst="rect">
                <a:avLst/>
              </a:prstGeom>
              <a:blipFill rotWithShape="1">
                <a:blip r:embed="rId1"/>
                <a:stretch>
                  <a:fillRect l="-467" t="-1167" b="-428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2411879"/>
              </a:xfrm>
              <a:prstGeom prst="rect">
                <a:avLst/>
              </a:prstGeom>
            </p:spPr>
            <p:txBody>
              <a:bodyPr wrap="square">
                <a:spAutoFit/>
              </a:bodyPr>
              <a:lstStyle/>
              <a:p>
                <a:r>
                  <a:rPr lang="en-US" altLang="zh-CN" sz="1600" b="1" dirty="0"/>
                  <a:t>3.</a:t>
                </a:r>
                <a:r>
                  <a:rPr lang="zh-CN" altLang="zh-CN" sz="1600" b="1" dirty="0"/>
                  <a:t>支持度（</a:t>
                </a:r>
                <a:r>
                  <a:rPr lang="en-US" altLang="zh-CN" sz="1600" b="1" dirty="0"/>
                  <a:t>support</a:t>
                </a:r>
                <a:r>
                  <a:rPr lang="zh-CN" altLang="zh-CN" sz="1600" b="1" dirty="0"/>
                  <a:t>）</a:t>
                </a:r>
                <a:endParaRPr lang="zh-CN" altLang="zh-CN" sz="1600" dirty="0"/>
              </a:p>
              <a:p>
                <a:r>
                  <a:rPr lang="en-US" altLang="zh-CN" sz="1600" dirty="0"/>
                  <a:t>    </a:t>
                </a:r>
                <a:r>
                  <a:rPr lang="zh-CN" altLang="zh-CN" sz="1600" dirty="0"/>
                  <a:t>规则的支持度是指在所有项集中</a:t>
                </a:r>
                <a:r>
                  <a:rPr lang="en-US" altLang="zh-CN" sz="1600" dirty="0"/>
                  <a:t>{X,Y}</a:t>
                </a:r>
                <a:r>
                  <a:rPr lang="zh-CN" altLang="zh-CN" sz="1600" dirty="0"/>
                  <a:t>出现的可能性，即项集中同时含有</a:t>
                </a:r>
                <a:r>
                  <a:rPr lang="en-US" altLang="zh-CN" sz="1600" dirty="0"/>
                  <a:t>X</a:t>
                </a:r>
                <a:r>
                  <a:rPr lang="zh-CN" altLang="zh-CN" sz="1600" dirty="0"/>
                  <a:t>和</a:t>
                </a:r>
                <a:r>
                  <a:rPr lang="en-US" altLang="zh-CN" sz="1600" dirty="0"/>
                  <a:t>Y</a:t>
                </a:r>
                <a:r>
                  <a:rPr lang="zh-CN" altLang="zh-CN" sz="1600" dirty="0"/>
                  <a:t>的概率：</a:t>
                </a:r>
                <a14:m>
                  <m:oMath xmlns:m="http://schemas.openxmlformats.org/officeDocument/2006/math">
                    <m:r>
                      <m:rPr>
                        <m:sty m:val="p"/>
                      </m:rPr>
                      <a:rPr lang="en-US" altLang="zh-CN" sz="1600">
                        <a:latin typeface="Cambria Math" panose="02040503050406030204" pitchFamily="18" charset="0"/>
                      </a:rPr>
                      <m:t>support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oMath>
                </a14:m>
                <a:r>
                  <a:rPr lang="zh-CN" altLang="zh-CN" sz="1600" dirty="0"/>
                  <a:t>。该指标作为关联规则有用性的度量标准，衡量了所考察关联规则在</a:t>
                </a:r>
                <a:r>
                  <a:rPr lang="en-US" altLang="zh-CN" sz="1600" dirty="0"/>
                  <a:t>“</a:t>
                </a:r>
                <a:r>
                  <a:rPr lang="zh-CN" altLang="zh-CN" sz="1600" dirty="0"/>
                  <a:t>量</a:t>
                </a:r>
                <a:r>
                  <a:rPr lang="en-US" altLang="zh-CN" sz="1600" dirty="0"/>
                  <a:t>”</a:t>
                </a:r>
                <a:r>
                  <a:rPr lang="zh-CN" altLang="zh-CN" sz="1600" dirty="0"/>
                  <a:t>上的多少。</a:t>
                </a:r>
                <a:endParaRPr lang="en-US" altLang="zh-CN" sz="1600" dirty="0"/>
              </a:p>
              <a:p>
                <a:endParaRPr lang="en-US" altLang="zh-CN" sz="1600" dirty="0"/>
              </a:p>
              <a:p>
                <a:r>
                  <a:rPr lang="en-US" altLang="zh-CN" sz="1600" dirty="0"/>
                  <a:t>        </a:t>
                </a:r>
                <a:r>
                  <a:rPr lang="zh-CN" altLang="zh-CN" sz="1600" dirty="0"/>
                  <a:t>例</a:t>
                </a:r>
                <a:r>
                  <a:rPr lang="zh-CN" altLang="en-US" sz="1600" dirty="0"/>
                  <a:t>如</a:t>
                </a:r>
                <a:r>
                  <a:rPr lang="zh-CN" altLang="zh-CN" sz="1600" dirty="0"/>
                  <a:t>，</a:t>
                </a:r>
                <a:r>
                  <a:rPr lang="zh-CN" altLang="en-US" sz="1600" dirty="0"/>
                  <a:t>如下表所示，</a:t>
                </a:r>
                <a:r>
                  <a:rPr lang="zh-CN" altLang="zh-CN" sz="1600" dirty="0"/>
                  <a:t>当我们设置最小支持度阈值</a:t>
                </a:r>
                <a:r>
                  <a:rPr lang="en-US" altLang="zh-CN" sz="1600" dirty="0" err="1"/>
                  <a:t>minsup</a:t>
                </a:r>
                <a:r>
                  <a:rPr lang="en-US" altLang="zh-CN" sz="1600" dirty="0"/>
                  <a:t>=10%</a:t>
                </a:r>
                <a:r>
                  <a:rPr lang="zh-CN" altLang="zh-CN" sz="1600" dirty="0"/>
                  <a:t>，关联规则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的支持度</a:t>
                </a:r>
                <a14:m>
                  <m:oMath xmlns:m="http://schemas.openxmlformats.org/officeDocument/2006/math">
                    <m:r>
                      <m:rPr>
                        <m:sty m:val="p"/>
                      </m:rPr>
                      <a:rPr lang="en-US" altLang="zh-CN" sz="1600">
                        <a:latin typeface="Cambria Math" panose="02040503050406030204" pitchFamily="18" charset="0"/>
                      </a:rPr>
                      <m:t>support</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a:latin typeface="Cambria Math" panose="02040503050406030204" pitchFamily="18" charset="0"/>
                          </a:rPr>
                          <m:t>4</m:t>
                        </m:r>
                      </m:num>
                      <m:den>
                        <m:r>
                          <a:rPr lang="en-US" altLang="zh-CN" sz="1600">
                            <a:latin typeface="Cambria Math" panose="02040503050406030204" pitchFamily="18" charset="0"/>
                          </a:rPr>
                          <m:t>10</m:t>
                        </m:r>
                      </m:den>
                    </m:f>
                    <m:r>
                      <a:rPr lang="en-US" altLang="zh-CN" sz="1600">
                        <a:latin typeface="Cambria Math" panose="02040503050406030204" pitchFamily="18" charset="0"/>
                      </a:rPr>
                      <m:t>=40%</m:t>
                    </m:r>
                  </m:oMath>
                </a14:m>
                <a:r>
                  <a:rPr lang="zh-CN" altLang="zh-CN" sz="1600" dirty="0"/>
                  <a:t>，意味所分析的超市所有购买交易中的</a:t>
                </a:r>
                <a:r>
                  <a:rPr lang="en-US" altLang="zh-CN" sz="1600" dirty="0"/>
                  <a:t>40%</a:t>
                </a:r>
                <a:r>
                  <a:rPr lang="zh-CN" altLang="zh-CN" sz="1600" dirty="0"/>
                  <a:t>显示尿布和啤酒被同时购买。由于关联规则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的支持度大于最小支持度阈值，因此，该规则是有效的。</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2411879"/>
              </a:xfrm>
              <a:prstGeom prst="rect">
                <a:avLst/>
              </a:prstGeom>
              <a:blipFill rotWithShape="1">
                <a:blip r:embed="rId1"/>
                <a:stretch>
                  <a:fillRect l="-467" t="-759" r="-2957" b="-2532"/>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801" y="1302499"/>
                <a:ext cx="7837709" cy="2659190"/>
              </a:xfrm>
              <a:prstGeom prst="rect">
                <a:avLst/>
              </a:prstGeom>
            </p:spPr>
            <p:txBody>
              <a:bodyPr wrap="square">
                <a:spAutoFit/>
              </a:bodyPr>
              <a:lstStyle/>
              <a:p>
                <a:r>
                  <a:rPr lang="en-US" altLang="zh-CN" sz="1600" b="1" dirty="0"/>
                  <a:t>4.</a:t>
                </a:r>
                <a:r>
                  <a:rPr lang="zh-CN" altLang="zh-CN" sz="1600" b="1" dirty="0"/>
                  <a:t>置信度（</a:t>
                </a:r>
                <a:r>
                  <a:rPr lang="en-US" altLang="zh-CN" sz="1600" b="1" dirty="0"/>
                  <a:t>confidence</a:t>
                </a:r>
                <a:r>
                  <a:rPr lang="zh-CN" altLang="zh-CN" sz="1600" b="1" dirty="0"/>
                  <a:t>）</a:t>
                </a:r>
                <a:endParaRPr lang="zh-CN" altLang="zh-CN" sz="1600" dirty="0"/>
              </a:p>
              <a:p>
                <a:r>
                  <a:rPr lang="en-US" altLang="zh-CN" sz="1600" dirty="0"/>
                  <a:t>        </a:t>
                </a:r>
                <a:r>
                  <a:rPr lang="zh-CN" altLang="zh-CN" sz="1600" dirty="0"/>
                  <a:t>规则的置信度表示在关联规则的先决条件</a:t>
                </a:r>
                <a:r>
                  <a:rPr lang="en-US" altLang="zh-CN" sz="1600" dirty="0"/>
                  <a:t>X</a:t>
                </a:r>
                <a:r>
                  <a:rPr lang="zh-CN" altLang="zh-CN" sz="1600" dirty="0"/>
                  <a:t>发生的条件下，关联结果</a:t>
                </a:r>
                <a:r>
                  <a:rPr lang="en-US" altLang="zh-CN" sz="1600" dirty="0"/>
                  <a:t>Y</a:t>
                </a:r>
                <a:r>
                  <a:rPr lang="zh-CN" altLang="zh-CN" sz="1600" dirty="0"/>
                  <a:t>发生的概率，即含有</a:t>
                </a:r>
                <a:r>
                  <a:rPr lang="en-US" altLang="zh-CN" sz="1600" dirty="0"/>
                  <a:t>X</a:t>
                </a:r>
                <a:r>
                  <a:rPr lang="zh-CN" altLang="zh-CN" sz="1600" dirty="0"/>
                  <a:t>的项集中，同时含有</a:t>
                </a:r>
                <a:r>
                  <a:rPr lang="en-US" altLang="zh-CN" sz="1600" dirty="0"/>
                  <a:t>Y</a:t>
                </a:r>
                <a:r>
                  <a:rPr lang="zh-CN" altLang="zh-CN" sz="1600" dirty="0"/>
                  <a:t>的可能性：</a:t>
                </a:r>
                <a14:m>
                  <m:oMath xmlns:m="http://schemas.openxmlformats.org/officeDocument/2006/math">
                    <m:r>
                      <m:rPr>
                        <m:sty m:val="p"/>
                      </m:rPr>
                      <a:rPr lang="en-US" altLang="zh-CN" sz="1600">
                        <a:latin typeface="Cambria Math" panose="02040503050406030204" pitchFamily="18" charset="0"/>
                      </a:rPr>
                      <m:t>confidence</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e>
                        <m:r>
                          <m:rPr>
                            <m:sty m:val="p"/>
                          </m:rPr>
                          <a:rPr lang="en-US" altLang="zh-CN" sz="1600">
                            <a:latin typeface="Cambria Math" panose="02040503050406030204" pitchFamily="18" charset="0"/>
                          </a:rPr>
                          <m:t>X</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oMath>
                </a14:m>
                <a:r>
                  <a:rPr lang="zh-CN" altLang="zh-CN" sz="1600" dirty="0"/>
                  <a:t>。。类似地，需要设置置信度最小阈值（</a:t>
                </a:r>
                <a:r>
                  <a:rPr lang="en-US" altLang="zh-CN" sz="1600" dirty="0" err="1"/>
                  <a:t>mincon</a:t>
                </a:r>
                <a:r>
                  <a:rPr lang="zh-CN" altLang="zh-CN" sz="1600" dirty="0"/>
                  <a:t>，</a:t>
                </a:r>
                <a:r>
                  <a:rPr lang="en-US" altLang="zh-CN" sz="1600" dirty="0"/>
                  <a:t>Minimum Confidence</a:t>
                </a:r>
                <a:r>
                  <a:rPr lang="zh-CN" altLang="zh-CN" sz="1600" dirty="0"/>
                  <a:t>）来进一步筛选，最终生成满足需要的关联规则，即：</a:t>
                </a:r>
                <a14:m>
                  <m:oMath xmlns:m="http://schemas.openxmlformats.org/officeDocument/2006/math">
                    <m:r>
                      <m:rPr>
                        <m:sty m:val="p"/>
                      </m:rPr>
                      <a:rPr lang="en-US" altLang="zh-CN" sz="1600">
                        <a:latin typeface="Cambria Math" panose="02040503050406030204" pitchFamily="18" charset="0"/>
                      </a:rPr>
                      <m:t>confidence</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r>
                      <m:rPr>
                        <m:sty m:val="p"/>
                      </m:rPr>
                      <a:rPr lang="en-US" altLang="zh-CN" sz="1600">
                        <a:latin typeface="Cambria Math" panose="02040503050406030204" pitchFamily="18" charset="0"/>
                      </a:rPr>
                      <m:t>mincon</m:t>
                    </m:r>
                  </m:oMath>
                </a14:m>
                <a:r>
                  <a:rPr lang="zh-CN" altLang="zh-CN" sz="1600" dirty="0"/>
                  <a:t>。</a:t>
                </a:r>
                <a:endParaRPr lang="en-US" altLang="zh-CN" sz="1600" dirty="0"/>
              </a:p>
              <a:p>
                <a:endParaRPr lang="en-US" altLang="zh-CN" sz="1600" dirty="0"/>
              </a:p>
              <a:p>
                <a:r>
                  <a:rPr lang="en-US" altLang="zh-CN" sz="1600" dirty="0"/>
                  <a:t>        </a:t>
                </a:r>
                <a:r>
                  <a:rPr lang="zh-CN" altLang="zh-CN" sz="1600" dirty="0"/>
                  <a:t>例</a:t>
                </a:r>
                <a:r>
                  <a:rPr lang="zh-CN" altLang="en-US" sz="1600" dirty="0"/>
                  <a:t>如</a:t>
                </a:r>
                <a:r>
                  <a:rPr lang="zh-CN" altLang="zh-CN" sz="1600" dirty="0"/>
                  <a:t>，</a:t>
                </a:r>
                <a:r>
                  <a:rPr lang="zh-CN" altLang="en-US" sz="1600" dirty="0"/>
                  <a:t>如下表所示，</a:t>
                </a:r>
                <a:r>
                  <a:rPr lang="zh-CN" altLang="zh-CN" sz="1600" dirty="0"/>
                  <a:t>当我们设置最小置信度阈值为</a:t>
                </a:r>
                <a:r>
                  <a:rPr lang="en-US" altLang="zh-CN" sz="1600" dirty="0"/>
                  <a:t>50%</a:t>
                </a:r>
                <a:r>
                  <a:rPr lang="zh-CN" altLang="zh-CN" sz="1600" dirty="0"/>
                  <a:t>，关联规则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的置信度</a:t>
                </a:r>
                <a14:m>
                  <m:oMath xmlns:m="http://schemas.openxmlformats.org/officeDocument/2006/math">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a:latin typeface="Cambria Math" panose="02040503050406030204" pitchFamily="18" charset="0"/>
                          </a:rPr>
                          <m:t>4</m:t>
                        </m:r>
                      </m:num>
                      <m:den>
                        <m:r>
                          <a:rPr lang="en-US" altLang="zh-CN" sz="1600">
                            <a:latin typeface="Cambria Math" panose="02040503050406030204" pitchFamily="18" charset="0"/>
                          </a:rPr>
                          <m:t>6</m:t>
                        </m:r>
                      </m:den>
                    </m:f>
                    <m:r>
                      <a:rPr lang="en-US" altLang="zh-CN" sz="1600">
                        <a:latin typeface="Cambria Math" panose="02040503050406030204" pitchFamily="18" charset="0"/>
                      </a:rPr>
                      <m:t>=66.7%</m:t>
                    </m:r>
                  </m:oMath>
                </a14:m>
                <a:r>
                  <a:rPr lang="zh-CN" altLang="zh-CN" sz="1600" dirty="0"/>
                  <a:t>，意味购买尿布的顾客中有</a:t>
                </a:r>
                <a:r>
                  <a:rPr lang="en-US" altLang="zh-CN" sz="1600" dirty="0"/>
                  <a:t>66.7%</a:t>
                </a:r>
                <a:r>
                  <a:rPr lang="zh-CN" altLang="zh-CN" sz="1600" dirty="0"/>
                  <a:t>也购买了啤酒。由于关联规则</a:t>
                </a:r>
                <a:r>
                  <a:rPr lang="en-US" altLang="zh-CN" sz="1600" dirty="0"/>
                  <a:t>“</a:t>
                </a:r>
                <a14:m>
                  <m:oMath xmlns:m="http://schemas.openxmlformats.org/officeDocument/2006/math">
                    <m:r>
                      <a:rPr lang="zh-CN" altLang="zh-CN" sz="1600">
                        <a:latin typeface="Cambria Math" panose="02040503050406030204" pitchFamily="18" charset="0"/>
                      </a:rPr>
                      <m:t>尿布</m:t>
                    </m:r>
                    <m:r>
                      <a:rPr lang="en-US" altLang="zh-CN" sz="1600">
                        <a:latin typeface="Cambria Math" panose="02040503050406030204" pitchFamily="18" charset="0"/>
                      </a:rPr>
                      <m:t>→</m:t>
                    </m:r>
                    <m:r>
                      <a:rPr lang="zh-CN" altLang="zh-CN" sz="1600">
                        <a:latin typeface="Cambria Math" panose="02040503050406030204" pitchFamily="18" charset="0"/>
                      </a:rPr>
                      <m:t>啤酒</m:t>
                    </m:r>
                  </m:oMath>
                </a14:m>
                <a:r>
                  <a:rPr lang="en-US" altLang="zh-CN" sz="1600" dirty="0"/>
                  <a:t>”</a:t>
                </a:r>
                <a:r>
                  <a:rPr lang="zh-CN" altLang="zh-CN" sz="1600" dirty="0"/>
                  <a:t>的置信度大于最小置信度阈值，因此，该规则是可靠的。</a:t>
                </a:r>
              </a:p>
            </p:txBody>
          </p:sp>
        </mc:Choice>
        <mc:Fallback>
          <p:sp>
            <p:nvSpPr>
              <p:cNvPr id="2" name="矩形 1"/>
              <p:cNvSpPr>
                <a:spLocks noRot="1" noChangeAspect="1" noMove="1" noResize="1" noEditPoints="1" noAdjustHandles="1" noChangeArrowheads="1" noChangeShapeType="1" noTextEdit="1"/>
              </p:cNvSpPr>
              <p:nvPr/>
            </p:nvSpPr>
            <p:spPr>
              <a:xfrm>
                <a:off x="430801" y="1302499"/>
                <a:ext cx="7837709" cy="2659190"/>
              </a:xfrm>
              <a:prstGeom prst="rect">
                <a:avLst/>
              </a:prstGeom>
              <a:blipFill rotWithShape="1">
                <a:blip r:embed="rId1"/>
                <a:stretch>
                  <a:fillRect l="-467" t="-688" r="-2957" b="-206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pic>
        <p:nvPicPr>
          <p:cNvPr id="3" name="图片 2"/>
          <p:cNvPicPr>
            <a:picLocks noChangeAspect="1"/>
          </p:cNvPicPr>
          <p:nvPr/>
        </p:nvPicPr>
        <p:blipFill>
          <a:blip r:embed="rId4"/>
          <a:stretch>
            <a:fillRect/>
          </a:stretch>
        </p:blipFill>
        <p:spPr>
          <a:xfrm>
            <a:off x="677068" y="4074941"/>
            <a:ext cx="7343775" cy="2028825"/>
          </a:xfrm>
          <a:prstGeom prst="rect">
            <a:avLst/>
          </a:prstGeom>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430100" y="1254923"/>
                <a:ext cx="7837709" cy="3531608"/>
              </a:xfrm>
              <a:prstGeom prst="rect">
                <a:avLst/>
              </a:prstGeom>
            </p:spPr>
            <p:txBody>
              <a:bodyPr wrap="square">
                <a:spAutoFit/>
              </a:bodyPr>
              <a:lstStyle/>
              <a:p>
                <a:r>
                  <a:rPr lang="en-US" altLang="zh-CN" sz="1600" b="1" dirty="0"/>
                  <a:t>5.</a:t>
                </a:r>
                <a:r>
                  <a:rPr lang="zh-CN" altLang="zh-CN" sz="1600" b="1" dirty="0"/>
                  <a:t>提升度（</a:t>
                </a:r>
                <a:r>
                  <a:rPr lang="en-US" altLang="zh-CN" sz="1600" b="1" dirty="0"/>
                  <a:t>lift</a:t>
                </a:r>
                <a:r>
                  <a:rPr lang="zh-CN" altLang="zh-CN" sz="1600" b="1" dirty="0"/>
                  <a:t>）</a:t>
                </a:r>
                <a:endParaRPr lang="zh-CN" altLang="zh-CN" sz="1600" dirty="0"/>
              </a:p>
              <a:p>
                <a:r>
                  <a:rPr lang="en-US" altLang="zh-CN" sz="1600" dirty="0"/>
                  <a:t>        </a:t>
                </a:r>
                <a:r>
                  <a:rPr lang="zh-CN" altLang="zh-CN" sz="1600" dirty="0"/>
                  <a:t>提升度表示在含有</a:t>
                </a:r>
                <a:r>
                  <a:rPr lang="en-US" altLang="zh-CN" sz="1600" dirty="0"/>
                  <a:t>X</a:t>
                </a:r>
                <a:r>
                  <a:rPr lang="zh-CN" altLang="zh-CN" sz="1600" dirty="0"/>
                  <a:t>的条件下同时含有</a:t>
                </a:r>
                <a:r>
                  <a:rPr lang="en-US" altLang="zh-CN" sz="1600" dirty="0"/>
                  <a:t>Y</a:t>
                </a:r>
                <a:r>
                  <a:rPr lang="zh-CN" altLang="zh-CN" sz="1600" dirty="0"/>
                  <a:t>的可能性，与没有这个条件下项集中含有</a:t>
                </a:r>
                <a:r>
                  <a:rPr lang="en-US" altLang="zh-CN" sz="1600" dirty="0"/>
                  <a:t>Y</a:t>
                </a:r>
                <a:r>
                  <a:rPr lang="zh-CN" altLang="zh-CN" sz="1600" dirty="0"/>
                  <a:t>的可能性之比。即在</a:t>
                </a:r>
                <a:r>
                  <a:rPr lang="en-US" altLang="zh-CN" sz="1600" dirty="0"/>
                  <a:t>Y</a:t>
                </a:r>
                <a:r>
                  <a:rPr lang="zh-CN" altLang="zh-CN" sz="1600" dirty="0"/>
                  <a:t>自身出现可能性</a:t>
                </a:r>
                <a:r>
                  <a:rPr lang="en-US" altLang="zh-CN" sz="1600" dirty="0"/>
                  <a:t>P(Y)</a:t>
                </a:r>
                <a:r>
                  <a:rPr lang="zh-CN" altLang="zh-CN" sz="1600" dirty="0"/>
                  <a:t>的基础上，</a:t>
                </a:r>
                <a:r>
                  <a:rPr lang="en-US" altLang="zh-CN" sz="1600" dirty="0"/>
                  <a:t>X</a:t>
                </a:r>
                <a:r>
                  <a:rPr lang="zh-CN" altLang="zh-CN" sz="1600" dirty="0"/>
                  <a:t>的出现对于</a:t>
                </a:r>
                <a:r>
                  <a:rPr lang="en-US" altLang="zh-CN" sz="1600" dirty="0"/>
                  <a:t>Y</a:t>
                </a:r>
                <a:r>
                  <a:rPr lang="zh-CN" altLang="zh-CN" sz="1600" dirty="0"/>
                  <a:t>的出现</a:t>
                </a:r>
                <a:r>
                  <a:rPr lang="en-US" altLang="zh-CN" sz="1600" dirty="0"/>
                  <a:t>P(Y/X)</a:t>
                </a:r>
                <a:r>
                  <a:rPr lang="zh-CN" altLang="zh-CN" sz="1600" dirty="0"/>
                  <a:t>的提升程度：</a:t>
                </a:r>
                <a14:m>
                  <m:oMath xmlns:m="http://schemas.openxmlformats.org/officeDocument/2006/math">
                    <m:r>
                      <m:rPr>
                        <m:sty m:val="p"/>
                      </m:rPr>
                      <a:rPr lang="en-US" altLang="zh-CN" sz="1600">
                        <a:latin typeface="Cambria Math" panose="02040503050406030204" pitchFamily="18" charset="0"/>
                      </a:rPr>
                      <m:t>lift</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e>
                    </m:d>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e>
                            <m:r>
                              <m:rPr>
                                <m:sty m:val="p"/>
                              </m:rPr>
                              <a:rPr lang="en-US" altLang="zh-CN" sz="1600">
                                <a:latin typeface="Cambria Math" panose="02040503050406030204" pitchFamily="18" charset="0"/>
                              </a:rPr>
                              <m:t>X</m:t>
                            </m:r>
                          </m:e>
                        </m:d>
                      </m:num>
                      <m:den>
                        <m:r>
                          <m:rPr>
                            <m:sty m:val="p"/>
                          </m:rPr>
                          <a:rPr lang="en-US" altLang="zh-CN" sz="1600">
                            <a:latin typeface="Cambria Math" panose="02040503050406030204" pitchFamily="18" charset="0"/>
                          </a:rPr>
                          <m:t>P</m:t>
                        </m:r>
                        <m:d>
                          <m:dPr>
                            <m:ctrlPr>
                              <a:rPr lang="zh-CN" altLang="zh-CN" sz="1600" i="1">
                                <a:latin typeface="Cambria Math" panose="02040503050406030204" pitchFamily="18" charset="0"/>
                              </a:rPr>
                            </m:ctrlPr>
                          </m:dPr>
                          <m:e>
                            <m:r>
                              <m:rPr>
                                <m:sty m:val="p"/>
                              </m:rPr>
                              <a:rPr lang="en-US" altLang="zh-CN" sz="1600">
                                <a:latin typeface="Cambria Math" panose="02040503050406030204" pitchFamily="18" charset="0"/>
                              </a:rPr>
                              <m:t>Y</m:t>
                            </m:r>
                          </m:e>
                        </m:d>
                      </m:den>
                    </m:f>
                    <m:r>
                      <a:rPr lang="en-US" altLang="zh-CN" sz="1600">
                        <a:latin typeface="Cambria Math" panose="02040503050406030204" pitchFamily="18" charset="0"/>
                      </a:rPr>
                      <m:t>=</m:t>
                    </m:r>
                    <m:r>
                      <m:rPr>
                        <m:sty m:val="p"/>
                      </m:rPr>
                      <a:rPr lang="en-US" altLang="zh-CN" sz="1600">
                        <a:latin typeface="Cambria Math" panose="02040503050406030204" pitchFamily="18" charset="0"/>
                      </a:rPr>
                      <m:t>confidence</m:t>
                    </m:r>
                    <m:r>
                      <a:rPr lang="en-US" altLang="zh-CN" sz="1600">
                        <a:latin typeface="Cambria Math" panose="02040503050406030204" pitchFamily="18" charset="0"/>
                      </a:rPr>
                      <m:t>(</m:t>
                    </m:r>
                    <m:r>
                      <m:rPr>
                        <m:sty m:val="p"/>
                      </m:rPr>
                      <a:rPr lang="en-US" altLang="zh-CN" sz="1600">
                        <a:latin typeface="Cambria Math" panose="02040503050406030204" pitchFamily="18" charset="0"/>
                      </a:rPr>
                      <m:t>X</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r>
                      <m:rPr>
                        <m:sty m:val="p"/>
                      </m:rPr>
                      <a:rPr lang="en-US" altLang="zh-CN" sz="1600">
                        <a:latin typeface="Cambria Math" panose="02040503050406030204" pitchFamily="18" charset="0"/>
                      </a:rPr>
                      <m:t>P</m:t>
                    </m:r>
                    <m:r>
                      <a:rPr lang="en-US" altLang="zh-CN" sz="1600">
                        <a:latin typeface="Cambria Math" panose="02040503050406030204" pitchFamily="18" charset="0"/>
                      </a:rPr>
                      <m:t>(</m:t>
                    </m:r>
                    <m:r>
                      <m:rPr>
                        <m:sty m:val="p"/>
                      </m:rPr>
                      <a:rPr lang="en-US" altLang="zh-CN" sz="1600">
                        <a:latin typeface="Cambria Math" panose="02040503050406030204" pitchFamily="18" charset="0"/>
                      </a:rPr>
                      <m:t>Y</m:t>
                    </m:r>
                    <m:r>
                      <a:rPr lang="en-US" altLang="zh-CN" sz="1600">
                        <a:latin typeface="Cambria Math" panose="02040503050406030204" pitchFamily="18" charset="0"/>
                      </a:rPr>
                      <m:t>)</m:t>
                    </m:r>
                  </m:oMath>
                </a14:m>
                <a:r>
                  <a:rPr lang="zh-CN" altLang="zh-CN" sz="1600" dirty="0"/>
                  <a:t>。提升度与置信度同样用于衡量规则的可靠性，可以看作是置信度的一种互补指标。</a:t>
                </a:r>
                <a:endParaRPr lang="en-US" altLang="zh-CN" sz="1600" dirty="0"/>
              </a:p>
              <a:p>
                <a:r>
                  <a:rPr lang="en-US" altLang="zh-CN" sz="1600" dirty="0"/>
                  <a:t>        </a:t>
                </a:r>
                <a:r>
                  <a:rPr lang="zh-CN" altLang="en-US" sz="1600" dirty="0"/>
                  <a:t>例如：</a:t>
                </a:r>
                <a:r>
                  <a:rPr lang="zh-CN" altLang="zh-CN" sz="1600" dirty="0"/>
                  <a:t>如果有</a:t>
                </a:r>
                <a:r>
                  <a:rPr lang="en-US" altLang="zh-CN" sz="1600" dirty="0"/>
                  <a:t>2000</a:t>
                </a:r>
                <a:r>
                  <a:rPr lang="zh-CN" altLang="zh-CN" sz="1600" dirty="0"/>
                  <a:t>个消费者，发现有</a:t>
                </a:r>
                <a:r>
                  <a:rPr lang="en-US" altLang="zh-CN" sz="1600" dirty="0"/>
                  <a:t>1000</a:t>
                </a:r>
                <a:r>
                  <a:rPr lang="zh-CN" altLang="zh-CN" sz="1600" dirty="0"/>
                  <a:t>人购买了茶叶，其中有</a:t>
                </a:r>
                <a:r>
                  <a:rPr lang="en-US" altLang="zh-CN" sz="1600" dirty="0"/>
                  <a:t>900</a:t>
                </a:r>
                <a:r>
                  <a:rPr lang="zh-CN" altLang="zh-CN" sz="1600" dirty="0"/>
                  <a:t>人同时购买了咖啡，另</a:t>
                </a:r>
                <a:r>
                  <a:rPr lang="en-US" altLang="zh-CN" sz="1600" dirty="0"/>
                  <a:t>100</a:t>
                </a:r>
                <a:r>
                  <a:rPr lang="zh-CN" altLang="zh-CN" sz="1600" dirty="0"/>
                  <a:t>人没有，由于规则的置信度高达</a:t>
                </a:r>
                <a:r>
                  <a:rPr lang="en-US" altLang="zh-CN" sz="1600" dirty="0"/>
                  <a:t>900/1000=90%</a:t>
                </a:r>
                <a:r>
                  <a:rPr lang="zh-CN" altLang="zh-CN" sz="1600" dirty="0"/>
                  <a:t>，由此可能认为喜欢喝茶的人同时也喜欢喝咖啡。但是，反过来观察，没有购买茶叶的另外</a:t>
                </a:r>
                <a:r>
                  <a:rPr lang="en-US" altLang="zh-CN" sz="1600" dirty="0"/>
                  <a:t>1000</a:t>
                </a:r>
                <a:r>
                  <a:rPr lang="zh-CN" altLang="zh-CN" sz="1600" dirty="0"/>
                  <a:t>人中同样有</a:t>
                </a:r>
                <a:r>
                  <a:rPr lang="en-US" altLang="zh-CN" sz="1600" dirty="0"/>
                  <a:t>900</a:t>
                </a:r>
                <a:r>
                  <a:rPr lang="zh-CN" altLang="zh-CN" sz="1600" dirty="0"/>
                  <a:t>人购买了咖啡，因此可以得出结论，不爱喝茶的人也爱喝咖啡。这样看来，是否购买咖啡与有没有购买茶叶并没有关联，两者是相互独立的，其提升度为</a:t>
                </a:r>
                <a:r>
                  <a:rPr lang="en-US" altLang="zh-CN" sz="1600" dirty="0"/>
                  <a:t>90%/(900+900)/2000=1</a:t>
                </a:r>
                <a:r>
                  <a:rPr lang="zh-CN" altLang="zh-CN" sz="1600" dirty="0"/>
                  <a:t>。由此可见，在某种程度上提升度弥补了置信度的缺陷，当</a:t>
                </a:r>
                <a:r>
                  <a:rPr lang="en-US" altLang="zh-CN" sz="1600" dirty="0"/>
                  <a:t>lift</a:t>
                </a:r>
                <a:r>
                  <a:rPr lang="zh-CN" altLang="zh-CN" sz="1600" dirty="0"/>
                  <a:t>值为</a:t>
                </a:r>
                <a:r>
                  <a:rPr lang="en-US" altLang="zh-CN" sz="1600" dirty="0"/>
                  <a:t>1</a:t>
                </a:r>
                <a:r>
                  <a:rPr lang="zh-CN" altLang="zh-CN" sz="1600" dirty="0"/>
                  <a:t>时表示</a:t>
                </a:r>
                <a:r>
                  <a:rPr lang="en-US" altLang="zh-CN" sz="1600" dirty="0"/>
                  <a:t>X</a:t>
                </a:r>
                <a:r>
                  <a:rPr lang="zh-CN" altLang="zh-CN" sz="1600" dirty="0"/>
                  <a:t>与</a:t>
                </a:r>
                <a:r>
                  <a:rPr lang="en-US" altLang="zh-CN" sz="1600" dirty="0"/>
                  <a:t>Y</a:t>
                </a:r>
                <a:r>
                  <a:rPr lang="zh-CN" altLang="zh-CN" sz="1600" dirty="0"/>
                  <a:t>相互独立，</a:t>
                </a:r>
                <a:r>
                  <a:rPr lang="en-US" altLang="zh-CN" sz="1600" dirty="0"/>
                  <a:t>X</a:t>
                </a:r>
                <a:r>
                  <a:rPr lang="zh-CN" altLang="zh-CN" sz="1600" dirty="0"/>
                  <a:t>的出现对</a:t>
                </a:r>
                <a:r>
                  <a:rPr lang="en-US" altLang="zh-CN" sz="1600" dirty="0"/>
                  <a:t>Y</a:t>
                </a:r>
                <a:r>
                  <a:rPr lang="zh-CN" altLang="zh-CN" sz="1600" dirty="0"/>
                  <a:t>出现的可能性没有提升作用，而其值越大（</a:t>
                </a:r>
                <a:r>
                  <a:rPr lang="en-US" altLang="zh-CN" sz="1600" dirty="0"/>
                  <a:t>&gt;1</a:t>
                </a:r>
                <a:r>
                  <a:rPr lang="zh-CN" altLang="zh-CN" sz="1600" dirty="0"/>
                  <a:t>）则表明</a:t>
                </a:r>
                <a:r>
                  <a:rPr lang="en-US" altLang="zh-CN" sz="1600" dirty="0"/>
                  <a:t>X</a:t>
                </a:r>
                <a:r>
                  <a:rPr lang="zh-CN" altLang="zh-CN" sz="1600" dirty="0"/>
                  <a:t>对</a:t>
                </a:r>
                <a:r>
                  <a:rPr lang="en-US" altLang="zh-CN" sz="1600" dirty="0"/>
                  <a:t>Y</a:t>
                </a:r>
                <a:r>
                  <a:rPr lang="zh-CN" altLang="zh-CN" sz="1600" dirty="0"/>
                  <a:t>的提升程度越大，也即表明关联性越强。</a:t>
                </a:r>
              </a:p>
            </p:txBody>
          </p:sp>
        </mc:Choice>
        <mc:Fallback>
          <p:sp>
            <p:nvSpPr>
              <p:cNvPr id="2" name="矩形 1"/>
              <p:cNvSpPr>
                <a:spLocks noRot="1" noChangeAspect="1" noMove="1" noResize="1" noEditPoints="1" noAdjustHandles="1" noChangeArrowheads="1" noChangeShapeType="1" noTextEdit="1"/>
              </p:cNvSpPr>
              <p:nvPr/>
            </p:nvSpPr>
            <p:spPr>
              <a:xfrm>
                <a:off x="430100" y="1254923"/>
                <a:ext cx="7837709" cy="3531608"/>
              </a:xfrm>
              <a:prstGeom prst="rect">
                <a:avLst/>
              </a:prstGeom>
              <a:blipFill rotWithShape="1">
                <a:blip r:embed="rId1"/>
                <a:stretch>
                  <a:fillRect l="-467" t="-51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428870" cy="369332"/>
          </a:xfrm>
          <a:prstGeom prst="rect">
            <a:avLst/>
          </a:prstGeom>
        </p:spPr>
        <p:txBody>
          <a:bodyPr wrap="none">
            <a:spAutoFit/>
          </a:bodyPr>
          <a:lstStyle/>
          <a:p>
            <a:r>
              <a:rPr lang="en-US" altLang="zh-CN" b="1" dirty="0"/>
              <a:t>6.1.2 </a:t>
            </a:r>
            <a:r>
              <a:rPr lang="zh-CN" altLang="en-US" b="1" dirty="0"/>
              <a:t>关联规则的概念</a:t>
            </a:r>
            <a:endParaRPr lang="zh-CN" altLang="zh-CN" b="1"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64</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6.1 </a:t>
            </a:r>
            <a:r>
              <a:rPr lang="zh-CN" altLang="en-US" sz="2100" b="1" spc="225" dirty="0">
                <a:solidFill>
                  <a:prstClr val="white"/>
                </a:solidFill>
              </a:rPr>
              <a:t>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447832" cy="300082"/>
          </a:xfrm>
          <a:prstGeom prst="rect">
            <a:avLst/>
          </a:prstGeom>
          <a:noFill/>
        </p:spPr>
        <p:txBody>
          <a:bodyPr wrap="none" rtlCol="0">
            <a:spAutoFit/>
          </a:bodyPr>
          <a:lstStyle/>
          <a:p>
            <a:r>
              <a:rPr lang="zh-CN" altLang="en-US" sz="1350" dirty="0">
                <a:solidFill>
                  <a:prstClr val="white"/>
                </a:solidFill>
              </a:rPr>
              <a:t>第六章 关联规则</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11766</Words>
  <Application>WPS 演示</Application>
  <PresentationFormat>全屏显示(4:3)</PresentationFormat>
  <Paragraphs>982</Paragraphs>
  <Slides>59</Slides>
  <Notes>49</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5</vt:i4>
      </vt:variant>
      <vt:variant>
        <vt:lpstr>幻灯片标题</vt:lpstr>
      </vt:variant>
      <vt:variant>
        <vt:i4>59</vt:i4>
      </vt:variant>
    </vt:vector>
  </HeadingPairs>
  <TitlesOfParts>
    <vt:vector size="73" baseType="lpstr">
      <vt:lpstr>Arial</vt:lpstr>
      <vt:lpstr>宋体</vt:lpstr>
      <vt:lpstr>Wingdings</vt:lpstr>
      <vt:lpstr>微软雅黑</vt:lpstr>
      <vt:lpstr>Arial Unicode MS</vt:lpstr>
      <vt:lpstr>Calibri</vt:lpstr>
      <vt:lpstr>Wingdings</vt:lpstr>
      <vt:lpstr>方正粗黑宋简体</vt:lpstr>
      <vt:lpstr>Office 主题</vt:lpstr>
      <vt:lpstr>Visio.Drawing.15</vt:lpstr>
      <vt:lpstr>Visio.Drawing.15</vt:lpstr>
      <vt:lpstr>Visio.Drawing.15</vt:lpstr>
      <vt:lpstr>Visio.Drawing.15</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462</cp:revision>
  <dcterms:created xsi:type="dcterms:W3CDTF">2015-11-23T03:31:00Z</dcterms:created>
  <dcterms:modified xsi:type="dcterms:W3CDTF">2021-03-04T06:13:44Z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