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86" r:id="rId2"/>
  </p:sldMasterIdLst>
  <p:notesMasterIdLst>
    <p:notesMasterId r:id="rId43"/>
  </p:notesMasterIdLst>
  <p:sldIdLst>
    <p:sldId id="303" r:id="rId3"/>
    <p:sldId id="304" r:id="rId4"/>
    <p:sldId id="305" r:id="rId5"/>
    <p:sldId id="396" r:id="rId6"/>
    <p:sldId id="386" r:id="rId7"/>
    <p:sldId id="387" r:id="rId8"/>
    <p:sldId id="388" r:id="rId9"/>
    <p:sldId id="389" r:id="rId10"/>
    <p:sldId id="398" r:id="rId11"/>
    <p:sldId id="397" r:id="rId12"/>
    <p:sldId id="391" r:id="rId13"/>
    <p:sldId id="399" r:id="rId14"/>
    <p:sldId id="392" r:id="rId15"/>
    <p:sldId id="393" r:id="rId16"/>
    <p:sldId id="394" r:id="rId17"/>
    <p:sldId id="400" r:id="rId18"/>
    <p:sldId id="395" r:id="rId19"/>
    <p:sldId id="322" r:id="rId20"/>
    <p:sldId id="349" r:id="rId21"/>
    <p:sldId id="380" r:id="rId22"/>
    <p:sldId id="401" r:id="rId23"/>
    <p:sldId id="384" r:id="rId24"/>
    <p:sldId id="348" r:id="rId25"/>
    <p:sldId id="402" r:id="rId26"/>
    <p:sldId id="385" r:id="rId27"/>
    <p:sldId id="350" r:id="rId28"/>
    <p:sldId id="403" r:id="rId29"/>
    <p:sldId id="382" r:id="rId30"/>
    <p:sldId id="351" r:id="rId31"/>
    <p:sldId id="406" r:id="rId32"/>
    <p:sldId id="407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415" r:id="rId41"/>
    <p:sldId id="312" r:id="rId4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0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836" y="108"/>
      </p:cViewPr>
      <p:guideLst>
        <p:guide orient="horz" pos="482"/>
        <p:guide pos="2880"/>
        <p:guide pos="2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  <a:t>2015/12/30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3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03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8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562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94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892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49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925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>
                <a:solidFill>
                  <a:prstClr val="black"/>
                </a:solidFill>
              </a:rPr>
              <a:pPr/>
              <a:t>37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9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46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44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9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28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17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32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62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66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/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62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445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/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/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5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dirty="0" smtClean="0">
                <a:solidFill>
                  <a:prstClr val="white">
                    <a:lumMod val="50000"/>
                  </a:prstClr>
                </a:solidFill>
              </a:rPr>
              <a:t>40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6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4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/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09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/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520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6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40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</a:p>
        </p:txBody>
      </p:sp>
    </p:spTree>
    <p:extLst>
      <p:ext uri="{BB962C8B-B14F-4D97-AF65-F5344CB8AC3E}">
        <p14:creationId xmlns:p14="http://schemas.microsoft.com/office/powerpoint/2010/main" val="132450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2" r:id="rId2"/>
    <p:sldLayoutId id="2147483684" r:id="rId3"/>
    <p:sldLayoutId id="214748368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11" r:id="rId3"/>
    <p:sldLayoutId id="2147483712" r:id="rId4"/>
    <p:sldLayoutId id="214748371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hinacloud.cn/list.aspx?cid=20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weidian.com/item.html?itemID=1469775685&amp;p=-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thebigdata.c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wanwuyun.com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envicloud.cn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tor.cn/hadoop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hinacloud.cn/show.aspx?id=3640&amp;cid=50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>
              <a:spLocks/>
            </p:cNvSpPr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>
              <a:spLocks/>
            </p:cNvSpPr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>
              <a:spLocks/>
            </p:cNvSpPr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>
              <a:spLocks/>
            </p:cNvSpPr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>
              <a:spLocks/>
            </p:cNvSpPr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>
              <a:spLocks/>
            </p:cNvSpPr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>
              <a:spLocks/>
            </p:cNvSpPr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>
              <a:spLocks/>
            </p:cNvSpPr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>
              <a:spLocks/>
            </p:cNvSpPr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>
              <a:spLocks/>
            </p:cNvSpPr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>
              <a:spLocks/>
            </p:cNvSpPr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>
              <a:spLocks/>
            </p:cNvSpPr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>
              <a:spLocks/>
            </p:cNvSpPr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>
              <a:spLocks/>
            </p:cNvSpPr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>
              <a:spLocks/>
            </p:cNvSpPr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>
              <a:spLocks/>
            </p:cNvSpPr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>
              <a:spLocks/>
            </p:cNvSpPr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>
              <a:spLocks/>
            </p:cNvSpPr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>
              <a:spLocks/>
            </p:cNvSpPr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>
              <a:spLocks/>
            </p:cNvSpPr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>
              <a:spLocks/>
            </p:cNvSpPr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>
              <a:spLocks/>
            </p:cNvSpPr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>
              <a:spLocks/>
            </p:cNvSpPr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>
              <a:spLocks/>
            </p:cNvSpPr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>
              <a:spLocks/>
            </p:cNvSpPr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>
              <a:spLocks/>
            </p:cNvSpPr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>
              <a:spLocks/>
            </p:cNvSpPr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>
              <a:spLocks/>
            </p:cNvSpPr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>
              <a:spLocks/>
            </p:cNvSpPr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>
              <a:spLocks/>
            </p:cNvSpPr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>
              <a:spLocks/>
            </p:cNvSpPr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>
              <a:spLocks/>
            </p:cNvSpPr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>
              <a:spLocks/>
            </p:cNvSpPr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>
              <a:spLocks/>
            </p:cNvSpPr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>
              <a:spLocks/>
            </p:cNvSpPr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>
              <a:spLocks/>
            </p:cNvSpPr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>
              <a:spLocks/>
            </p:cNvSpPr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>
              <a:spLocks/>
            </p:cNvSpPr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>
              <a:spLocks/>
            </p:cNvSpPr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>
              <a:spLocks/>
            </p:cNvSpPr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>
              <a:spLocks/>
            </p:cNvSpPr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>
              <a:spLocks/>
            </p:cNvSpPr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>
              <a:spLocks/>
            </p:cNvSpPr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>
              <a:spLocks/>
            </p:cNvSpPr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>
              <a:spLocks/>
            </p:cNvSpPr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>
              <a:spLocks/>
            </p:cNvSpPr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>
              <a:spLocks/>
            </p:cNvSpPr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>
              <a:spLocks/>
            </p:cNvSpPr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>
              <a:spLocks/>
            </p:cNvSpPr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>
              <a:spLocks/>
            </p:cNvSpPr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>
              <a:spLocks/>
            </p:cNvSpPr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>
              <a:spLocks/>
            </p:cNvSpPr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>
              <a:spLocks/>
            </p:cNvSpPr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>
              <a:spLocks/>
            </p:cNvSpPr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>
              <a:spLocks/>
            </p:cNvSpPr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>
              <a:spLocks/>
            </p:cNvSpPr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>
              <a:spLocks/>
            </p:cNvSpPr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>
              <a:spLocks/>
            </p:cNvSpPr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>
              <a:spLocks/>
            </p:cNvSpPr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>
              <a:spLocks/>
            </p:cNvSpPr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>
              <a:spLocks/>
            </p:cNvSpPr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>
              <a:spLocks/>
            </p:cNvSpPr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>
              <a:spLocks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>
              <a:spLocks/>
            </p:cNvSpPr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>
              <a:spLocks/>
            </p:cNvSpPr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>
              <a:spLocks/>
            </p:cNvSpPr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>
              <a:spLocks/>
            </p:cNvSpPr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>
              <a:spLocks/>
            </p:cNvSpPr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>
              <a:spLocks/>
            </p:cNvSpPr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>
              <a:spLocks/>
            </p:cNvSpPr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>
              <a:spLocks/>
            </p:cNvSpPr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>
              <a:spLocks/>
            </p:cNvSpPr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>
              <a:spLocks/>
            </p:cNvSpPr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>
              <a:spLocks/>
            </p:cNvSpPr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>
              <a:spLocks/>
            </p:cNvSpPr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>
              <a:spLocks/>
            </p:cNvSpPr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>
              <a:spLocks/>
            </p:cNvSpPr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>
              <a:spLocks/>
            </p:cNvSpPr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>
              <a:spLocks/>
            </p:cNvSpPr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>
              <a:spLocks/>
            </p:cNvSpPr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>
              <a:spLocks/>
            </p:cNvSpPr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>
              <a:spLocks/>
            </p:cNvSpPr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>
              <a:spLocks/>
            </p:cNvSpPr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>
              <a:spLocks/>
            </p:cNvSpPr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>
              <a:spLocks/>
            </p:cNvSpPr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>
              <a:spLocks/>
            </p:cNvSpPr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>
              <a:spLocks/>
            </p:cNvSpPr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>
              <a:spLocks/>
            </p:cNvSpPr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>
              <a:spLocks/>
            </p:cNvSpPr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>
              <a:spLocks/>
            </p:cNvSpPr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>
              <a:spLocks/>
            </p:cNvSpPr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>
              <a:spLocks/>
            </p:cNvSpPr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>
              <a:spLocks/>
            </p:cNvSpPr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>
              <a:spLocks/>
            </p:cNvSpPr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>
              <a:spLocks/>
            </p:cNvSpPr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>
              <a:spLocks/>
            </p:cNvSpPr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>
              <a:spLocks/>
            </p:cNvSpPr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>
              <a:spLocks/>
            </p:cNvSpPr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>
              <a:spLocks/>
            </p:cNvSpPr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>
              <a:spLocks/>
            </p:cNvSpPr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>
              <a:spLocks/>
            </p:cNvSpPr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>
              <a:spLocks/>
            </p:cNvSpPr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>
              <a:spLocks/>
            </p:cNvSpPr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>
              <a:spLocks/>
            </p:cNvSpPr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>
              <a:spLocks/>
            </p:cNvSpPr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>
              <a:spLocks/>
            </p:cNvSpPr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>
              <a:spLocks/>
            </p:cNvSpPr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>
              <a:spLocks/>
            </p:cNvSpPr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>
              <a:spLocks/>
            </p:cNvSpPr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>
              <a:spLocks/>
            </p:cNvSpPr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>
              <a:spLocks/>
            </p:cNvSpPr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>
              <a:spLocks/>
            </p:cNvSpPr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>
              <a:spLocks/>
            </p:cNvSpPr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>
              <a:spLocks/>
            </p:cNvSpPr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>
              <a:spLocks/>
            </p:cNvSpPr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>
              <a:spLocks/>
            </p:cNvSpPr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>
              <a:spLocks/>
            </p:cNvSpPr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>
              <a:spLocks/>
            </p:cNvSpPr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>
              <a:spLocks/>
            </p:cNvSpPr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>
              <a:spLocks/>
            </p:cNvSpPr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>
              <a:spLocks/>
            </p:cNvSpPr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>
              <a:spLocks/>
            </p:cNvSpPr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>
              <a:spLocks/>
            </p:cNvSpPr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>
              <a:spLocks/>
            </p:cNvSpPr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>
              <a:spLocks/>
            </p:cNvSpPr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>
              <a:spLocks/>
            </p:cNvSpPr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>
              <a:spLocks/>
            </p:cNvSpPr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>
              <a:spLocks/>
            </p:cNvSpPr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>
              <a:spLocks/>
            </p:cNvSpPr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>
              <a:spLocks/>
            </p:cNvSpPr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>
              <a:spLocks/>
            </p:cNvSpPr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>
              <a:spLocks/>
            </p:cNvSpPr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>
              <a:spLocks/>
            </p:cNvSpPr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>
              <a:spLocks/>
            </p:cNvSpPr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>
              <a:spLocks/>
            </p:cNvSpPr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>
              <a:spLocks/>
            </p:cNvSpPr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>
              <a:spLocks/>
            </p:cNvSpPr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>
              <a:spLocks/>
            </p:cNvSpPr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>
              <a:spLocks/>
            </p:cNvSpPr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>
              <a:spLocks/>
            </p:cNvSpPr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>
              <a:spLocks/>
            </p:cNvSpPr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>
              <a:spLocks/>
            </p:cNvSpPr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>
              <a:spLocks/>
            </p:cNvSpPr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>
              <a:spLocks/>
            </p:cNvSpPr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>
              <a:spLocks/>
            </p:cNvSpPr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>
              <a:spLocks/>
            </p:cNvSpPr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>
              <a:spLocks/>
            </p:cNvSpPr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>
              <a:spLocks/>
            </p:cNvSpPr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>
              <a:spLocks/>
            </p:cNvSpPr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>
              <a:spLocks/>
            </p:cNvSpPr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>
                <a:spLocks/>
              </p:cNvSpPr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>
                <a:spLocks/>
              </p:cNvSpPr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>
                <a:spLocks/>
              </p:cNvSpPr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>
                <a:spLocks/>
              </p:cNvSpPr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>
                <a:spLocks/>
              </p:cNvSpPr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>
                <a:spLocks/>
              </p:cNvSpPr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>
                <a:spLocks/>
              </p:cNvSpPr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>
                <a:spLocks/>
              </p:cNvSpPr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>
                <a:spLocks/>
              </p:cNvSpPr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>
                  <a:spLocks/>
                </p:cNvSpPr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>
              <a:spLocks/>
            </p:cNvSpPr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>
                <a:spLocks/>
              </p:cNvSpPr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>
                <a:spLocks/>
              </p:cNvSpPr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>
                <a:spLocks/>
              </p:cNvSpPr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>
                <a:spLocks/>
              </p:cNvSpPr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>
                <a:spLocks/>
              </p:cNvSpPr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>
                <a:spLocks/>
              </p:cNvSpPr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>
                <a:spLocks/>
              </p:cNvSpPr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>
                <a:spLocks/>
              </p:cNvSpPr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>
                <a:spLocks/>
              </p:cNvSpPr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>
                <a:spLocks/>
              </p:cNvSpPr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/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>
                <a:spLocks/>
              </p:cNvSpPr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>
                <a:spLocks/>
              </p:cNvSpPr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>
                <a:spLocks/>
              </p:cNvSpPr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>
                <a:spLocks/>
              </p:cNvSpPr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>
                <a:spLocks/>
              </p:cNvSpPr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>
                <a:spLocks/>
              </p:cNvSpPr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>
                <a:spLocks/>
              </p:cNvSpPr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>
                <a:spLocks/>
              </p:cNvSpPr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>
                <a:spLocks/>
              </p:cNvSpPr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>
                <a:spLocks/>
              </p:cNvSpPr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>
                <a:spLocks/>
              </p:cNvSpPr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6"/>
              <a:srcRect t="1412" r="13390"/>
              <a:stretch/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3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378303" y="4779025"/>
            <a:ext cx="8387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 </a:t>
            </a:r>
            <a:r>
              <a:rPr lang="zh-CN" altLang="en-US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 </a:t>
            </a:r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AWS (</a:t>
            </a:r>
            <a:r>
              <a:rPr lang="zh-CN" altLang="en-US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lang="en-US" altLang="zh-CN" sz="5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08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土耳其机器人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41475" y="1310086"/>
            <a:ext cx="6861049" cy="4428331"/>
            <a:chOff x="4509269" y="893763"/>
            <a:chExt cx="6861049" cy="4428331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811963" y="893763"/>
              <a:ext cx="2233613" cy="6762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6811963" y="2938463"/>
              <a:ext cx="2233613" cy="676275"/>
            </a:xfrm>
            <a:prstGeom prst="rect">
              <a:avLst/>
            </a:prstGeom>
            <a:solidFill>
              <a:schemeClr val="accent6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5416340" y="4644231"/>
              <a:ext cx="2233613" cy="67786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8274620" y="4642644"/>
              <a:ext cx="2233613" cy="67786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7926388" y="1570038"/>
              <a:ext cx="0" cy="1123950"/>
            </a:xfrm>
            <a:prstGeom prst="line">
              <a:avLst/>
            </a:prstGeom>
            <a:noFill/>
            <a:ln w="28575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7818438" y="2573338"/>
              <a:ext cx="220663" cy="365125"/>
            </a:xfrm>
            <a:custGeom>
              <a:avLst/>
              <a:gdLst>
                <a:gd name="T0" fmla="*/ 29 w 59"/>
                <a:gd name="T1" fmla="*/ 17 h 97"/>
                <a:gd name="T2" fmla="*/ 58 w 59"/>
                <a:gd name="T3" fmla="*/ 0 h 97"/>
                <a:gd name="T4" fmla="*/ 59 w 59"/>
                <a:gd name="T5" fmla="*/ 1 h 97"/>
                <a:gd name="T6" fmla="*/ 40 w 59"/>
                <a:gd name="T7" fmla="*/ 48 h 97"/>
                <a:gd name="T8" fmla="*/ 29 w 59"/>
                <a:gd name="T9" fmla="*/ 97 h 97"/>
                <a:gd name="T10" fmla="*/ 18 w 59"/>
                <a:gd name="T11" fmla="*/ 48 h 97"/>
                <a:gd name="T12" fmla="*/ 0 w 59"/>
                <a:gd name="T13" fmla="*/ 1 h 97"/>
                <a:gd name="T14" fmla="*/ 0 w 59"/>
                <a:gd name="T15" fmla="*/ 0 h 97"/>
                <a:gd name="T16" fmla="*/ 29 w 59"/>
                <a:gd name="T17" fmla="*/ 1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97">
                  <a:moveTo>
                    <a:pt x="29" y="17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6" y="64"/>
                    <a:pt x="33" y="81"/>
                    <a:pt x="29" y="97"/>
                  </a:cubicBezTo>
                  <a:cubicBezTo>
                    <a:pt x="26" y="81"/>
                    <a:pt x="22" y="64"/>
                    <a:pt x="18" y="4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7018338" y="3649663"/>
              <a:ext cx="800100" cy="785813"/>
            </a:xfrm>
            <a:prstGeom prst="line">
              <a:avLst/>
            </a:prstGeom>
            <a:noFill/>
            <a:ln w="28575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842126" y="4273550"/>
              <a:ext cx="338138" cy="334963"/>
            </a:xfrm>
            <a:custGeom>
              <a:avLst/>
              <a:gdLst>
                <a:gd name="T0" fmla="*/ 57 w 90"/>
                <a:gd name="T1" fmla="*/ 33 h 89"/>
                <a:gd name="T2" fmla="*/ 90 w 90"/>
                <a:gd name="T3" fmla="*/ 41 h 89"/>
                <a:gd name="T4" fmla="*/ 90 w 90"/>
                <a:gd name="T5" fmla="*/ 42 h 89"/>
                <a:gd name="T6" fmla="*/ 43 w 90"/>
                <a:gd name="T7" fmla="*/ 62 h 89"/>
                <a:gd name="T8" fmla="*/ 0 w 90"/>
                <a:gd name="T9" fmla="*/ 89 h 89"/>
                <a:gd name="T10" fmla="*/ 28 w 90"/>
                <a:gd name="T11" fmla="*/ 47 h 89"/>
                <a:gd name="T12" fmla="*/ 48 w 90"/>
                <a:gd name="T13" fmla="*/ 0 h 89"/>
                <a:gd name="T14" fmla="*/ 49 w 90"/>
                <a:gd name="T15" fmla="*/ 0 h 89"/>
                <a:gd name="T16" fmla="*/ 57 w 90"/>
                <a:gd name="T17" fmla="*/ 3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89">
                  <a:moveTo>
                    <a:pt x="57" y="33"/>
                  </a:moveTo>
                  <a:cubicBezTo>
                    <a:pt x="90" y="41"/>
                    <a:pt x="90" y="41"/>
                    <a:pt x="90" y="41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9" y="71"/>
                    <a:pt x="15" y="80"/>
                    <a:pt x="0" y="89"/>
                  </a:cubicBezTo>
                  <a:cubicBezTo>
                    <a:pt x="10" y="75"/>
                    <a:pt x="19" y="61"/>
                    <a:pt x="28" y="4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0"/>
                    <a:pt x="49" y="0"/>
                  </a:cubicBezTo>
                  <a:lnTo>
                    <a:pt x="57" y="3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8039101" y="3649663"/>
              <a:ext cx="800100" cy="785813"/>
            </a:xfrm>
            <a:prstGeom prst="line">
              <a:avLst/>
            </a:prstGeom>
            <a:noFill/>
            <a:ln w="28575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8678863" y="4273550"/>
              <a:ext cx="333375" cy="334963"/>
            </a:xfrm>
            <a:custGeom>
              <a:avLst/>
              <a:gdLst>
                <a:gd name="T0" fmla="*/ 32 w 89"/>
                <a:gd name="T1" fmla="*/ 33 h 89"/>
                <a:gd name="T2" fmla="*/ 0 w 89"/>
                <a:gd name="T3" fmla="*/ 41 h 89"/>
                <a:gd name="T4" fmla="*/ 0 w 89"/>
                <a:gd name="T5" fmla="*/ 42 h 89"/>
                <a:gd name="T6" fmla="*/ 47 w 89"/>
                <a:gd name="T7" fmla="*/ 62 h 89"/>
                <a:gd name="T8" fmla="*/ 89 w 89"/>
                <a:gd name="T9" fmla="*/ 89 h 89"/>
                <a:gd name="T10" fmla="*/ 62 w 89"/>
                <a:gd name="T11" fmla="*/ 47 h 89"/>
                <a:gd name="T12" fmla="*/ 41 w 89"/>
                <a:gd name="T13" fmla="*/ 0 h 89"/>
                <a:gd name="T14" fmla="*/ 40 w 89"/>
                <a:gd name="T15" fmla="*/ 0 h 89"/>
                <a:gd name="T16" fmla="*/ 32 w 89"/>
                <a:gd name="T17" fmla="*/ 3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89">
                  <a:moveTo>
                    <a:pt x="32" y="33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7" y="62"/>
                    <a:pt x="47" y="62"/>
                    <a:pt x="47" y="62"/>
                  </a:cubicBezTo>
                  <a:cubicBezTo>
                    <a:pt x="61" y="71"/>
                    <a:pt x="75" y="80"/>
                    <a:pt x="89" y="89"/>
                  </a:cubicBezTo>
                  <a:cubicBezTo>
                    <a:pt x="80" y="75"/>
                    <a:pt x="71" y="61"/>
                    <a:pt x="62" y="47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lnTo>
                    <a:pt x="32" y="3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216572" y="1038813"/>
              <a:ext cx="1608714" cy="3626850"/>
              <a:chOff x="5216572" y="1038813"/>
              <a:chExt cx="1608714" cy="3626850"/>
            </a:xfrm>
          </p:grpSpPr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5216572" y="1144589"/>
                <a:ext cx="1409512" cy="3366452"/>
              </a:xfrm>
              <a:custGeom>
                <a:avLst/>
                <a:gdLst>
                  <a:gd name="T0" fmla="*/ 814 w 814"/>
                  <a:gd name="T1" fmla="*/ 0 h 925"/>
                  <a:gd name="T2" fmla="*/ 12 w 814"/>
                  <a:gd name="T3" fmla="*/ 925 h 925"/>
                  <a:gd name="connsiteX0" fmla="*/ 12445 w 12445"/>
                  <a:gd name="connsiteY0" fmla="*/ 0 h 10000"/>
                  <a:gd name="connsiteX1" fmla="*/ 2592 w 12445"/>
                  <a:gd name="connsiteY1" fmla="*/ 10000 h 10000"/>
                  <a:gd name="connsiteX0" fmla="*/ 20945 w 20945"/>
                  <a:gd name="connsiteY0" fmla="*/ 0 h 10000"/>
                  <a:gd name="connsiteX1" fmla="*/ 11092 w 20945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5" h="10000">
                    <a:moveTo>
                      <a:pt x="20945" y="0"/>
                    </a:moveTo>
                    <a:cubicBezTo>
                      <a:pt x="1042" y="1809"/>
                      <a:pt x="-9295" y="5997"/>
                      <a:pt x="11092" y="10000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 rot="21150182">
                <a:off x="6452222" y="1038813"/>
                <a:ext cx="373064" cy="282575"/>
              </a:xfrm>
              <a:custGeom>
                <a:avLst/>
                <a:gdLst>
                  <a:gd name="T0" fmla="*/ 72 w 72"/>
                  <a:gd name="T1" fmla="*/ 30 h 75"/>
                  <a:gd name="T2" fmla="*/ 0 w 72"/>
                  <a:gd name="T3" fmla="*/ 0 h 75"/>
                  <a:gd name="T4" fmla="*/ 18 w 72"/>
                  <a:gd name="T5" fmla="*/ 36 h 75"/>
                  <a:gd name="T6" fmla="*/ 8 w 72"/>
                  <a:gd name="T7" fmla="*/ 75 h 75"/>
                  <a:gd name="T8" fmla="*/ 72 w 72"/>
                  <a:gd name="T9" fmla="*/ 3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5">
                    <a:moveTo>
                      <a:pt x="72" y="30"/>
                    </a:moveTo>
                    <a:cubicBezTo>
                      <a:pt x="49" y="24"/>
                      <a:pt x="19" y="13"/>
                      <a:pt x="0" y="0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24" y="58"/>
                      <a:pt x="50" y="41"/>
                      <a:pt x="72" y="3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 rot="18978612">
                <a:off x="5734940" y="4205288"/>
                <a:ext cx="293491" cy="460375"/>
              </a:xfrm>
              <a:custGeom>
                <a:avLst/>
                <a:gdLst>
                  <a:gd name="T0" fmla="*/ 41 w 76"/>
                  <a:gd name="T1" fmla="*/ 70 h 70"/>
                  <a:gd name="T2" fmla="*/ 0 w 76"/>
                  <a:gd name="T3" fmla="*/ 3 h 70"/>
                  <a:gd name="T4" fmla="*/ 39 w 76"/>
                  <a:gd name="T5" fmla="*/ 15 h 70"/>
                  <a:gd name="T6" fmla="*/ 76 w 76"/>
                  <a:gd name="T7" fmla="*/ 0 h 70"/>
                  <a:gd name="T8" fmla="*/ 41 w 76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0">
                    <a:moveTo>
                      <a:pt x="41" y="70"/>
                    </a:moveTo>
                    <a:cubicBezTo>
                      <a:pt x="32" y="48"/>
                      <a:pt x="16" y="20"/>
                      <a:pt x="0" y="3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62" y="18"/>
                      <a:pt x="49" y="47"/>
                      <a:pt x="41" y="7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 flipH="1">
              <a:off x="9019161" y="1038813"/>
              <a:ext cx="1608714" cy="3626850"/>
              <a:chOff x="5216572" y="1038813"/>
              <a:chExt cx="1608714" cy="3626850"/>
            </a:xfrm>
          </p:grpSpPr>
          <p:sp>
            <p:nvSpPr>
              <p:cNvPr id="28" name="Freeform 15"/>
              <p:cNvSpPr>
                <a:spLocks/>
              </p:cNvSpPr>
              <p:nvPr/>
            </p:nvSpPr>
            <p:spPr bwMode="auto">
              <a:xfrm>
                <a:off x="5216572" y="1144589"/>
                <a:ext cx="1409512" cy="3366452"/>
              </a:xfrm>
              <a:custGeom>
                <a:avLst/>
                <a:gdLst>
                  <a:gd name="T0" fmla="*/ 814 w 814"/>
                  <a:gd name="T1" fmla="*/ 0 h 925"/>
                  <a:gd name="T2" fmla="*/ 12 w 814"/>
                  <a:gd name="T3" fmla="*/ 925 h 925"/>
                  <a:gd name="connsiteX0" fmla="*/ 12445 w 12445"/>
                  <a:gd name="connsiteY0" fmla="*/ 0 h 10000"/>
                  <a:gd name="connsiteX1" fmla="*/ 2592 w 12445"/>
                  <a:gd name="connsiteY1" fmla="*/ 10000 h 10000"/>
                  <a:gd name="connsiteX0" fmla="*/ 20945 w 20945"/>
                  <a:gd name="connsiteY0" fmla="*/ 0 h 10000"/>
                  <a:gd name="connsiteX1" fmla="*/ 11092 w 20945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945" h="10000">
                    <a:moveTo>
                      <a:pt x="20945" y="0"/>
                    </a:moveTo>
                    <a:cubicBezTo>
                      <a:pt x="1042" y="1809"/>
                      <a:pt x="-9295" y="5997"/>
                      <a:pt x="11092" y="10000"/>
                    </a:cubicBezTo>
                  </a:path>
                </a:pathLst>
              </a:custGeom>
              <a:noFill/>
              <a:ln w="28575" cap="rnd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6"/>
              <p:cNvSpPr>
                <a:spLocks/>
              </p:cNvSpPr>
              <p:nvPr/>
            </p:nvSpPr>
            <p:spPr bwMode="auto">
              <a:xfrm rot="21150182">
                <a:off x="6452222" y="1038813"/>
                <a:ext cx="373064" cy="282575"/>
              </a:xfrm>
              <a:custGeom>
                <a:avLst/>
                <a:gdLst>
                  <a:gd name="T0" fmla="*/ 72 w 72"/>
                  <a:gd name="T1" fmla="*/ 30 h 75"/>
                  <a:gd name="T2" fmla="*/ 0 w 72"/>
                  <a:gd name="T3" fmla="*/ 0 h 75"/>
                  <a:gd name="T4" fmla="*/ 18 w 72"/>
                  <a:gd name="T5" fmla="*/ 36 h 75"/>
                  <a:gd name="T6" fmla="*/ 8 w 72"/>
                  <a:gd name="T7" fmla="*/ 75 h 75"/>
                  <a:gd name="T8" fmla="*/ 72 w 72"/>
                  <a:gd name="T9" fmla="*/ 3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5">
                    <a:moveTo>
                      <a:pt x="72" y="30"/>
                    </a:moveTo>
                    <a:cubicBezTo>
                      <a:pt x="49" y="24"/>
                      <a:pt x="19" y="13"/>
                      <a:pt x="0" y="0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24" y="58"/>
                      <a:pt x="50" y="41"/>
                      <a:pt x="72" y="3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7"/>
              <p:cNvSpPr>
                <a:spLocks/>
              </p:cNvSpPr>
              <p:nvPr/>
            </p:nvSpPr>
            <p:spPr bwMode="auto">
              <a:xfrm rot="18978612">
                <a:off x="5734940" y="4205288"/>
                <a:ext cx="293491" cy="460375"/>
              </a:xfrm>
              <a:custGeom>
                <a:avLst/>
                <a:gdLst>
                  <a:gd name="T0" fmla="*/ 41 w 76"/>
                  <a:gd name="T1" fmla="*/ 70 h 70"/>
                  <a:gd name="T2" fmla="*/ 0 w 76"/>
                  <a:gd name="T3" fmla="*/ 3 h 70"/>
                  <a:gd name="T4" fmla="*/ 39 w 76"/>
                  <a:gd name="T5" fmla="*/ 15 h 70"/>
                  <a:gd name="T6" fmla="*/ 76 w 76"/>
                  <a:gd name="T7" fmla="*/ 0 h 70"/>
                  <a:gd name="T8" fmla="*/ 41 w 76"/>
                  <a:gd name="T9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70">
                    <a:moveTo>
                      <a:pt x="41" y="70"/>
                    </a:moveTo>
                    <a:cubicBezTo>
                      <a:pt x="32" y="48"/>
                      <a:pt x="16" y="20"/>
                      <a:pt x="0" y="3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62" y="18"/>
                      <a:pt x="49" y="47"/>
                      <a:pt x="41" y="7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7445170" y="1031846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</a:rPr>
                <a:t>发布者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644799" y="3098583"/>
              <a:ext cx="6062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</a:rPr>
                <a:t>HIT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070561" y="4781520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</a:rPr>
                <a:t>接受者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932011" y="4781520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</a:rPr>
                <a:t>接受者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596787" y="4781520"/>
              <a:ext cx="663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…….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09269" y="2693988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监督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305936" y="2693988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奖励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9876024" y="2693988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监督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0672691" y="2693988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奖励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926388" y="203380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发布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 rot="19007355">
              <a:off x="6821488" y="3761553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接受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 rot="2579562">
              <a:off x="8368236" y="3798869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接受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5771030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3.8.9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数据仓库服务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65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324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数据仓库服务</a:t>
            </a:r>
            <a:r>
              <a:rPr lang="en-US" altLang="zh-CN" sz="2400" b="1" dirty="0">
                <a:solidFill>
                  <a:schemeClr val="accent6"/>
                </a:solidFill>
              </a:rPr>
              <a:t>Redshift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9449" y="1666404"/>
            <a:ext cx="8280202" cy="4589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</a:rPr>
              <a:t>Amazon Redshift</a:t>
            </a:r>
            <a:r>
              <a:rPr lang="zh-CN" altLang="en-US" dirty="0">
                <a:solidFill>
                  <a:schemeClr val="bg1"/>
                </a:solidFill>
              </a:rPr>
              <a:t>是一种完全托管的</a:t>
            </a:r>
            <a:r>
              <a:rPr lang="en-US" altLang="zh-CN" dirty="0">
                <a:solidFill>
                  <a:schemeClr val="bg1"/>
                </a:solidFill>
              </a:rPr>
              <a:t>PB</a:t>
            </a:r>
            <a:r>
              <a:rPr lang="zh-CN" altLang="en-US" dirty="0">
                <a:solidFill>
                  <a:schemeClr val="bg1"/>
                </a:solidFill>
              </a:rPr>
              <a:t>级数据仓库服务</a:t>
            </a:r>
          </a:p>
        </p:txBody>
      </p:sp>
      <p:sp>
        <p:nvSpPr>
          <p:cNvPr id="8" name="矩形 7"/>
          <p:cNvSpPr/>
          <p:nvPr/>
        </p:nvSpPr>
        <p:spPr>
          <a:xfrm>
            <a:off x="429449" y="2378443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29449" y="3512818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9449" y="4626135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9559" y="2645940"/>
            <a:ext cx="341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9865" y="3731947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8645" y="4817955"/>
            <a:ext cx="402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77932" y="2378443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77932" y="3512818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677932" y="4626135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973368" y="2400986"/>
            <a:ext cx="6415889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费用不到大多数其他数据仓库解决方案成本的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十分之一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降低数据仓库的成本</a:t>
            </a:r>
          </a:p>
        </p:txBody>
      </p:sp>
      <p:sp>
        <p:nvSpPr>
          <p:cNvPr id="18" name="矩形 17"/>
          <p:cNvSpPr/>
          <p:nvPr/>
        </p:nvSpPr>
        <p:spPr>
          <a:xfrm>
            <a:off x="1973367" y="3526933"/>
            <a:ext cx="6415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通过简单的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调用进行扩展或缩减，自动进行修补，并自动或根据用户定义进行备份</a:t>
            </a:r>
          </a:p>
        </p:txBody>
      </p:sp>
      <p:sp>
        <p:nvSpPr>
          <p:cNvPr id="19" name="矩形 18"/>
          <p:cNvSpPr/>
          <p:nvPr/>
        </p:nvSpPr>
        <p:spPr>
          <a:xfrm>
            <a:off x="1973366" y="4666135"/>
            <a:ext cx="6536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提供了对大规模数据进行快速分析的功能，可以实现对多个物理资源上数据的分布式并行查询</a:t>
            </a:r>
          </a:p>
        </p:txBody>
      </p:sp>
    </p:spTree>
    <p:extLst>
      <p:ext uri="{BB962C8B-B14F-4D97-AF65-F5344CB8AC3E}">
        <p14:creationId xmlns:p14="http://schemas.microsoft.com/office/powerpoint/2010/main" val="5581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324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数据仓库服务</a:t>
            </a:r>
            <a:r>
              <a:rPr lang="en-US" altLang="zh-CN" sz="2400" b="1" dirty="0">
                <a:solidFill>
                  <a:schemeClr val="accent6"/>
                </a:solidFill>
              </a:rPr>
              <a:t>Redshift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9449" y="1666404"/>
            <a:ext cx="8280202" cy="4589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与传统的数据仓库和数据库相比，</a:t>
            </a:r>
            <a:r>
              <a:rPr lang="en-US" altLang="zh-CN" dirty="0">
                <a:solidFill>
                  <a:schemeClr val="bg1"/>
                </a:solidFill>
              </a:rPr>
              <a:t>Redshift</a:t>
            </a:r>
            <a:r>
              <a:rPr lang="zh-CN" altLang="en-US" dirty="0">
                <a:solidFill>
                  <a:schemeClr val="bg1"/>
                </a:solidFill>
              </a:rPr>
              <a:t>具有如下特点</a:t>
            </a:r>
          </a:p>
        </p:txBody>
      </p:sp>
      <p:sp>
        <p:nvSpPr>
          <p:cNvPr id="8" name="矩形 7"/>
          <p:cNvSpPr/>
          <p:nvPr/>
        </p:nvSpPr>
        <p:spPr>
          <a:xfrm>
            <a:off x="429449" y="2378443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29449" y="3512818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9449" y="4626135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69559" y="2645940"/>
            <a:ext cx="341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9865" y="3731947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8645" y="4817955"/>
            <a:ext cx="402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77932" y="2378443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677932" y="3512818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1677932" y="4626135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973368" y="2400986"/>
            <a:ext cx="6415889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Redshift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采用了列式数据存储，更加适用于数据仓库存储及分析。在数据仓库中，查询会涉及对大型数据集进行聚合。</a:t>
            </a:r>
          </a:p>
        </p:txBody>
      </p:sp>
      <p:sp>
        <p:nvSpPr>
          <p:cNvPr id="18" name="矩形 17"/>
          <p:cNvSpPr/>
          <p:nvPr/>
        </p:nvSpPr>
        <p:spPr>
          <a:xfrm>
            <a:off x="1973367" y="3526933"/>
            <a:ext cx="6415889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Redshift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采用了多种压缩技术，并对加载的数据自动选择最合适的压缩方案，从而实现更好的压缩效果。</a:t>
            </a:r>
          </a:p>
        </p:txBody>
      </p:sp>
      <p:sp>
        <p:nvSpPr>
          <p:cNvPr id="19" name="矩形 18"/>
          <p:cNvSpPr/>
          <p:nvPr/>
        </p:nvSpPr>
        <p:spPr>
          <a:xfrm>
            <a:off x="1973367" y="4880026"/>
            <a:ext cx="6536113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Redshift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具有大规模并行处理的能力。</a:t>
            </a:r>
          </a:p>
        </p:txBody>
      </p:sp>
    </p:spTree>
    <p:extLst>
      <p:ext uri="{BB962C8B-B14F-4D97-AF65-F5344CB8AC3E}">
        <p14:creationId xmlns:p14="http://schemas.microsoft.com/office/powerpoint/2010/main" val="37396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6244207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3.8.10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应用流服务</a:t>
            </a:r>
            <a:r>
              <a:rPr lang="en-US" altLang="zh-CN" sz="2100" kern="500" spc="225" dirty="0" err="1">
                <a:solidFill>
                  <a:schemeClr val="bg1"/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97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3" r="9259" b="3085"/>
          <a:stretch/>
        </p:blipFill>
        <p:spPr>
          <a:xfrm>
            <a:off x="0" y="-25400"/>
            <a:ext cx="9156700" cy="68834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11150" y="765175"/>
            <a:ext cx="5245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kern="500" spc="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应用流服务</a:t>
            </a:r>
            <a:r>
              <a:rPr lang="en-US" altLang="zh-CN" sz="3200" b="1" kern="500" spc="300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AppStream</a:t>
            </a:r>
            <a:endParaRPr lang="en-US" altLang="zh-CN" sz="3200" b="1" kern="500" spc="300" dirty="0" smtClean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zh-CN" altLang="en-US" sz="3200" b="1" kern="500" spc="3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数据流分析</a:t>
            </a:r>
            <a:r>
              <a:rPr lang="zh-CN" altLang="en-US" sz="3200" b="1" kern="500" spc="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服务</a:t>
            </a:r>
            <a:r>
              <a:rPr lang="en-US" altLang="zh-CN" sz="3200" b="1" kern="500" spc="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Kinesis</a:t>
            </a:r>
            <a:endParaRPr lang="zh-CN" altLang="en-US" sz="3200" b="1" kern="500" spc="3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0375" y="4216400"/>
            <a:ext cx="8070850" cy="21590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00075" y="4418737"/>
            <a:ext cx="77914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很多应用程序中需要从分散且数量众多的数据源中收集数据</a:t>
            </a:r>
            <a:r>
              <a:rPr lang="zh-CN" altLang="en-US" dirty="0" smtClean="0">
                <a:solidFill>
                  <a:schemeClr val="bg1"/>
                </a:solidFill>
              </a:rPr>
              <a:t>。这</a:t>
            </a:r>
            <a:r>
              <a:rPr lang="zh-CN" altLang="en-US" dirty="0">
                <a:solidFill>
                  <a:schemeClr val="bg1"/>
                </a:solidFill>
              </a:rPr>
              <a:t>要求开发人员实现大规模的汇聚网络进行数据收集，并采用弹性处理框架来适应数据量的变化。为了满足这类需求，</a:t>
            </a:r>
            <a:r>
              <a:rPr lang="en-US" altLang="zh-CN" dirty="0">
                <a:solidFill>
                  <a:schemeClr val="bg1"/>
                </a:solidFill>
              </a:rPr>
              <a:t>Amazon</a:t>
            </a:r>
            <a:r>
              <a:rPr lang="zh-CN" altLang="en-US" dirty="0">
                <a:solidFill>
                  <a:schemeClr val="bg1"/>
                </a:solidFill>
              </a:rPr>
              <a:t>提供了一系列的数据流服务，其中包括应用流服务</a:t>
            </a:r>
            <a:r>
              <a:rPr lang="en-US" altLang="zh-CN" dirty="0" err="1">
                <a:solidFill>
                  <a:schemeClr val="bg1"/>
                </a:solidFill>
              </a:rPr>
              <a:t>AppStream</a:t>
            </a:r>
            <a:r>
              <a:rPr lang="zh-CN" altLang="en-US" dirty="0">
                <a:solidFill>
                  <a:schemeClr val="bg1"/>
                </a:solidFill>
              </a:rPr>
              <a:t>和数据流服务</a:t>
            </a:r>
            <a:r>
              <a:rPr lang="en-US" altLang="zh-CN" dirty="0">
                <a:solidFill>
                  <a:schemeClr val="bg1"/>
                </a:solidFill>
              </a:rPr>
              <a:t>Kinesis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1150" y="4216400"/>
            <a:ext cx="158750" cy="215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3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61984" y="1830351"/>
            <a:ext cx="8245178" cy="13954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61984" y="3429001"/>
            <a:ext cx="8245178" cy="10694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1984" y="4716195"/>
            <a:ext cx="8245178" cy="10694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45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应用流服务</a:t>
            </a:r>
            <a:r>
              <a:rPr lang="en-US" altLang="zh-CN" sz="2400" b="1" dirty="0" err="1" smtClean="0">
                <a:solidFill>
                  <a:schemeClr val="accent6"/>
                </a:solidFill>
              </a:rPr>
              <a:t>AppStream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3174" y="1830351"/>
            <a:ext cx="819765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chemeClr val="bg1"/>
                </a:solidFill>
              </a:rPr>
              <a:t>AppStream</a:t>
            </a:r>
            <a:r>
              <a:rPr lang="zh-CN" altLang="en-US" dirty="0">
                <a:solidFill>
                  <a:schemeClr val="bg1"/>
                </a:solidFill>
              </a:rPr>
              <a:t>允许开发人员将应用程序部署在</a:t>
            </a:r>
            <a:r>
              <a:rPr lang="en-US" altLang="zh-CN" dirty="0">
                <a:solidFill>
                  <a:schemeClr val="bg1"/>
                </a:solidFill>
              </a:rPr>
              <a:t>AWS</a:t>
            </a:r>
            <a:r>
              <a:rPr lang="zh-CN" altLang="en-US" dirty="0">
                <a:solidFill>
                  <a:schemeClr val="bg1"/>
                </a:solidFill>
              </a:rPr>
              <a:t>的基础设施上，并以流传输的方式发送到不同的终端设备</a:t>
            </a:r>
            <a:r>
              <a:rPr lang="zh-CN" altLang="en-US" dirty="0" smtClean="0">
                <a:solidFill>
                  <a:schemeClr val="bg1"/>
                </a:solidFill>
              </a:rPr>
              <a:t>上。这样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en-US" altLang="zh-CN" dirty="0" err="1">
                <a:solidFill>
                  <a:schemeClr val="bg1"/>
                </a:solidFill>
              </a:rPr>
              <a:t>AppStream</a:t>
            </a:r>
            <a:r>
              <a:rPr lang="zh-CN" altLang="en-US" dirty="0">
                <a:solidFill>
                  <a:schemeClr val="bg1"/>
                </a:solidFill>
              </a:rPr>
              <a:t>就在应用程序和设备之间形成了一个代理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</a:rPr>
              <a:t>同时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en-US" altLang="zh-CN" dirty="0" err="1">
                <a:solidFill>
                  <a:schemeClr val="bg1"/>
                </a:solidFill>
              </a:rPr>
              <a:t>AppStream</a:t>
            </a:r>
            <a:r>
              <a:rPr lang="zh-CN" altLang="en-US" dirty="0">
                <a:solidFill>
                  <a:schemeClr val="bg1"/>
                </a:solidFill>
              </a:rPr>
              <a:t>只是将数据传送到不同终端设备上的浏览器或客户端程序，避免了对应用程序本身的修改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en-US" altLang="zh-CN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此外，</a:t>
            </a:r>
            <a:r>
              <a:rPr lang="en-US" altLang="zh-CN" dirty="0" err="1">
                <a:solidFill>
                  <a:schemeClr val="bg1"/>
                </a:solidFill>
              </a:rPr>
              <a:t>AppStream</a:t>
            </a:r>
            <a:r>
              <a:rPr lang="zh-CN" altLang="en-US" dirty="0">
                <a:solidFill>
                  <a:schemeClr val="bg1"/>
                </a:solidFill>
              </a:rPr>
              <a:t>还可以与</a:t>
            </a:r>
            <a:r>
              <a:rPr lang="en-US" altLang="zh-CN" dirty="0">
                <a:solidFill>
                  <a:schemeClr val="bg1"/>
                </a:solidFill>
              </a:rPr>
              <a:t>Amazon </a:t>
            </a:r>
            <a:r>
              <a:rPr lang="en-US" altLang="zh-CN" dirty="0" err="1">
                <a:solidFill>
                  <a:schemeClr val="bg1"/>
                </a:solidFill>
              </a:rPr>
              <a:t>WorkSpaces</a:t>
            </a:r>
            <a:r>
              <a:rPr lang="zh-CN" altLang="en-US" dirty="0">
                <a:solidFill>
                  <a:schemeClr val="bg1"/>
                </a:solidFill>
              </a:rPr>
              <a:t>虚拟桌面进行结合，以满足企业用户的需求，甚至在此基础上对数据流进行分析，用于金融、医疗等领域。</a:t>
            </a:r>
          </a:p>
        </p:txBody>
      </p:sp>
    </p:spTree>
    <p:extLst>
      <p:ext uri="{BB962C8B-B14F-4D97-AF65-F5344CB8AC3E}">
        <p14:creationId xmlns:p14="http://schemas.microsoft.com/office/powerpoint/2010/main" val="36939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417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6"/>
                </a:solidFill>
              </a:rPr>
              <a:t>数据流分析</a:t>
            </a:r>
            <a:r>
              <a:rPr lang="zh-CN" altLang="en-US" sz="2400" b="1" dirty="0">
                <a:solidFill>
                  <a:schemeClr val="accent6"/>
                </a:solidFill>
              </a:rPr>
              <a:t>服务</a:t>
            </a:r>
            <a:r>
              <a:rPr lang="en-US" altLang="zh-CN" sz="2400" b="1" dirty="0">
                <a:solidFill>
                  <a:schemeClr val="accent6"/>
                </a:solidFill>
              </a:rPr>
              <a:t>Kinesis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5648" y="4339725"/>
            <a:ext cx="8377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Kinesis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是一种完全托管的数据流服务，用于实时地处理快速流转的数据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Kinesis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可以轻松实时地处理快速流转的数据，其基本功能是数据流的输入与输出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Kinesis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允许定义任意数量的数据源，并与任意数量的处理相关联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49" y="1416030"/>
            <a:ext cx="8394296" cy="27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75069" y="1514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951090" y="1498375"/>
            <a:ext cx="38106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875069" y="197086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矩形 62"/>
          <p:cNvSpPr/>
          <p:nvPr/>
        </p:nvSpPr>
        <p:spPr>
          <a:xfrm>
            <a:off x="2949618" y="1981649"/>
            <a:ext cx="28248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弹性计算云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EC2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875069" y="243647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2949618" y="2447253"/>
            <a:ext cx="29225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875069" y="290207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2949618" y="2912857"/>
            <a:ext cx="56188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数据库服务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zh-CN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875069" y="336768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949618" y="3378460"/>
            <a:ext cx="34724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关系数据库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RDS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875069" y="38332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2949618" y="3844064"/>
            <a:ext cx="32928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</a:t>
            </a:r>
            <a:r>
              <a:rPr lang="zh-CN" altLang="en-US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队列服务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SQS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875069" y="42988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2949618" y="4309668"/>
            <a:ext cx="44737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3.7 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内容推送服务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CloudFront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875069" y="476449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2949618" y="4775272"/>
            <a:ext cx="42466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67" name="圆角矩形 66"/>
          <p:cNvSpPr/>
          <p:nvPr/>
        </p:nvSpPr>
        <p:spPr>
          <a:xfrm>
            <a:off x="2875069" y="523009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7AB8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2949618" y="5240875"/>
            <a:ext cx="26491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AWS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2875069" y="5711629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/>
        </p:nvSpPr>
        <p:spPr>
          <a:xfrm>
            <a:off x="2951090" y="5695697"/>
            <a:ext cx="15456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3.10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64997" y="2858001"/>
            <a:ext cx="397833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AWS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584999" y="37381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842806" y="3610405"/>
            <a:ext cx="53832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3.9.1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照片和视频共享网站</a:t>
            </a:r>
            <a:r>
              <a:rPr lang="en-US" altLang="zh-CN" sz="2100" kern="500" spc="225" dirty="0" err="1">
                <a:solidFill>
                  <a:schemeClr val="bg1"/>
                </a:solidFill>
                <a:latin typeface="+mn-ea"/>
              </a:rPr>
              <a:t>SmugMug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2806" y="4102072"/>
            <a:ext cx="42636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3.9.2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视频制作网站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Animoto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42806" y="4593739"/>
            <a:ext cx="31870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3.9.3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网站排名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Alexa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030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1412" r="13390"/>
          <a:stretch/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t="14107" b="57208"/>
          <a:stretch/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6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4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</a:p>
        </p:txBody>
      </p:sp>
      <p:sp>
        <p:nvSpPr>
          <p:cNvPr id="10" name="文本框 9">
            <a:hlinkClick r:id="rId4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文本框 15">
            <a:hlinkClick r:id="rId4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</a:p>
        </p:txBody>
      </p:sp>
    </p:spTree>
    <p:extLst>
      <p:ext uri="{BB962C8B-B14F-4D97-AF65-F5344CB8AC3E}">
        <p14:creationId xmlns:p14="http://schemas.microsoft.com/office/powerpoint/2010/main" val="12335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3850" y="221207"/>
            <a:ext cx="4567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照片和视频共享网站</a:t>
            </a:r>
            <a:r>
              <a:rPr lang="en-US" altLang="zh-CN" sz="2400" b="1" dirty="0" err="1">
                <a:solidFill>
                  <a:schemeClr val="bg1"/>
                </a:solidFill>
              </a:rPr>
              <a:t>SmugMug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5175"/>
            <a:ext cx="9144000" cy="44228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4325" y="5188053"/>
            <a:ext cx="851535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SmugMug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作为在线照片和视频共享网站，目前拥有数百万用户并存储了数十亿张照片和</a:t>
            </a:r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视频。</a:t>
            </a:r>
            <a:r>
              <a:rPr lang="en-US" altLang="zh-CN" dirty="0" err="1">
                <a:solidFill>
                  <a:schemeClr val="bg1">
                    <a:lumMod val="75000"/>
                  </a:schemeClr>
                </a:solidFill>
              </a:rPr>
              <a:t>SmugMug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将少量最热门的部分照片保留在自己的服务器上，剩下的照片迁移到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bg1">
                    <a:lumMod val="75000"/>
                  </a:schemeClr>
                </a:solidFill>
              </a:rPr>
              <a:t>服务器中存储，照片迁移过程仅花费了一周的时间</a:t>
            </a:r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。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4567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照片和视频共享网站</a:t>
            </a:r>
            <a:r>
              <a:rPr lang="en-US" altLang="zh-CN" sz="2400" b="1" dirty="0" err="1">
                <a:solidFill>
                  <a:schemeClr val="accent6"/>
                </a:solidFill>
              </a:rPr>
              <a:t>SmugMug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352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</a:p>
        </p:txBody>
      </p:sp>
      <p:sp>
        <p:nvSpPr>
          <p:cNvPr id="6" name="矩形 5"/>
          <p:cNvSpPr/>
          <p:nvPr/>
        </p:nvSpPr>
        <p:spPr>
          <a:xfrm>
            <a:off x="361984" y="1416030"/>
            <a:ext cx="839723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下图展示</a:t>
            </a:r>
            <a:r>
              <a:rPr lang="zh-CN" altLang="en-US" dirty="0">
                <a:solidFill>
                  <a:schemeClr val="bg1"/>
                </a:solidFill>
              </a:rPr>
              <a:t>了采用</a:t>
            </a:r>
            <a:r>
              <a:rPr lang="en-US" altLang="zh-CN" dirty="0">
                <a:solidFill>
                  <a:schemeClr val="bg1"/>
                </a:solidFill>
              </a:rPr>
              <a:t>Amazon S3</a:t>
            </a:r>
            <a:r>
              <a:rPr lang="zh-CN" altLang="en-US" dirty="0">
                <a:solidFill>
                  <a:schemeClr val="bg1"/>
                </a:solidFill>
              </a:rPr>
              <a:t>服务后的</a:t>
            </a:r>
            <a:r>
              <a:rPr lang="en-US" altLang="zh-CN" dirty="0" err="1">
                <a:solidFill>
                  <a:schemeClr val="bg1"/>
                </a:solidFill>
              </a:rPr>
              <a:t>SmugMug</a:t>
            </a:r>
            <a:r>
              <a:rPr lang="zh-CN" altLang="en-US" dirty="0">
                <a:solidFill>
                  <a:schemeClr val="bg1"/>
                </a:solidFill>
              </a:rPr>
              <a:t>基本架构</a:t>
            </a:r>
            <a:r>
              <a:rPr lang="zh-CN" altLang="en-US" dirty="0" smtClean="0">
                <a:solidFill>
                  <a:schemeClr val="bg1"/>
                </a:solidFill>
              </a:rPr>
              <a:t>。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47040" y="2201728"/>
            <a:ext cx="8212183" cy="2454544"/>
            <a:chOff x="931817" y="3493410"/>
            <a:chExt cx="8212183" cy="2454544"/>
          </a:xfrm>
        </p:grpSpPr>
        <p:sp>
          <p:nvSpPr>
            <p:cNvPr id="11" name="矩形 10"/>
            <p:cNvSpPr/>
            <p:nvPr/>
          </p:nvSpPr>
          <p:spPr>
            <a:xfrm>
              <a:off x="931817" y="4537166"/>
              <a:ext cx="905692" cy="3831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用户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2687687" y="4537166"/>
              <a:ext cx="1440176" cy="3831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 smtClean="0"/>
                <a:t>SmugMug</a:t>
              </a:r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4681949" y="3857177"/>
              <a:ext cx="1196337" cy="3831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队列服务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4681949" y="5267965"/>
              <a:ext cx="1196337" cy="3831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队列服务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6388830" y="3857177"/>
              <a:ext cx="734782" cy="38317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EC2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6388830" y="5267964"/>
              <a:ext cx="734782" cy="3831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S3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7851870" y="3857177"/>
              <a:ext cx="926370" cy="38317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控制器</a:t>
              </a:r>
              <a:endParaRPr lang="zh-CN" altLang="en-US" dirty="0"/>
            </a:p>
          </p:txBody>
        </p:sp>
        <p:cxnSp>
          <p:nvCxnSpPr>
            <p:cNvPr id="18" name="直接箭头连接符 17"/>
            <p:cNvCxnSpPr>
              <a:stCxn id="11" idx="3"/>
            </p:cNvCxnSpPr>
            <p:nvPr/>
          </p:nvCxnSpPr>
          <p:spPr>
            <a:xfrm flipV="1">
              <a:off x="1837509" y="4728754"/>
              <a:ext cx="850178" cy="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>
              <a:endCxn id="15" idx="1"/>
            </p:cNvCxnSpPr>
            <p:nvPr/>
          </p:nvCxnSpPr>
          <p:spPr>
            <a:xfrm flipV="1">
              <a:off x="5877005" y="4048766"/>
              <a:ext cx="511825" cy="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flipV="1">
              <a:off x="5877005" y="5459551"/>
              <a:ext cx="511825" cy="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7123612" y="4048766"/>
              <a:ext cx="728259" cy="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12" idx="3"/>
              <a:endCxn id="13" idx="1"/>
            </p:cNvCxnSpPr>
            <p:nvPr/>
          </p:nvCxnSpPr>
          <p:spPr>
            <a:xfrm flipV="1">
              <a:off x="4127863" y="4048766"/>
              <a:ext cx="554086" cy="67998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>
              <a:stCxn id="12" idx="3"/>
              <a:endCxn id="14" idx="1"/>
            </p:cNvCxnSpPr>
            <p:nvPr/>
          </p:nvCxnSpPr>
          <p:spPr>
            <a:xfrm>
              <a:off x="4127863" y="4728755"/>
              <a:ext cx="554086" cy="73079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4404906" y="3493410"/>
              <a:ext cx="4739094" cy="245454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箭头连接符 24"/>
            <p:cNvCxnSpPr>
              <a:stCxn id="15" idx="2"/>
              <a:endCxn id="16" idx="0"/>
            </p:cNvCxnSpPr>
            <p:nvPr/>
          </p:nvCxnSpPr>
          <p:spPr>
            <a:xfrm>
              <a:off x="6756221" y="4240355"/>
              <a:ext cx="0" cy="102760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3560034" y="411661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处理照片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49646" y="506326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存储照片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924266" y="441076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访问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213296" y="465032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存储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298321" y="4825391"/>
            <a:ext cx="8698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虽然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SmugMug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提供了利用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API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直接对存储在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中照片进行访问的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方式，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超过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99%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的用户依然采用访问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SmugMug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的方式处理照片，照片存储的方式对于用户是透明的。</a:t>
            </a:r>
          </a:p>
        </p:txBody>
      </p:sp>
    </p:spTree>
    <p:extLst>
      <p:ext uri="{BB962C8B-B14F-4D97-AF65-F5344CB8AC3E}">
        <p14:creationId xmlns:p14="http://schemas.microsoft.com/office/powerpoint/2010/main" val="32051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4567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照片和视频共享网站</a:t>
            </a:r>
            <a:r>
              <a:rPr lang="en-US" altLang="zh-CN" sz="2400" b="1" dirty="0" err="1">
                <a:solidFill>
                  <a:schemeClr val="accent6"/>
                </a:solidFill>
              </a:rPr>
              <a:t>SmugMug</a:t>
            </a:r>
            <a:endParaRPr lang="en-US" altLang="zh-CN" sz="2400" b="1" dirty="0">
              <a:solidFill>
                <a:schemeClr val="accent6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352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</a:p>
        </p:txBody>
      </p:sp>
      <p:sp>
        <p:nvSpPr>
          <p:cNvPr id="37" name="矩形 36"/>
          <p:cNvSpPr/>
          <p:nvPr/>
        </p:nvSpPr>
        <p:spPr>
          <a:xfrm>
            <a:off x="429449" y="2016493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29449" y="3150868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429449" y="4264185"/>
            <a:ext cx="1021980" cy="9684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769559" y="2283990"/>
            <a:ext cx="341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19865" y="3369997"/>
            <a:ext cx="391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08645" y="4456005"/>
            <a:ext cx="4026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677932" y="2016493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677932" y="3150868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1677932" y="4264185"/>
            <a:ext cx="7031719" cy="9684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1973368" y="2273698"/>
            <a:ext cx="6415889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SmugMug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已经将所有的数据从传统的数据中心中迁入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</a:t>
            </a:r>
          </a:p>
        </p:txBody>
      </p:sp>
      <p:sp>
        <p:nvSpPr>
          <p:cNvPr id="47" name="矩形 46"/>
          <p:cNvSpPr/>
          <p:nvPr/>
        </p:nvSpPr>
        <p:spPr>
          <a:xfrm>
            <a:off x="1973367" y="3164983"/>
            <a:ext cx="6415889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SmugMug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还采用了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进行照片处理，并采用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CloudSearch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来支持用户在数十亿照片和视频中搜索</a:t>
            </a:r>
          </a:p>
        </p:txBody>
      </p:sp>
      <p:sp>
        <p:nvSpPr>
          <p:cNvPr id="48" name="矩形 47"/>
          <p:cNvSpPr/>
          <p:nvPr/>
        </p:nvSpPr>
        <p:spPr>
          <a:xfrm>
            <a:off x="1973366" y="4304185"/>
            <a:ext cx="6536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SmugMug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构建了自己的队列服务和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控制器，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它们能与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很好地协作，使得系统中大部分操作都能够自动完成。</a:t>
            </a:r>
          </a:p>
        </p:txBody>
      </p:sp>
    </p:spTree>
    <p:extLst>
      <p:ext uri="{BB962C8B-B14F-4D97-AF65-F5344CB8AC3E}">
        <p14:creationId xmlns:p14="http://schemas.microsoft.com/office/powerpoint/2010/main" val="2673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64997" y="2858001"/>
            <a:ext cx="397833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AWS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584999" y="422985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842806" y="3610405"/>
            <a:ext cx="53832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3.9.1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照片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和视频共享网站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SmugMug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2806" y="4102072"/>
            <a:ext cx="42636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3.9.2  </a:t>
            </a:r>
            <a:r>
              <a:rPr lang="zh-CN" altLang="en-US" sz="2100" kern="500" spc="225" dirty="0" smtClean="0">
                <a:solidFill>
                  <a:schemeClr val="bg1"/>
                </a:solidFill>
                <a:latin typeface="+mn-ea"/>
              </a:rPr>
              <a:t>视频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制作网站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Animoto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42806" y="4593739"/>
            <a:ext cx="31870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3.9.3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网站排名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Alexa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9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9970"/>
          <a:stretch/>
        </p:blipFill>
        <p:spPr>
          <a:xfrm>
            <a:off x="2" y="1711325"/>
            <a:ext cx="9143998" cy="43592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4049" y="240010"/>
            <a:ext cx="3386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视频制作网站</a:t>
            </a:r>
            <a:r>
              <a:rPr lang="en-US" altLang="zh-CN" sz="2400" b="1" dirty="0">
                <a:solidFill>
                  <a:schemeClr val="accent6"/>
                </a:solidFill>
              </a:rPr>
              <a:t>Animoto</a:t>
            </a:r>
          </a:p>
        </p:txBody>
      </p:sp>
      <p:sp>
        <p:nvSpPr>
          <p:cNvPr id="4" name="矩形 3"/>
          <p:cNvSpPr/>
          <p:nvPr/>
        </p:nvSpPr>
        <p:spPr>
          <a:xfrm>
            <a:off x="404049" y="701675"/>
            <a:ext cx="815892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Animoto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网站根据用户上传的图片、视频片段和音乐，自动编辑生成专业水准的视频，并且与用户的好友分享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3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386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视频制作网站</a:t>
            </a:r>
            <a:r>
              <a:rPr lang="en-US" altLang="zh-CN" sz="2400" b="1" dirty="0">
                <a:solidFill>
                  <a:schemeClr val="accent6"/>
                </a:solidFill>
              </a:rPr>
              <a:t>Animoto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352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</a:p>
        </p:txBody>
      </p:sp>
      <p:sp>
        <p:nvSpPr>
          <p:cNvPr id="6" name="矩形 5"/>
          <p:cNvSpPr/>
          <p:nvPr/>
        </p:nvSpPr>
        <p:spPr>
          <a:xfrm>
            <a:off x="264769" y="2429575"/>
            <a:ext cx="349012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SQS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等服务对于用户而言是完全透明的，用户的所有操作通过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Animoto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网站转到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AWS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中完成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这种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方式为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Animoto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提供了具有很高伸缩性和灵活性的基础设施。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3723619" y="1883836"/>
            <a:ext cx="4844866" cy="3951038"/>
            <a:chOff x="1856719" y="2302936"/>
            <a:chExt cx="4844866" cy="3951038"/>
          </a:xfrm>
        </p:grpSpPr>
        <p:sp>
          <p:nvSpPr>
            <p:cNvPr id="7" name="矩形 6"/>
            <p:cNvSpPr/>
            <p:nvPr/>
          </p:nvSpPr>
          <p:spPr>
            <a:xfrm>
              <a:off x="1856719" y="3013166"/>
              <a:ext cx="1132115" cy="3309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浏览器</a:t>
              </a:r>
              <a:endParaRPr lang="zh-CN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3337762" y="3013166"/>
              <a:ext cx="1132115" cy="3309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应用程序</a:t>
              </a:r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3337762" y="4042463"/>
              <a:ext cx="1132115" cy="3309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API</a:t>
              </a:r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2475614" y="5163859"/>
              <a:ext cx="1132115" cy="3309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数据库</a:t>
              </a:r>
              <a:endParaRPr lang="zh-CN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5558447" y="2302936"/>
              <a:ext cx="1132115" cy="3309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检索</a:t>
              </a:r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5558447" y="3730639"/>
              <a:ext cx="1132115" cy="3309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分析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5558447" y="5163859"/>
              <a:ext cx="1132115" cy="3309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提交</a:t>
              </a:r>
              <a:endParaRPr lang="zh-CN" altLang="en-US" dirty="0"/>
            </a:p>
          </p:txBody>
        </p:sp>
        <p:sp>
          <p:nvSpPr>
            <p:cNvPr id="8" name="流程图: 磁盘 7"/>
            <p:cNvSpPr/>
            <p:nvPr/>
          </p:nvSpPr>
          <p:spPr>
            <a:xfrm>
              <a:off x="6113961" y="2921172"/>
              <a:ext cx="535032" cy="504856"/>
            </a:xfrm>
            <a:prstGeom prst="flowChartMagneticDisk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S3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5627178" y="2954101"/>
              <a:ext cx="428899" cy="4389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575980" y="3034278"/>
              <a:ext cx="5389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SQS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558447" y="2876112"/>
              <a:ext cx="1143138" cy="62410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流程图: 磁盘 18"/>
            <p:cNvSpPr/>
            <p:nvPr/>
          </p:nvSpPr>
          <p:spPr>
            <a:xfrm>
              <a:off x="6113961" y="4345717"/>
              <a:ext cx="535032" cy="504856"/>
            </a:xfrm>
            <a:prstGeom prst="flowChartMagneticDisk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S3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5627178" y="4378646"/>
              <a:ext cx="428899" cy="4389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5575980" y="4458823"/>
              <a:ext cx="5389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</a:rPr>
                <a:t>SQS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558447" y="4300657"/>
              <a:ext cx="1143138" cy="624108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/>
            <p:cNvCxnSpPr/>
            <p:nvPr/>
          </p:nvCxnSpPr>
          <p:spPr>
            <a:xfrm>
              <a:off x="6113961" y="2632272"/>
              <a:ext cx="0" cy="24384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>
              <a:off x="6113961" y="3486799"/>
              <a:ext cx="0" cy="24384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6113961" y="4056817"/>
              <a:ext cx="0" cy="24384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>
              <a:off x="6113961" y="4924765"/>
              <a:ext cx="0" cy="24384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6113961" y="5494784"/>
              <a:ext cx="0" cy="24384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流程图: 磁盘 28"/>
            <p:cNvSpPr/>
            <p:nvPr/>
          </p:nvSpPr>
          <p:spPr>
            <a:xfrm>
              <a:off x="5849368" y="5749118"/>
              <a:ext cx="535032" cy="504856"/>
            </a:xfrm>
            <a:prstGeom prst="flowChartMagneticDisk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S3</a:t>
              </a:r>
              <a:endParaRPr lang="zh-CN" altLang="en-US" dirty="0"/>
            </a:p>
          </p:txBody>
        </p:sp>
        <p:cxnSp>
          <p:nvCxnSpPr>
            <p:cNvPr id="30" name="直接箭头连接符 29"/>
            <p:cNvCxnSpPr>
              <a:endCxn id="10" idx="0"/>
            </p:cNvCxnSpPr>
            <p:nvPr/>
          </p:nvCxnSpPr>
          <p:spPr>
            <a:xfrm>
              <a:off x="3898920" y="3342055"/>
              <a:ext cx="4900" cy="70040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stCxn id="7" idx="2"/>
              <a:endCxn id="11" idx="0"/>
            </p:cNvCxnSpPr>
            <p:nvPr/>
          </p:nvCxnSpPr>
          <p:spPr>
            <a:xfrm>
              <a:off x="2422777" y="3344091"/>
              <a:ext cx="618895" cy="181976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10" idx="2"/>
              <a:endCxn id="11" idx="0"/>
            </p:cNvCxnSpPr>
            <p:nvPr/>
          </p:nvCxnSpPr>
          <p:spPr>
            <a:xfrm flipH="1">
              <a:off x="3041672" y="4373388"/>
              <a:ext cx="862148" cy="790471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任意多边形 35"/>
            <p:cNvSpPr/>
            <p:nvPr/>
          </p:nvSpPr>
          <p:spPr>
            <a:xfrm>
              <a:off x="3604260" y="2468880"/>
              <a:ext cx="1927860" cy="2857500"/>
            </a:xfrm>
            <a:custGeom>
              <a:avLst/>
              <a:gdLst>
                <a:gd name="connsiteX0" fmla="*/ 0 w 1927860"/>
                <a:gd name="connsiteY0" fmla="*/ 2857500 h 2857500"/>
                <a:gd name="connsiteX1" fmla="*/ 1371600 w 1927860"/>
                <a:gd name="connsiteY1" fmla="*/ 2857500 h 2857500"/>
                <a:gd name="connsiteX2" fmla="*/ 1371600 w 1927860"/>
                <a:gd name="connsiteY2" fmla="*/ 0 h 2857500"/>
                <a:gd name="connsiteX3" fmla="*/ 1927860 w 1927860"/>
                <a:gd name="connsiteY3" fmla="*/ 0 h 285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7860" h="2857500">
                  <a:moveTo>
                    <a:pt x="0" y="2857500"/>
                  </a:moveTo>
                  <a:lnTo>
                    <a:pt x="1371600" y="2857500"/>
                  </a:lnTo>
                  <a:lnTo>
                    <a:pt x="1371600" y="0"/>
                  </a:lnTo>
                  <a:lnTo>
                    <a:pt x="1927860" y="0"/>
                  </a:lnTo>
                </a:path>
              </a:pathLst>
            </a:cu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矩形 17"/>
          <p:cNvSpPr/>
          <p:nvPr/>
        </p:nvSpPr>
        <p:spPr>
          <a:xfrm>
            <a:off x="323850" y="1368037"/>
            <a:ext cx="6505575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如图展示了</a:t>
            </a:r>
            <a:r>
              <a:rPr lang="en-US" altLang="zh-CN" dirty="0" err="1">
                <a:solidFill>
                  <a:schemeClr val="bg1"/>
                </a:solidFill>
              </a:rPr>
              <a:t>Animoto</a:t>
            </a:r>
            <a:r>
              <a:rPr lang="zh-CN" altLang="en-US" dirty="0">
                <a:solidFill>
                  <a:schemeClr val="bg1"/>
                </a:solidFill>
              </a:rPr>
              <a:t>的基本</a:t>
            </a:r>
            <a:r>
              <a:rPr lang="zh-CN" altLang="en-US" dirty="0" smtClean="0">
                <a:solidFill>
                  <a:schemeClr val="bg1"/>
                </a:solidFill>
              </a:rPr>
              <a:t>架构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64997" y="2858001"/>
            <a:ext cx="397833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AWS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584999" y="4721520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842806" y="3610405"/>
            <a:ext cx="53832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3.9.1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照片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和视频共享网站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SmugMug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2806" y="4102072"/>
            <a:ext cx="42636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3.9.2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视频制作网站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Animoto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42806" y="4593739"/>
            <a:ext cx="318709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3.9.3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网站排名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Alexa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48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b="25186"/>
          <a:stretch/>
        </p:blipFill>
        <p:spPr>
          <a:xfrm>
            <a:off x="0" y="46414"/>
            <a:ext cx="9144000" cy="67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网站排名</a:t>
            </a:r>
            <a:r>
              <a:rPr lang="en-US" altLang="zh-CN" sz="2400" b="1" dirty="0">
                <a:solidFill>
                  <a:schemeClr val="accent6"/>
                </a:solidFill>
              </a:rPr>
              <a:t>Alexa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352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</a:p>
        </p:txBody>
      </p:sp>
      <p:sp>
        <p:nvSpPr>
          <p:cNvPr id="7" name="矩形 6"/>
          <p:cNvSpPr/>
          <p:nvPr/>
        </p:nvSpPr>
        <p:spPr>
          <a:xfrm>
            <a:off x="425648" y="1478372"/>
            <a:ext cx="7658466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Alexa</a:t>
            </a:r>
            <a:r>
              <a:rPr lang="zh-CN" altLang="en-US" dirty="0" smtClean="0">
                <a:solidFill>
                  <a:schemeClr val="bg1"/>
                </a:solidFill>
              </a:rPr>
              <a:t>公司</a:t>
            </a:r>
            <a:r>
              <a:rPr lang="zh-CN" altLang="en-US" dirty="0">
                <a:solidFill>
                  <a:schemeClr val="bg1"/>
                </a:solidFill>
              </a:rPr>
              <a:t>是一家专注于世界网站排名的公司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45222" y="4305989"/>
            <a:ext cx="3914125" cy="1338828"/>
            <a:chOff x="425648" y="2324979"/>
            <a:chExt cx="4552752" cy="1338828"/>
          </a:xfrm>
        </p:grpSpPr>
        <p:sp>
          <p:nvSpPr>
            <p:cNvPr id="8" name="矩形 7"/>
            <p:cNvSpPr/>
            <p:nvPr/>
          </p:nvSpPr>
          <p:spPr>
            <a:xfrm>
              <a:off x="603250" y="2324979"/>
              <a:ext cx="4375150" cy="13388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Alexa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使用了大量的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AWS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服务，包括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EC2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、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S3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、</a:t>
              </a:r>
              <a:r>
                <a:rPr lang="en-US" altLang="zh-CN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SimpleDB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、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SQS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等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来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提高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服务质量和降低开发管理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成本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25648" y="2324979"/>
              <a:ext cx="177602" cy="133882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632423" y="4305989"/>
            <a:ext cx="3914126" cy="1338828"/>
            <a:chOff x="425648" y="4052182"/>
            <a:chExt cx="3914126" cy="1338828"/>
          </a:xfrm>
        </p:grpSpPr>
        <p:sp>
          <p:nvSpPr>
            <p:cNvPr id="9" name="矩形 8"/>
            <p:cNvSpPr/>
            <p:nvPr/>
          </p:nvSpPr>
          <p:spPr>
            <a:xfrm>
              <a:off x="578338" y="4052182"/>
              <a:ext cx="3761436" cy="13388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Alexa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使用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S3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存储缩略图像，并利用</a:t>
              </a:r>
              <a:r>
                <a:rPr lang="en-US" altLang="zh-CN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SimpleDB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对缩略图像进行自动索引和高效查询。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425648" y="4052182"/>
              <a:ext cx="152689" cy="133882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45222" y="2256972"/>
            <a:ext cx="4214812" cy="1614487"/>
            <a:chOff x="650876" y="2370138"/>
            <a:chExt cx="4214812" cy="1614487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650876" y="2370138"/>
              <a:ext cx="1604963" cy="161448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814388" y="2528888"/>
              <a:ext cx="1289050" cy="130333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1062038" y="2711450"/>
              <a:ext cx="833438" cy="922337"/>
            </a:xfrm>
            <a:custGeom>
              <a:avLst/>
              <a:gdLst>
                <a:gd name="T0" fmla="*/ 148 w 148"/>
                <a:gd name="T1" fmla="*/ 115 h 163"/>
                <a:gd name="T2" fmla="*/ 122 w 148"/>
                <a:gd name="T3" fmla="*/ 163 h 163"/>
                <a:gd name="T4" fmla="*/ 95 w 148"/>
                <a:gd name="T5" fmla="*/ 127 h 163"/>
                <a:gd name="T6" fmla="*/ 95 w 148"/>
                <a:gd name="T7" fmla="*/ 127 h 163"/>
                <a:gd name="T8" fmla="*/ 40 w 148"/>
                <a:gd name="T9" fmla="*/ 163 h 163"/>
                <a:gd name="T10" fmla="*/ 0 w 148"/>
                <a:gd name="T11" fmla="*/ 127 h 163"/>
                <a:gd name="T12" fmla="*/ 95 w 148"/>
                <a:gd name="T13" fmla="*/ 65 h 163"/>
                <a:gd name="T14" fmla="*/ 95 w 148"/>
                <a:gd name="T15" fmla="*/ 48 h 163"/>
                <a:gd name="T16" fmla="*/ 62 w 148"/>
                <a:gd name="T17" fmla="*/ 9 h 163"/>
                <a:gd name="T18" fmla="*/ 30 w 148"/>
                <a:gd name="T19" fmla="*/ 20 h 163"/>
                <a:gd name="T20" fmla="*/ 47 w 148"/>
                <a:gd name="T21" fmla="*/ 40 h 163"/>
                <a:gd name="T22" fmla="*/ 26 w 148"/>
                <a:gd name="T23" fmla="*/ 60 h 163"/>
                <a:gd name="T24" fmla="*/ 7 w 148"/>
                <a:gd name="T25" fmla="*/ 38 h 163"/>
                <a:gd name="T26" fmla="*/ 64 w 148"/>
                <a:gd name="T27" fmla="*/ 0 h 163"/>
                <a:gd name="T28" fmla="*/ 120 w 148"/>
                <a:gd name="T29" fmla="*/ 35 h 163"/>
                <a:gd name="T30" fmla="*/ 120 w 148"/>
                <a:gd name="T31" fmla="*/ 121 h 163"/>
                <a:gd name="T32" fmla="*/ 128 w 148"/>
                <a:gd name="T33" fmla="*/ 144 h 163"/>
                <a:gd name="T34" fmla="*/ 140 w 148"/>
                <a:gd name="T35" fmla="*/ 115 h 163"/>
                <a:gd name="T36" fmla="*/ 148 w 148"/>
                <a:gd name="T37" fmla="*/ 115 h 163"/>
                <a:gd name="T38" fmla="*/ 95 w 148"/>
                <a:gd name="T39" fmla="*/ 76 h 163"/>
                <a:gd name="T40" fmla="*/ 31 w 148"/>
                <a:gd name="T41" fmla="*/ 126 h 163"/>
                <a:gd name="T42" fmla="*/ 51 w 148"/>
                <a:gd name="T43" fmla="*/ 147 h 163"/>
                <a:gd name="T44" fmla="*/ 95 w 148"/>
                <a:gd name="T45" fmla="*/ 92 h 163"/>
                <a:gd name="T46" fmla="*/ 95 w 148"/>
                <a:gd name="T47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8" h="163">
                  <a:moveTo>
                    <a:pt x="148" y="115"/>
                  </a:moveTo>
                  <a:cubicBezTo>
                    <a:pt x="148" y="133"/>
                    <a:pt x="145" y="163"/>
                    <a:pt x="122" y="163"/>
                  </a:cubicBezTo>
                  <a:cubicBezTo>
                    <a:pt x="98" y="163"/>
                    <a:pt x="96" y="147"/>
                    <a:pt x="95" y="127"/>
                  </a:cubicBezTo>
                  <a:cubicBezTo>
                    <a:pt x="95" y="127"/>
                    <a:pt x="95" y="127"/>
                    <a:pt x="95" y="127"/>
                  </a:cubicBezTo>
                  <a:cubicBezTo>
                    <a:pt x="83" y="148"/>
                    <a:pt x="65" y="163"/>
                    <a:pt x="40" y="163"/>
                  </a:cubicBezTo>
                  <a:cubicBezTo>
                    <a:pt x="19" y="163"/>
                    <a:pt x="0" y="149"/>
                    <a:pt x="0" y="127"/>
                  </a:cubicBezTo>
                  <a:cubicBezTo>
                    <a:pt x="0" y="87"/>
                    <a:pt x="60" y="78"/>
                    <a:pt x="95" y="65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95" y="24"/>
                    <a:pt x="89" y="9"/>
                    <a:pt x="62" y="9"/>
                  </a:cubicBezTo>
                  <a:cubicBezTo>
                    <a:pt x="52" y="9"/>
                    <a:pt x="35" y="11"/>
                    <a:pt x="30" y="20"/>
                  </a:cubicBezTo>
                  <a:cubicBezTo>
                    <a:pt x="40" y="23"/>
                    <a:pt x="47" y="30"/>
                    <a:pt x="47" y="40"/>
                  </a:cubicBezTo>
                  <a:cubicBezTo>
                    <a:pt x="47" y="52"/>
                    <a:pt x="38" y="60"/>
                    <a:pt x="26" y="60"/>
                  </a:cubicBezTo>
                  <a:cubicBezTo>
                    <a:pt x="16" y="60"/>
                    <a:pt x="7" y="49"/>
                    <a:pt x="7" y="38"/>
                  </a:cubicBezTo>
                  <a:cubicBezTo>
                    <a:pt x="7" y="14"/>
                    <a:pt x="36" y="0"/>
                    <a:pt x="64" y="0"/>
                  </a:cubicBezTo>
                  <a:cubicBezTo>
                    <a:pt x="90" y="0"/>
                    <a:pt x="120" y="7"/>
                    <a:pt x="120" y="35"/>
                  </a:cubicBezTo>
                  <a:cubicBezTo>
                    <a:pt x="120" y="121"/>
                    <a:pt x="120" y="121"/>
                    <a:pt x="120" y="121"/>
                  </a:cubicBezTo>
                  <a:cubicBezTo>
                    <a:pt x="120" y="137"/>
                    <a:pt x="120" y="144"/>
                    <a:pt x="128" y="144"/>
                  </a:cubicBezTo>
                  <a:cubicBezTo>
                    <a:pt x="139" y="144"/>
                    <a:pt x="140" y="122"/>
                    <a:pt x="140" y="115"/>
                  </a:cubicBezTo>
                  <a:cubicBezTo>
                    <a:pt x="148" y="115"/>
                    <a:pt x="148" y="115"/>
                    <a:pt x="148" y="115"/>
                  </a:cubicBezTo>
                  <a:close/>
                  <a:moveTo>
                    <a:pt x="95" y="76"/>
                  </a:moveTo>
                  <a:cubicBezTo>
                    <a:pt x="73" y="83"/>
                    <a:pt x="31" y="97"/>
                    <a:pt x="31" y="126"/>
                  </a:cubicBezTo>
                  <a:cubicBezTo>
                    <a:pt x="31" y="139"/>
                    <a:pt x="41" y="147"/>
                    <a:pt x="51" y="147"/>
                  </a:cubicBezTo>
                  <a:cubicBezTo>
                    <a:pt x="77" y="147"/>
                    <a:pt x="95" y="125"/>
                    <a:pt x="95" y="92"/>
                  </a:cubicBezTo>
                  <a:cubicBezTo>
                    <a:pt x="95" y="76"/>
                    <a:pt x="95" y="76"/>
                    <a:pt x="95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2428876" y="2835275"/>
              <a:ext cx="614363" cy="696912"/>
            </a:xfrm>
            <a:custGeom>
              <a:avLst/>
              <a:gdLst>
                <a:gd name="T0" fmla="*/ 298 w 387"/>
                <a:gd name="T1" fmla="*/ 439 h 439"/>
                <a:gd name="T2" fmla="*/ 270 w 387"/>
                <a:gd name="T3" fmla="*/ 364 h 439"/>
                <a:gd name="T4" fmla="*/ 117 w 387"/>
                <a:gd name="T5" fmla="*/ 364 h 439"/>
                <a:gd name="T6" fmla="*/ 89 w 387"/>
                <a:gd name="T7" fmla="*/ 439 h 439"/>
                <a:gd name="T8" fmla="*/ 0 w 387"/>
                <a:gd name="T9" fmla="*/ 439 h 439"/>
                <a:gd name="T10" fmla="*/ 160 w 387"/>
                <a:gd name="T11" fmla="*/ 0 h 439"/>
                <a:gd name="T12" fmla="*/ 227 w 387"/>
                <a:gd name="T13" fmla="*/ 0 h 439"/>
                <a:gd name="T14" fmla="*/ 387 w 387"/>
                <a:gd name="T15" fmla="*/ 439 h 439"/>
                <a:gd name="T16" fmla="*/ 298 w 387"/>
                <a:gd name="T17" fmla="*/ 439 h 439"/>
                <a:gd name="T18" fmla="*/ 298 w 387"/>
                <a:gd name="T19" fmla="*/ 439 h 439"/>
                <a:gd name="T20" fmla="*/ 195 w 387"/>
                <a:gd name="T21" fmla="*/ 132 h 439"/>
                <a:gd name="T22" fmla="*/ 139 w 387"/>
                <a:gd name="T23" fmla="*/ 289 h 439"/>
                <a:gd name="T24" fmla="*/ 248 w 387"/>
                <a:gd name="T25" fmla="*/ 289 h 439"/>
                <a:gd name="T26" fmla="*/ 195 w 387"/>
                <a:gd name="T27" fmla="*/ 132 h 439"/>
                <a:gd name="T28" fmla="*/ 195 w 387"/>
                <a:gd name="T29" fmla="*/ 132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7" h="439">
                  <a:moveTo>
                    <a:pt x="298" y="439"/>
                  </a:moveTo>
                  <a:lnTo>
                    <a:pt x="270" y="364"/>
                  </a:lnTo>
                  <a:lnTo>
                    <a:pt x="117" y="364"/>
                  </a:lnTo>
                  <a:lnTo>
                    <a:pt x="89" y="439"/>
                  </a:lnTo>
                  <a:lnTo>
                    <a:pt x="0" y="439"/>
                  </a:lnTo>
                  <a:lnTo>
                    <a:pt x="160" y="0"/>
                  </a:lnTo>
                  <a:lnTo>
                    <a:pt x="227" y="0"/>
                  </a:lnTo>
                  <a:lnTo>
                    <a:pt x="387" y="439"/>
                  </a:lnTo>
                  <a:lnTo>
                    <a:pt x="298" y="439"/>
                  </a:lnTo>
                  <a:lnTo>
                    <a:pt x="298" y="439"/>
                  </a:lnTo>
                  <a:close/>
                  <a:moveTo>
                    <a:pt x="195" y="132"/>
                  </a:moveTo>
                  <a:lnTo>
                    <a:pt x="139" y="289"/>
                  </a:lnTo>
                  <a:lnTo>
                    <a:pt x="248" y="289"/>
                  </a:lnTo>
                  <a:lnTo>
                    <a:pt x="195" y="132"/>
                  </a:lnTo>
                  <a:lnTo>
                    <a:pt x="195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3109913" y="2835275"/>
              <a:ext cx="219075" cy="696912"/>
            </a:xfrm>
            <a:custGeom>
              <a:avLst/>
              <a:gdLst>
                <a:gd name="T0" fmla="*/ 27 w 39"/>
                <a:gd name="T1" fmla="*/ 123 h 123"/>
                <a:gd name="T2" fmla="*/ 0 w 39"/>
                <a:gd name="T3" fmla="*/ 98 h 123"/>
                <a:gd name="T4" fmla="*/ 0 w 39"/>
                <a:gd name="T5" fmla="*/ 0 h 123"/>
                <a:gd name="T6" fmla="*/ 23 w 39"/>
                <a:gd name="T7" fmla="*/ 0 h 123"/>
                <a:gd name="T8" fmla="*/ 23 w 39"/>
                <a:gd name="T9" fmla="*/ 96 h 123"/>
                <a:gd name="T10" fmla="*/ 31 w 39"/>
                <a:gd name="T11" fmla="*/ 104 h 123"/>
                <a:gd name="T12" fmla="*/ 39 w 39"/>
                <a:gd name="T13" fmla="*/ 104 h 123"/>
                <a:gd name="T14" fmla="*/ 39 w 39"/>
                <a:gd name="T15" fmla="*/ 123 h 123"/>
                <a:gd name="T16" fmla="*/ 27 w 39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23">
                  <a:moveTo>
                    <a:pt x="27" y="123"/>
                  </a:moveTo>
                  <a:cubicBezTo>
                    <a:pt x="8" y="123"/>
                    <a:pt x="0" y="110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3" y="102"/>
                    <a:pt x="25" y="104"/>
                    <a:pt x="31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27" y="123"/>
                    <a:pt x="27" y="123"/>
                    <a:pt x="27" y="1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3408363" y="3016250"/>
              <a:ext cx="444500" cy="520700"/>
            </a:xfrm>
            <a:custGeom>
              <a:avLst/>
              <a:gdLst>
                <a:gd name="T0" fmla="*/ 22 w 79"/>
                <a:gd name="T1" fmla="*/ 53 h 92"/>
                <a:gd name="T2" fmla="*/ 42 w 79"/>
                <a:gd name="T3" fmla="*/ 73 h 92"/>
                <a:gd name="T4" fmla="*/ 62 w 79"/>
                <a:gd name="T5" fmla="*/ 65 h 92"/>
                <a:gd name="T6" fmla="*/ 76 w 79"/>
                <a:gd name="T7" fmla="*/ 78 h 92"/>
                <a:gd name="T8" fmla="*/ 42 w 79"/>
                <a:gd name="T9" fmla="*/ 92 h 92"/>
                <a:gd name="T10" fmla="*/ 0 w 79"/>
                <a:gd name="T11" fmla="*/ 46 h 92"/>
                <a:gd name="T12" fmla="*/ 39 w 79"/>
                <a:gd name="T13" fmla="*/ 0 h 92"/>
                <a:gd name="T14" fmla="*/ 79 w 79"/>
                <a:gd name="T15" fmla="*/ 43 h 92"/>
                <a:gd name="T16" fmla="*/ 79 w 79"/>
                <a:gd name="T17" fmla="*/ 53 h 92"/>
                <a:gd name="T18" fmla="*/ 22 w 79"/>
                <a:gd name="T19" fmla="*/ 53 h 92"/>
                <a:gd name="T20" fmla="*/ 54 w 79"/>
                <a:gd name="T21" fmla="*/ 28 h 92"/>
                <a:gd name="T22" fmla="*/ 39 w 79"/>
                <a:gd name="T23" fmla="*/ 19 h 92"/>
                <a:gd name="T24" fmla="*/ 24 w 79"/>
                <a:gd name="T25" fmla="*/ 28 h 92"/>
                <a:gd name="T26" fmla="*/ 22 w 79"/>
                <a:gd name="T27" fmla="*/ 38 h 92"/>
                <a:gd name="T28" fmla="*/ 56 w 79"/>
                <a:gd name="T29" fmla="*/ 38 h 92"/>
                <a:gd name="T30" fmla="*/ 54 w 79"/>
                <a:gd name="T31" fmla="*/ 2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" h="92">
                  <a:moveTo>
                    <a:pt x="22" y="53"/>
                  </a:moveTo>
                  <a:cubicBezTo>
                    <a:pt x="22" y="65"/>
                    <a:pt x="29" y="73"/>
                    <a:pt x="42" y="73"/>
                  </a:cubicBezTo>
                  <a:cubicBezTo>
                    <a:pt x="52" y="73"/>
                    <a:pt x="57" y="71"/>
                    <a:pt x="62" y="65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67" y="87"/>
                    <a:pt x="58" y="92"/>
                    <a:pt x="42" y="92"/>
                  </a:cubicBezTo>
                  <a:cubicBezTo>
                    <a:pt x="20" y="92"/>
                    <a:pt x="0" y="83"/>
                    <a:pt x="0" y="46"/>
                  </a:cubicBezTo>
                  <a:cubicBezTo>
                    <a:pt x="0" y="17"/>
                    <a:pt x="16" y="0"/>
                    <a:pt x="39" y="0"/>
                  </a:cubicBezTo>
                  <a:cubicBezTo>
                    <a:pt x="64" y="0"/>
                    <a:pt x="79" y="19"/>
                    <a:pt x="79" y="4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22" y="53"/>
                    <a:pt x="22" y="53"/>
                    <a:pt x="22" y="53"/>
                  </a:cubicBezTo>
                  <a:close/>
                  <a:moveTo>
                    <a:pt x="54" y="28"/>
                  </a:moveTo>
                  <a:cubicBezTo>
                    <a:pt x="52" y="23"/>
                    <a:pt x="47" y="19"/>
                    <a:pt x="39" y="19"/>
                  </a:cubicBezTo>
                  <a:cubicBezTo>
                    <a:pt x="32" y="19"/>
                    <a:pt x="27" y="23"/>
                    <a:pt x="24" y="28"/>
                  </a:cubicBezTo>
                  <a:cubicBezTo>
                    <a:pt x="23" y="32"/>
                    <a:pt x="22" y="34"/>
                    <a:pt x="22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4"/>
                    <a:pt x="56" y="32"/>
                    <a:pt x="54" y="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3910013" y="3022600"/>
              <a:ext cx="488950" cy="509587"/>
            </a:xfrm>
            <a:custGeom>
              <a:avLst/>
              <a:gdLst>
                <a:gd name="T0" fmla="*/ 212 w 308"/>
                <a:gd name="T1" fmla="*/ 321 h 321"/>
                <a:gd name="T2" fmla="*/ 152 w 308"/>
                <a:gd name="T3" fmla="*/ 225 h 321"/>
                <a:gd name="T4" fmla="*/ 95 w 308"/>
                <a:gd name="T5" fmla="*/ 321 h 321"/>
                <a:gd name="T6" fmla="*/ 0 w 308"/>
                <a:gd name="T7" fmla="*/ 321 h 321"/>
                <a:gd name="T8" fmla="*/ 109 w 308"/>
                <a:gd name="T9" fmla="*/ 157 h 321"/>
                <a:gd name="T10" fmla="*/ 3 w 308"/>
                <a:gd name="T11" fmla="*/ 0 h 321"/>
                <a:gd name="T12" fmla="*/ 99 w 308"/>
                <a:gd name="T13" fmla="*/ 0 h 321"/>
                <a:gd name="T14" fmla="*/ 152 w 308"/>
                <a:gd name="T15" fmla="*/ 93 h 321"/>
                <a:gd name="T16" fmla="*/ 209 w 308"/>
                <a:gd name="T17" fmla="*/ 0 h 321"/>
                <a:gd name="T18" fmla="*/ 304 w 308"/>
                <a:gd name="T19" fmla="*/ 0 h 321"/>
                <a:gd name="T20" fmla="*/ 198 w 308"/>
                <a:gd name="T21" fmla="*/ 157 h 321"/>
                <a:gd name="T22" fmla="*/ 308 w 308"/>
                <a:gd name="T23" fmla="*/ 321 h 321"/>
                <a:gd name="T24" fmla="*/ 212 w 308"/>
                <a:gd name="T25" fmla="*/ 321 h 321"/>
                <a:gd name="T26" fmla="*/ 212 w 308"/>
                <a:gd name="T27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321">
                  <a:moveTo>
                    <a:pt x="212" y="321"/>
                  </a:moveTo>
                  <a:lnTo>
                    <a:pt x="152" y="225"/>
                  </a:lnTo>
                  <a:lnTo>
                    <a:pt x="95" y="321"/>
                  </a:lnTo>
                  <a:lnTo>
                    <a:pt x="0" y="321"/>
                  </a:lnTo>
                  <a:lnTo>
                    <a:pt x="109" y="157"/>
                  </a:lnTo>
                  <a:lnTo>
                    <a:pt x="3" y="0"/>
                  </a:lnTo>
                  <a:lnTo>
                    <a:pt x="99" y="0"/>
                  </a:lnTo>
                  <a:lnTo>
                    <a:pt x="152" y="93"/>
                  </a:lnTo>
                  <a:lnTo>
                    <a:pt x="209" y="0"/>
                  </a:lnTo>
                  <a:lnTo>
                    <a:pt x="304" y="0"/>
                  </a:lnTo>
                  <a:lnTo>
                    <a:pt x="198" y="157"/>
                  </a:lnTo>
                  <a:lnTo>
                    <a:pt x="308" y="321"/>
                  </a:lnTo>
                  <a:lnTo>
                    <a:pt x="212" y="321"/>
                  </a:lnTo>
                  <a:lnTo>
                    <a:pt x="212" y="3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4443413" y="3016250"/>
              <a:ext cx="422275" cy="520700"/>
            </a:xfrm>
            <a:custGeom>
              <a:avLst/>
              <a:gdLst>
                <a:gd name="T0" fmla="*/ 53 w 75"/>
                <a:gd name="T1" fmla="*/ 91 h 92"/>
                <a:gd name="T2" fmla="*/ 53 w 75"/>
                <a:gd name="T3" fmla="*/ 84 h 92"/>
                <a:gd name="T4" fmla="*/ 31 w 75"/>
                <a:gd name="T5" fmla="*/ 92 h 92"/>
                <a:gd name="T6" fmla="*/ 8 w 75"/>
                <a:gd name="T7" fmla="*/ 84 h 92"/>
                <a:gd name="T8" fmla="*/ 0 w 75"/>
                <a:gd name="T9" fmla="*/ 64 h 92"/>
                <a:gd name="T10" fmla="*/ 31 w 75"/>
                <a:gd name="T11" fmla="*/ 38 h 92"/>
                <a:gd name="T12" fmla="*/ 52 w 75"/>
                <a:gd name="T13" fmla="*/ 38 h 92"/>
                <a:gd name="T14" fmla="*/ 52 w 75"/>
                <a:gd name="T15" fmla="*/ 33 h 92"/>
                <a:gd name="T16" fmla="*/ 35 w 75"/>
                <a:gd name="T17" fmla="*/ 19 h 92"/>
                <a:gd name="T18" fmla="*/ 18 w 75"/>
                <a:gd name="T19" fmla="*/ 27 h 92"/>
                <a:gd name="T20" fmla="*/ 4 w 75"/>
                <a:gd name="T21" fmla="*/ 13 h 92"/>
                <a:gd name="T22" fmla="*/ 36 w 75"/>
                <a:gd name="T23" fmla="*/ 0 h 92"/>
                <a:gd name="T24" fmla="*/ 75 w 75"/>
                <a:gd name="T25" fmla="*/ 32 h 92"/>
                <a:gd name="T26" fmla="*/ 75 w 75"/>
                <a:gd name="T27" fmla="*/ 91 h 92"/>
                <a:gd name="T28" fmla="*/ 53 w 75"/>
                <a:gd name="T29" fmla="*/ 91 h 92"/>
                <a:gd name="T30" fmla="*/ 52 w 75"/>
                <a:gd name="T31" fmla="*/ 53 h 92"/>
                <a:gd name="T32" fmla="*/ 34 w 75"/>
                <a:gd name="T33" fmla="*/ 53 h 92"/>
                <a:gd name="T34" fmla="*/ 22 w 75"/>
                <a:gd name="T35" fmla="*/ 64 h 92"/>
                <a:gd name="T36" fmla="*/ 35 w 75"/>
                <a:gd name="T37" fmla="*/ 74 h 92"/>
                <a:gd name="T38" fmla="*/ 49 w 75"/>
                <a:gd name="T39" fmla="*/ 70 h 92"/>
                <a:gd name="T40" fmla="*/ 52 w 75"/>
                <a:gd name="T41" fmla="*/ 58 h 92"/>
                <a:gd name="T42" fmla="*/ 52 w 75"/>
                <a:gd name="T43" fmla="*/ 5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92">
                  <a:moveTo>
                    <a:pt x="53" y="91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47" y="90"/>
                    <a:pt x="41" y="92"/>
                    <a:pt x="31" y="92"/>
                  </a:cubicBezTo>
                  <a:cubicBezTo>
                    <a:pt x="20" y="92"/>
                    <a:pt x="13" y="90"/>
                    <a:pt x="8" y="84"/>
                  </a:cubicBezTo>
                  <a:cubicBezTo>
                    <a:pt x="3" y="79"/>
                    <a:pt x="0" y="72"/>
                    <a:pt x="0" y="64"/>
                  </a:cubicBezTo>
                  <a:cubicBezTo>
                    <a:pt x="0" y="50"/>
                    <a:pt x="10" y="38"/>
                    <a:pt x="31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24"/>
                    <a:pt x="47" y="19"/>
                    <a:pt x="35" y="19"/>
                  </a:cubicBezTo>
                  <a:cubicBezTo>
                    <a:pt x="27" y="19"/>
                    <a:pt x="23" y="21"/>
                    <a:pt x="18" y="2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3" y="3"/>
                    <a:pt x="21" y="0"/>
                    <a:pt x="36" y="0"/>
                  </a:cubicBezTo>
                  <a:cubicBezTo>
                    <a:pt x="62" y="0"/>
                    <a:pt x="75" y="11"/>
                    <a:pt x="75" y="3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53" y="91"/>
                    <a:pt x="53" y="91"/>
                    <a:pt x="53" y="91"/>
                  </a:cubicBezTo>
                  <a:close/>
                  <a:moveTo>
                    <a:pt x="52" y="53"/>
                  </a:moveTo>
                  <a:cubicBezTo>
                    <a:pt x="34" y="53"/>
                    <a:pt x="34" y="53"/>
                    <a:pt x="34" y="53"/>
                  </a:cubicBezTo>
                  <a:cubicBezTo>
                    <a:pt x="26" y="53"/>
                    <a:pt x="22" y="57"/>
                    <a:pt x="22" y="64"/>
                  </a:cubicBezTo>
                  <a:cubicBezTo>
                    <a:pt x="22" y="70"/>
                    <a:pt x="26" y="74"/>
                    <a:pt x="35" y="74"/>
                  </a:cubicBezTo>
                  <a:cubicBezTo>
                    <a:pt x="41" y="74"/>
                    <a:pt x="45" y="73"/>
                    <a:pt x="49" y="70"/>
                  </a:cubicBezTo>
                  <a:cubicBezTo>
                    <a:pt x="51" y="67"/>
                    <a:pt x="52" y="64"/>
                    <a:pt x="52" y="58"/>
                  </a:cubicBezTo>
                  <a:cubicBezTo>
                    <a:pt x="52" y="53"/>
                    <a:pt x="52" y="53"/>
                    <a:pt x="52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87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75069" y="1514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951090" y="1498375"/>
            <a:ext cx="38106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875069" y="197086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矩形 62"/>
          <p:cNvSpPr/>
          <p:nvPr/>
        </p:nvSpPr>
        <p:spPr>
          <a:xfrm>
            <a:off x="2949618" y="1981649"/>
            <a:ext cx="28248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弹性计算云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EC2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875069" y="243647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2949618" y="2447253"/>
            <a:ext cx="29225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875069" y="290207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2949618" y="2912857"/>
            <a:ext cx="56188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数据库服务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zh-CN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875069" y="336768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949618" y="3378460"/>
            <a:ext cx="34724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关系数据库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RDS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875069" y="38332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2949618" y="3844064"/>
            <a:ext cx="32928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</a:t>
            </a:r>
            <a:r>
              <a:rPr lang="zh-CN" altLang="en-US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队列服务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SQS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875069" y="42988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2949618" y="4309668"/>
            <a:ext cx="44737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3.7 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内容推送服务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CloudFront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875069" y="476449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2949618" y="4775272"/>
            <a:ext cx="42466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67" name="圆角矩形 66"/>
          <p:cNvSpPr/>
          <p:nvPr/>
        </p:nvSpPr>
        <p:spPr>
          <a:xfrm>
            <a:off x="2875069" y="523009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2949618" y="5240875"/>
            <a:ext cx="275498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AWS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2875069" y="5711629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7AB8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/>
        </p:nvSpPr>
        <p:spPr>
          <a:xfrm>
            <a:off x="2951090" y="5695697"/>
            <a:ext cx="15456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3.10 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</a:p>
        </p:txBody>
      </p:sp>
    </p:spTree>
    <p:extLst>
      <p:ext uri="{BB962C8B-B14F-4D97-AF65-F5344CB8AC3E}">
        <p14:creationId xmlns:p14="http://schemas.microsoft.com/office/powerpoint/2010/main" val="23279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圆角矩形 53"/>
          <p:cNvSpPr/>
          <p:nvPr/>
        </p:nvSpPr>
        <p:spPr>
          <a:xfrm>
            <a:off x="0" y="0"/>
            <a:ext cx="4572000" cy="6858000"/>
          </a:xfrm>
          <a:prstGeom prst="roundRect">
            <a:avLst>
              <a:gd name="adj" fmla="val 983"/>
            </a:avLst>
          </a:prstGeom>
          <a:solidFill>
            <a:schemeClr val="bg1"/>
          </a:solidFill>
          <a:ln>
            <a:noFill/>
          </a:ln>
          <a:effectLst>
            <a:outerShdw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23851" y="2368938"/>
            <a:ext cx="4248150" cy="3757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71" y="1982063"/>
            <a:ext cx="4213100" cy="4213100"/>
          </a:xfrm>
          <a:prstGeom prst="rect">
            <a:avLst/>
          </a:prstGeom>
          <a:effectLst/>
        </p:spPr>
      </p:pic>
      <p:sp>
        <p:nvSpPr>
          <p:cNvPr id="15" name="矩形 14"/>
          <p:cNvSpPr/>
          <p:nvPr/>
        </p:nvSpPr>
        <p:spPr>
          <a:xfrm>
            <a:off x="452497" y="83661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8322"/>
                </a:solidFill>
              </a:rPr>
              <a:t>第三章</a:t>
            </a:r>
            <a:r>
              <a:rPr lang="zh-CN" altLang="en-US" sz="3200" b="1" dirty="0" smtClean="0">
                <a:solidFill>
                  <a:srgbClr val="FF8322"/>
                </a:solidFill>
              </a:rPr>
              <a:t>小结</a:t>
            </a:r>
            <a:endParaRPr lang="zh-CN" altLang="en-US" sz="3200" b="1" dirty="0">
              <a:solidFill>
                <a:srgbClr val="FF8322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" y="2368938"/>
            <a:ext cx="323850" cy="3757542"/>
          </a:xfrm>
          <a:prstGeom prst="rect">
            <a:avLst/>
          </a:prstGeom>
          <a:solidFill>
            <a:srgbClr val="FF8322"/>
          </a:solidFill>
          <a:ln>
            <a:noFill/>
          </a:ln>
          <a:effectLst>
            <a:outerShdw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5878" y="2654300"/>
            <a:ext cx="352122" cy="288430"/>
            <a:chOff x="136828" y="2654300"/>
            <a:chExt cx="352122" cy="288430"/>
          </a:xfrm>
        </p:grpSpPr>
        <p:sp>
          <p:nvSpPr>
            <p:cNvPr id="3" name="椭圆 2"/>
            <p:cNvSpPr/>
            <p:nvPr/>
          </p:nvSpPr>
          <p:spPr>
            <a:xfrm>
              <a:off x="400050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170628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弧形 6"/>
            <p:cNvSpPr/>
            <p:nvPr/>
          </p:nvSpPr>
          <p:spPr>
            <a:xfrm rot="19393964">
              <a:off x="136828" y="2661001"/>
              <a:ext cx="328124" cy="281729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55878" y="3102771"/>
            <a:ext cx="352122" cy="288430"/>
            <a:chOff x="136828" y="2654300"/>
            <a:chExt cx="352122" cy="288430"/>
          </a:xfrm>
        </p:grpSpPr>
        <p:sp>
          <p:nvSpPr>
            <p:cNvPr id="28" name="椭圆 27"/>
            <p:cNvSpPr/>
            <p:nvPr/>
          </p:nvSpPr>
          <p:spPr>
            <a:xfrm>
              <a:off x="400050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70628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弧形 29"/>
            <p:cNvSpPr/>
            <p:nvPr/>
          </p:nvSpPr>
          <p:spPr>
            <a:xfrm rot="19393964">
              <a:off x="136828" y="2661001"/>
              <a:ext cx="328124" cy="281729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55878" y="3551242"/>
            <a:ext cx="352122" cy="288430"/>
            <a:chOff x="136828" y="2654300"/>
            <a:chExt cx="352122" cy="288430"/>
          </a:xfrm>
        </p:grpSpPr>
        <p:sp>
          <p:nvSpPr>
            <p:cNvPr id="32" name="椭圆 31"/>
            <p:cNvSpPr/>
            <p:nvPr/>
          </p:nvSpPr>
          <p:spPr>
            <a:xfrm>
              <a:off x="400050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70628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弧形 33"/>
            <p:cNvSpPr/>
            <p:nvPr/>
          </p:nvSpPr>
          <p:spPr>
            <a:xfrm rot="19393964">
              <a:off x="136828" y="2661001"/>
              <a:ext cx="328124" cy="281729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55878" y="3999713"/>
            <a:ext cx="352122" cy="288430"/>
            <a:chOff x="136828" y="2654300"/>
            <a:chExt cx="352122" cy="288430"/>
          </a:xfrm>
        </p:grpSpPr>
        <p:sp>
          <p:nvSpPr>
            <p:cNvPr id="36" name="椭圆 35"/>
            <p:cNvSpPr/>
            <p:nvPr/>
          </p:nvSpPr>
          <p:spPr>
            <a:xfrm>
              <a:off x="400050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70628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弧形 37"/>
            <p:cNvSpPr/>
            <p:nvPr/>
          </p:nvSpPr>
          <p:spPr>
            <a:xfrm rot="19393964">
              <a:off x="136828" y="2661001"/>
              <a:ext cx="328124" cy="281729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55878" y="4448184"/>
            <a:ext cx="352122" cy="288430"/>
            <a:chOff x="136828" y="2654300"/>
            <a:chExt cx="352122" cy="288430"/>
          </a:xfrm>
        </p:grpSpPr>
        <p:sp>
          <p:nvSpPr>
            <p:cNvPr id="40" name="椭圆 39"/>
            <p:cNvSpPr/>
            <p:nvPr/>
          </p:nvSpPr>
          <p:spPr>
            <a:xfrm>
              <a:off x="400050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170628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弧形 41"/>
            <p:cNvSpPr/>
            <p:nvPr/>
          </p:nvSpPr>
          <p:spPr>
            <a:xfrm rot="19393964">
              <a:off x="136828" y="2661001"/>
              <a:ext cx="328124" cy="281729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55878" y="4896655"/>
            <a:ext cx="352122" cy="288430"/>
            <a:chOff x="136828" y="2654300"/>
            <a:chExt cx="352122" cy="288430"/>
          </a:xfrm>
        </p:grpSpPr>
        <p:sp>
          <p:nvSpPr>
            <p:cNvPr id="44" name="椭圆 43"/>
            <p:cNvSpPr/>
            <p:nvPr/>
          </p:nvSpPr>
          <p:spPr>
            <a:xfrm>
              <a:off x="400050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70628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弧形 45"/>
            <p:cNvSpPr/>
            <p:nvPr/>
          </p:nvSpPr>
          <p:spPr>
            <a:xfrm rot="19393964">
              <a:off x="136828" y="2661001"/>
              <a:ext cx="328124" cy="281729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55878" y="5345126"/>
            <a:ext cx="352122" cy="288430"/>
            <a:chOff x="136828" y="2654300"/>
            <a:chExt cx="352122" cy="288430"/>
          </a:xfrm>
        </p:grpSpPr>
        <p:sp>
          <p:nvSpPr>
            <p:cNvPr id="48" name="椭圆 47"/>
            <p:cNvSpPr/>
            <p:nvPr/>
          </p:nvSpPr>
          <p:spPr>
            <a:xfrm>
              <a:off x="400050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70628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弧形 49"/>
            <p:cNvSpPr/>
            <p:nvPr/>
          </p:nvSpPr>
          <p:spPr>
            <a:xfrm rot="19393964">
              <a:off x="136828" y="2661001"/>
              <a:ext cx="328124" cy="281729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55878" y="5793600"/>
            <a:ext cx="352122" cy="288430"/>
            <a:chOff x="136828" y="2654300"/>
            <a:chExt cx="352122" cy="288430"/>
          </a:xfrm>
        </p:grpSpPr>
        <p:sp>
          <p:nvSpPr>
            <p:cNvPr id="52" name="椭圆 51"/>
            <p:cNvSpPr/>
            <p:nvPr/>
          </p:nvSpPr>
          <p:spPr>
            <a:xfrm>
              <a:off x="400050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170628" y="2654300"/>
              <a:ext cx="88900" cy="889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弧形 54"/>
            <p:cNvSpPr/>
            <p:nvPr/>
          </p:nvSpPr>
          <p:spPr>
            <a:xfrm rot="19393964">
              <a:off x="136828" y="2661001"/>
              <a:ext cx="328124" cy="281729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621164" y="2355007"/>
            <a:ext cx="383194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并不是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设备的制造商或者软件开发企业，其之所以能够保持云计算领域的领先，源于它的先发优势和丰富的服务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不难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发现，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以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Dynamo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架构为核心，在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SDB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等服务的基础上，不断推出新的云服务来满足用户的各类需求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2"/>
          <a:srcRect l="19090" t="21720" r="16280" b="22029"/>
          <a:stretch/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1988018"/>
            <a:ext cx="8028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1</a:t>
            </a:r>
            <a:r>
              <a:rPr lang="zh-CN" altLang="en-US" sz="2100" spc="225" dirty="0">
                <a:solidFill>
                  <a:prstClr val="white"/>
                </a:solidFill>
              </a:rPr>
              <a:t>．在</a:t>
            </a:r>
            <a:r>
              <a:rPr lang="en-US" altLang="zh-CN" sz="2100" spc="225" dirty="0">
                <a:solidFill>
                  <a:prstClr val="white"/>
                </a:solidFill>
              </a:rPr>
              <a:t>Dynamo</a:t>
            </a:r>
            <a:r>
              <a:rPr lang="zh-CN" altLang="en-US" sz="2100" spc="225" dirty="0">
                <a:solidFill>
                  <a:prstClr val="white"/>
                </a:solidFill>
              </a:rPr>
              <a:t>中添加一个新的节点时，原先各节点保存的数据是否需要改变？如果改变，应该如何变化？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2</a:t>
            </a:r>
            <a:r>
              <a:rPr lang="zh-CN" altLang="en-US" sz="2100" spc="225" dirty="0">
                <a:solidFill>
                  <a:prstClr val="white"/>
                </a:solidFill>
              </a:rPr>
              <a:t>．</a:t>
            </a:r>
            <a:r>
              <a:rPr lang="en-US" altLang="zh-CN" sz="2100" spc="225" dirty="0" err="1">
                <a:solidFill>
                  <a:prstClr val="white"/>
                </a:solidFill>
              </a:rPr>
              <a:t>Merkle</a:t>
            </a:r>
            <a:r>
              <a:rPr lang="zh-CN" altLang="en-US" sz="2100" spc="225" dirty="0">
                <a:solidFill>
                  <a:prstClr val="white"/>
                </a:solidFill>
              </a:rPr>
              <a:t>哈希树的创建需要较大的时间开销。频繁地重建</a:t>
            </a:r>
            <a:r>
              <a:rPr lang="en-US" altLang="zh-CN" sz="2100" spc="225" dirty="0" err="1">
                <a:solidFill>
                  <a:prstClr val="white"/>
                </a:solidFill>
              </a:rPr>
              <a:t>Merkle</a:t>
            </a:r>
            <a:r>
              <a:rPr lang="zh-CN" altLang="en-US" sz="2100" spc="225" dirty="0">
                <a:solidFill>
                  <a:prstClr val="white"/>
                </a:solidFill>
              </a:rPr>
              <a:t>树会对系统造成很大的负担。假设</a:t>
            </a:r>
            <a:r>
              <a:rPr lang="en-US" altLang="zh-CN" sz="2100" spc="225" dirty="0" err="1">
                <a:solidFill>
                  <a:prstClr val="white"/>
                </a:solidFill>
              </a:rPr>
              <a:t>Merkle</a:t>
            </a:r>
            <a:r>
              <a:rPr lang="zh-CN" altLang="en-US" sz="2100" spc="225" dirty="0">
                <a:solidFill>
                  <a:prstClr val="white"/>
                </a:solidFill>
              </a:rPr>
              <a:t>树的叶子节点表示的是数据分区的</a:t>
            </a:r>
            <a:r>
              <a:rPr lang="en-US" altLang="zh-CN" sz="2100" spc="225" dirty="0">
                <a:solidFill>
                  <a:prstClr val="white"/>
                </a:solidFill>
              </a:rPr>
              <a:t>Hash</a:t>
            </a:r>
            <a:r>
              <a:rPr lang="zh-CN" altLang="en-US" sz="2100" spc="225" dirty="0">
                <a:solidFill>
                  <a:prstClr val="white"/>
                </a:solidFill>
              </a:rPr>
              <a:t>值，请设计一个</a:t>
            </a:r>
            <a:r>
              <a:rPr lang="en-US" altLang="zh-CN" sz="2100" spc="225" dirty="0" err="1">
                <a:solidFill>
                  <a:prstClr val="white"/>
                </a:solidFill>
              </a:rPr>
              <a:t>Merkle</a:t>
            </a:r>
            <a:r>
              <a:rPr lang="zh-CN" altLang="en-US" sz="2100" spc="225" dirty="0">
                <a:solidFill>
                  <a:prstClr val="white"/>
                </a:solidFill>
              </a:rPr>
              <a:t>树重建方案，尽量减少</a:t>
            </a:r>
            <a:r>
              <a:rPr lang="en-US" altLang="zh-CN" sz="2100" spc="225" dirty="0" err="1">
                <a:solidFill>
                  <a:prstClr val="white"/>
                </a:solidFill>
              </a:rPr>
              <a:t>Merkle</a:t>
            </a:r>
            <a:r>
              <a:rPr lang="zh-CN" altLang="en-US" sz="2100" spc="225" dirty="0">
                <a:solidFill>
                  <a:prstClr val="white"/>
                </a:solidFill>
              </a:rPr>
              <a:t>树的重建工作。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3</a:t>
            </a:r>
            <a:r>
              <a:rPr lang="zh-CN" altLang="en-US" sz="2100" spc="225" dirty="0">
                <a:solidFill>
                  <a:prstClr val="white"/>
                </a:solidFill>
              </a:rPr>
              <a:t>．私有</a:t>
            </a:r>
            <a:r>
              <a:rPr lang="en-US" altLang="zh-CN" sz="2100" spc="225" dirty="0">
                <a:solidFill>
                  <a:prstClr val="white"/>
                </a:solidFill>
              </a:rPr>
              <a:t>IP</a:t>
            </a:r>
            <a:r>
              <a:rPr lang="zh-CN" altLang="en-US" sz="2100" spc="225" dirty="0">
                <a:solidFill>
                  <a:prstClr val="white"/>
                </a:solidFill>
              </a:rPr>
              <a:t>、公有</a:t>
            </a:r>
            <a:r>
              <a:rPr lang="en-US" altLang="zh-CN" sz="2100" spc="225" dirty="0">
                <a:solidFill>
                  <a:prstClr val="white"/>
                </a:solidFill>
              </a:rPr>
              <a:t>IP</a:t>
            </a:r>
            <a:r>
              <a:rPr lang="zh-CN" altLang="en-US" sz="2100" spc="225" dirty="0">
                <a:solidFill>
                  <a:prstClr val="white"/>
                </a:solidFill>
              </a:rPr>
              <a:t>和弹性</a:t>
            </a:r>
            <a:r>
              <a:rPr lang="en-US" altLang="zh-CN" sz="2100" spc="225" dirty="0">
                <a:solidFill>
                  <a:prstClr val="white"/>
                </a:solidFill>
              </a:rPr>
              <a:t>IP</a:t>
            </a:r>
            <a:r>
              <a:rPr lang="zh-CN" altLang="en-US" sz="2100" spc="225" dirty="0">
                <a:solidFill>
                  <a:prstClr val="white"/>
                </a:solidFill>
              </a:rPr>
              <a:t>的区别在哪里？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4</a:t>
            </a:r>
            <a:r>
              <a:rPr lang="zh-CN" altLang="en-US" sz="2100" spc="225" dirty="0">
                <a:solidFill>
                  <a:prstClr val="white"/>
                </a:solidFill>
              </a:rPr>
              <a:t>．地理区域和可用区域有哪些区别</a:t>
            </a:r>
            <a:r>
              <a:rPr lang="zh-CN" altLang="en-US" sz="2100" spc="225" dirty="0" smtClean="0">
                <a:solidFill>
                  <a:prstClr val="white"/>
                </a:solidFill>
              </a:rPr>
              <a:t>？</a:t>
            </a:r>
            <a:endParaRPr lang="zh-CN" altLang="en-US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6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2"/>
          <a:srcRect l="19090" t="21720" r="16280" b="22029"/>
          <a:stretch/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1988018"/>
            <a:ext cx="8028384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5</a:t>
            </a:r>
            <a:r>
              <a:rPr lang="zh-CN" altLang="en-US" sz="2100" spc="225" dirty="0">
                <a:solidFill>
                  <a:prstClr val="white"/>
                </a:solidFill>
              </a:rPr>
              <a:t>．简单存储服务</a:t>
            </a:r>
            <a:r>
              <a:rPr lang="en-US" altLang="zh-CN" sz="2100" spc="225" dirty="0">
                <a:solidFill>
                  <a:prstClr val="white"/>
                </a:solidFill>
              </a:rPr>
              <a:t>S3</a:t>
            </a:r>
            <a:r>
              <a:rPr lang="zh-CN" altLang="en-US" sz="2100" spc="225" dirty="0">
                <a:solidFill>
                  <a:prstClr val="white"/>
                </a:solidFill>
              </a:rPr>
              <a:t>与传统的文件系统有哪些区别？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 smtClean="0">
                <a:solidFill>
                  <a:prstClr val="white"/>
                </a:solidFill>
              </a:rPr>
              <a:t>6</a:t>
            </a:r>
            <a:r>
              <a:rPr lang="zh-CN" altLang="en-US" sz="2100" spc="225" dirty="0">
                <a:solidFill>
                  <a:prstClr val="white"/>
                </a:solidFill>
              </a:rPr>
              <a:t>．简单阐述</a:t>
            </a:r>
            <a:r>
              <a:rPr lang="en-US" altLang="zh-CN" sz="2100" spc="225" dirty="0">
                <a:solidFill>
                  <a:prstClr val="white"/>
                </a:solidFill>
              </a:rPr>
              <a:t>SQS</a:t>
            </a:r>
            <a:r>
              <a:rPr lang="zh-CN" altLang="en-US" sz="2100" spc="225" dirty="0">
                <a:solidFill>
                  <a:prstClr val="white"/>
                </a:solidFill>
              </a:rPr>
              <a:t>在</a:t>
            </a:r>
            <a:r>
              <a:rPr lang="en-US" altLang="zh-CN" sz="2100" spc="225" dirty="0">
                <a:solidFill>
                  <a:prstClr val="white"/>
                </a:solidFill>
              </a:rPr>
              <a:t>Amazon</a:t>
            </a:r>
            <a:r>
              <a:rPr lang="zh-CN" altLang="en-US" sz="2100" spc="225" dirty="0">
                <a:solidFill>
                  <a:prstClr val="white"/>
                </a:solidFill>
              </a:rPr>
              <a:t>云计算中的作用。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7</a:t>
            </a:r>
            <a:r>
              <a:rPr lang="zh-CN" altLang="en-US" sz="2100" spc="225" dirty="0">
                <a:solidFill>
                  <a:prstClr val="white"/>
                </a:solidFill>
              </a:rPr>
              <a:t>．如何理解传统数据库在可扩展性方面的能力较弱？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8</a:t>
            </a:r>
            <a:r>
              <a:rPr lang="zh-CN" altLang="en-US" sz="2100" spc="225" dirty="0">
                <a:solidFill>
                  <a:prstClr val="white"/>
                </a:solidFill>
              </a:rPr>
              <a:t>．非关系型数据库是如何解决可扩展性问题的？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9</a:t>
            </a:r>
            <a:r>
              <a:rPr lang="zh-CN" altLang="en-US" sz="2100" spc="225" dirty="0">
                <a:solidFill>
                  <a:prstClr val="white"/>
                </a:solidFill>
              </a:rPr>
              <a:t>．简述</a:t>
            </a:r>
            <a:r>
              <a:rPr lang="en-US" altLang="zh-CN" sz="2100" spc="225" dirty="0">
                <a:solidFill>
                  <a:prstClr val="white"/>
                </a:solidFill>
              </a:rPr>
              <a:t>Share-Nothing</a:t>
            </a:r>
            <a:r>
              <a:rPr lang="zh-CN" altLang="en-US" sz="2100" spc="225" dirty="0">
                <a:solidFill>
                  <a:prstClr val="white"/>
                </a:solidFill>
              </a:rPr>
              <a:t>架构的特点。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10</a:t>
            </a:r>
            <a:r>
              <a:rPr lang="zh-CN" altLang="en-US" sz="2100" spc="225" dirty="0">
                <a:solidFill>
                  <a:prstClr val="white"/>
                </a:solidFill>
              </a:rPr>
              <a:t>．简述</a:t>
            </a:r>
            <a:r>
              <a:rPr lang="en-US" altLang="zh-CN" sz="2100" spc="225" dirty="0">
                <a:solidFill>
                  <a:prstClr val="white"/>
                </a:solidFill>
              </a:rPr>
              <a:t>AWS</a:t>
            </a:r>
            <a:r>
              <a:rPr lang="zh-CN" altLang="en-US" sz="2100" spc="225" dirty="0">
                <a:solidFill>
                  <a:prstClr val="white"/>
                </a:solidFill>
              </a:rPr>
              <a:t>如何支持在线数据流应用。</a:t>
            </a: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11</a:t>
            </a:r>
            <a:r>
              <a:rPr lang="zh-CN" altLang="en-US" sz="2100" spc="225" dirty="0">
                <a:solidFill>
                  <a:prstClr val="white"/>
                </a:solidFill>
              </a:rPr>
              <a:t>．描述一个基于</a:t>
            </a:r>
            <a:r>
              <a:rPr lang="en-US" altLang="zh-CN" sz="2100" spc="225" dirty="0">
                <a:solidFill>
                  <a:prstClr val="white"/>
                </a:solidFill>
              </a:rPr>
              <a:t>Amazon AWS</a:t>
            </a:r>
            <a:r>
              <a:rPr lang="zh-CN" altLang="en-US" sz="2100" spc="225" dirty="0">
                <a:solidFill>
                  <a:prstClr val="white"/>
                </a:solidFill>
              </a:rPr>
              <a:t>的应用实例。</a:t>
            </a: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25164" r="18985" b="27845"/>
          <a:stretch/>
        </p:blipFill>
        <p:spPr>
          <a:xfrm>
            <a:off x="2949815" y="105594"/>
            <a:ext cx="3190395" cy="1030405"/>
          </a:xfrm>
          <a:prstGeom prst="rect">
            <a:avLst/>
          </a:prstGeom>
        </p:spPr>
      </p:pic>
      <p:pic>
        <p:nvPicPr>
          <p:cNvPr id="7" name="图片 6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5" y="1729185"/>
            <a:ext cx="7850816" cy="4875938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31580" y="1232537"/>
            <a:ext cx="522686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百度排名首位的大数据资料和交流中心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319975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0"/>
            <a:ext cx="3676650" cy="1225550"/>
          </a:xfrm>
          <a:prstGeom prst="rect">
            <a:avLst/>
          </a:prstGeom>
        </p:spPr>
      </p:pic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717675"/>
            <a:ext cx="7743825" cy="4668602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783535" y="1232537"/>
            <a:ext cx="552295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百度排名首位的云计算资料和交流中心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414527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280"/>
            <a:ext cx="9144001" cy="4590584"/>
          </a:xfrm>
          <a:prstGeom prst="rect">
            <a:avLst/>
          </a:prstGeom>
        </p:spPr>
      </p:pic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30" y="220610"/>
            <a:ext cx="3618339" cy="1461667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69316" y="1483164"/>
            <a:ext cx="5205366" cy="400110"/>
          </a:xfrm>
          <a:prstGeom prst="rect">
            <a:avLst/>
          </a:prstGeom>
          <a:solidFill>
            <a:srgbClr val="44BFE8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spc="300" dirty="0" smtClean="0">
                <a:solidFill>
                  <a:prstClr val="white"/>
                </a:solidFill>
              </a:rPr>
              <a:t>终生免费</a:t>
            </a:r>
            <a:r>
              <a:rPr lang="zh-CN" altLang="en-US" sz="2000" spc="300" dirty="0">
                <a:solidFill>
                  <a:prstClr val="white"/>
                </a:solidFill>
              </a:rPr>
              <a:t>的智能硬件大数据托管平台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91" y="3967362"/>
            <a:ext cx="1617618" cy="1617618"/>
          </a:xfrm>
          <a:prstGeom prst="rect">
            <a:avLst/>
          </a:prstGeom>
          <a:effectLst>
            <a:outerShdw blurRad="317500" algn="ctr" rotWithShape="0">
              <a:prstClr val="black">
                <a:alpha val="87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763191" y="5601884"/>
            <a:ext cx="1617618" cy="301350"/>
          </a:xfrm>
          <a:prstGeom prst="rect">
            <a:avLst/>
          </a:prstGeom>
          <a:solidFill>
            <a:srgbClr val="C7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93668" y="5609894"/>
            <a:ext cx="1587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扫一扫，进入万物云</a:t>
            </a:r>
            <a:endParaRPr lang="zh-CN" altLang="en-US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8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17500"/>
          <a:stretch/>
        </p:blipFill>
        <p:spPr>
          <a:xfrm>
            <a:off x="2904501" y="206032"/>
            <a:ext cx="3334998" cy="1162163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69317" y="1490603"/>
            <a:ext cx="5205366" cy="400110"/>
          </a:xfrm>
          <a:prstGeom prst="rect">
            <a:avLst/>
          </a:prstGeom>
          <a:solidFill>
            <a:srgbClr val="10AC67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终生免费</a:t>
            </a:r>
            <a:r>
              <a:rPr lang="zh-CN" altLang="en-US" sz="2000" spc="300" dirty="0">
                <a:solidFill>
                  <a:prstClr val="white"/>
                </a:solidFill>
              </a:rPr>
              <a:t>的环境大数据共享平台</a:t>
            </a:r>
          </a:p>
        </p:txBody>
      </p:sp>
      <p:pic>
        <p:nvPicPr>
          <p:cNvPr id="2" name="图片 1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2" y="2222625"/>
            <a:ext cx="9157792" cy="45884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47" y="4739302"/>
            <a:ext cx="1562753" cy="1562753"/>
          </a:xfrm>
          <a:prstGeom prst="rect">
            <a:avLst/>
          </a:prstGeom>
          <a:effectLst>
            <a:outerShdw blurRad="330200" algn="ctr" rotWithShape="0">
              <a:prstClr val="black">
                <a:alpha val="5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506208" y="5608245"/>
            <a:ext cx="1617618" cy="301350"/>
          </a:xfrm>
          <a:prstGeom prst="rect">
            <a:avLst/>
          </a:prstGeom>
          <a:solidFill>
            <a:srgbClr val="C7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36685" y="5616255"/>
            <a:ext cx="1587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扫一扫，进入环境云</a:t>
            </a:r>
            <a:endParaRPr lang="zh-CN" altLang="en-US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3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19630" r="13360"/>
          <a:stretch/>
        </p:blipFill>
        <p:spPr>
          <a:xfrm flipH="1">
            <a:off x="6248399" y="-17696"/>
            <a:ext cx="2924743" cy="3366945"/>
          </a:xfrm>
          <a:prstGeom prst="rect">
            <a:avLst/>
          </a:prstGeom>
        </p:spPr>
      </p:pic>
      <p:sp>
        <p:nvSpPr>
          <p:cNvPr id="4" name="矩形 3">
            <a:hlinkClick r:id="rId3"/>
          </p:cNvPr>
          <p:cNvSpPr/>
          <p:nvPr/>
        </p:nvSpPr>
        <p:spPr>
          <a:xfrm>
            <a:off x="-29142" y="-17696"/>
            <a:ext cx="7865042" cy="3345096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>
            <a:hlinkClick r:id="rId3"/>
          </p:cNvPr>
          <p:cNvSpPr/>
          <p:nvPr/>
        </p:nvSpPr>
        <p:spPr>
          <a:xfrm>
            <a:off x="0" y="3327400"/>
            <a:ext cx="9144000" cy="3530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dist="38100" dir="16200000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085" y="3504483"/>
            <a:ext cx="2353352" cy="3565048"/>
          </a:xfrm>
          <a:prstGeom prst="rect">
            <a:avLst/>
          </a:prstGeom>
          <a:effectLst>
            <a:outerShdw blurRad="660400" dist="38100" dir="5400000" algn="t" rotWithShape="0">
              <a:prstClr val="black">
                <a:alpha val="92000"/>
              </a:prstClr>
            </a:outerShdw>
          </a:effectLst>
        </p:spPr>
      </p:pic>
      <p:sp>
        <p:nvSpPr>
          <p:cNvPr id="12" name="文本框 11">
            <a:hlinkClick r:id="rId3"/>
          </p:cNvPr>
          <p:cNvSpPr txBox="1"/>
          <p:nvPr/>
        </p:nvSpPr>
        <p:spPr>
          <a:xfrm>
            <a:off x="323850" y="3680355"/>
            <a:ext cx="61831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spc="300" dirty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云</a:t>
            </a:r>
            <a:r>
              <a:rPr lang="zh-CN" altLang="en-US" sz="2600" b="1" spc="300" dirty="0" smtClean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创</a:t>
            </a:r>
            <a:r>
              <a:rPr lang="zh-CN" altLang="en-US" sz="2600" b="1" spc="300" dirty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大数据</a:t>
            </a:r>
            <a:r>
              <a:rPr lang="zh-CN" altLang="en-US" sz="2600" b="1" spc="300" dirty="0" smtClean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 </a:t>
            </a:r>
            <a:r>
              <a:rPr lang="zh-CN" altLang="en-US" sz="2600" dirty="0" smtClean="0"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给您一步到位的解决方案！</a:t>
            </a:r>
            <a:endParaRPr lang="zh-CN" altLang="en-US" sz="2600" dirty="0"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alpha val="84000"/>
                  </a:prstClr>
                </a:outerShdw>
              </a:effectLst>
            </a:endParaRPr>
          </a:p>
        </p:txBody>
      </p:sp>
      <p:sp>
        <p:nvSpPr>
          <p:cNvPr id="2" name="文本框 1">
            <a:hlinkClick r:id="rId3"/>
          </p:cNvPr>
          <p:cNvSpPr txBox="1"/>
          <p:nvPr/>
        </p:nvSpPr>
        <p:spPr>
          <a:xfrm>
            <a:off x="323850" y="506019"/>
            <a:ext cx="66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高校</a:t>
            </a:r>
            <a:r>
              <a:rPr lang="en-US" altLang="zh-CN" sz="5000" b="1" dirty="0" smtClean="0">
                <a:solidFill>
                  <a:srgbClr val="70AD47"/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Hadoop</a:t>
            </a:r>
            <a:r>
              <a:rPr lang="zh-CN" altLang="en-US" sz="5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教学科研</a:t>
            </a:r>
            <a:endParaRPr lang="en-US" altLang="zh-CN" sz="5000" b="1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dist="38100" dir="5400000" algn="t" rotWithShape="0">
                  <a:prstClr val="black">
                    <a:alpha val="16000"/>
                  </a:prstClr>
                </a:outerShdw>
              </a:effectLst>
            </a:endParaRPr>
          </a:p>
        </p:txBody>
      </p:sp>
      <p:sp>
        <p:nvSpPr>
          <p:cNvPr id="13" name="文本框 12">
            <a:hlinkClick r:id="rId3"/>
          </p:cNvPr>
          <p:cNvSpPr txBox="1"/>
          <p:nvPr/>
        </p:nvSpPr>
        <p:spPr>
          <a:xfrm>
            <a:off x="323850" y="136779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一揽子解决方案</a:t>
            </a:r>
            <a:endParaRPr lang="en-US" altLang="zh-CN" sz="2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文本框 13">
            <a:hlinkClick r:id="rId3"/>
          </p:cNvPr>
          <p:cNvSpPr txBox="1"/>
          <p:nvPr/>
        </p:nvSpPr>
        <p:spPr>
          <a:xfrm>
            <a:off x="276225" y="2163966"/>
            <a:ext cx="61378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云计算、大数据时代，社会亟需相关人才！而高校</a:t>
            </a:r>
            <a:r>
              <a:rPr lang="zh-CN" altLang="en-US" sz="2000" b="1" dirty="0" smtClean="0">
                <a:solidFill>
                  <a:srgbClr val="70AD47"/>
                </a:solidFill>
              </a:rPr>
              <a:t>缺平台、缺人才、缺经验！怎么办？</a:t>
            </a:r>
            <a:endParaRPr lang="en-US" altLang="zh-CN" sz="2000" b="1" dirty="0" smtClean="0">
              <a:solidFill>
                <a:srgbClr val="70AD47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9963" y="2317308"/>
            <a:ext cx="212970" cy="141388"/>
            <a:chOff x="358531" y="2602049"/>
            <a:chExt cx="212970" cy="141388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326211" y="2634369"/>
              <a:ext cx="141387" cy="7674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60266" y="2634369"/>
              <a:ext cx="141387" cy="76748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94321" y="2634370"/>
              <a:ext cx="141387" cy="76748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428376" y="2634370"/>
              <a:ext cx="141387" cy="76748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462433" y="2634370"/>
              <a:ext cx="141387" cy="7674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>
            <a:hlinkClick r:id="rId3"/>
          </p:cNvPr>
          <p:cNvSpPr/>
          <p:nvPr/>
        </p:nvSpPr>
        <p:spPr>
          <a:xfrm>
            <a:off x="379962" y="4525754"/>
            <a:ext cx="6381750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建设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一个</a:t>
            </a:r>
            <a:r>
              <a:rPr lang="en-US" altLang="zh-CN" sz="1400" b="1" dirty="0">
                <a:solidFill>
                  <a:prstClr val="white">
                    <a:lumMod val="95000"/>
                  </a:prstClr>
                </a:solidFill>
              </a:rPr>
              <a:t>Hadoop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实验平台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一套开源的</a:t>
            </a:r>
            <a:r>
              <a:rPr lang="en-US" altLang="zh-CN" sz="1200" dirty="0">
                <a:solidFill>
                  <a:prstClr val="white">
                    <a:lumMod val="75000"/>
                  </a:prstClr>
                </a:solidFill>
              </a:rPr>
              <a:t>Hadoop</a:t>
            </a: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一体机和开发环境，详细的指导书籍和实验设计。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培养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一支云计算师资队伍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来自云计算高手的系列培训，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</a:rPr>
              <a:t>    </a:t>
            </a:r>
            <a:r>
              <a:rPr lang="zh-CN" altLang="en-US" sz="1100" dirty="0" smtClean="0">
                <a:solidFill>
                  <a:prstClr val="white">
                    <a:lumMod val="75000"/>
                  </a:prstClr>
                </a:solidFill>
              </a:rPr>
              <a:t>  </a:t>
            </a: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早在</a:t>
            </a:r>
            <a:r>
              <a:rPr lang="en-US" altLang="zh-CN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2010</a:t>
            </a: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年就培训了全国第一批云计算师资力量</a:t>
            </a:r>
            <a:r>
              <a:rPr lang="zh-CN" altLang="en-US" sz="1100" dirty="0" smtClean="0">
                <a:solidFill>
                  <a:prstClr val="white">
                    <a:lumMod val="75000"/>
                  </a:prstClr>
                </a:solidFill>
                <a:hlinkClick r:id="rId6"/>
              </a:rPr>
              <a:t>。</a:t>
            </a:r>
            <a:endParaRPr lang="zh-CN" altLang="en-US" sz="1100" dirty="0">
              <a:solidFill>
                <a:prstClr val="white">
                  <a:lumMod val="75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营造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一个大数据科研环境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为科研提供技术支持，与大数据应用相结合，让科研迈上新台阶。</a:t>
            </a:r>
          </a:p>
        </p:txBody>
      </p:sp>
      <p:sp>
        <p:nvSpPr>
          <p:cNvPr id="26" name="椭圆 25"/>
          <p:cNvSpPr/>
          <p:nvPr/>
        </p:nvSpPr>
        <p:spPr>
          <a:xfrm>
            <a:off x="484890" y="4699671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84890" y="5295227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84890" y="6132405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109765" y="1448555"/>
            <a:ext cx="1279356" cy="394491"/>
            <a:chOff x="3109765" y="1448555"/>
            <a:chExt cx="1279356" cy="394491"/>
          </a:xfrm>
        </p:grpSpPr>
        <p:sp>
          <p:nvSpPr>
            <p:cNvPr id="6" name="圆角矩形 5"/>
            <p:cNvSpPr/>
            <p:nvPr/>
          </p:nvSpPr>
          <p:spPr>
            <a:xfrm>
              <a:off x="3109765" y="1448555"/>
              <a:ext cx="1279356" cy="338578"/>
            </a:xfrm>
            <a:prstGeom prst="roundRect">
              <a:avLst/>
            </a:prstGeom>
            <a:solidFill>
              <a:srgbClr val="70AD47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spc="300" dirty="0" smtClean="0">
                  <a:solidFill>
                    <a:prstClr val="white"/>
                  </a:solidFill>
                </a:rPr>
                <a:t>了解</a:t>
              </a:r>
              <a:r>
                <a:rPr lang="zh-CN" altLang="en-US" sz="1400" spc="300" dirty="0">
                  <a:solidFill>
                    <a:prstClr val="white"/>
                  </a:solidFill>
                </a:rPr>
                <a:t>详情</a:t>
              </a: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4160520" y="1542293"/>
              <a:ext cx="173831" cy="300753"/>
            </a:xfrm>
            <a:custGeom>
              <a:avLst/>
              <a:gdLst>
                <a:gd name="T0" fmla="*/ 104 w 126"/>
                <a:gd name="T1" fmla="*/ 218 h 218"/>
                <a:gd name="T2" fmla="*/ 83 w 126"/>
                <a:gd name="T3" fmla="*/ 208 h 218"/>
                <a:gd name="T4" fmla="*/ 73 w 126"/>
                <a:gd name="T5" fmla="*/ 187 h 218"/>
                <a:gd name="T6" fmla="*/ 83 w 126"/>
                <a:gd name="T7" fmla="*/ 208 h 218"/>
                <a:gd name="T8" fmla="*/ 73 w 126"/>
                <a:gd name="T9" fmla="*/ 187 h 218"/>
                <a:gd name="T10" fmla="*/ 63 w 126"/>
                <a:gd name="T11" fmla="*/ 146 h 218"/>
                <a:gd name="T12" fmla="*/ 52 w 126"/>
                <a:gd name="T13" fmla="*/ 166 h 218"/>
                <a:gd name="T14" fmla="*/ 63 w 126"/>
                <a:gd name="T15" fmla="*/ 187 h 218"/>
                <a:gd name="T16" fmla="*/ 73 w 126"/>
                <a:gd name="T17" fmla="*/ 166 h 218"/>
                <a:gd name="T18" fmla="*/ 115 w 126"/>
                <a:gd name="T19" fmla="*/ 208 h 218"/>
                <a:gd name="T20" fmla="*/ 104 w 126"/>
                <a:gd name="T21" fmla="*/ 187 h 218"/>
                <a:gd name="T22" fmla="*/ 115 w 126"/>
                <a:gd name="T23" fmla="*/ 208 h 218"/>
                <a:gd name="T24" fmla="*/ 104 w 126"/>
                <a:gd name="T25" fmla="*/ 166 h 218"/>
                <a:gd name="T26" fmla="*/ 94 w 126"/>
                <a:gd name="T27" fmla="*/ 187 h 218"/>
                <a:gd name="T28" fmla="*/ 94 w 126"/>
                <a:gd name="T29" fmla="*/ 166 h 218"/>
                <a:gd name="T30" fmla="*/ 84 w 126"/>
                <a:gd name="T31" fmla="*/ 146 h 218"/>
                <a:gd name="T32" fmla="*/ 94 w 126"/>
                <a:gd name="T33" fmla="*/ 166 h 218"/>
                <a:gd name="T34" fmla="*/ 126 w 126"/>
                <a:gd name="T35" fmla="*/ 114 h 218"/>
                <a:gd name="T36" fmla="*/ 115 w 126"/>
                <a:gd name="T37" fmla="*/ 104 h 218"/>
                <a:gd name="T38" fmla="*/ 104 w 126"/>
                <a:gd name="T39" fmla="*/ 114 h 218"/>
                <a:gd name="T40" fmla="*/ 73 w 126"/>
                <a:gd name="T41" fmla="*/ 114 h 218"/>
                <a:gd name="T42" fmla="*/ 73 w 126"/>
                <a:gd name="T43" fmla="*/ 146 h 218"/>
                <a:gd name="T44" fmla="*/ 84 w 126"/>
                <a:gd name="T45" fmla="*/ 125 h 218"/>
                <a:gd name="T46" fmla="*/ 104 w 126"/>
                <a:gd name="T47" fmla="*/ 104 h 218"/>
                <a:gd name="T48" fmla="*/ 94 w 126"/>
                <a:gd name="T49" fmla="*/ 93 h 218"/>
                <a:gd name="T50" fmla="*/ 104 w 126"/>
                <a:gd name="T51" fmla="*/ 104 h 218"/>
                <a:gd name="T52" fmla="*/ 94 w 126"/>
                <a:gd name="T53" fmla="*/ 83 h 218"/>
                <a:gd name="T54" fmla="*/ 84 w 126"/>
                <a:gd name="T55" fmla="*/ 93 h 218"/>
                <a:gd name="T56" fmla="*/ 84 w 126"/>
                <a:gd name="T57" fmla="*/ 83 h 218"/>
                <a:gd name="T58" fmla="*/ 73 w 126"/>
                <a:gd name="T59" fmla="*/ 73 h 218"/>
                <a:gd name="T60" fmla="*/ 84 w 126"/>
                <a:gd name="T61" fmla="*/ 83 h 218"/>
                <a:gd name="T62" fmla="*/ 73 w 126"/>
                <a:gd name="T63" fmla="*/ 62 h 218"/>
                <a:gd name="T64" fmla="*/ 63 w 126"/>
                <a:gd name="T65" fmla="*/ 73 h 218"/>
                <a:gd name="T66" fmla="*/ 63 w 126"/>
                <a:gd name="T67" fmla="*/ 62 h 218"/>
                <a:gd name="T68" fmla="*/ 52 w 126"/>
                <a:gd name="T69" fmla="*/ 52 h 218"/>
                <a:gd name="T70" fmla="*/ 63 w 126"/>
                <a:gd name="T71" fmla="*/ 62 h 218"/>
                <a:gd name="T72" fmla="*/ 52 w 126"/>
                <a:gd name="T73" fmla="*/ 41 h 218"/>
                <a:gd name="T74" fmla="*/ 42 w 126"/>
                <a:gd name="T75" fmla="*/ 52 h 218"/>
                <a:gd name="T76" fmla="*/ 42 w 126"/>
                <a:gd name="T77" fmla="*/ 41 h 218"/>
                <a:gd name="T78" fmla="*/ 32 w 126"/>
                <a:gd name="T79" fmla="*/ 31 h 218"/>
                <a:gd name="T80" fmla="*/ 42 w 126"/>
                <a:gd name="T81" fmla="*/ 41 h 218"/>
                <a:gd name="T82" fmla="*/ 32 w 126"/>
                <a:gd name="T83" fmla="*/ 21 h 218"/>
                <a:gd name="T84" fmla="*/ 21 w 126"/>
                <a:gd name="T85" fmla="*/ 31 h 218"/>
                <a:gd name="T86" fmla="*/ 11 w 126"/>
                <a:gd name="T87" fmla="*/ 21 h 218"/>
                <a:gd name="T88" fmla="*/ 21 w 126"/>
                <a:gd name="T89" fmla="*/ 10 h 218"/>
                <a:gd name="T90" fmla="*/ 11 w 126"/>
                <a:gd name="T91" fmla="*/ 0 h 218"/>
                <a:gd name="T92" fmla="*/ 0 w 126"/>
                <a:gd name="T93" fmla="*/ 177 h 218"/>
                <a:gd name="T94" fmla="*/ 11 w 126"/>
                <a:gd name="T95" fmla="*/ 166 h 218"/>
                <a:gd name="T96" fmla="*/ 21 w 126"/>
                <a:gd name="T97" fmla="*/ 156 h 218"/>
                <a:gd name="T98" fmla="*/ 11 w 126"/>
                <a:gd name="T99" fmla="*/ 21 h 218"/>
                <a:gd name="T100" fmla="*/ 32 w 126"/>
                <a:gd name="T101" fmla="*/ 156 h 218"/>
                <a:gd name="T102" fmla="*/ 21 w 126"/>
                <a:gd name="T103" fmla="*/ 146 h 218"/>
                <a:gd name="T104" fmla="*/ 52 w 126"/>
                <a:gd name="T105" fmla="*/ 125 h 218"/>
                <a:gd name="T106" fmla="*/ 42 w 126"/>
                <a:gd name="T107" fmla="*/ 135 h 218"/>
                <a:gd name="T108" fmla="*/ 32 w 126"/>
                <a:gd name="T109" fmla="*/ 146 h 218"/>
                <a:gd name="T110" fmla="*/ 52 w 126"/>
                <a:gd name="T111" fmla="*/ 146 h 218"/>
                <a:gd name="T112" fmla="*/ 52 w 126"/>
                <a:gd name="T113" fmla="*/ 12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6" h="218">
                  <a:moveTo>
                    <a:pt x="83" y="218"/>
                  </a:moveTo>
                  <a:lnTo>
                    <a:pt x="104" y="218"/>
                  </a:lnTo>
                  <a:lnTo>
                    <a:pt x="104" y="208"/>
                  </a:lnTo>
                  <a:lnTo>
                    <a:pt x="83" y="208"/>
                  </a:lnTo>
                  <a:lnTo>
                    <a:pt x="83" y="218"/>
                  </a:lnTo>
                  <a:close/>
                  <a:moveTo>
                    <a:pt x="73" y="187"/>
                  </a:moveTo>
                  <a:lnTo>
                    <a:pt x="73" y="208"/>
                  </a:lnTo>
                  <a:lnTo>
                    <a:pt x="83" y="208"/>
                  </a:lnTo>
                  <a:lnTo>
                    <a:pt x="83" y="187"/>
                  </a:lnTo>
                  <a:lnTo>
                    <a:pt x="73" y="187"/>
                  </a:lnTo>
                  <a:close/>
                  <a:moveTo>
                    <a:pt x="63" y="166"/>
                  </a:moveTo>
                  <a:lnTo>
                    <a:pt x="63" y="146"/>
                  </a:lnTo>
                  <a:lnTo>
                    <a:pt x="52" y="146"/>
                  </a:lnTo>
                  <a:lnTo>
                    <a:pt x="52" y="166"/>
                  </a:lnTo>
                  <a:lnTo>
                    <a:pt x="63" y="166"/>
                  </a:lnTo>
                  <a:lnTo>
                    <a:pt x="63" y="187"/>
                  </a:lnTo>
                  <a:lnTo>
                    <a:pt x="73" y="187"/>
                  </a:lnTo>
                  <a:lnTo>
                    <a:pt x="73" y="166"/>
                  </a:lnTo>
                  <a:lnTo>
                    <a:pt x="63" y="166"/>
                  </a:lnTo>
                  <a:close/>
                  <a:moveTo>
                    <a:pt x="115" y="208"/>
                  </a:moveTo>
                  <a:lnTo>
                    <a:pt x="115" y="187"/>
                  </a:lnTo>
                  <a:lnTo>
                    <a:pt x="104" y="187"/>
                  </a:lnTo>
                  <a:lnTo>
                    <a:pt x="104" y="208"/>
                  </a:lnTo>
                  <a:lnTo>
                    <a:pt x="115" y="208"/>
                  </a:lnTo>
                  <a:close/>
                  <a:moveTo>
                    <a:pt x="104" y="187"/>
                  </a:moveTo>
                  <a:lnTo>
                    <a:pt x="104" y="166"/>
                  </a:lnTo>
                  <a:lnTo>
                    <a:pt x="94" y="166"/>
                  </a:lnTo>
                  <a:lnTo>
                    <a:pt x="94" y="187"/>
                  </a:lnTo>
                  <a:lnTo>
                    <a:pt x="104" y="187"/>
                  </a:lnTo>
                  <a:close/>
                  <a:moveTo>
                    <a:pt x="94" y="166"/>
                  </a:moveTo>
                  <a:lnTo>
                    <a:pt x="94" y="146"/>
                  </a:lnTo>
                  <a:lnTo>
                    <a:pt x="84" y="146"/>
                  </a:lnTo>
                  <a:lnTo>
                    <a:pt x="84" y="166"/>
                  </a:lnTo>
                  <a:lnTo>
                    <a:pt x="94" y="166"/>
                  </a:lnTo>
                  <a:close/>
                  <a:moveTo>
                    <a:pt x="126" y="125"/>
                  </a:moveTo>
                  <a:lnTo>
                    <a:pt x="126" y="114"/>
                  </a:lnTo>
                  <a:lnTo>
                    <a:pt x="115" y="114"/>
                  </a:lnTo>
                  <a:lnTo>
                    <a:pt x="115" y="104"/>
                  </a:lnTo>
                  <a:lnTo>
                    <a:pt x="104" y="104"/>
                  </a:lnTo>
                  <a:lnTo>
                    <a:pt x="104" y="114"/>
                  </a:lnTo>
                  <a:lnTo>
                    <a:pt x="84" y="114"/>
                  </a:lnTo>
                  <a:lnTo>
                    <a:pt x="73" y="114"/>
                  </a:lnTo>
                  <a:lnTo>
                    <a:pt x="73" y="125"/>
                  </a:lnTo>
                  <a:lnTo>
                    <a:pt x="73" y="146"/>
                  </a:lnTo>
                  <a:lnTo>
                    <a:pt x="84" y="146"/>
                  </a:lnTo>
                  <a:lnTo>
                    <a:pt x="84" y="125"/>
                  </a:lnTo>
                  <a:lnTo>
                    <a:pt x="126" y="125"/>
                  </a:lnTo>
                  <a:close/>
                  <a:moveTo>
                    <a:pt x="104" y="104"/>
                  </a:moveTo>
                  <a:lnTo>
                    <a:pt x="104" y="93"/>
                  </a:lnTo>
                  <a:lnTo>
                    <a:pt x="94" y="93"/>
                  </a:lnTo>
                  <a:lnTo>
                    <a:pt x="94" y="104"/>
                  </a:lnTo>
                  <a:lnTo>
                    <a:pt x="104" y="104"/>
                  </a:lnTo>
                  <a:close/>
                  <a:moveTo>
                    <a:pt x="94" y="93"/>
                  </a:moveTo>
                  <a:lnTo>
                    <a:pt x="94" y="83"/>
                  </a:lnTo>
                  <a:lnTo>
                    <a:pt x="84" y="83"/>
                  </a:lnTo>
                  <a:lnTo>
                    <a:pt x="84" y="93"/>
                  </a:lnTo>
                  <a:lnTo>
                    <a:pt x="94" y="93"/>
                  </a:lnTo>
                  <a:close/>
                  <a:moveTo>
                    <a:pt x="84" y="83"/>
                  </a:moveTo>
                  <a:lnTo>
                    <a:pt x="84" y="73"/>
                  </a:lnTo>
                  <a:lnTo>
                    <a:pt x="73" y="73"/>
                  </a:lnTo>
                  <a:lnTo>
                    <a:pt x="73" y="83"/>
                  </a:lnTo>
                  <a:lnTo>
                    <a:pt x="84" y="83"/>
                  </a:lnTo>
                  <a:close/>
                  <a:moveTo>
                    <a:pt x="73" y="73"/>
                  </a:moveTo>
                  <a:lnTo>
                    <a:pt x="73" y="62"/>
                  </a:lnTo>
                  <a:lnTo>
                    <a:pt x="63" y="62"/>
                  </a:lnTo>
                  <a:lnTo>
                    <a:pt x="63" y="73"/>
                  </a:lnTo>
                  <a:lnTo>
                    <a:pt x="73" y="73"/>
                  </a:lnTo>
                  <a:close/>
                  <a:moveTo>
                    <a:pt x="63" y="62"/>
                  </a:moveTo>
                  <a:lnTo>
                    <a:pt x="63" y="52"/>
                  </a:lnTo>
                  <a:lnTo>
                    <a:pt x="52" y="52"/>
                  </a:lnTo>
                  <a:lnTo>
                    <a:pt x="52" y="62"/>
                  </a:lnTo>
                  <a:lnTo>
                    <a:pt x="63" y="62"/>
                  </a:lnTo>
                  <a:close/>
                  <a:moveTo>
                    <a:pt x="52" y="52"/>
                  </a:moveTo>
                  <a:lnTo>
                    <a:pt x="52" y="41"/>
                  </a:lnTo>
                  <a:lnTo>
                    <a:pt x="42" y="41"/>
                  </a:lnTo>
                  <a:lnTo>
                    <a:pt x="42" y="52"/>
                  </a:lnTo>
                  <a:lnTo>
                    <a:pt x="52" y="52"/>
                  </a:lnTo>
                  <a:close/>
                  <a:moveTo>
                    <a:pt x="42" y="41"/>
                  </a:moveTo>
                  <a:lnTo>
                    <a:pt x="42" y="31"/>
                  </a:lnTo>
                  <a:lnTo>
                    <a:pt x="32" y="31"/>
                  </a:lnTo>
                  <a:lnTo>
                    <a:pt x="32" y="41"/>
                  </a:lnTo>
                  <a:lnTo>
                    <a:pt x="42" y="41"/>
                  </a:lnTo>
                  <a:close/>
                  <a:moveTo>
                    <a:pt x="32" y="31"/>
                  </a:moveTo>
                  <a:lnTo>
                    <a:pt x="32" y="21"/>
                  </a:lnTo>
                  <a:lnTo>
                    <a:pt x="21" y="21"/>
                  </a:lnTo>
                  <a:lnTo>
                    <a:pt x="21" y="31"/>
                  </a:lnTo>
                  <a:lnTo>
                    <a:pt x="32" y="31"/>
                  </a:lnTo>
                  <a:close/>
                  <a:moveTo>
                    <a:pt x="11" y="21"/>
                  </a:moveTo>
                  <a:lnTo>
                    <a:pt x="21" y="21"/>
                  </a:lnTo>
                  <a:lnTo>
                    <a:pt x="21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11" y="177"/>
                  </a:lnTo>
                  <a:lnTo>
                    <a:pt x="11" y="166"/>
                  </a:lnTo>
                  <a:lnTo>
                    <a:pt x="21" y="166"/>
                  </a:lnTo>
                  <a:lnTo>
                    <a:pt x="21" y="156"/>
                  </a:lnTo>
                  <a:lnTo>
                    <a:pt x="11" y="156"/>
                  </a:lnTo>
                  <a:lnTo>
                    <a:pt x="11" y="21"/>
                  </a:lnTo>
                  <a:close/>
                  <a:moveTo>
                    <a:pt x="21" y="156"/>
                  </a:moveTo>
                  <a:lnTo>
                    <a:pt x="32" y="156"/>
                  </a:lnTo>
                  <a:lnTo>
                    <a:pt x="32" y="146"/>
                  </a:lnTo>
                  <a:lnTo>
                    <a:pt x="21" y="146"/>
                  </a:lnTo>
                  <a:lnTo>
                    <a:pt x="21" y="156"/>
                  </a:lnTo>
                  <a:close/>
                  <a:moveTo>
                    <a:pt x="52" y="125"/>
                  </a:moveTo>
                  <a:lnTo>
                    <a:pt x="42" y="125"/>
                  </a:lnTo>
                  <a:lnTo>
                    <a:pt x="42" y="135"/>
                  </a:lnTo>
                  <a:lnTo>
                    <a:pt x="32" y="135"/>
                  </a:lnTo>
                  <a:lnTo>
                    <a:pt x="32" y="146"/>
                  </a:lnTo>
                  <a:lnTo>
                    <a:pt x="42" y="146"/>
                  </a:lnTo>
                  <a:lnTo>
                    <a:pt x="52" y="146"/>
                  </a:lnTo>
                  <a:lnTo>
                    <a:pt x="52" y="135"/>
                  </a:lnTo>
                  <a:lnTo>
                    <a:pt x="52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矩形 22">
            <a:hlinkClick r:id="rId3"/>
          </p:cNvPr>
          <p:cNvSpPr/>
          <p:nvPr/>
        </p:nvSpPr>
        <p:spPr>
          <a:xfrm>
            <a:off x="3022025" y="1347025"/>
            <a:ext cx="1458535" cy="60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2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1595846"/>
            <a:ext cx="2520043" cy="2520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3" y="4230189"/>
            <a:ext cx="2520043" cy="2520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2" y="1595846"/>
            <a:ext cx="2520043" cy="2520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4206434"/>
            <a:ext cx="2501624" cy="25016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52700" y="2241969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52700" y="4918917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29000" y="4834138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29000" y="2284574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9317" y="335682"/>
            <a:ext cx="5205366" cy="958051"/>
            <a:chOff x="240491" y="335682"/>
            <a:chExt cx="5205366" cy="958051"/>
          </a:xfrm>
        </p:grpSpPr>
        <p:sp>
          <p:nvSpPr>
            <p:cNvPr id="10" name="矩形 9"/>
            <p:cNvSpPr/>
            <p:nvPr/>
          </p:nvSpPr>
          <p:spPr>
            <a:xfrm>
              <a:off x="240491" y="893623"/>
              <a:ext cx="5205366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学习云计算必须关注的公众号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35014" y="335682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知名微信公众号推荐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503272" y="179984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刘鹏</a:t>
            </a:r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看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未来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57772" y="180207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云计算头条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57772" y="43920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云创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大数据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503272" y="44180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中国大数据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6275" y="2330594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chinacloudnj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27986" y="4964937"/>
            <a:ext cx="203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cstorbigdata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57772" y="2766388"/>
            <a:ext cx="219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资源丰富、分析深入、更新及时的云计算知识共享平台。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31775" y="2291660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</a:rPr>
              <a:t>微信号：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lpoutlook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6274" y="4882746"/>
            <a:ext cx="1672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cStor_cn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57772" y="5288169"/>
            <a:ext cx="238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国内大数据龙头企业。提供领先的云存储、云数据库、云视频、云传输产品和解决方案。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503272" y="2664585"/>
            <a:ext cx="208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眼光决定成败，与刘鹏教授看未来。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刘鹏，清华博士，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作者。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28058" y="5400731"/>
            <a:ext cx="2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分享大数据技术，剖析大数据案例，讨论大数据话题。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1309" y="1388271"/>
            <a:ext cx="8976897" cy="5234777"/>
            <a:chOff x="-1308246" y="0"/>
            <a:chExt cx="11760492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104" y="0"/>
              <a:ext cx="3873792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454" y="0"/>
              <a:ext cx="3873792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8246" y="0"/>
              <a:ext cx="3873791" cy="6858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504767" y="370403"/>
            <a:ext cx="4134465" cy="923330"/>
            <a:chOff x="775941" y="370403"/>
            <a:chExt cx="4134465" cy="923330"/>
          </a:xfrm>
        </p:grpSpPr>
        <p:sp>
          <p:nvSpPr>
            <p:cNvPr id="13" name="矩形 12"/>
            <p:cNvSpPr/>
            <p:nvPr/>
          </p:nvSpPr>
          <p:spPr>
            <a:xfrm>
              <a:off x="775942" y="893623"/>
              <a:ext cx="4134464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运用云计算，精彩你生活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75941" y="370403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优秀免费云计算应用推荐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947051" y="3424860"/>
            <a:ext cx="12618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暂时仅</a:t>
            </a:r>
            <a:r>
              <a:rPr lang="zh-CN" altLang="en-US" sz="1050" dirty="0">
                <a:solidFill>
                  <a:prstClr val="white">
                    <a:lumMod val="65000"/>
                  </a:prstClr>
                </a:solidFill>
              </a:rPr>
              <a:t>有安卓版本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94383" y="3434385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支持安卓和苹果</a:t>
            </a:r>
            <a:endParaRPr lang="zh-CN" altLang="en-US" sz="105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16622" y="3424860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支持安卓和苹果</a:t>
            </a:r>
            <a:endParaRPr lang="zh-CN" altLang="en-US" sz="105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6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75069" y="1514307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2951090" y="1498375"/>
            <a:ext cx="38106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基础存储架构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圆角矩形 40"/>
          <p:cNvSpPr/>
          <p:nvPr/>
        </p:nvSpPr>
        <p:spPr>
          <a:xfrm>
            <a:off x="2875069" y="197086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3" name="矩形 62"/>
          <p:cNvSpPr/>
          <p:nvPr/>
        </p:nvSpPr>
        <p:spPr>
          <a:xfrm>
            <a:off x="2949618" y="1981649"/>
            <a:ext cx="28248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3.2 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弹性计算云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EC2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2875069" y="2436473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6" name="矩形 35"/>
          <p:cNvSpPr/>
          <p:nvPr/>
        </p:nvSpPr>
        <p:spPr>
          <a:xfrm>
            <a:off x="2949618" y="2447253"/>
            <a:ext cx="29225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2875069" y="2902076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矩形 39"/>
          <p:cNvSpPr/>
          <p:nvPr/>
        </p:nvSpPr>
        <p:spPr>
          <a:xfrm>
            <a:off x="2949618" y="2912857"/>
            <a:ext cx="56188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 </a:t>
            </a:r>
            <a:r>
              <a:rPr lang="zh-CN" altLang="en-US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非关系型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数据库服务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SimpleDB</a:t>
            </a:r>
            <a:r>
              <a:rPr lang="zh-CN" altLang="en-US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DynamoDB</a:t>
            </a:r>
            <a:endParaRPr lang="zh-CN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2875069" y="3367680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9" name="矩形 48"/>
          <p:cNvSpPr/>
          <p:nvPr/>
        </p:nvSpPr>
        <p:spPr>
          <a:xfrm>
            <a:off x="2949618" y="3378460"/>
            <a:ext cx="34724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关系数据库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RDS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2875069" y="383328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3" name="矩形 52"/>
          <p:cNvSpPr/>
          <p:nvPr/>
        </p:nvSpPr>
        <p:spPr>
          <a:xfrm>
            <a:off x="2949618" y="3844064"/>
            <a:ext cx="32928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3.6 </a:t>
            </a:r>
            <a:r>
              <a:rPr lang="zh-CN" altLang="en-US" sz="21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简单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队列服务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SQS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875069" y="42988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矩形 56"/>
          <p:cNvSpPr/>
          <p:nvPr/>
        </p:nvSpPr>
        <p:spPr>
          <a:xfrm>
            <a:off x="2949618" y="4309668"/>
            <a:ext cx="44737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3.7 </a:t>
            </a:r>
            <a:r>
              <a: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内容推送服务</a:t>
            </a:r>
            <a:r>
              <a:rPr lang="en-US" altLang="zh-CN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CloudFront</a:t>
            </a:r>
            <a:endParaRPr lang="zh-CN" altLang="en-US" sz="2100" spc="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2875069" y="4764491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7AB8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1" name="矩形 60"/>
          <p:cNvSpPr/>
          <p:nvPr/>
        </p:nvSpPr>
        <p:spPr>
          <a:xfrm>
            <a:off x="2949618" y="4775272"/>
            <a:ext cx="40831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67" name="圆角矩形 66"/>
          <p:cNvSpPr/>
          <p:nvPr/>
        </p:nvSpPr>
        <p:spPr>
          <a:xfrm>
            <a:off x="2875069" y="5230094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8" name="矩形 67"/>
          <p:cNvSpPr/>
          <p:nvPr/>
        </p:nvSpPr>
        <p:spPr>
          <a:xfrm>
            <a:off x="2949618" y="5240875"/>
            <a:ext cx="264918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3.9 AWS</a:t>
            </a:r>
            <a:r>
              <a: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应用实例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2875069" y="5711629"/>
            <a:ext cx="5693399" cy="394154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1" name="矩形 20"/>
          <p:cNvSpPr/>
          <p:nvPr/>
        </p:nvSpPr>
        <p:spPr>
          <a:xfrm>
            <a:off x="2951090" y="5695697"/>
            <a:ext cx="154561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3.10 </a:t>
            </a:r>
            <a:r>
              <a: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2100" spc="22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4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>
              <a:spLocks/>
            </p:cNvSpPr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>
              <a:spLocks/>
            </p:cNvSpPr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>
              <a:spLocks/>
            </p:cNvSpPr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>
              <a:spLocks/>
            </p:cNvSpPr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>
              <a:spLocks/>
            </p:cNvSpPr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>
              <a:spLocks/>
            </p:cNvSpPr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>
              <a:spLocks/>
            </p:cNvSpPr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>
              <a:spLocks/>
            </p:cNvSpPr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>
              <a:spLocks/>
            </p:cNvSpPr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>
              <a:spLocks/>
            </p:cNvSpPr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>
              <a:spLocks/>
            </p:cNvSpPr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>
              <a:spLocks/>
            </p:cNvSpPr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>
              <a:spLocks/>
            </p:cNvSpPr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>
              <a:spLocks/>
            </p:cNvSpPr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>
              <a:spLocks/>
            </p:cNvSpPr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>
              <a:spLocks/>
            </p:cNvSpPr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>
              <a:spLocks/>
            </p:cNvSpPr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>
              <a:spLocks/>
            </p:cNvSpPr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>
              <a:spLocks/>
            </p:cNvSpPr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>
              <a:spLocks/>
            </p:cNvSpPr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>
              <a:spLocks/>
            </p:cNvSpPr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>
              <a:spLocks/>
            </p:cNvSpPr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>
              <a:spLocks/>
            </p:cNvSpPr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>
              <a:spLocks/>
            </p:cNvSpPr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>
              <a:spLocks/>
            </p:cNvSpPr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>
              <a:spLocks/>
            </p:cNvSpPr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>
              <a:spLocks/>
            </p:cNvSpPr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>
              <a:spLocks/>
            </p:cNvSpPr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>
              <a:spLocks/>
            </p:cNvSpPr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>
              <a:spLocks/>
            </p:cNvSpPr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>
              <a:spLocks/>
            </p:cNvSpPr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>
              <a:spLocks/>
            </p:cNvSpPr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>
              <a:spLocks/>
            </p:cNvSpPr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>
              <a:spLocks/>
            </p:cNvSpPr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>
              <a:spLocks/>
            </p:cNvSpPr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>
              <a:spLocks/>
            </p:cNvSpPr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>
              <a:spLocks/>
            </p:cNvSpPr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>
              <a:spLocks/>
            </p:cNvSpPr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>
              <a:spLocks/>
            </p:cNvSpPr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>
              <a:spLocks/>
            </p:cNvSpPr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>
              <a:spLocks/>
            </p:cNvSpPr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>
              <a:spLocks/>
            </p:cNvSpPr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>
              <a:spLocks/>
            </p:cNvSpPr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>
              <a:spLocks/>
            </p:cNvSpPr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>
              <a:spLocks/>
            </p:cNvSpPr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>
              <a:spLocks/>
            </p:cNvSpPr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>
              <a:spLocks/>
            </p:cNvSpPr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>
              <a:spLocks/>
            </p:cNvSpPr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>
              <a:spLocks/>
            </p:cNvSpPr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>
              <a:spLocks/>
            </p:cNvSpPr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>
              <a:spLocks/>
            </p:cNvSpPr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>
              <a:spLocks/>
            </p:cNvSpPr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>
              <a:spLocks/>
            </p:cNvSpPr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>
              <a:spLocks/>
            </p:cNvSpPr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>
              <a:spLocks/>
            </p:cNvSpPr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>
              <a:spLocks/>
            </p:cNvSpPr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>
              <a:spLocks/>
            </p:cNvSpPr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>
              <a:spLocks/>
            </p:cNvSpPr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>
              <a:spLocks/>
            </p:cNvSpPr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>
              <a:spLocks/>
            </p:cNvSpPr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>
              <a:spLocks/>
            </p:cNvSpPr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>
              <a:spLocks/>
            </p:cNvSpPr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>
              <a:spLocks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>
              <a:spLocks/>
            </p:cNvSpPr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>
              <a:spLocks/>
            </p:cNvSpPr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>
              <a:spLocks/>
            </p:cNvSpPr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>
              <a:spLocks/>
            </p:cNvSpPr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>
              <a:spLocks/>
            </p:cNvSpPr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>
              <a:spLocks/>
            </p:cNvSpPr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>
              <a:spLocks/>
            </p:cNvSpPr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>
              <a:spLocks/>
            </p:cNvSpPr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>
              <a:spLocks/>
            </p:cNvSpPr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>
              <a:spLocks/>
            </p:cNvSpPr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>
              <a:spLocks/>
            </p:cNvSpPr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>
              <a:spLocks/>
            </p:cNvSpPr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>
              <a:spLocks/>
            </p:cNvSpPr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>
              <a:spLocks/>
            </p:cNvSpPr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>
              <a:spLocks/>
            </p:cNvSpPr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>
              <a:spLocks/>
            </p:cNvSpPr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>
              <a:spLocks/>
            </p:cNvSpPr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>
              <a:spLocks/>
            </p:cNvSpPr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>
              <a:spLocks/>
            </p:cNvSpPr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>
              <a:spLocks/>
            </p:cNvSpPr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>
              <a:spLocks/>
            </p:cNvSpPr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>
              <a:spLocks/>
            </p:cNvSpPr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>
              <a:spLocks/>
            </p:cNvSpPr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>
              <a:spLocks/>
            </p:cNvSpPr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>
              <a:spLocks/>
            </p:cNvSpPr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>
              <a:spLocks/>
            </p:cNvSpPr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>
              <a:spLocks/>
            </p:cNvSpPr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>
              <a:spLocks/>
            </p:cNvSpPr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>
              <a:spLocks/>
            </p:cNvSpPr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>
              <a:spLocks/>
            </p:cNvSpPr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>
              <a:spLocks/>
            </p:cNvSpPr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>
              <a:spLocks/>
            </p:cNvSpPr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>
              <a:spLocks/>
            </p:cNvSpPr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>
              <a:spLocks/>
            </p:cNvSpPr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>
              <a:spLocks/>
            </p:cNvSpPr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>
              <a:spLocks/>
            </p:cNvSpPr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>
              <a:spLocks/>
            </p:cNvSpPr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>
              <a:spLocks/>
            </p:cNvSpPr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>
              <a:spLocks/>
            </p:cNvSpPr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>
              <a:spLocks/>
            </p:cNvSpPr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>
              <a:spLocks/>
            </p:cNvSpPr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>
              <a:spLocks/>
            </p:cNvSpPr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>
              <a:spLocks/>
            </p:cNvSpPr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>
              <a:spLocks/>
            </p:cNvSpPr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>
              <a:spLocks/>
            </p:cNvSpPr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>
              <a:spLocks/>
            </p:cNvSpPr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>
              <a:spLocks/>
            </p:cNvSpPr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>
              <a:spLocks/>
            </p:cNvSpPr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>
              <a:spLocks/>
            </p:cNvSpPr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>
              <a:spLocks/>
            </p:cNvSpPr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>
              <a:spLocks/>
            </p:cNvSpPr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>
              <a:spLocks/>
            </p:cNvSpPr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>
              <a:spLocks/>
            </p:cNvSpPr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>
              <a:spLocks/>
            </p:cNvSpPr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>
              <a:spLocks/>
            </p:cNvSpPr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>
              <a:spLocks/>
            </p:cNvSpPr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>
              <a:spLocks/>
            </p:cNvSpPr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>
              <a:spLocks/>
            </p:cNvSpPr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>
              <a:spLocks/>
            </p:cNvSpPr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>
              <a:spLocks/>
            </p:cNvSpPr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>
              <a:spLocks/>
            </p:cNvSpPr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>
              <a:spLocks/>
            </p:cNvSpPr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>
              <a:spLocks/>
            </p:cNvSpPr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>
              <a:spLocks/>
            </p:cNvSpPr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>
              <a:spLocks/>
            </p:cNvSpPr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>
              <a:spLocks/>
            </p:cNvSpPr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>
              <a:spLocks/>
            </p:cNvSpPr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>
              <a:spLocks/>
            </p:cNvSpPr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>
              <a:spLocks/>
            </p:cNvSpPr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>
              <a:spLocks/>
            </p:cNvSpPr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>
              <a:spLocks/>
            </p:cNvSpPr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>
              <a:spLocks/>
            </p:cNvSpPr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>
              <a:spLocks/>
            </p:cNvSpPr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>
              <a:spLocks/>
            </p:cNvSpPr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>
              <a:spLocks/>
            </p:cNvSpPr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>
              <a:spLocks/>
            </p:cNvSpPr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>
              <a:spLocks/>
            </p:cNvSpPr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>
              <a:spLocks/>
            </p:cNvSpPr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>
              <a:spLocks/>
            </p:cNvSpPr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>
              <a:spLocks/>
            </p:cNvSpPr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>
              <a:spLocks/>
            </p:cNvSpPr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>
              <a:spLocks/>
            </p:cNvSpPr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>
              <a:spLocks/>
            </p:cNvSpPr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>
              <a:spLocks/>
            </p:cNvSpPr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>
              <a:spLocks/>
            </p:cNvSpPr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>
              <a:spLocks/>
            </p:cNvSpPr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>
              <a:spLocks/>
            </p:cNvSpPr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>
                <a:spLocks/>
              </p:cNvSpPr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>
                <a:spLocks/>
              </p:cNvSpPr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>
                <a:spLocks/>
              </p:cNvSpPr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>
                <a:spLocks/>
              </p:cNvSpPr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>
                <a:spLocks/>
              </p:cNvSpPr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>
                <a:spLocks/>
              </p:cNvSpPr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>
                <a:spLocks/>
              </p:cNvSpPr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>
                <a:spLocks/>
              </p:cNvSpPr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>
                <a:spLocks/>
              </p:cNvSpPr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>
                  <a:spLocks/>
                </p:cNvSpPr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>
              <a:spLocks/>
            </p:cNvSpPr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>
                <a:spLocks/>
              </p:cNvSpPr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>
                <a:spLocks/>
              </p:cNvSpPr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>
                <a:spLocks/>
              </p:cNvSpPr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>
                <a:spLocks/>
              </p:cNvSpPr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>
                <a:spLocks/>
              </p:cNvSpPr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>
                <a:spLocks/>
              </p:cNvSpPr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>
                <a:spLocks/>
              </p:cNvSpPr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>
                <a:spLocks/>
              </p:cNvSpPr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>
                <a:spLocks/>
              </p:cNvSpPr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>
                <a:spLocks/>
              </p:cNvSpPr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>
                <a:spLocks/>
              </p:cNvSpPr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>
                <a:spLocks/>
              </p:cNvSpPr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>
                <a:spLocks/>
              </p:cNvSpPr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>
                <a:spLocks/>
              </p:cNvSpPr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>
                <a:spLocks/>
              </p:cNvSpPr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>
                <a:spLocks/>
              </p:cNvSpPr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>
                <a:spLocks/>
              </p:cNvSpPr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>
                <a:spLocks/>
              </p:cNvSpPr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>
                <a:spLocks/>
              </p:cNvSpPr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>
                <a:spLocks/>
              </p:cNvSpPr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>
                <a:spLocks/>
              </p:cNvSpPr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6"/>
              <a:srcRect t="1412" r="13390"/>
              <a:stretch/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3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</a:p>
        </p:txBody>
      </p:sp>
    </p:spTree>
    <p:extLst>
      <p:ext uri="{BB962C8B-B14F-4D97-AF65-F5344CB8AC3E}">
        <p14:creationId xmlns:p14="http://schemas.microsoft.com/office/powerpoint/2010/main" val="14886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482467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3.8.7  Amazon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3.8.8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土耳其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2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33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</a:rPr>
              <a:t>Amazon</a:t>
            </a:r>
            <a:r>
              <a:rPr lang="zh-CN" altLang="en-US" sz="2400" b="1" dirty="0">
                <a:solidFill>
                  <a:schemeClr val="accent6"/>
                </a:solidFill>
              </a:rPr>
              <a:t>执行网络服务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81930" y="2857376"/>
            <a:ext cx="8227820" cy="2886337"/>
            <a:chOff x="-7768046" y="2910898"/>
            <a:chExt cx="7768046" cy="2725047"/>
          </a:xfrm>
        </p:grpSpPr>
        <p:sp>
          <p:nvSpPr>
            <p:cNvPr id="7" name="矩形 6"/>
            <p:cNvSpPr/>
            <p:nvPr/>
          </p:nvSpPr>
          <p:spPr>
            <a:xfrm>
              <a:off x="-7768046" y="3300549"/>
              <a:ext cx="3018579" cy="233539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-4310743" y="3300549"/>
              <a:ext cx="4310743" cy="233539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-7565721" y="3889542"/>
              <a:ext cx="1157410" cy="11574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-6157594" y="3889542"/>
              <a:ext cx="1157410" cy="11574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-4135020" y="3889542"/>
              <a:ext cx="1157410" cy="11574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-2764312" y="3889542"/>
              <a:ext cx="1157410" cy="11574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-1393603" y="3889542"/>
              <a:ext cx="1157410" cy="11574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箭头连接符 14"/>
            <p:cNvCxnSpPr>
              <a:endCxn id="11" idx="2"/>
            </p:cNvCxnSpPr>
            <p:nvPr/>
          </p:nvCxnSpPr>
          <p:spPr>
            <a:xfrm>
              <a:off x="-6408311" y="4468247"/>
              <a:ext cx="250717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>
              <a:off x="-2977610" y="4468247"/>
              <a:ext cx="213298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-1606901" y="4468247"/>
              <a:ext cx="213298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-4988512" y="4468247"/>
              <a:ext cx="855555" cy="0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-7578887" y="4174701"/>
              <a:ext cx="1202166" cy="610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货物运送到亚马逊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-6160678" y="4043941"/>
              <a:ext cx="1130544" cy="87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货物被安全存储在亚马逊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-4214098" y="4146524"/>
              <a:ext cx="1302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顾客购买相关产品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-2764312" y="4032380"/>
              <a:ext cx="1195827" cy="87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</a:rPr>
                <a:t>亚马逊对订单产品进行处理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-1407740" y="4043941"/>
              <a:ext cx="1185683" cy="87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亚马</a:t>
              </a:r>
              <a:r>
                <a:rPr lang="zh-CN" altLang="en-US" dirty="0" smtClean="0">
                  <a:solidFill>
                    <a:schemeClr val="bg1"/>
                  </a:solidFill>
                </a:rPr>
                <a:t>逊对产品进行配送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-2819977" y="2914991"/>
              <a:ext cx="1329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Outbound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-6969523" y="2910898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bound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66787" y="1394136"/>
            <a:ext cx="8138195" cy="1338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执行网络（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Fulfillment Web Service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FWS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）是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一个非常有用的代理订单执行网络服务，简单来说它的作用就是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产品存储及销售业务的托管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，也可直接理解为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Amazon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替用户销售产品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</a:p>
        </p:txBody>
      </p:sp>
      <p:sp>
        <p:nvSpPr>
          <p:cNvPr id="16" name="矩形 15"/>
          <p:cNvSpPr/>
          <p:nvPr/>
        </p:nvSpPr>
        <p:spPr>
          <a:xfrm>
            <a:off x="361983" y="1394135"/>
            <a:ext cx="104803" cy="133882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0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23850" y="800100"/>
            <a:ext cx="6155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499715" y="529785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757522" y="1552504"/>
            <a:ext cx="584006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快速应用部署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Elastic Beanstalk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endParaRPr lang="en-US" altLang="zh-CN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服务模板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CloudFormation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522" y="2331010"/>
            <a:ext cx="3931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3.8.2  DNS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Router 53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7522" y="2804187"/>
            <a:ext cx="3256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3.8.3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虚拟私有云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VPC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7522" y="3277364"/>
            <a:ext cx="502733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3.8.4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简单通知服务和简单邮件服务</a:t>
            </a:r>
          </a:p>
        </p:txBody>
      </p:sp>
      <p:sp>
        <p:nvSpPr>
          <p:cNvPr id="10" name="矩形 9"/>
          <p:cNvSpPr/>
          <p:nvPr/>
        </p:nvSpPr>
        <p:spPr>
          <a:xfrm>
            <a:off x="757522" y="3750541"/>
            <a:ext cx="41327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3.8.5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弹性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MapReduce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服务</a:t>
            </a:r>
          </a:p>
        </p:txBody>
      </p:sp>
      <p:sp>
        <p:nvSpPr>
          <p:cNvPr id="11" name="矩形 10"/>
          <p:cNvSpPr/>
          <p:nvPr/>
        </p:nvSpPr>
        <p:spPr>
          <a:xfrm>
            <a:off x="757522" y="4223718"/>
            <a:ext cx="68969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3.8.6  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电子商务服务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DevPay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、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FPS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Simple Pay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522" y="4696895"/>
            <a:ext cx="41745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3.8.7  Amazon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执行网络服务</a:t>
            </a:r>
          </a:p>
        </p:txBody>
      </p:sp>
      <p:sp>
        <p:nvSpPr>
          <p:cNvPr id="13" name="矩形 12"/>
          <p:cNvSpPr/>
          <p:nvPr/>
        </p:nvSpPr>
        <p:spPr>
          <a:xfrm>
            <a:off x="757522" y="5170072"/>
            <a:ext cx="294022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3.8.8  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土耳其机器人</a:t>
            </a:r>
          </a:p>
        </p:txBody>
      </p:sp>
      <p:sp>
        <p:nvSpPr>
          <p:cNvPr id="14" name="矩形 13"/>
          <p:cNvSpPr/>
          <p:nvPr/>
        </p:nvSpPr>
        <p:spPr>
          <a:xfrm>
            <a:off x="757522" y="5643249"/>
            <a:ext cx="42245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3.8.9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数据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仓库服务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Redshift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7522" y="6116426"/>
            <a:ext cx="79925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3.8.10  </a:t>
            </a:r>
            <a:r>
              <a:rPr lang="zh-CN" altLang="en-US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应用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流服务</a:t>
            </a:r>
            <a:r>
              <a:rPr lang="en-US" altLang="zh-CN" sz="2100" kern="500" spc="225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AppStream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和数据流分析服务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Kinesis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036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 b="9076"/>
          <a:stretch/>
        </p:blipFill>
        <p:spPr>
          <a:xfrm>
            <a:off x="-33718" y="0"/>
            <a:ext cx="9177718" cy="687977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11200" y="2046092"/>
            <a:ext cx="7721600" cy="2765816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62397" y="2372326"/>
            <a:ext cx="3185487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chemeClr val="bg1"/>
                </a:solidFill>
              </a:rPr>
              <a:t>土耳其机器人</a:t>
            </a:r>
          </a:p>
        </p:txBody>
      </p:sp>
      <p:sp>
        <p:nvSpPr>
          <p:cNvPr id="6" name="矩形 5"/>
          <p:cNvSpPr/>
          <p:nvPr/>
        </p:nvSpPr>
        <p:spPr>
          <a:xfrm>
            <a:off x="826043" y="3067728"/>
            <a:ext cx="749191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Amazon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的土耳其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</a:rPr>
              <a:t>机器人是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一个特殊的服务，采用了众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</a:rPr>
              <a:t>包的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思想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</a:rPr>
              <a:t>。和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</a:rPr>
              <a:t>EC2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等服务聚集大量的计算机不同的是，土耳其机器人聚集的是人这种特殊的“</a:t>
            </a:r>
            <a:r>
              <a:rPr lang="zh-CN" altLang="en-US" b="1" dirty="0">
                <a:solidFill>
                  <a:schemeClr val="accent4"/>
                </a:solidFill>
              </a:rPr>
              <a:t>计算工具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”，所以将土耳其机器人称为</a:t>
            </a:r>
            <a:r>
              <a:rPr lang="zh-CN" altLang="en-US" b="1" dirty="0">
                <a:solidFill>
                  <a:schemeClr val="accent4"/>
                </a:solidFill>
              </a:rPr>
              <a:t>“人计算”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</a:rPr>
              <a:t>似乎更为恰当</a:t>
            </a:r>
            <a:r>
              <a:rPr lang="zh-CN" altLang="en-US" dirty="0" smtClean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04049" y="808059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6"/>
                </a:solidFill>
              </a:rPr>
              <a:t>土耳其机器人</a:t>
            </a:r>
          </a:p>
        </p:txBody>
      </p:sp>
      <p:sp>
        <p:nvSpPr>
          <p:cNvPr id="4" name="椭圆 3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99435" y="96020"/>
            <a:ext cx="4658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3.8 </a:t>
            </a:r>
            <a:r>
              <a:rPr lang="zh-CN" altLang="en-US" sz="24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en-US" altLang="zh-CN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Amazon</a:t>
            </a:r>
            <a:r>
              <a:rPr lang="zh-CN" altLang="en-US" sz="24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9449" y="1438423"/>
            <a:ext cx="8280202" cy="5078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</a:rPr>
              <a:t>土耳其机器人中涉及的概念</a:t>
            </a:r>
          </a:p>
        </p:txBody>
      </p:sp>
      <p:sp>
        <p:nvSpPr>
          <p:cNvPr id="8" name="矩形 7"/>
          <p:cNvSpPr/>
          <p:nvPr/>
        </p:nvSpPr>
        <p:spPr>
          <a:xfrm>
            <a:off x="429449" y="2088676"/>
            <a:ext cx="1746052" cy="6541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29449" y="2874618"/>
            <a:ext cx="1746052" cy="6541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9449" y="3659448"/>
            <a:ext cx="1746052" cy="6541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29449" y="4444278"/>
            <a:ext cx="1746052" cy="6541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29449" y="5224788"/>
            <a:ext cx="1746052" cy="6541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55952" y="2247073"/>
            <a:ext cx="1293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Requester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20987" y="3006088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HIT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07626" y="3810363"/>
            <a:ext cx="989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Worker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7718" y="4595193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Assignment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5336" y="5367210"/>
            <a:ext cx="1003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Reward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273731" y="2088676"/>
            <a:ext cx="6435920" cy="6541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273731" y="2874618"/>
            <a:ext cx="6435920" cy="6541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273731" y="3659448"/>
            <a:ext cx="6435920" cy="6541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273731" y="4444278"/>
            <a:ext cx="6435920" cy="6541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2273731" y="5224788"/>
            <a:ext cx="6435920" cy="6541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2402004" y="2257375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任务的发布者，可以是个人也可以是某个组织。</a:t>
            </a:r>
          </a:p>
        </p:txBody>
      </p:sp>
      <p:sp>
        <p:nvSpPr>
          <p:cNvPr id="25" name="矩形 24"/>
          <p:cNvSpPr/>
          <p:nvPr/>
        </p:nvSpPr>
        <p:spPr>
          <a:xfrm>
            <a:off x="2402004" y="2814248"/>
            <a:ext cx="57694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就是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Requester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发布的任务，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有一个时间限制，同时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还规定了接受任务者完成任务的时间。</a:t>
            </a:r>
          </a:p>
        </p:txBody>
      </p:sp>
      <p:sp>
        <p:nvSpPr>
          <p:cNvPr id="26" name="矩形 25"/>
          <p:cNvSpPr/>
          <p:nvPr/>
        </p:nvSpPr>
        <p:spPr>
          <a:xfrm>
            <a:off x="2402004" y="3810363"/>
            <a:ext cx="6156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任务的接受者，对于同一个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每个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只能完成一次。</a:t>
            </a:r>
          </a:p>
        </p:txBody>
      </p:sp>
      <p:sp>
        <p:nvSpPr>
          <p:cNvPr id="27" name="矩形 26"/>
          <p:cNvSpPr/>
          <p:nvPr/>
        </p:nvSpPr>
        <p:spPr>
          <a:xfrm>
            <a:off x="2402004" y="4376791"/>
            <a:ext cx="623596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可以用来监督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的完成情况，对于每个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都会创建一个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Assignment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</a:p>
        </p:txBody>
      </p:sp>
      <p:sp>
        <p:nvSpPr>
          <p:cNvPr id="28" name="矩形 27"/>
          <p:cNvSpPr/>
          <p:nvPr/>
        </p:nvSpPr>
        <p:spPr>
          <a:xfrm>
            <a:off x="2402004" y="5367210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Worker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成功完成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后需要支付给其的奖励。</a:t>
            </a:r>
          </a:p>
        </p:txBody>
      </p:sp>
    </p:spTree>
    <p:extLst>
      <p:ext uri="{BB962C8B-B14F-4D97-AF65-F5344CB8AC3E}">
        <p14:creationId xmlns:p14="http://schemas.microsoft.com/office/powerpoint/2010/main" val="24538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677</TotalTime>
  <Words>2525</Words>
  <Application>Microsoft Office PowerPoint</Application>
  <PresentationFormat>全屏显示(4:3)</PresentationFormat>
  <Paragraphs>325</Paragraphs>
  <Slides>40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47" baseType="lpstr">
      <vt:lpstr>宋体</vt:lpstr>
      <vt:lpstr>微软雅黑</vt:lpstr>
      <vt:lpstr>Arial</vt:lpstr>
      <vt:lpstr>Calibri</vt:lpstr>
      <vt:lpstr>Impact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cstor</cp:lastModifiedBy>
  <cp:revision>54</cp:revision>
  <dcterms:created xsi:type="dcterms:W3CDTF">2015-10-22T05:46:43Z</dcterms:created>
  <dcterms:modified xsi:type="dcterms:W3CDTF">2015-12-30T06:19:36Z</dcterms:modified>
</cp:coreProperties>
</file>