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11"/>
  </p:notesMasterIdLst>
  <p:sldIdLst>
    <p:sldId id="543" r:id="rId4"/>
    <p:sldId id="544" r:id="rId5"/>
    <p:sldId id="545" r:id="rId6"/>
    <p:sldId id="415" r:id="rId7"/>
    <p:sldId id="426" r:id="rId8"/>
    <p:sldId id="575" r:id="rId9"/>
    <p:sldId id="573" r:id="rId10"/>
    <p:sldId id="576" r:id="rId12"/>
    <p:sldId id="515" r:id="rId13"/>
    <p:sldId id="427" r:id="rId14"/>
    <p:sldId id="577" r:id="rId15"/>
    <p:sldId id="516" r:id="rId16"/>
    <p:sldId id="517" r:id="rId17"/>
    <p:sldId id="518" r:id="rId18"/>
    <p:sldId id="520" r:id="rId19"/>
    <p:sldId id="521" r:id="rId20"/>
    <p:sldId id="523" r:id="rId21"/>
    <p:sldId id="522" r:id="rId22"/>
    <p:sldId id="578" r:id="rId23"/>
    <p:sldId id="524" r:id="rId24"/>
    <p:sldId id="416" r:id="rId25"/>
    <p:sldId id="428" r:id="rId26"/>
    <p:sldId id="509" r:id="rId27"/>
    <p:sldId id="525" r:id="rId28"/>
    <p:sldId id="579" r:id="rId29"/>
    <p:sldId id="603" r:id="rId30"/>
    <p:sldId id="604" r:id="rId31"/>
    <p:sldId id="606" r:id="rId32"/>
    <p:sldId id="572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528"/>
    <a:srgbClr val="E0E0E0"/>
    <a:srgbClr val="E8E8E8"/>
    <a:srgbClr val="8CB1DE"/>
    <a:srgbClr val="F2F2F2"/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842" y="108"/>
      </p:cViewPr>
      <p:guideLst>
        <p:guide orient="horz" pos="504"/>
        <p:guide pos="2880"/>
        <p:guide pos="181"/>
        <p:guide orient="horz" pos="216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33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33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7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5.png"/><Relationship Id="rId29" Type="http://schemas.openxmlformats.org/officeDocument/2006/relationships/slideLayout" Target="../slideLayouts/slideLayout9.xml"/><Relationship Id="rId28" Type="http://schemas.openxmlformats.org/officeDocument/2006/relationships/image" Target="../media/image40.png"/><Relationship Id="rId27" Type="http://schemas.openxmlformats.org/officeDocument/2006/relationships/image" Target="../media/image39.png"/><Relationship Id="rId26" Type="http://schemas.openxmlformats.org/officeDocument/2006/relationships/image" Target="../media/image38.jpeg"/><Relationship Id="rId25" Type="http://schemas.openxmlformats.org/officeDocument/2006/relationships/image" Target="../media/image37.jpeg"/><Relationship Id="rId24" Type="http://schemas.openxmlformats.org/officeDocument/2006/relationships/image" Target="../media/image36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5.png"/><Relationship Id="rId21" Type="http://schemas.openxmlformats.org/officeDocument/2006/relationships/image" Target="../media/image34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3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2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1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0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9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4.png"/><Relationship Id="rId7" Type="http://schemas.openxmlformats.org/officeDocument/2006/relationships/tags" Target="../tags/tag4.xml"/><Relationship Id="rId6" Type="http://schemas.openxmlformats.org/officeDocument/2006/relationships/image" Target="../media/image43.png"/><Relationship Id="rId55" Type="http://schemas.openxmlformats.org/officeDocument/2006/relationships/slideLayout" Target="../slideLayouts/slideLayout9.xml"/><Relationship Id="rId54" Type="http://schemas.openxmlformats.org/officeDocument/2006/relationships/image" Target="../media/image71.png"/><Relationship Id="rId53" Type="http://schemas.openxmlformats.org/officeDocument/2006/relationships/tags" Target="../tags/tag23.xml"/><Relationship Id="rId52" Type="http://schemas.openxmlformats.org/officeDocument/2006/relationships/image" Target="../media/image70.png"/><Relationship Id="rId51" Type="http://schemas.openxmlformats.org/officeDocument/2006/relationships/image" Target="../media/image69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8.png"/><Relationship Id="rId48" Type="http://schemas.openxmlformats.org/officeDocument/2006/relationships/image" Target="../media/image67.png"/><Relationship Id="rId47" Type="http://schemas.openxmlformats.org/officeDocument/2006/relationships/image" Target="../media/image66.png"/><Relationship Id="rId46" Type="http://schemas.openxmlformats.org/officeDocument/2006/relationships/image" Target="../media/image65.png"/><Relationship Id="rId45" Type="http://schemas.openxmlformats.org/officeDocument/2006/relationships/image" Target="../media/image64.png"/><Relationship Id="rId44" Type="http://schemas.openxmlformats.org/officeDocument/2006/relationships/image" Target="../media/image63.png"/><Relationship Id="rId43" Type="http://schemas.openxmlformats.org/officeDocument/2006/relationships/image" Target="../media/image62.png"/><Relationship Id="rId42" Type="http://schemas.openxmlformats.org/officeDocument/2006/relationships/image" Target="../media/image61.png"/><Relationship Id="rId41" Type="http://schemas.openxmlformats.org/officeDocument/2006/relationships/tags" Target="../tags/tag21.xml"/><Relationship Id="rId40" Type="http://schemas.openxmlformats.org/officeDocument/2006/relationships/image" Target="../media/image60.png"/><Relationship Id="rId4" Type="http://schemas.openxmlformats.org/officeDocument/2006/relationships/image" Target="../media/image42.png"/><Relationship Id="rId39" Type="http://schemas.openxmlformats.org/officeDocument/2006/relationships/tags" Target="../tags/tag20.xml"/><Relationship Id="rId38" Type="http://schemas.openxmlformats.org/officeDocument/2006/relationships/image" Target="../media/image59.png"/><Relationship Id="rId37" Type="http://schemas.openxmlformats.org/officeDocument/2006/relationships/tags" Target="../tags/tag19.xml"/><Relationship Id="rId36" Type="http://schemas.openxmlformats.org/officeDocument/2006/relationships/image" Target="../media/image58.png"/><Relationship Id="rId35" Type="http://schemas.openxmlformats.org/officeDocument/2006/relationships/tags" Target="../tags/tag18.xml"/><Relationship Id="rId34" Type="http://schemas.openxmlformats.org/officeDocument/2006/relationships/image" Target="../media/image57.png"/><Relationship Id="rId33" Type="http://schemas.openxmlformats.org/officeDocument/2006/relationships/tags" Target="../tags/tag17.xml"/><Relationship Id="rId32" Type="http://schemas.openxmlformats.org/officeDocument/2006/relationships/image" Target="../media/image56.png"/><Relationship Id="rId31" Type="http://schemas.openxmlformats.org/officeDocument/2006/relationships/tags" Target="../tags/tag16.xml"/><Relationship Id="rId30" Type="http://schemas.openxmlformats.org/officeDocument/2006/relationships/image" Target="../media/image55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4.png"/><Relationship Id="rId27" Type="http://schemas.openxmlformats.org/officeDocument/2006/relationships/tags" Target="../tags/tag14.xml"/><Relationship Id="rId26" Type="http://schemas.openxmlformats.org/officeDocument/2006/relationships/image" Target="../media/image53.png"/><Relationship Id="rId25" Type="http://schemas.openxmlformats.org/officeDocument/2006/relationships/tags" Target="../tags/tag13.xml"/><Relationship Id="rId24" Type="http://schemas.openxmlformats.org/officeDocument/2006/relationships/image" Target="../media/image52.png"/><Relationship Id="rId23" Type="http://schemas.openxmlformats.org/officeDocument/2006/relationships/tags" Target="../tags/tag12.xml"/><Relationship Id="rId22" Type="http://schemas.openxmlformats.org/officeDocument/2006/relationships/image" Target="../media/image51.png"/><Relationship Id="rId21" Type="http://schemas.openxmlformats.org/officeDocument/2006/relationships/tags" Target="../tags/tag11.xml"/><Relationship Id="rId20" Type="http://schemas.openxmlformats.org/officeDocument/2006/relationships/image" Target="../media/image50.png"/><Relationship Id="rId2" Type="http://schemas.openxmlformats.org/officeDocument/2006/relationships/image" Target="../media/image41.png"/><Relationship Id="rId19" Type="http://schemas.openxmlformats.org/officeDocument/2006/relationships/tags" Target="../tags/tag10.xml"/><Relationship Id="rId18" Type="http://schemas.openxmlformats.org/officeDocument/2006/relationships/image" Target="../media/image49.png"/><Relationship Id="rId17" Type="http://schemas.openxmlformats.org/officeDocument/2006/relationships/tags" Target="../tags/tag9.xml"/><Relationship Id="rId16" Type="http://schemas.openxmlformats.org/officeDocument/2006/relationships/image" Target="../media/image48.png"/><Relationship Id="rId15" Type="http://schemas.openxmlformats.org/officeDocument/2006/relationships/tags" Target="../tags/tag8.xml"/><Relationship Id="rId14" Type="http://schemas.openxmlformats.org/officeDocument/2006/relationships/image" Target="../media/image47.png"/><Relationship Id="rId13" Type="http://schemas.openxmlformats.org/officeDocument/2006/relationships/tags" Target="../tags/tag7.xml"/><Relationship Id="rId12" Type="http://schemas.openxmlformats.org/officeDocument/2006/relationships/image" Target="../media/image46.png"/><Relationship Id="rId11" Type="http://schemas.openxmlformats.org/officeDocument/2006/relationships/tags" Target="../tags/tag6.xml"/><Relationship Id="rId10" Type="http://schemas.openxmlformats.org/officeDocument/2006/relationships/image" Target="../media/image45.png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4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-472248" y="4848253"/>
            <a:ext cx="92880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微软云计算 </a:t>
            </a:r>
            <a:r>
              <a:rPr lang="en-US" altLang="zh-CN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Windows Azure(</a:t>
            </a:r>
            <a:r>
              <a:rPr lang="zh-CN" altLang="en-US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4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3068" y="2257926"/>
            <a:ext cx="7295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051245" y="3725028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09052" y="3077005"/>
            <a:ext cx="3340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4.4.1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概述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09052" y="3597247"/>
            <a:ext cx="39367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4.4.2  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关键技术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24328" y="2190234"/>
            <a:ext cx="4295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kern="500" spc="225">
                <a:solidFill>
                  <a:schemeClr val="bg1"/>
                </a:solidFill>
                <a:latin typeface="+mn-ea"/>
              </a:rPr>
              <a:t>AppFabric</a:t>
            </a:r>
            <a:r>
              <a:rPr lang="zh-CN" altLang="en-US" sz="3200" b="1" kern="500" spc="225">
                <a:solidFill>
                  <a:schemeClr val="bg1"/>
                </a:solidFill>
                <a:latin typeface="+mn-ea"/>
              </a:rPr>
              <a:t>关键技术</a:t>
            </a:r>
            <a:endParaRPr lang="zh-CN" altLang="en-US" sz="3200" b="1" kern="500" spc="225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96185" y="3040063"/>
            <a:ext cx="5151629" cy="1322387"/>
            <a:chOff x="2527021" y="3392488"/>
            <a:chExt cx="4371975" cy="912085"/>
          </a:xfrm>
        </p:grpSpPr>
        <p:sp>
          <p:nvSpPr>
            <p:cNvPr id="3" name="矩形 2"/>
            <p:cNvSpPr/>
            <p:nvPr/>
          </p:nvSpPr>
          <p:spPr>
            <a:xfrm>
              <a:off x="2527021" y="3392488"/>
              <a:ext cx="1371600" cy="912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服务</a:t>
              </a:r>
              <a:endParaRPr lang="en-US" altLang="zh-CN" sz="2400" b="1" smtClean="0">
                <a:solidFill>
                  <a:schemeClr val="accent6"/>
                </a:solidFill>
              </a:endParaRPr>
            </a:p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总线</a:t>
              </a:r>
              <a:endParaRPr lang="zh-CN" altLang="en-US" sz="2400" b="1">
                <a:solidFill>
                  <a:schemeClr val="accent6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027208" y="3392488"/>
              <a:ext cx="1371600" cy="912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访问</a:t>
              </a:r>
              <a:endParaRPr lang="en-US" altLang="zh-CN" sz="2400" b="1" smtClean="0">
                <a:solidFill>
                  <a:schemeClr val="accent6"/>
                </a:solidFill>
              </a:endParaRPr>
            </a:p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控制</a:t>
              </a:r>
              <a:endParaRPr lang="zh-CN" altLang="en-US" sz="2400" b="1">
                <a:solidFill>
                  <a:schemeClr val="accent6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527396" y="3392488"/>
              <a:ext cx="1371600" cy="912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高速</a:t>
              </a:r>
              <a:endParaRPr lang="en-US" altLang="zh-CN" sz="2400" b="1" smtClean="0">
                <a:solidFill>
                  <a:schemeClr val="accent6"/>
                </a:solidFill>
              </a:endParaRPr>
            </a:p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缓存</a:t>
              </a:r>
              <a:endParaRPr lang="zh-CN" altLang="en-US" sz="2400" b="1">
                <a:solidFill>
                  <a:schemeClr val="accent6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1160271" y="2167281"/>
            <a:ext cx="6859707" cy="3655333"/>
            <a:chOff x="1203960" y="825929"/>
            <a:chExt cx="6859707" cy="4419502"/>
          </a:xfrm>
        </p:grpSpPr>
        <p:sp>
          <p:nvSpPr>
            <p:cNvPr id="17" name="圆角矩形 16"/>
            <p:cNvSpPr/>
            <p:nvPr/>
          </p:nvSpPr>
          <p:spPr>
            <a:xfrm>
              <a:off x="5339911" y="3131821"/>
              <a:ext cx="2723756" cy="2113610"/>
            </a:xfrm>
            <a:prstGeom prst="roundRect">
              <a:avLst>
                <a:gd name="adj" fmla="val 95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889616" y="1352184"/>
              <a:ext cx="1364768" cy="1615440"/>
              <a:chOff x="3889616" y="1352184"/>
              <a:chExt cx="1364768" cy="1615440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3889616" y="1352184"/>
                <a:ext cx="1364768" cy="1615440"/>
              </a:xfrm>
              <a:prstGeom prst="roundRect">
                <a:avLst>
                  <a:gd name="adj" fmla="val 13266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4118610" y="1481724"/>
                <a:ext cx="906780" cy="381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mtClean="0"/>
                  <a:t>注册</a:t>
                </a:r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3950676" y="1870344"/>
                <a:ext cx="12426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  <a:r>
                  <a:rPr lang="zh-CN" altLang="en-US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显示服务</a:t>
                </a:r>
                <a:endPara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总线终端</a:t>
                </a: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 flipH="1">
              <a:off x="3710940" y="2331720"/>
              <a:ext cx="15434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543300" y="2230656"/>
              <a:ext cx="143467" cy="1772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203960" y="3418501"/>
              <a:ext cx="2339340" cy="17175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57967" y="3476806"/>
              <a:ext cx="2031326" cy="145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客户端</a:t>
              </a:r>
              <a:endParaRPr lang="en-US" altLang="zh-CN" sz="16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（本地计算机客户端</a:t>
              </a:r>
              <a:endParaRPr lang="en-US" altLang="zh-CN" sz="16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或者云中客户端）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532120" y="3418501"/>
              <a:ext cx="2339340" cy="17175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891311" y="3738368"/>
              <a:ext cx="1620957" cy="1004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smtClean="0">
                  <a:solidFill>
                    <a:schemeClr val="bg1"/>
                  </a:solidFill>
                </a:rPr>
                <a:t>WCF</a:t>
              </a:r>
              <a:r>
                <a:rPr lang="zh-CN" altLang="en-US" sz="1600" smtClean="0">
                  <a:solidFill>
                    <a:schemeClr val="bg1"/>
                  </a:solidFill>
                </a:rPr>
                <a:t>服务</a:t>
              </a:r>
              <a:endParaRPr lang="en-US" altLang="zh-CN" sz="16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（本地计算机）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6701789" y="3181717"/>
              <a:ext cx="143467" cy="1772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5254384" y="2331720"/>
              <a:ext cx="1447405" cy="888055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11" idx="0"/>
              <a:endCxn id="10" idx="3"/>
            </p:cNvCxnSpPr>
            <p:nvPr/>
          </p:nvCxnSpPr>
          <p:spPr>
            <a:xfrm flipV="1">
              <a:off x="2373630" y="2381961"/>
              <a:ext cx="1190680" cy="1036539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任意多边形 23"/>
            <p:cNvSpPr/>
            <p:nvPr/>
          </p:nvSpPr>
          <p:spPr>
            <a:xfrm>
              <a:off x="1393870" y="1676400"/>
              <a:ext cx="2614250" cy="1737360"/>
            </a:xfrm>
            <a:custGeom>
              <a:avLst/>
              <a:gdLst>
                <a:gd name="connsiteX0" fmla="*/ 106929 w 1973829"/>
                <a:gd name="connsiteY0" fmla="*/ 1737360 h 1737360"/>
                <a:gd name="connsiteX1" fmla="*/ 205989 w 1973829"/>
                <a:gd name="connsiteY1" fmla="*/ 609600 h 1737360"/>
                <a:gd name="connsiteX2" fmla="*/ 1973829 w 1973829"/>
                <a:gd name="connsiteY2" fmla="*/ 0 h 1737360"/>
                <a:gd name="connsiteX0-1" fmla="*/ 701352 w 2568252"/>
                <a:gd name="connsiteY0-2" fmla="*/ 1737360 h 1737360"/>
                <a:gd name="connsiteX1-3" fmla="*/ 68892 w 2568252"/>
                <a:gd name="connsiteY1-4" fmla="*/ 601980 h 1737360"/>
                <a:gd name="connsiteX2-5" fmla="*/ 2568252 w 2568252"/>
                <a:gd name="connsiteY2-6" fmla="*/ 0 h 1737360"/>
                <a:gd name="connsiteX0-7" fmla="*/ 747350 w 2614250"/>
                <a:gd name="connsiteY0-8" fmla="*/ 1737360 h 1737360"/>
                <a:gd name="connsiteX1-9" fmla="*/ 114890 w 2614250"/>
                <a:gd name="connsiteY1-10" fmla="*/ 601980 h 1737360"/>
                <a:gd name="connsiteX2-11" fmla="*/ 2614250 w 2614250"/>
                <a:gd name="connsiteY2-12" fmla="*/ 0 h 1737360"/>
                <a:gd name="connsiteX0-13" fmla="*/ 747350 w 2614250"/>
                <a:gd name="connsiteY0-14" fmla="*/ 1737360 h 1737360"/>
                <a:gd name="connsiteX1-15" fmla="*/ 114890 w 2614250"/>
                <a:gd name="connsiteY1-16" fmla="*/ 601980 h 1737360"/>
                <a:gd name="connsiteX2-17" fmla="*/ 2614250 w 2614250"/>
                <a:gd name="connsiteY2-18" fmla="*/ 0 h 17373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614250" h="1737360">
                  <a:moveTo>
                    <a:pt x="747350" y="1737360"/>
                  </a:moveTo>
                  <a:cubicBezTo>
                    <a:pt x="161245" y="1409700"/>
                    <a:pt x="-196260" y="891540"/>
                    <a:pt x="114890" y="601980"/>
                  </a:cubicBezTo>
                  <a:cubicBezTo>
                    <a:pt x="426040" y="312420"/>
                    <a:pt x="1680165" y="76200"/>
                    <a:pt x="2614250" y="0"/>
                  </a:cubicBezTo>
                </a:path>
              </a:pathLst>
            </a:cu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flipH="1">
              <a:off x="5110917" y="1676399"/>
              <a:ext cx="2810383" cy="1878681"/>
            </a:xfrm>
            <a:custGeom>
              <a:avLst/>
              <a:gdLst>
                <a:gd name="connsiteX0" fmla="*/ 106929 w 1973829"/>
                <a:gd name="connsiteY0" fmla="*/ 1737360 h 1737360"/>
                <a:gd name="connsiteX1" fmla="*/ 205989 w 1973829"/>
                <a:gd name="connsiteY1" fmla="*/ 609600 h 1737360"/>
                <a:gd name="connsiteX2" fmla="*/ 1973829 w 1973829"/>
                <a:gd name="connsiteY2" fmla="*/ 0 h 1737360"/>
                <a:gd name="connsiteX0-1" fmla="*/ 917752 w 2784652"/>
                <a:gd name="connsiteY0-2" fmla="*/ 1737360 h 1737360"/>
                <a:gd name="connsiteX1-3" fmla="*/ 56692 w 2784652"/>
                <a:gd name="connsiteY1-4" fmla="*/ 595506 h 1737360"/>
                <a:gd name="connsiteX2-5" fmla="*/ 2784652 w 2784652"/>
                <a:gd name="connsiteY2-6" fmla="*/ 0 h 1737360"/>
                <a:gd name="connsiteX0-7" fmla="*/ 943483 w 2810383"/>
                <a:gd name="connsiteY0-8" fmla="*/ 1737360 h 1737360"/>
                <a:gd name="connsiteX1-9" fmla="*/ 82423 w 2810383"/>
                <a:gd name="connsiteY1-10" fmla="*/ 595506 h 1737360"/>
                <a:gd name="connsiteX2-11" fmla="*/ 2810383 w 2810383"/>
                <a:gd name="connsiteY2-12" fmla="*/ 0 h 1737360"/>
                <a:gd name="connsiteX0-13" fmla="*/ 943483 w 2810383"/>
                <a:gd name="connsiteY0-14" fmla="*/ 1737360 h 1737360"/>
                <a:gd name="connsiteX1-15" fmla="*/ 82423 w 2810383"/>
                <a:gd name="connsiteY1-16" fmla="*/ 595506 h 1737360"/>
                <a:gd name="connsiteX2-17" fmla="*/ 2810383 w 2810383"/>
                <a:gd name="connsiteY2-18" fmla="*/ 0 h 17373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10383" h="1737360">
                  <a:moveTo>
                    <a:pt x="943483" y="1737360"/>
                  </a:moveTo>
                  <a:cubicBezTo>
                    <a:pt x="403098" y="1501476"/>
                    <a:pt x="-228727" y="885066"/>
                    <a:pt x="82423" y="595506"/>
                  </a:cubicBezTo>
                  <a:cubicBezTo>
                    <a:pt x="393573" y="305946"/>
                    <a:pt x="1800098" y="89552"/>
                    <a:pt x="2810383" y="0"/>
                  </a:cubicBezTo>
                </a:path>
              </a:pathLst>
            </a:cu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018002" y="825929"/>
              <a:ext cx="1107996" cy="45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服务总线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 rot="20816115">
              <a:off x="1423236" y="1404493"/>
              <a:ext cx="216597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发现服务总线终端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734069">
              <a:off x="5703422" y="1430828"/>
              <a:ext cx="216597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注册服务总线终端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1729727">
              <a:off x="5624365" y="2185169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调用服务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终端的操作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rot="19474376">
              <a:off x="1836660" y="2292572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调用服务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总线终端的操作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服务总线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34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1280375"/>
            <a:ext cx="8405155" cy="874407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中，服务总线（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Service Bus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）解决了这些问题，如图所示。一个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WCF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服务可以通过服务总线注册终端，然后由客户端发现和使用这些终端访问服务。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服务总线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80478" y="1416030"/>
            <a:ext cx="8378718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用户服务需要使用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服务总线的开放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TCP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连接显示终端，并保持这个连接一直处于开放的状态，这就解决了两个问题：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2243" y="2775685"/>
            <a:ext cx="4040084" cy="520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解决问题一：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19112" y="2775685"/>
            <a:ext cx="4040084" cy="520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解决问题二：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2243" y="3392488"/>
            <a:ext cx="4040084" cy="9269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服务总线上的开放连接可以路由到应用程序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19112" y="3392488"/>
            <a:ext cx="4040084" cy="9269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通过连接将消息传回应用时防火墙不会阻止该消息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9310" y="4762556"/>
            <a:ext cx="8419885" cy="874407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服务总线充当了一个外部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DMZ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Demilitarized Zone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，隔离区）的角色，起到了间接阻止攻击的作用。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服务总线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520146" y="1666404"/>
            <a:ext cx="650051" cy="3721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有用的特征</a:t>
            </a:r>
            <a:endParaRPr lang="zh-CN" altLang="en-US" sz="2000" b="1"/>
          </a:p>
        </p:txBody>
      </p:sp>
      <p:sp>
        <p:nvSpPr>
          <p:cNvPr id="8" name="左大括号 7"/>
          <p:cNvSpPr/>
          <p:nvPr/>
        </p:nvSpPr>
        <p:spPr>
          <a:xfrm>
            <a:off x="1295400" y="1666404"/>
            <a:ext cx="524421" cy="3721100"/>
          </a:xfrm>
          <a:prstGeom prst="leftBrace">
            <a:avLst>
              <a:gd name="adj1" fmla="val 56767"/>
              <a:gd name="adj2" fmla="val 50000"/>
            </a:avLst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858889" y="1666404"/>
            <a:ext cx="1610196" cy="1610196"/>
          </a:xfrm>
          <a:prstGeom prst="roundRect">
            <a:avLst>
              <a:gd name="adj" fmla="val 29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支持</a:t>
            </a:r>
            <a:r>
              <a:rPr lang="zh-CN" altLang="en-US" smtClean="0"/>
              <a:t>消息</a:t>
            </a:r>
            <a:endParaRPr lang="en-US" altLang="zh-CN" smtClean="0"/>
          </a:p>
          <a:p>
            <a:pPr algn="ctr"/>
            <a:r>
              <a:rPr lang="zh-CN" altLang="en-US" smtClean="0"/>
              <a:t>缓冲</a:t>
            </a: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858889" y="3777308"/>
            <a:ext cx="1610196" cy="1610196"/>
          </a:xfrm>
          <a:prstGeom prst="roundRect">
            <a:avLst>
              <a:gd name="adj" fmla="val 3165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多个</a:t>
            </a:r>
            <a:r>
              <a:rPr lang="en-US" altLang="zh-CN"/>
              <a:t>WCF</a:t>
            </a:r>
            <a:r>
              <a:rPr lang="zh-CN" altLang="en-US"/>
              <a:t>服务监听同一个</a:t>
            </a:r>
            <a:r>
              <a:rPr lang="en-US" altLang="zh-CN"/>
              <a:t>URI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752702" y="1753456"/>
            <a:ext cx="4628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消息缓冲是通过一个简单的队列来实现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51184" y="2138060"/>
            <a:ext cx="3474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不需要客户端直接响应服务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51184" y="2522664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存储消息持久存放在磁盘上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51184" y="2907268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存放的消息通常需要进行备份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1184" y="4120741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服务总线通过监听服务随机传播客户端请求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WCF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服务提供负载均衡和容错能力。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44" name="组合 43"/>
          <p:cNvGrpSpPr/>
          <p:nvPr/>
        </p:nvGrpSpPr>
        <p:grpSpPr>
          <a:xfrm>
            <a:off x="323850" y="1171537"/>
            <a:ext cx="8626135" cy="4700616"/>
            <a:chOff x="131501" y="1086845"/>
            <a:chExt cx="8626135" cy="4700616"/>
          </a:xfrm>
        </p:grpSpPr>
        <p:sp>
          <p:nvSpPr>
            <p:cNvPr id="17" name="圆角矩形 16"/>
            <p:cNvSpPr/>
            <p:nvPr/>
          </p:nvSpPr>
          <p:spPr>
            <a:xfrm>
              <a:off x="736600" y="1393680"/>
              <a:ext cx="3949700" cy="1292370"/>
            </a:xfrm>
            <a:prstGeom prst="roundRect">
              <a:avLst>
                <a:gd name="adj" fmla="val 10287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2000250" y="4600575"/>
              <a:ext cx="1266825" cy="5524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smtClean="0"/>
                <a:t>浏览器</a:t>
              </a:r>
              <a:endParaRPr lang="zh-CN" altLang="en-US" b="1"/>
            </a:p>
          </p:txBody>
        </p:sp>
        <p:sp>
          <p:nvSpPr>
            <p:cNvPr id="7" name="矩形 6"/>
            <p:cNvSpPr/>
            <p:nvPr/>
          </p:nvSpPr>
          <p:spPr>
            <a:xfrm>
              <a:off x="876300" y="1517238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143125" y="1517238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409950" y="1517238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76300" y="2105025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143125" y="2105025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409950" y="2105025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715000" y="2134752"/>
              <a:ext cx="990600" cy="3417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076825" y="1517238"/>
              <a:ext cx="2286000" cy="1044987"/>
            </a:xfrm>
            <a:prstGeom prst="roundRect">
              <a:avLst>
                <a:gd name="adj" fmla="val 1028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6400801" y="4031234"/>
              <a:ext cx="2057399" cy="1121791"/>
            </a:xfrm>
            <a:prstGeom prst="roundRect">
              <a:avLst>
                <a:gd name="adj" fmla="val 10287"/>
              </a:avLst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6543675" y="4210050"/>
              <a:ext cx="1791028" cy="7810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1876376" y="2705100"/>
              <a:ext cx="361999" cy="1924050"/>
            </a:xfrm>
            <a:custGeom>
              <a:avLst/>
              <a:gdLst>
                <a:gd name="connsiteX0" fmla="*/ 361999 w 361999"/>
                <a:gd name="connsiteY0" fmla="*/ 0 h 1924050"/>
                <a:gd name="connsiteX1" fmla="*/ 49 w 361999"/>
                <a:gd name="connsiteY1" fmla="*/ 676275 h 1924050"/>
                <a:gd name="connsiteX2" fmla="*/ 333424 w 361999"/>
                <a:gd name="connsiteY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99" h="1924050">
                  <a:moveTo>
                    <a:pt x="361999" y="0"/>
                  </a:moveTo>
                  <a:cubicBezTo>
                    <a:pt x="183405" y="177800"/>
                    <a:pt x="4811" y="355600"/>
                    <a:pt x="49" y="676275"/>
                  </a:cubicBezTo>
                  <a:cubicBezTo>
                    <a:pt x="-4714" y="996950"/>
                    <a:pt x="333424" y="1924050"/>
                    <a:pt x="333424" y="192405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2667000" y="2609850"/>
              <a:ext cx="2828925" cy="1962150"/>
            </a:xfrm>
            <a:custGeom>
              <a:avLst/>
              <a:gdLst>
                <a:gd name="connsiteX0" fmla="*/ 0 w 2828925"/>
                <a:gd name="connsiteY0" fmla="*/ 1962150 h 1962150"/>
                <a:gd name="connsiteX1" fmla="*/ 1476375 w 2828925"/>
                <a:gd name="connsiteY1" fmla="*/ 638175 h 1962150"/>
                <a:gd name="connsiteX2" fmla="*/ 2828925 w 2828925"/>
                <a:gd name="connsiteY2" fmla="*/ 0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5" h="1962150">
                  <a:moveTo>
                    <a:pt x="0" y="1962150"/>
                  </a:moveTo>
                  <a:cubicBezTo>
                    <a:pt x="502444" y="1463675"/>
                    <a:pt x="1004888" y="965200"/>
                    <a:pt x="1476375" y="638175"/>
                  </a:cubicBezTo>
                  <a:cubicBezTo>
                    <a:pt x="1947862" y="311150"/>
                    <a:pt x="2388393" y="155575"/>
                    <a:pt x="2828925" y="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219450" y="2600325"/>
              <a:ext cx="3007238" cy="2114550"/>
            </a:xfrm>
            <a:custGeom>
              <a:avLst/>
              <a:gdLst>
                <a:gd name="connsiteX0" fmla="*/ 3000375 w 3010610"/>
                <a:gd name="connsiteY0" fmla="*/ 0 h 2114550"/>
                <a:gd name="connsiteX1" fmla="*/ 2981325 w 3010610"/>
                <a:gd name="connsiteY1" fmla="*/ 266700 h 2114550"/>
                <a:gd name="connsiteX2" fmla="*/ 2752725 w 3010610"/>
                <a:gd name="connsiteY2" fmla="*/ 666750 h 2114550"/>
                <a:gd name="connsiteX3" fmla="*/ 1562100 w 3010610"/>
                <a:gd name="connsiteY3" fmla="*/ 1504950 h 2114550"/>
                <a:gd name="connsiteX4" fmla="*/ 0 w 3010610"/>
                <a:gd name="connsiteY4" fmla="*/ 2114550 h 2114550"/>
                <a:gd name="connsiteX0-1" fmla="*/ 3000375 w 3000375"/>
                <a:gd name="connsiteY0-2" fmla="*/ 0 h 2114550"/>
                <a:gd name="connsiteX1-3" fmla="*/ 2752725 w 3000375"/>
                <a:gd name="connsiteY1-4" fmla="*/ 666750 h 2114550"/>
                <a:gd name="connsiteX2-5" fmla="*/ 1562100 w 3000375"/>
                <a:gd name="connsiteY2-6" fmla="*/ 1504950 h 2114550"/>
                <a:gd name="connsiteX3-7" fmla="*/ 0 w 3000375"/>
                <a:gd name="connsiteY3-8" fmla="*/ 2114550 h 2114550"/>
                <a:gd name="connsiteX0-9" fmla="*/ 3000375 w 3007238"/>
                <a:gd name="connsiteY0-10" fmla="*/ 0 h 2114550"/>
                <a:gd name="connsiteX1-11" fmla="*/ 2752725 w 3007238"/>
                <a:gd name="connsiteY1-12" fmla="*/ 666750 h 2114550"/>
                <a:gd name="connsiteX2-13" fmla="*/ 1562100 w 3007238"/>
                <a:gd name="connsiteY2-14" fmla="*/ 1504950 h 2114550"/>
                <a:gd name="connsiteX3-15" fmla="*/ 0 w 3007238"/>
                <a:gd name="connsiteY3-16" fmla="*/ 2114550 h 21145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07238" h="2114550">
                  <a:moveTo>
                    <a:pt x="3000375" y="0"/>
                  </a:moveTo>
                  <a:cubicBezTo>
                    <a:pt x="3024981" y="164306"/>
                    <a:pt x="2992437" y="415925"/>
                    <a:pt x="2752725" y="666750"/>
                  </a:cubicBezTo>
                  <a:cubicBezTo>
                    <a:pt x="2516187" y="873125"/>
                    <a:pt x="2020887" y="1263650"/>
                    <a:pt x="1562100" y="1504950"/>
                  </a:cubicBezTo>
                  <a:cubicBezTo>
                    <a:pt x="1103313" y="1746250"/>
                    <a:pt x="551656" y="1930400"/>
                    <a:pt x="0" y="211455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3295650" y="4548906"/>
              <a:ext cx="3105150" cy="337419"/>
            </a:xfrm>
            <a:custGeom>
              <a:avLst/>
              <a:gdLst>
                <a:gd name="connsiteX0" fmla="*/ 3105150 w 3105150"/>
                <a:gd name="connsiteY0" fmla="*/ 23094 h 337419"/>
                <a:gd name="connsiteX1" fmla="*/ 1524000 w 3105150"/>
                <a:gd name="connsiteY1" fmla="*/ 32619 h 337419"/>
                <a:gd name="connsiteX2" fmla="*/ 0 w 3105150"/>
                <a:gd name="connsiteY2" fmla="*/ 337419 h 33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5150" h="337419">
                  <a:moveTo>
                    <a:pt x="3105150" y="23094"/>
                  </a:moveTo>
                  <a:cubicBezTo>
                    <a:pt x="2573337" y="1663"/>
                    <a:pt x="2041525" y="-19768"/>
                    <a:pt x="1524000" y="32619"/>
                  </a:cubicBezTo>
                  <a:cubicBezTo>
                    <a:pt x="1006475" y="85006"/>
                    <a:pt x="503237" y="211212"/>
                    <a:pt x="0" y="337419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3086100" y="5067300"/>
              <a:ext cx="3305175" cy="390688"/>
            </a:xfrm>
            <a:custGeom>
              <a:avLst/>
              <a:gdLst>
                <a:gd name="connsiteX0" fmla="*/ 3305175 w 3305175"/>
                <a:gd name="connsiteY0" fmla="*/ 0 h 390688"/>
                <a:gd name="connsiteX1" fmla="*/ 1581150 w 3305175"/>
                <a:gd name="connsiteY1" fmla="*/ 390525 h 390688"/>
                <a:gd name="connsiteX2" fmla="*/ 0 w 3305175"/>
                <a:gd name="connsiteY2" fmla="*/ 38100 h 39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5175" h="390688">
                  <a:moveTo>
                    <a:pt x="3305175" y="0"/>
                  </a:moveTo>
                  <a:cubicBezTo>
                    <a:pt x="2718593" y="192087"/>
                    <a:pt x="2132012" y="384175"/>
                    <a:pt x="1581150" y="390525"/>
                  </a:cubicBezTo>
                  <a:cubicBezTo>
                    <a:pt x="1030288" y="396875"/>
                    <a:pt x="515144" y="217487"/>
                    <a:pt x="0" y="3810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91785" y="1476699"/>
              <a:ext cx="645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</a:rPr>
                <a:t>ADFS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2.0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215735" y="1476699"/>
              <a:ext cx="979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Windows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Live ID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86063" y="1591949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Google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11598" y="2179405"/>
              <a:ext cx="7124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Yahoo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243876" y="2179405"/>
              <a:ext cx="1006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Facebook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733719" y="2179405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……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685925" y="3019425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819525" y="3019425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076825" y="3444403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076825" y="4310841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685925" y="3000702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IdP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833604" y="3000702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IdP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100596" y="3442101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AC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100596" y="4289418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AC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70060" y="1564613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4 </a:t>
              </a:r>
              <a:r>
                <a:rPr lang="zh-CN" altLang="en-US" sz="1400" smtClean="0">
                  <a:solidFill>
                    <a:schemeClr val="bg1"/>
                  </a:solidFill>
                </a:rPr>
                <a:t>验证</a:t>
              </a:r>
              <a:r>
                <a:rPr lang="en-US" altLang="zh-CN" sz="1400" smtClean="0">
                  <a:solidFill>
                    <a:schemeClr val="bg1"/>
                  </a:solidFill>
                </a:rPr>
                <a:t>IdP Token</a:t>
              </a:r>
              <a:r>
                <a:rPr lang="zh-CN" altLang="en-US" sz="1400" smtClean="0">
                  <a:solidFill>
                    <a:schemeClr val="bg1"/>
                  </a:solidFill>
                </a:rPr>
                <a:t>，通过应用规划创建</a:t>
              </a:r>
              <a:r>
                <a:rPr lang="en-US" altLang="zh-CN" sz="1400" smtClean="0">
                  <a:solidFill>
                    <a:schemeClr val="bg1"/>
                  </a:solidFill>
                </a:rPr>
                <a:t>AC 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403552" y="2068783"/>
              <a:ext cx="1613495" cy="3886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规则引擎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86888" y="4210050"/>
              <a:ext cx="23046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bg1"/>
                  </a:solidFill>
                </a:rPr>
                <a:t>应用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400" smtClean="0">
                  <a:solidFill>
                    <a:schemeClr val="bg1"/>
                  </a:solidFill>
                </a:rPr>
                <a:t>（自有应用或者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400" smtClean="0">
                  <a:solidFill>
                    <a:schemeClr val="bg1"/>
                  </a:solidFill>
                </a:rPr>
                <a:t>云应用）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88798" y="2724551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返回访问控制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altLang="zh-CN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594694" y="3007506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发送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到访问控制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31501" y="2978931"/>
              <a:ext cx="16055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授权用户、返回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 Token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633662" y="4704147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提交访问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控制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410399" y="5479684"/>
              <a:ext cx="2304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访问应用、重定向到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453035" y="3239606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验证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、使用声明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7150100" y="3699522"/>
              <a:ext cx="845769" cy="567678"/>
            </a:xfrm>
            <a:custGeom>
              <a:avLst/>
              <a:gdLst>
                <a:gd name="connsiteX0" fmla="*/ 0 w 845769"/>
                <a:gd name="connsiteY0" fmla="*/ 381068 h 406468"/>
                <a:gd name="connsiteX1" fmla="*/ 749300 w 845769"/>
                <a:gd name="connsiteY1" fmla="*/ 68 h 406468"/>
                <a:gd name="connsiteX2" fmla="*/ 812800 w 845769"/>
                <a:gd name="connsiteY2" fmla="*/ 406468 h 40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769" h="406468">
                  <a:moveTo>
                    <a:pt x="0" y="381068"/>
                  </a:moveTo>
                  <a:cubicBezTo>
                    <a:pt x="306917" y="188451"/>
                    <a:pt x="613834" y="-4165"/>
                    <a:pt x="749300" y="68"/>
                  </a:cubicBezTo>
                  <a:cubicBezTo>
                    <a:pt x="884766" y="4301"/>
                    <a:pt x="848783" y="205384"/>
                    <a:pt x="812800" y="406468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218167" y="1086845"/>
              <a:ext cx="2615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身份提供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者（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IdPs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）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930374" y="1086845"/>
              <a:ext cx="2615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访问控制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访问控制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4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访问控制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794092" y="1929181"/>
            <a:ext cx="8032066" cy="874407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应用接受来自多个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IdPs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发出的身份和常见声明的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Token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，而不是处理包含不同声明的各种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Tokens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4092" y="2947316"/>
            <a:ext cx="8032066" cy="458908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访问控制是为一些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IdPs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提供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支撑服务的，它同样可以对支持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OpenID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IdP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有效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4092" y="3549952"/>
            <a:ext cx="8032066" cy="458908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浏览器和其他客户端可以通过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OAuth 2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WS-Trust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请求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AC Tokens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4092" y="4152588"/>
            <a:ext cx="8032066" cy="874407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为了创建应用，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开发者使用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WIF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 Identity Foundation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）接受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AC Tokens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4092" y="5170724"/>
            <a:ext cx="8032066" cy="507831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访问控制的目标是为了使创建过程变得简单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850" y="1929181"/>
            <a:ext cx="371475" cy="8744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3850" y="2947317"/>
            <a:ext cx="371475" cy="4589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23850" y="3549952"/>
            <a:ext cx="371475" cy="4589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3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23850" y="4152587"/>
            <a:ext cx="371475" cy="8744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4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23850" y="5170722"/>
            <a:ext cx="371475" cy="507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5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2402285" y="1269724"/>
            <a:ext cx="5596336" cy="4433914"/>
            <a:chOff x="1261835" y="1166292"/>
            <a:chExt cx="5596336" cy="4433914"/>
          </a:xfrm>
        </p:grpSpPr>
        <p:sp>
          <p:nvSpPr>
            <p:cNvPr id="3" name="椭圆 2"/>
            <p:cNvSpPr/>
            <p:nvPr/>
          </p:nvSpPr>
          <p:spPr>
            <a:xfrm>
              <a:off x="1261835" y="3236686"/>
              <a:ext cx="2119994" cy="1363435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261836" y="4932549"/>
              <a:ext cx="5596335" cy="6676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Windows Azure</a:t>
              </a:r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98666" y="341042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应用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47544" y="3841230"/>
              <a:ext cx="1364342" cy="3379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787900" y="1683386"/>
              <a:ext cx="2034156" cy="2916735"/>
            </a:xfrm>
            <a:prstGeom prst="roundRect">
              <a:avLst>
                <a:gd name="adj" fmla="val 6042"/>
              </a:avLst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014857" y="1937324"/>
              <a:ext cx="1364342" cy="4840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14857" y="2899739"/>
              <a:ext cx="1364342" cy="4840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14857" y="3862154"/>
              <a:ext cx="1364342" cy="4840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6458857" y="2148114"/>
              <a:ext cx="232391" cy="957943"/>
            </a:xfrm>
            <a:custGeom>
              <a:avLst/>
              <a:gdLst>
                <a:gd name="connsiteX0" fmla="*/ 0 w 232391"/>
                <a:gd name="connsiteY0" fmla="*/ 0 h 957943"/>
                <a:gd name="connsiteX1" fmla="*/ 232229 w 232391"/>
                <a:gd name="connsiteY1" fmla="*/ 391886 h 957943"/>
                <a:gd name="connsiteX2" fmla="*/ 29029 w 232391"/>
                <a:gd name="connsiteY2" fmla="*/ 957943 h 95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391" h="957943">
                  <a:moveTo>
                    <a:pt x="0" y="0"/>
                  </a:moveTo>
                  <a:cubicBezTo>
                    <a:pt x="113695" y="116114"/>
                    <a:pt x="227391" y="232229"/>
                    <a:pt x="232229" y="391886"/>
                  </a:cubicBezTo>
                  <a:cubicBezTo>
                    <a:pt x="237067" y="551543"/>
                    <a:pt x="133048" y="754743"/>
                    <a:pt x="29029" y="95794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6458857" y="3221227"/>
              <a:ext cx="232391" cy="957943"/>
            </a:xfrm>
            <a:custGeom>
              <a:avLst/>
              <a:gdLst>
                <a:gd name="connsiteX0" fmla="*/ 0 w 232391"/>
                <a:gd name="connsiteY0" fmla="*/ 0 h 957943"/>
                <a:gd name="connsiteX1" fmla="*/ 232229 w 232391"/>
                <a:gd name="connsiteY1" fmla="*/ 391886 h 957943"/>
                <a:gd name="connsiteX2" fmla="*/ 29029 w 232391"/>
                <a:gd name="connsiteY2" fmla="*/ 957943 h 95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391" h="957943">
                  <a:moveTo>
                    <a:pt x="0" y="0"/>
                  </a:moveTo>
                  <a:cubicBezTo>
                    <a:pt x="113695" y="116114"/>
                    <a:pt x="227391" y="232229"/>
                    <a:pt x="232229" y="391886"/>
                  </a:cubicBezTo>
                  <a:cubicBezTo>
                    <a:pt x="237067" y="551543"/>
                    <a:pt x="133048" y="754743"/>
                    <a:pt x="29029" y="95794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rot="4444766">
              <a:off x="3938382" y="3301602"/>
              <a:ext cx="101997" cy="1182621"/>
            </a:xfrm>
            <a:custGeom>
              <a:avLst/>
              <a:gdLst>
                <a:gd name="connsiteX0" fmla="*/ 0 w 232391"/>
                <a:gd name="connsiteY0" fmla="*/ 0 h 957943"/>
                <a:gd name="connsiteX1" fmla="*/ 232229 w 232391"/>
                <a:gd name="connsiteY1" fmla="*/ 391886 h 957943"/>
                <a:gd name="connsiteX2" fmla="*/ 29029 w 232391"/>
                <a:gd name="connsiteY2" fmla="*/ 957943 h 95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391" h="957943">
                  <a:moveTo>
                    <a:pt x="0" y="0"/>
                  </a:moveTo>
                  <a:cubicBezTo>
                    <a:pt x="113695" y="116114"/>
                    <a:pt x="227391" y="232229"/>
                    <a:pt x="232229" y="391886"/>
                  </a:cubicBezTo>
                  <a:cubicBezTo>
                    <a:pt x="237067" y="551543"/>
                    <a:pt x="133048" y="754743"/>
                    <a:pt x="29029" y="957943"/>
                  </a:cubicBezTo>
                </a:path>
              </a:pathLst>
            </a:cu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143030" y="116629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缓存服务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高速缓存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矩形 18"/>
          <p:cNvSpPr/>
          <p:nvPr/>
        </p:nvSpPr>
        <p:spPr>
          <a:xfrm>
            <a:off x="501002" y="1586563"/>
            <a:ext cx="4709173" cy="1338828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高速缓存服务为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 Azure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应用提供了一个分布式缓存，同时为访问高速缓存提供了一个库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/>
          <a:stretch>
            <a:fillRect/>
          </a:stretch>
        </p:blipFill>
        <p:spPr>
          <a:xfrm>
            <a:off x="-29029" y="-14514"/>
            <a:ext cx="9202057" cy="687251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9029" y="2461555"/>
            <a:ext cx="9202057" cy="25652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23850" y="30803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chemeClr val="accent4"/>
                </a:solidFill>
              </a:rPr>
              <a:t>高速缓存</a:t>
            </a:r>
            <a:endParaRPr lang="zh-CN" altLang="en-US" sz="3600" b="1">
              <a:solidFill>
                <a:schemeClr val="accent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0097" y="2544320"/>
            <a:ext cx="841430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zh-CN" altLang="en-US" sz="2000" smtClean="0">
                <a:solidFill>
                  <a:schemeClr val="bg1"/>
                </a:solidFill>
              </a:rPr>
              <a:t>高速缓存</a:t>
            </a:r>
            <a:r>
              <a:rPr lang="zh-CN" altLang="en-US" sz="2000" dirty="0">
                <a:solidFill>
                  <a:schemeClr val="bg1"/>
                </a:solidFill>
              </a:rPr>
              <a:t>服务保存每个应用角色实例近期访问数据条款副本的</a:t>
            </a:r>
            <a:r>
              <a:rPr lang="zh-CN" altLang="en-US" sz="2000">
                <a:solidFill>
                  <a:schemeClr val="bg1"/>
                </a:solidFill>
              </a:rPr>
              <a:t>缓存</a:t>
            </a:r>
            <a:r>
              <a:rPr lang="zh-CN" altLang="en-US" sz="2000" smtClean="0">
                <a:solidFill>
                  <a:schemeClr val="bg1"/>
                </a:solidFill>
              </a:rPr>
              <a:t>。</a:t>
            </a:r>
            <a:endParaRPr lang="en-US" altLang="zh-CN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zh-CN" altLang="en-US" sz="2000" smtClean="0">
                <a:solidFill>
                  <a:schemeClr val="bg1"/>
                </a:solidFill>
              </a:rPr>
              <a:t>如果</a:t>
            </a:r>
            <a:r>
              <a:rPr lang="zh-CN" altLang="en-US" sz="2000" dirty="0">
                <a:solidFill>
                  <a:schemeClr val="bg1"/>
                </a:solidFill>
              </a:rPr>
              <a:t>应用需求的数据条款不在本地的高速缓存中，高速缓存库将会自动地连接高速缓存服务提供的共享</a:t>
            </a:r>
            <a:r>
              <a:rPr lang="zh-CN" altLang="en-US" sz="2000">
                <a:solidFill>
                  <a:schemeClr val="bg1"/>
                </a:solidFill>
              </a:rPr>
              <a:t>高速缓存</a:t>
            </a:r>
            <a:r>
              <a:rPr lang="zh-CN" altLang="en-US" sz="2000" smtClean="0">
                <a:solidFill>
                  <a:schemeClr val="bg1"/>
                </a:solidFill>
              </a:rPr>
              <a:t>。</a:t>
            </a:r>
            <a:endParaRPr lang="en-US" altLang="zh-CN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zh-CN" altLang="en-US" sz="2000" smtClean="0">
                <a:solidFill>
                  <a:schemeClr val="bg1"/>
                </a:solidFill>
              </a:rPr>
              <a:t>高速缓存</a:t>
            </a:r>
            <a:r>
              <a:rPr lang="zh-CN" altLang="en-US" sz="2000" dirty="0">
                <a:solidFill>
                  <a:schemeClr val="bg1"/>
                </a:solidFill>
              </a:rPr>
              <a:t>可以通过一些</a:t>
            </a:r>
            <a:r>
              <a:rPr lang="en-US" altLang="zh-CN" sz="2000" dirty="0">
                <a:solidFill>
                  <a:schemeClr val="bg1"/>
                </a:solidFill>
              </a:rPr>
              <a:t>Windows Azure</a:t>
            </a:r>
            <a:r>
              <a:rPr lang="zh-CN" altLang="en-US" sz="2000" dirty="0">
                <a:solidFill>
                  <a:schemeClr val="bg1"/>
                </a:solidFill>
              </a:rPr>
              <a:t>实例进行传播，每个实例都保存了不同的缓存</a:t>
            </a:r>
            <a:r>
              <a:rPr lang="zh-CN" altLang="en-US" sz="2000">
                <a:solidFill>
                  <a:schemeClr val="bg1"/>
                </a:solidFill>
              </a:rPr>
              <a:t>数据</a:t>
            </a:r>
            <a:r>
              <a:rPr lang="zh-CN" altLang="en-US" sz="2000" smtClean="0">
                <a:solidFill>
                  <a:schemeClr val="bg1"/>
                </a:solidFill>
              </a:rPr>
              <a:t>。</a:t>
            </a:r>
            <a:endParaRPr lang="en-US" altLang="zh-CN" sz="2000" smtClean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9375"/>
          <a:stretch>
            <a:fillRect/>
          </a:stretch>
        </p:blipFill>
        <p:spPr>
          <a:xfrm>
            <a:off x="0" y="-12650"/>
            <a:ext cx="9153525" cy="68833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67566" y="2611904"/>
            <a:ext cx="8199040" cy="1699464"/>
            <a:chOff x="472480" y="2611904"/>
            <a:chExt cx="8199040" cy="1699464"/>
          </a:xfrm>
          <a:scene3d>
            <a:camera prst="perspectiveRight" fov="4500000"/>
            <a:lightRig rig="threePt" dir="t"/>
          </a:scene3d>
        </p:grpSpPr>
        <p:sp>
          <p:nvSpPr>
            <p:cNvPr id="6" name="矩形 5"/>
            <p:cNvSpPr/>
            <p:nvPr/>
          </p:nvSpPr>
          <p:spPr>
            <a:xfrm>
              <a:off x="762000" y="2611904"/>
              <a:ext cx="7620000" cy="1699464"/>
            </a:xfrm>
            <a:prstGeom prst="rect">
              <a:avLst/>
            </a:prstGeom>
            <a:solidFill>
              <a:schemeClr val="tx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72480" y="2861472"/>
              <a:ext cx="81990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>
                  <a:solidFill>
                    <a:schemeClr val="bg1"/>
                  </a:solidFill>
                </a:rPr>
                <a:t>在</a:t>
              </a:r>
              <a:r>
                <a:rPr lang="en-US" altLang="zh-CN" sz="2400">
                  <a:solidFill>
                    <a:schemeClr val="bg1"/>
                  </a:solidFill>
                </a:rPr>
                <a:t>Windows Azure</a:t>
              </a:r>
              <a:r>
                <a:rPr lang="zh-CN" altLang="en-US" sz="2400" smtClean="0">
                  <a:solidFill>
                    <a:schemeClr val="bg1"/>
                  </a:solidFill>
                </a:rPr>
                <a:t>中</a:t>
              </a:r>
              <a:endParaRPr lang="en-US" altLang="zh-CN" sz="24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smtClean="0">
                  <a:solidFill>
                    <a:schemeClr val="bg1"/>
                  </a:solidFill>
                </a:rPr>
                <a:t>AppFabric</a:t>
              </a:r>
              <a:r>
                <a:rPr lang="zh-CN" altLang="en-US" sz="2400">
                  <a:solidFill>
                    <a:schemeClr val="bg1"/>
                  </a:solidFill>
                </a:rPr>
                <a:t>高速缓存</a:t>
              </a:r>
              <a:r>
                <a:rPr lang="zh-CN" altLang="en-US" sz="2400" b="1">
                  <a:solidFill>
                    <a:schemeClr val="accent4"/>
                  </a:solidFill>
                </a:rPr>
                <a:t>并不是</a:t>
              </a:r>
              <a:r>
                <a:rPr lang="zh-CN" altLang="en-US" sz="2400">
                  <a:solidFill>
                    <a:schemeClr val="bg1"/>
                  </a:solidFill>
                </a:rPr>
                <a:t>缓存</a:t>
              </a:r>
              <a:r>
                <a:rPr lang="zh-CN" altLang="en-US" sz="2400" b="1">
                  <a:solidFill>
                    <a:schemeClr val="accent4"/>
                  </a:solidFill>
                </a:rPr>
                <a:t>最近</a:t>
              </a:r>
              <a:r>
                <a:rPr lang="zh-CN" altLang="en-US" sz="2400">
                  <a:solidFill>
                    <a:schemeClr val="bg1"/>
                  </a:solidFill>
                </a:rPr>
                <a:t>的访问信息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89000" y="2725202"/>
              <a:ext cx="7378700" cy="14728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94549" y="2377348"/>
            <a:ext cx="8082726" cy="1247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高速缓存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1111448" y="2500310"/>
            <a:ext cx="71397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96C528"/>
                </a:solidFill>
              </a:rPr>
              <a:t>Windows Server </a:t>
            </a:r>
            <a:r>
              <a:rPr lang="en-US" altLang="zh-CN" b="1" smtClean="0">
                <a:solidFill>
                  <a:srgbClr val="96C528"/>
                </a:solidFill>
              </a:rPr>
              <a:t>AppFabric</a:t>
            </a:r>
            <a:r>
              <a:rPr lang="zh-CN" altLang="en-US">
                <a:solidFill>
                  <a:schemeClr val="bg1"/>
                </a:solidFill>
              </a:rPr>
              <a:t>与</a:t>
            </a:r>
            <a:r>
              <a:rPr lang="en-US" altLang="zh-CN" b="1">
                <a:solidFill>
                  <a:srgbClr val="96C528"/>
                </a:solidFill>
              </a:rPr>
              <a:t>Windows Azure </a:t>
            </a:r>
            <a:r>
              <a:rPr lang="en-US" altLang="zh-CN" b="1" smtClean="0">
                <a:solidFill>
                  <a:srgbClr val="96C528"/>
                </a:solidFill>
              </a:rPr>
              <a:t>AppFabric</a:t>
            </a:r>
            <a:r>
              <a:rPr lang="zh-CN" altLang="en-US">
                <a:solidFill>
                  <a:schemeClr val="bg1"/>
                </a:solidFill>
              </a:rPr>
              <a:t>之间最大的</a:t>
            </a:r>
            <a:r>
              <a:rPr lang="zh-CN" altLang="en-US" b="1">
                <a:solidFill>
                  <a:srgbClr val="96C528"/>
                </a:solidFill>
              </a:rPr>
              <a:t>区别</a:t>
            </a:r>
            <a:r>
              <a:rPr lang="zh-CN" altLang="en-US">
                <a:solidFill>
                  <a:schemeClr val="bg1"/>
                </a:solidFill>
              </a:rPr>
              <a:t>在于</a:t>
            </a:r>
            <a:r>
              <a:rPr lang="zh-CN" altLang="en-US" smtClean="0">
                <a:solidFill>
                  <a:schemeClr val="bg1"/>
                </a:solidFill>
              </a:rPr>
              <a:t>：</a:t>
            </a:r>
            <a:endParaRPr lang="en-US" altLang="zh-CN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Azure 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是一种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服务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，它不需要配置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服务器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管理高速缓存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，而且是面向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多租户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的，每个应用都可以获得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实例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1594169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28488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云计算平台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2244398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52383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云操作系统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905407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473982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云关系数据库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SQL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3566416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</a:t>
              </a:r>
              <a:r>
                <a:rPr lang="en-US" altLang="zh-CN" sz="2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 AppFabric</a:t>
              </a:r>
              <a:endPara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4227426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51652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4.5 Windows Azure Marketplace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4888433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45458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4.6 Windows Azure</a:t>
              </a:r>
              <a:r>
                <a:rPr lang="zh-CN" altLang="en-US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服务平台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3068" y="3128918"/>
            <a:ext cx="790248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Windows Azure Marketplace</a:t>
            </a:r>
            <a:endParaRPr lang="en-US" altLang="zh-CN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9435" y="96020"/>
            <a:ext cx="602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Windows Azure Marketplace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7337" y="985758"/>
            <a:ext cx="8580437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随着云计算越来越受到关注，微软提供了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 Azure Marketplace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方便顾客寻找、购买云应用和数据集。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7338" y="2838450"/>
            <a:ext cx="1808162" cy="1581150"/>
            <a:chOff x="287338" y="2838450"/>
            <a:chExt cx="1808162" cy="1581150"/>
          </a:xfrm>
        </p:grpSpPr>
        <p:sp>
          <p:nvSpPr>
            <p:cNvPr id="7" name="矩形 6"/>
            <p:cNvSpPr/>
            <p:nvPr/>
          </p:nvSpPr>
          <p:spPr>
            <a:xfrm>
              <a:off x="287338" y="2838450"/>
              <a:ext cx="1808162" cy="15811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76324" y="3167360"/>
              <a:ext cx="13524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bg1"/>
                  </a:solidFill>
                </a:rPr>
                <a:t>Windows Azure Market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0" name="左大括号 9"/>
          <p:cNvSpPr/>
          <p:nvPr/>
        </p:nvSpPr>
        <p:spPr>
          <a:xfrm>
            <a:off x="2095500" y="2276475"/>
            <a:ext cx="523875" cy="3276600"/>
          </a:xfrm>
          <a:prstGeom prst="leftBrace">
            <a:avLst>
              <a:gd name="adj1" fmla="val 42879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720974" y="2159560"/>
            <a:ext cx="2365375" cy="559597"/>
            <a:chOff x="287338" y="2838452"/>
            <a:chExt cx="1808162" cy="1063951"/>
          </a:xfrm>
        </p:grpSpPr>
        <p:sp>
          <p:nvSpPr>
            <p:cNvPr id="12" name="矩形 11"/>
            <p:cNvSpPr/>
            <p:nvPr/>
          </p:nvSpPr>
          <p:spPr>
            <a:xfrm>
              <a:off x="287338" y="2838452"/>
              <a:ext cx="1808162" cy="10639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381831" y="3083936"/>
              <a:ext cx="1619176" cy="572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DataMarket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720974" y="2719158"/>
            <a:ext cx="5838825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无论是定制的应用还是现有的应用都可以通过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REST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请求或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OData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门户访问这些数据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720974" y="4287914"/>
            <a:ext cx="2365375" cy="559597"/>
            <a:chOff x="287338" y="2838452"/>
            <a:chExt cx="1808162" cy="1063951"/>
          </a:xfrm>
        </p:grpSpPr>
        <p:sp>
          <p:nvSpPr>
            <p:cNvPr id="16" name="矩形 15"/>
            <p:cNvSpPr/>
            <p:nvPr/>
          </p:nvSpPr>
          <p:spPr>
            <a:xfrm>
              <a:off x="287338" y="2838452"/>
              <a:ext cx="1808162" cy="10639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81831" y="3083936"/>
              <a:ext cx="1619176" cy="572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AppMarket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720974" y="4847512"/>
            <a:ext cx="5838825" cy="874407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云应用创建者通过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AppMarket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可以将应用展现给潜在的用户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1929" y="981011"/>
            <a:ext cx="8269471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DataMarket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可以查找内容提供者存储的所有种类的数据，同时检查这些数据是否满足购买者的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需求。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45743" y="2240419"/>
            <a:ext cx="7185813" cy="3646300"/>
            <a:chOff x="1208887" y="1593850"/>
            <a:chExt cx="7185813" cy="3646300"/>
          </a:xfrm>
        </p:grpSpPr>
        <p:sp>
          <p:nvSpPr>
            <p:cNvPr id="4" name="矩形 3"/>
            <p:cNvSpPr/>
            <p:nvPr/>
          </p:nvSpPr>
          <p:spPr>
            <a:xfrm>
              <a:off x="1208888" y="2457449"/>
              <a:ext cx="829462" cy="3333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用户</a:t>
              </a:r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2295525" y="1593850"/>
              <a:ext cx="6099175" cy="3495675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96628" y="4271248"/>
              <a:ext cx="1285876" cy="5048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smtClean="0"/>
                <a:t>Windows Azure </a:t>
              </a:r>
              <a:r>
                <a:rPr lang="zh-CN" altLang="en-US" sz="1200" smtClean="0"/>
                <a:t>计算服务</a:t>
              </a:r>
              <a:endParaRPr lang="zh-CN" altLang="en-US" sz="1200"/>
            </a:p>
          </p:txBody>
        </p:sp>
        <p:sp>
          <p:nvSpPr>
            <p:cNvPr id="8" name="矩形 7"/>
            <p:cNvSpPr/>
            <p:nvPr/>
          </p:nvSpPr>
          <p:spPr>
            <a:xfrm>
              <a:off x="5004740" y="4271248"/>
              <a:ext cx="1285876" cy="5048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smtClean="0"/>
                <a:t>Windows Azure </a:t>
              </a:r>
              <a:r>
                <a:rPr lang="zh-CN" altLang="en-US" sz="1200"/>
                <a:t>存储</a:t>
              </a:r>
              <a:r>
                <a:rPr lang="zh-CN" altLang="en-US" sz="1200" smtClean="0"/>
                <a:t>服务</a:t>
              </a:r>
              <a:endParaRPr lang="zh-CN" altLang="en-US" sz="1200"/>
            </a:p>
          </p:txBody>
        </p:sp>
        <p:sp>
          <p:nvSpPr>
            <p:cNvPr id="6" name="圆柱形 5"/>
            <p:cNvSpPr/>
            <p:nvPr/>
          </p:nvSpPr>
          <p:spPr>
            <a:xfrm>
              <a:off x="6412852" y="4129478"/>
              <a:ext cx="1116623" cy="651724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smtClean="0"/>
                <a:t>SQL Azure</a:t>
              </a:r>
              <a:endParaRPr lang="en-US" altLang="zh-CN" sz="1200" smtClean="0"/>
            </a:p>
            <a:p>
              <a:pPr algn="ctr"/>
              <a:r>
                <a:rPr lang="zh-CN" altLang="en-US" sz="1200"/>
                <a:t>数据库</a:t>
              </a:r>
              <a:endParaRPr lang="zh-CN" altLang="en-US" sz="1200"/>
            </a:p>
          </p:txBody>
        </p:sp>
        <p:sp>
          <p:nvSpPr>
            <p:cNvPr id="9" name="椭圆 8"/>
            <p:cNvSpPr/>
            <p:nvPr/>
          </p:nvSpPr>
          <p:spPr>
            <a:xfrm>
              <a:off x="1208887" y="3319462"/>
              <a:ext cx="982648" cy="5051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smtClean="0"/>
                <a:t>应用</a:t>
              </a:r>
              <a:endParaRPr lang="zh-CN" altLang="en-US" sz="1600"/>
            </a:p>
          </p:txBody>
        </p:sp>
        <p:sp>
          <p:nvSpPr>
            <p:cNvPr id="11" name="椭圆 10"/>
            <p:cNvSpPr/>
            <p:nvPr/>
          </p:nvSpPr>
          <p:spPr>
            <a:xfrm>
              <a:off x="3001628" y="3122404"/>
              <a:ext cx="1333188" cy="5051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smtClean="0"/>
                <a:t>数据访问</a:t>
              </a:r>
              <a:endParaRPr lang="zh-CN" altLang="en-US" sz="14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3001628" y="2235110"/>
              <a:ext cx="1333188" cy="5051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smtClean="0"/>
                <a:t>服务资源管理器</a:t>
              </a:r>
              <a:endParaRPr lang="zh-CN" altLang="en-US" sz="1400"/>
            </a:p>
          </p:txBody>
        </p:sp>
        <p:sp>
          <p:nvSpPr>
            <p:cNvPr id="10" name="矩形 9"/>
            <p:cNvSpPr/>
            <p:nvPr/>
          </p:nvSpPr>
          <p:spPr>
            <a:xfrm>
              <a:off x="2906378" y="1983225"/>
              <a:ext cx="3417887" cy="207645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535885" y="2574900"/>
              <a:ext cx="205729" cy="8001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942683" y="2981256"/>
              <a:ext cx="1255106" cy="94810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120735" y="2991436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内容伙伴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047140" y="3524364"/>
              <a:ext cx="1936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330222" y="3524364"/>
              <a:ext cx="1936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613304" y="3524364"/>
              <a:ext cx="208368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911069" y="3524364"/>
              <a:ext cx="1936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箭头连接符 21"/>
            <p:cNvCxnSpPr>
              <a:stCxn id="12" idx="5"/>
              <a:endCxn id="14" idx="1"/>
            </p:cNvCxnSpPr>
            <p:nvPr/>
          </p:nvCxnSpPr>
          <p:spPr>
            <a:xfrm>
              <a:off x="4139575" y="2666318"/>
              <a:ext cx="396310" cy="30863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stCxn id="11" idx="7"/>
              <a:endCxn id="14" idx="1"/>
            </p:cNvCxnSpPr>
            <p:nvPr/>
          </p:nvCxnSpPr>
          <p:spPr>
            <a:xfrm flipV="1">
              <a:off x="4139575" y="2974950"/>
              <a:ext cx="396310" cy="22143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14" idx="3"/>
            </p:cNvCxnSpPr>
            <p:nvPr/>
          </p:nvCxnSpPr>
          <p:spPr>
            <a:xfrm flipV="1">
              <a:off x="4741614" y="2291913"/>
              <a:ext cx="1783720" cy="68303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6525334" y="1983225"/>
              <a:ext cx="1259766" cy="1213163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703811" y="213027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内容伙伴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796268" y="2767103"/>
              <a:ext cx="328400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287313" y="2767103"/>
              <a:ext cx="2710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842232" y="4932373"/>
              <a:ext cx="1193918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DataMarket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>
              <a:off x="4715982" y="3023086"/>
              <a:ext cx="215785" cy="22996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任意多边形 36"/>
            <p:cNvSpPr/>
            <p:nvPr/>
          </p:nvSpPr>
          <p:spPr>
            <a:xfrm>
              <a:off x="2032000" y="2404964"/>
              <a:ext cx="969628" cy="261354"/>
            </a:xfrm>
            <a:custGeom>
              <a:avLst/>
              <a:gdLst>
                <a:gd name="connsiteX0" fmla="*/ 0 w 927100"/>
                <a:gd name="connsiteY0" fmla="*/ 223936 h 223936"/>
                <a:gd name="connsiteX1" fmla="*/ 330200 w 927100"/>
                <a:gd name="connsiteY1" fmla="*/ 8036 h 223936"/>
                <a:gd name="connsiteX2" fmla="*/ 927100 w 927100"/>
                <a:gd name="connsiteY2" fmla="*/ 46136 h 2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00" h="223936">
                  <a:moveTo>
                    <a:pt x="0" y="223936"/>
                  </a:moveTo>
                  <a:cubicBezTo>
                    <a:pt x="87842" y="130802"/>
                    <a:pt x="175684" y="37669"/>
                    <a:pt x="330200" y="8036"/>
                  </a:cubicBezTo>
                  <a:cubicBezTo>
                    <a:pt x="484716" y="-21597"/>
                    <a:pt x="823383" y="39786"/>
                    <a:pt x="927100" y="4613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38"/>
            <p:cNvSpPr/>
            <p:nvPr/>
          </p:nvSpPr>
          <p:spPr>
            <a:xfrm rot="19757256" flipV="1">
              <a:off x="2086990" y="3449237"/>
              <a:ext cx="969628" cy="268262"/>
            </a:xfrm>
            <a:custGeom>
              <a:avLst/>
              <a:gdLst>
                <a:gd name="connsiteX0" fmla="*/ 0 w 927100"/>
                <a:gd name="connsiteY0" fmla="*/ 223936 h 223936"/>
                <a:gd name="connsiteX1" fmla="*/ 330200 w 927100"/>
                <a:gd name="connsiteY1" fmla="*/ 8036 h 223936"/>
                <a:gd name="connsiteX2" fmla="*/ 927100 w 927100"/>
                <a:gd name="connsiteY2" fmla="*/ 46136 h 2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00" h="223936">
                  <a:moveTo>
                    <a:pt x="0" y="223936"/>
                  </a:moveTo>
                  <a:cubicBezTo>
                    <a:pt x="87842" y="130802"/>
                    <a:pt x="175684" y="37669"/>
                    <a:pt x="330200" y="8036"/>
                  </a:cubicBezTo>
                  <a:cubicBezTo>
                    <a:pt x="484716" y="-21597"/>
                    <a:pt x="823383" y="39786"/>
                    <a:pt x="927100" y="4613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2295525" y="3146844"/>
              <a:ext cx="6351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REST</a:t>
              </a:r>
              <a:endParaRPr lang="en-US" altLang="zh-CN" sz="12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altLang="zh-CN" sz="12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Odata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99435" y="96020"/>
            <a:ext cx="602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Windows Azure Marketplace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  <a:endParaRPr lang="zh-CN" altLang="en-US" sz="5400" b="1" dirty="0">
              <a:solidFill>
                <a:srgbClr val="96C5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4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1594169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28488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云计算平台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2244398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52383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云操作系统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905407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473982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云关系数据库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SQL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3566416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</a:t>
              </a:r>
              <a:r>
                <a:rPr lang="en-US" altLang="zh-CN" sz="20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 AppFabric</a:t>
              </a:r>
              <a:endPara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4227426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51652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4.5 Windows Azure Marketplace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4888433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45458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4.6 Windows Azure</a:t>
              </a:r>
              <a:r>
                <a:rPr lang="zh-CN" altLang="en-US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服务平台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3068" y="2257926"/>
            <a:ext cx="7295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051245" y="32047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09052" y="3077005"/>
            <a:ext cx="3340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4.4.1  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概述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09052" y="3597247"/>
            <a:ext cx="39367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4.4.2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关键技术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83"/>
            <a:ext cx="9144000" cy="632221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943225"/>
            <a:ext cx="9144000" cy="2314575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07427" y="179667"/>
            <a:ext cx="2729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AppFabric</a:t>
            </a:r>
            <a:r>
              <a:rPr lang="zh-CN" altLang="en-US" sz="2800" b="1">
                <a:solidFill>
                  <a:schemeClr val="bg1"/>
                </a:solidFill>
              </a:rPr>
              <a:t>概述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849" y="3015599"/>
            <a:ext cx="84867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AppFabric</a:t>
            </a:r>
            <a:r>
              <a:rPr lang="zh-CN" altLang="en-US" sz="20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为</a:t>
            </a:r>
            <a:r>
              <a:rPr lang="zh-CN" altLang="en-US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本地应用和云中应用提供了分布式的基础架构服务</a:t>
            </a:r>
            <a:endParaRPr lang="en-US" altLang="zh-CN" sz="2000" b="1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bg1"/>
                </a:solidFill>
              </a:rPr>
              <a:t>用户</a:t>
            </a:r>
            <a:r>
              <a:rPr lang="zh-CN" altLang="en-US">
                <a:solidFill>
                  <a:schemeClr val="bg1"/>
                </a:solidFill>
              </a:rPr>
              <a:t>本地应用与云应用之间进行安全联接和信息传递</a:t>
            </a:r>
            <a:endParaRPr lang="en-US" altLang="zh-CN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bg1"/>
                </a:solidFill>
              </a:rPr>
              <a:t>云</a:t>
            </a:r>
            <a:r>
              <a:rPr lang="zh-CN" altLang="en-US">
                <a:solidFill>
                  <a:schemeClr val="bg1"/>
                </a:solidFill>
              </a:rPr>
              <a:t>应用和现有应用或服务之间的连接及跨语言、跨平台、跨不同标准协议的互操作变得更加容易</a:t>
            </a:r>
            <a:endParaRPr lang="en-US" altLang="zh-CN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bg1"/>
                </a:solidFill>
              </a:rPr>
              <a:t>与</a:t>
            </a:r>
            <a:r>
              <a:rPr lang="zh-CN" altLang="en-US">
                <a:solidFill>
                  <a:schemeClr val="bg1"/>
                </a:solidFill>
              </a:rPr>
              <a:t>云提供商或系统平台</a:t>
            </a:r>
            <a:r>
              <a:rPr lang="zh-CN" altLang="en-US" smtClean="0">
                <a:solidFill>
                  <a:schemeClr val="bg1"/>
                </a:solidFill>
              </a:rPr>
              <a:t>无关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25647" y="2822091"/>
            <a:ext cx="8130817" cy="2721459"/>
            <a:chOff x="879566" y="3317964"/>
            <a:chExt cx="7086292" cy="2371847"/>
          </a:xfrm>
        </p:grpSpPr>
        <p:sp>
          <p:nvSpPr>
            <p:cNvPr id="3" name="矩形 2"/>
            <p:cNvSpPr/>
            <p:nvPr/>
          </p:nvSpPr>
          <p:spPr>
            <a:xfrm>
              <a:off x="879566" y="3537678"/>
              <a:ext cx="7086292" cy="2152133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891246" y="3317964"/>
              <a:ext cx="3265714" cy="4702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Windows Azure AppFabric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143308" y="3849809"/>
              <a:ext cx="2026612" cy="6792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服务总线</a:t>
              </a: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406294" y="3849809"/>
              <a:ext cx="2026612" cy="6792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访问控制</a:t>
              </a: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669280" y="3849809"/>
              <a:ext cx="2026612" cy="6792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高速缓存</a:t>
              </a:r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43308" y="4728754"/>
              <a:ext cx="6552584" cy="7053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Windows Azure</a:t>
              </a:r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3_1"/>
          <p:cNvSpPr txBox="1"/>
          <p:nvPr/>
        </p:nvSpPr>
        <p:spPr>
          <a:xfrm>
            <a:off x="404049" y="808059"/>
            <a:ext cx="236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AppFabric</a:t>
            </a:r>
            <a:r>
              <a:rPr lang="zh-CN" altLang="en-US" sz="2400" b="1">
                <a:solidFill>
                  <a:schemeClr val="accent6"/>
                </a:solidFill>
              </a:rPr>
              <a:t>概述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12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404048" y="1343238"/>
            <a:ext cx="8152416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目前主要提供互联网服务总线（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Service Bus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）、访问控制（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Access Control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）服务和高速缓存服务，如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图所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示。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14412" y="2566640"/>
            <a:ext cx="7115175" cy="1376710"/>
            <a:chOff x="942975" y="2871440"/>
            <a:chExt cx="7115175" cy="1376710"/>
          </a:xfrm>
        </p:grpSpPr>
        <p:sp>
          <p:nvSpPr>
            <p:cNvPr id="3" name="矩形 2"/>
            <p:cNvSpPr/>
            <p:nvPr/>
          </p:nvSpPr>
          <p:spPr>
            <a:xfrm>
              <a:off x="1081087" y="2905353"/>
              <a:ext cx="6838950" cy="1308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en-US" altLang="zh-CN" sz="2800" b="1">
                  <a:solidFill>
                    <a:schemeClr val="bg1"/>
                  </a:solidFill>
                </a:rPr>
                <a:t>Windows Azure </a:t>
              </a:r>
              <a:r>
                <a:rPr lang="en-US" altLang="zh-CN" sz="2800" b="1" smtClean="0">
                  <a:solidFill>
                    <a:schemeClr val="bg1"/>
                  </a:solidFill>
                </a:rPr>
                <a:t>AppFabric</a:t>
              </a:r>
              <a:r>
                <a:rPr lang="zh-CN" altLang="en-US" sz="2800" b="1" smtClean="0">
                  <a:solidFill>
                    <a:schemeClr val="bg1"/>
                  </a:solidFill>
                </a:rPr>
                <a:t>的所有部件</a:t>
              </a:r>
              <a:r>
                <a:rPr lang="zh-CN" altLang="en-US" sz="2800" b="1">
                  <a:solidFill>
                    <a:schemeClr val="bg1"/>
                  </a:solidFill>
                </a:rPr>
                <a:t>都是</a:t>
              </a:r>
              <a:r>
                <a:rPr lang="zh-CN" altLang="en-US" sz="2800" b="1" smtClean="0">
                  <a:solidFill>
                    <a:schemeClr val="bg1"/>
                  </a:solidFill>
                </a:rPr>
                <a:t>在</a:t>
              </a:r>
              <a:r>
                <a:rPr lang="en-US" altLang="zh-CN" sz="2800" b="1" smtClean="0">
                  <a:solidFill>
                    <a:schemeClr val="bg1"/>
                  </a:solidFill>
                </a:rPr>
                <a:t>Windows Azure</a:t>
              </a:r>
              <a:r>
                <a:rPr lang="zh-CN" altLang="en-US" sz="2800" b="1" smtClean="0">
                  <a:solidFill>
                    <a:schemeClr val="bg1"/>
                  </a:solidFill>
                </a:rPr>
                <a:t>的</a:t>
              </a:r>
              <a:r>
                <a:rPr lang="zh-CN" altLang="en-US" sz="2800" b="1">
                  <a:solidFill>
                    <a:schemeClr val="bg1"/>
                  </a:solidFill>
                </a:rPr>
                <a:t>基础上创建的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42975" y="2871440"/>
              <a:ext cx="7115175" cy="137671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6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AppFabric</a:t>
            </a:r>
            <a:r>
              <a:rPr lang="zh-CN" altLang="en-US" sz="2400" b="1">
                <a:solidFill>
                  <a:schemeClr val="accent6"/>
                </a:solidFill>
              </a:rPr>
              <a:t>概述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638300"/>
            <a:ext cx="1371600" cy="18562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mtClean="0"/>
              <a:t>服务</a:t>
            </a:r>
            <a:endParaRPr lang="en-US" altLang="zh-CN" sz="2000" b="1" smtClean="0"/>
          </a:p>
          <a:p>
            <a:pPr algn="ctr"/>
            <a:r>
              <a:rPr lang="zh-CN" altLang="en-US" sz="2000" b="1" smtClean="0"/>
              <a:t>总线</a:t>
            </a:r>
            <a:endParaRPr lang="zh-CN" altLang="en-US" sz="2000" b="1"/>
          </a:p>
        </p:txBody>
      </p:sp>
      <p:sp>
        <p:nvSpPr>
          <p:cNvPr id="8" name="矩形 7"/>
          <p:cNvSpPr/>
          <p:nvPr/>
        </p:nvSpPr>
        <p:spPr>
          <a:xfrm>
            <a:off x="404049" y="3661471"/>
            <a:ext cx="1371600" cy="9120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mtClean="0">
                <a:solidFill>
                  <a:schemeClr val="bg1"/>
                </a:solidFill>
              </a:rPr>
              <a:t>访问</a:t>
            </a:r>
            <a:endParaRPr lang="en-US" altLang="zh-CN" sz="2000" b="1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smtClean="0">
                <a:solidFill>
                  <a:schemeClr val="bg1"/>
                </a:solidFill>
              </a:rPr>
              <a:t>控制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4049" y="4745674"/>
            <a:ext cx="1371600" cy="912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mtClean="0"/>
              <a:t>高速</a:t>
            </a:r>
            <a:endParaRPr lang="en-US" altLang="zh-CN" sz="2000" b="1" smtClean="0"/>
          </a:p>
          <a:p>
            <a:pPr algn="ctr"/>
            <a:r>
              <a:rPr lang="zh-CN" altLang="en-US" sz="2000" b="1" smtClean="0"/>
              <a:t>缓存</a:t>
            </a:r>
            <a:endParaRPr lang="zh-CN" altLang="en-US" sz="2000" b="1"/>
          </a:p>
        </p:txBody>
      </p:sp>
      <p:sp>
        <p:nvSpPr>
          <p:cNvPr id="10" name="矩形 9"/>
          <p:cNvSpPr/>
          <p:nvPr/>
        </p:nvSpPr>
        <p:spPr>
          <a:xfrm>
            <a:off x="1942999" y="1638300"/>
            <a:ext cx="6665250" cy="18562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/>
              <a:t>通过云中应用公开的终端使公开应用服务变得简单，这个终端是可以被其他应用访问的。服务总线同样能够处理网络地址转换所带来的挑战，并且可以在没有打开新的公开应用端口的情况下通过防火墙。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942999" y="3661471"/>
            <a:ext cx="6665249" cy="9120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/>
              <a:t>AppFabric</a:t>
            </a:r>
            <a:r>
              <a:rPr lang="zh-CN" altLang="en-US"/>
              <a:t>访问控制服务简化了支撑身份认证的工作，同时也定义了一定的规则来控制用户的访问。</a:t>
            </a: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942999" y="4745674"/>
            <a:ext cx="6665249" cy="912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/>
              <a:t>提升应用的访问速率，可以缓存这些经常被访问的信息，从而减少应用查询数据库的次数。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3890</Words>
  <Application>WPS 演示</Application>
  <PresentationFormat>全屏显示(4:3)</PresentationFormat>
  <Paragraphs>444</Paragraphs>
  <Slides>29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126</cp:revision>
  <dcterms:created xsi:type="dcterms:W3CDTF">2015-10-22T05:46:00Z</dcterms:created>
  <dcterms:modified xsi:type="dcterms:W3CDTF">2021-03-17T01:45:24Z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