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60" r:id="rId4"/>
    <p:sldMasterId id="2147483664" r:id="rId5"/>
  </p:sldMasterIdLst>
  <p:notesMasterIdLst>
    <p:notesMasterId r:id="rId7"/>
  </p:notesMasterIdLst>
  <p:sldIdLst>
    <p:sldId id="303" r:id="rId6"/>
    <p:sldId id="314" r:id="rId8"/>
    <p:sldId id="315" r:id="rId9"/>
    <p:sldId id="256" r:id="rId10"/>
    <p:sldId id="258" r:id="rId11"/>
    <p:sldId id="259" r:id="rId12"/>
    <p:sldId id="260" r:id="rId13"/>
    <p:sldId id="265" r:id="rId14"/>
    <p:sldId id="267" r:id="rId15"/>
    <p:sldId id="269" r:id="rId16"/>
    <p:sldId id="316" r:id="rId17"/>
    <p:sldId id="270" r:id="rId18"/>
    <p:sldId id="317" r:id="rId19"/>
    <p:sldId id="271" r:id="rId20"/>
    <p:sldId id="273" r:id="rId21"/>
    <p:sldId id="274" r:id="rId22"/>
    <p:sldId id="275" r:id="rId23"/>
    <p:sldId id="324" r:id="rId24"/>
    <p:sldId id="325" r:id="rId25"/>
    <p:sldId id="278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284" r:id="rId36"/>
    <p:sldId id="322" r:id="rId37"/>
    <p:sldId id="305" r:id="rId38"/>
    <p:sldId id="353" r:id="rId39"/>
    <p:sldId id="354" r:id="rId40"/>
    <p:sldId id="356" r:id="rId41"/>
    <p:sldId id="313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866" y="102"/>
      </p:cViewPr>
      <p:guideLst>
        <p:guide orient="horz" pos="482"/>
        <p:guide pos="2857"/>
        <p:guide pos="204"/>
        <p:guide orient="horz" pos="2092"/>
        <p:guide orient="horz" pos="27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dirty="0" smtClean="0">
                <a:solidFill>
                  <a:prstClr val="white">
                    <a:lumMod val="50000"/>
                  </a:prstClr>
                </a:solidFill>
              </a:rPr>
              <a:t>40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37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36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目</a:t>
            </a:r>
            <a:endParaRPr lang="en-US" altLang="zh-CN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CN" altLang="en-US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录</a:t>
            </a:r>
            <a:r>
              <a:rPr lang="en-US" altLang="zh-CN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zh-CN" alt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目</a:t>
            </a:r>
            <a:endParaRPr lang="en-US" altLang="zh-CN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CN" altLang="en-US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录</a:t>
            </a:r>
            <a:r>
              <a:rPr lang="en-US" altLang="zh-CN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zh-CN" alt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5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dirty="0" smtClean="0">
                <a:solidFill>
                  <a:prstClr val="white">
                    <a:lumMod val="50000"/>
                  </a:prstClr>
                </a:solidFill>
              </a:rPr>
              <a:t>40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》</a:t>
            </a:r>
            <a:r>
              <a:rPr lang="zh-CN" altLang="en-US" sz="1350" dirty="0">
                <a:solidFill>
                  <a:prstClr val="white"/>
                </a:solidFill>
              </a:rPr>
              <a:t>第三版配套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4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2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37.png"/><Relationship Id="rId27" Type="http://schemas.openxmlformats.org/officeDocument/2006/relationships/image" Target="../media/image36.png"/><Relationship Id="rId26" Type="http://schemas.openxmlformats.org/officeDocument/2006/relationships/image" Target="../media/image35.jpeg"/><Relationship Id="rId25" Type="http://schemas.openxmlformats.org/officeDocument/2006/relationships/image" Target="../media/image34.jpeg"/><Relationship Id="rId24" Type="http://schemas.openxmlformats.org/officeDocument/2006/relationships/image" Target="../media/image33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2.png"/><Relationship Id="rId21" Type="http://schemas.openxmlformats.org/officeDocument/2006/relationships/image" Target="../media/image31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0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9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8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7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6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1.png"/><Relationship Id="rId7" Type="http://schemas.openxmlformats.org/officeDocument/2006/relationships/tags" Target="../tags/tag4.xml"/><Relationship Id="rId6" Type="http://schemas.openxmlformats.org/officeDocument/2006/relationships/image" Target="../media/image40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8.png"/><Relationship Id="rId53" Type="http://schemas.openxmlformats.org/officeDocument/2006/relationships/tags" Target="../tags/tag23.xml"/><Relationship Id="rId52" Type="http://schemas.openxmlformats.org/officeDocument/2006/relationships/image" Target="../media/image67.png"/><Relationship Id="rId51" Type="http://schemas.openxmlformats.org/officeDocument/2006/relationships/image" Target="../media/image66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5.png"/><Relationship Id="rId48" Type="http://schemas.openxmlformats.org/officeDocument/2006/relationships/image" Target="../media/image64.png"/><Relationship Id="rId47" Type="http://schemas.openxmlformats.org/officeDocument/2006/relationships/image" Target="../media/image63.png"/><Relationship Id="rId46" Type="http://schemas.openxmlformats.org/officeDocument/2006/relationships/image" Target="../media/image62.png"/><Relationship Id="rId45" Type="http://schemas.openxmlformats.org/officeDocument/2006/relationships/image" Target="../media/image61.png"/><Relationship Id="rId44" Type="http://schemas.openxmlformats.org/officeDocument/2006/relationships/image" Target="../media/image60.png"/><Relationship Id="rId43" Type="http://schemas.openxmlformats.org/officeDocument/2006/relationships/image" Target="../media/image59.png"/><Relationship Id="rId42" Type="http://schemas.openxmlformats.org/officeDocument/2006/relationships/image" Target="../media/image58.png"/><Relationship Id="rId41" Type="http://schemas.openxmlformats.org/officeDocument/2006/relationships/tags" Target="../tags/tag21.xml"/><Relationship Id="rId40" Type="http://schemas.openxmlformats.org/officeDocument/2006/relationships/image" Target="../media/image57.png"/><Relationship Id="rId4" Type="http://schemas.openxmlformats.org/officeDocument/2006/relationships/image" Target="../media/image39.png"/><Relationship Id="rId39" Type="http://schemas.openxmlformats.org/officeDocument/2006/relationships/tags" Target="../tags/tag20.xml"/><Relationship Id="rId38" Type="http://schemas.openxmlformats.org/officeDocument/2006/relationships/image" Target="../media/image56.png"/><Relationship Id="rId37" Type="http://schemas.openxmlformats.org/officeDocument/2006/relationships/tags" Target="../tags/tag19.xml"/><Relationship Id="rId36" Type="http://schemas.openxmlformats.org/officeDocument/2006/relationships/image" Target="../media/image55.png"/><Relationship Id="rId35" Type="http://schemas.openxmlformats.org/officeDocument/2006/relationships/tags" Target="../tags/tag18.xml"/><Relationship Id="rId34" Type="http://schemas.openxmlformats.org/officeDocument/2006/relationships/image" Target="../media/image54.png"/><Relationship Id="rId33" Type="http://schemas.openxmlformats.org/officeDocument/2006/relationships/tags" Target="../tags/tag17.xml"/><Relationship Id="rId32" Type="http://schemas.openxmlformats.org/officeDocument/2006/relationships/image" Target="../media/image53.png"/><Relationship Id="rId31" Type="http://schemas.openxmlformats.org/officeDocument/2006/relationships/tags" Target="../tags/tag16.xml"/><Relationship Id="rId30" Type="http://schemas.openxmlformats.org/officeDocument/2006/relationships/image" Target="../media/image52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1.png"/><Relationship Id="rId27" Type="http://schemas.openxmlformats.org/officeDocument/2006/relationships/tags" Target="../tags/tag14.xml"/><Relationship Id="rId26" Type="http://schemas.openxmlformats.org/officeDocument/2006/relationships/image" Target="../media/image50.png"/><Relationship Id="rId25" Type="http://schemas.openxmlformats.org/officeDocument/2006/relationships/tags" Target="../tags/tag13.xml"/><Relationship Id="rId24" Type="http://schemas.openxmlformats.org/officeDocument/2006/relationships/image" Target="../media/image49.png"/><Relationship Id="rId23" Type="http://schemas.openxmlformats.org/officeDocument/2006/relationships/tags" Target="../tags/tag12.xml"/><Relationship Id="rId22" Type="http://schemas.openxmlformats.org/officeDocument/2006/relationships/image" Target="../media/image48.png"/><Relationship Id="rId21" Type="http://schemas.openxmlformats.org/officeDocument/2006/relationships/tags" Target="../tags/tag11.xml"/><Relationship Id="rId20" Type="http://schemas.openxmlformats.org/officeDocument/2006/relationships/image" Target="../media/image47.png"/><Relationship Id="rId2" Type="http://schemas.openxmlformats.org/officeDocument/2006/relationships/image" Target="../media/image38.png"/><Relationship Id="rId19" Type="http://schemas.openxmlformats.org/officeDocument/2006/relationships/tags" Target="../tags/tag10.xml"/><Relationship Id="rId18" Type="http://schemas.openxmlformats.org/officeDocument/2006/relationships/image" Target="../media/image46.png"/><Relationship Id="rId17" Type="http://schemas.openxmlformats.org/officeDocument/2006/relationships/tags" Target="../tags/tag9.xml"/><Relationship Id="rId16" Type="http://schemas.openxmlformats.org/officeDocument/2006/relationships/image" Target="../media/image45.png"/><Relationship Id="rId15" Type="http://schemas.openxmlformats.org/officeDocument/2006/relationships/tags" Target="../tags/tag8.xml"/><Relationship Id="rId14" Type="http://schemas.openxmlformats.org/officeDocument/2006/relationships/image" Target="../media/image44.png"/><Relationship Id="rId13" Type="http://schemas.openxmlformats.org/officeDocument/2006/relationships/tags" Target="../tags/tag7.xml"/><Relationship Id="rId12" Type="http://schemas.openxmlformats.org/officeDocument/2006/relationships/image" Target="../media/image43.png"/><Relationship Id="rId11" Type="http://schemas.openxmlformats.org/officeDocument/2006/relationships/tags" Target="../tags/tag6.xml"/><Relationship Id="rId10" Type="http://schemas.openxmlformats.org/officeDocument/2006/relationships/image" Target="../media/image42.png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5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-464655" y="4848253"/>
            <a:ext cx="92880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600">
                <a:solidFill>
                  <a:prstClr val="white"/>
                </a:solidFill>
              </a:rPr>
              <a:t>Hadoop 2.0 </a:t>
            </a:r>
            <a:r>
              <a:rPr lang="zh-CN" altLang="en-US" sz="4600">
                <a:solidFill>
                  <a:prstClr val="white"/>
                </a:solidFill>
              </a:rPr>
              <a:t>主流开源云</a:t>
            </a:r>
            <a:r>
              <a:rPr lang="zh-CN" altLang="en-US" sz="4600" smtClean="0">
                <a:solidFill>
                  <a:prstClr val="white"/>
                </a:solidFill>
              </a:rPr>
              <a:t>架构</a:t>
            </a:r>
            <a:r>
              <a:rPr lang="en-US" altLang="zh-CN" sz="4600" smtClean="0">
                <a:solidFill>
                  <a:prstClr val="white"/>
                </a:solidFill>
              </a:rPr>
              <a:t>(</a:t>
            </a:r>
            <a:r>
              <a:rPr lang="zh-CN" altLang="en-US" sz="4600" smtClean="0">
                <a:solidFill>
                  <a:prstClr val="white"/>
                </a:solidFill>
              </a:rPr>
              <a:t>三</a:t>
            </a:r>
            <a:r>
              <a:rPr lang="en-US" altLang="zh-CN" sz="4600" smtClean="0">
                <a:solidFill>
                  <a:prstClr val="white"/>
                </a:solidFill>
              </a:rPr>
              <a:t>)</a:t>
            </a:r>
            <a:endParaRPr lang="zh-CN" altLang="en-US" sz="46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04049" y="1955733"/>
            <a:ext cx="8295814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04049" y="3113153"/>
            <a:ext cx="8295814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04049" y="4218017"/>
            <a:ext cx="8295814" cy="9116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04049" y="5443028"/>
            <a:ext cx="8295814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体系架构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8" y="1335432"/>
            <a:ext cx="1253805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HDFS</a:t>
            </a:r>
            <a:r>
              <a:rPr lang="zh-CN" altLang="en-US">
                <a:solidFill>
                  <a:schemeClr val="bg1"/>
                </a:solidFill>
              </a:rPr>
              <a:t>架构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1816" y="1955733"/>
            <a:ext cx="6085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bg1"/>
                </a:solidFill>
              </a:rPr>
              <a:t>HDFS</a:t>
            </a:r>
            <a:r>
              <a:rPr lang="zh-CN" altLang="en-US">
                <a:solidFill>
                  <a:schemeClr val="bg1"/>
                </a:solidFill>
              </a:rPr>
              <a:t>采用</a:t>
            </a:r>
            <a:r>
              <a:rPr lang="en-US" altLang="zh-CN">
                <a:solidFill>
                  <a:schemeClr val="bg1"/>
                </a:solidFill>
              </a:rPr>
              <a:t>master/slave</a:t>
            </a:r>
            <a:r>
              <a:rPr lang="zh-CN" altLang="en-US">
                <a:solidFill>
                  <a:schemeClr val="bg1"/>
                </a:solidFill>
              </a:rPr>
              <a:t>体系来构建分布式存储服务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01353" y="2431461"/>
            <a:ext cx="448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提高了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的可扩展性又简化了架构设计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01353" y="3610179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优化存储颗粒度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1816" y="3113153"/>
            <a:ext cx="2927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bg1"/>
                </a:solidFill>
              </a:rPr>
              <a:t>HDFS</a:t>
            </a:r>
            <a:r>
              <a:rPr lang="zh-CN" altLang="en-US">
                <a:solidFill>
                  <a:schemeClr val="bg1"/>
                </a:solidFill>
              </a:rPr>
              <a:t>里将文件分块存储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1817" y="4206309"/>
            <a:ext cx="6568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bg1"/>
                </a:solidFill>
              </a:rPr>
              <a:t>namenode</a:t>
            </a:r>
            <a:r>
              <a:rPr lang="zh-CN" altLang="en-US">
                <a:solidFill>
                  <a:schemeClr val="bg1"/>
                </a:solidFill>
              </a:rPr>
              <a:t>统一管理所有</a:t>
            </a:r>
            <a:r>
              <a:rPr lang="en-US" altLang="zh-CN">
                <a:solidFill>
                  <a:schemeClr val="bg1"/>
                </a:solidFill>
              </a:rPr>
              <a:t>slave</a:t>
            </a:r>
            <a:r>
              <a:rPr lang="zh-CN" altLang="en-US">
                <a:solidFill>
                  <a:schemeClr val="bg1"/>
                </a:solidFill>
              </a:rPr>
              <a:t>机器</a:t>
            </a:r>
            <a:r>
              <a:rPr lang="en-US" altLang="zh-CN">
                <a:solidFill>
                  <a:schemeClr val="bg1"/>
                </a:solidFill>
              </a:rPr>
              <a:t>datanode</a:t>
            </a:r>
            <a:r>
              <a:rPr lang="zh-CN" altLang="en-US" smtClean="0">
                <a:solidFill>
                  <a:schemeClr val="bg1"/>
                </a:solidFill>
              </a:rPr>
              <a:t>存储空间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en-US" altLang="zh-CN" smtClean="0">
                <a:solidFill>
                  <a:schemeClr val="bg1"/>
                </a:solidFill>
              </a:rPr>
              <a:t>datanode</a:t>
            </a:r>
            <a:r>
              <a:rPr lang="zh-CN" altLang="en-US">
                <a:solidFill>
                  <a:schemeClr val="bg1"/>
                </a:solidFill>
              </a:rPr>
              <a:t>以块为单位存储实际的数据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41816" y="5443028"/>
            <a:ext cx="647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bg1"/>
                </a:solidFill>
              </a:rPr>
              <a:t>真正的文件</a:t>
            </a:r>
            <a:r>
              <a:rPr lang="en-US" altLang="zh-CN">
                <a:solidFill>
                  <a:schemeClr val="bg1"/>
                </a:solidFill>
              </a:rPr>
              <a:t>I/O</a:t>
            </a:r>
            <a:r>
              <a:rPr lang="zh-CN" altLang="en-US">
                <a:solidFill>
                  <a:schemeClr val="bg1"/>
                </a:solidFill>
              </a:rPr>
              <a:t>操作时客户端直接和</a:t>
            </a:r>
            <a:r>
              <a:rPr lang="en-US" altLang="zh-CN">
                <a:solidFill>
                  <a:schemeClr val="bg1"/>
                </a:solidFill>
              </a:rPr>
              <a:t>datanode</a:t>
            </a:r>
            <a:r>
              <a:rPr lang="zh-CN" altLang="en-US">
                <a:solidFill>
                  <a:schemeClr val="bg1"/>
                </a:solidFill>
              </a:rPr>
              <a:t>交互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直角上箭头 18"/>
          <p:cNvSpPr/>
          <p:nvPr/>
        </p:nvSpPr>
        <p:spPr>
          <a:xfrm rot="5400000">
            <a:off x="880708" y="2296429"/>
            <a:ext cx="349253" cy="492037"/>
          </a:xfrm>
          <a:prstGeom prst="bent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直角上箭头 19"/>
          <p:cNvSpPr/>
          <p:nvPr/>
        </p:nvSpPr>
        <p:spPr>
          <a:xfrm rot="5400000">
            <a:off x="880708" y="3453225"/>
            <a:ext cx="349253" cy="492037"/>
          </a:xfrm>
          <a:prstGeom prst="bentUp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25648" y="1967289"/>
            <a:ext cx="1855998" cy="13388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25648" y="3573670"/>
            <a:ext cx="1855998" cy="9453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25648" y="4775582"/>
            <a:ext cx="1855998" cy="9453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体系架构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8" y="1335432"/>
            <a:ext cx="1253805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HDFS</a:t>
            </a:r>
            <a:r>
              <a:rPr lang="zh-CN" altLang="en-US">
                <a:solidFill>
                  <a:schemeClr val="bg1"/>
                </a:solidFill>
              </a:rPr>
              <a:t>架构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5503" y="2334010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NameNode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1803" y="264095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主控制服务器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83720" y="1967289"/>
            <a:ext cx="641390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负责维护文件系统的命名空间（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Namespace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协调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客户端对文件的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访问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记录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命名空间内的任何改动或命名空间本身的属性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改动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7638" y="3852281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DataNode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83720" y="3584698"/>
            <a:ext cx="64139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负责它们所在的物理节点上的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存储管理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开放文件系统的命名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空间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5503" y="5063609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NameNode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83720" y="4786610"/>
            <a:ext cx="3988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执行文件系统的命名空间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操作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决定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数据块到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映射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22837" y="1399993"/>
            <a:ext cx="8372820" cy="4504609"/>
            <a:chOff x="422837" y="1183944"/>
            <a:chExt cx="8372820" cy="4504609"/>
          </a:xfrm>
        </p:grpSpPr>
        <p:sp>
          <p:nvSpPr>
            <p:cNvPr id="6" name="矩形 5"/>
            <p:cNvSpPr/>
            <p:nvPr/>
          </p:nvSpPr>
          <p:spPr>
            <a:xfrm>
              <a:off x="5576660" y="2819400"/>
              <a:ext cx="3218997" cy="19177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609600" y="3187700"/>
              <a:ext cx="1193800" cy="11557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862410" y="3187700"/>
              <a:ext cx="1193800" cy="11557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329033" y="3187700"/>
              <a:ext cx="1193800" cy="11557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3378200" y="3187700"/>
              <a:ext cx="1193800" cy="11557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990163" y="3187700"/>
              <a:ext cx="1193800" cy="115570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717924" y="1183944"/>
              <a:ext cx="1666876" cy="784556"/>
            </a:xfrm>
            <a:prstGeom prst="roundRect">
              <a:avLst>
                <a:gd name="adj" fmla="val 1019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NameNode</a:t>
              </a:r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823698" y="1867947"/>
              <a:ext cx="1243227" cy="55775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客户端</a:t>
              </a: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24768" y="2819400"/>
              <a:ext cx="4375390" cy="19177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823698" y="351790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272047" y="351790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272047" y="393065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200293" y="351790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2200293" y="393065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3599413" y="351790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111845" y="351790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982839" y="351790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607635" y="351790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982839" y="3978275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7571474" y="3978275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8063594" y="3978275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8136056" y="3517900"/>
              <a:ext cx="255802" cy="2603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29"/>
            <p:cNvCxnSpPr>
              <a:stCxn id="13" idx="7"/>
              <a:endCxn id="12" idx="1"/>
            </p:cNvCxnSpPr>
            <p:nvPr/>
          </p:nvCxnSpPr>
          <p:spPr>
            <a:xfrm flipV="1">
              <a:off x="1884859" y="1576222"/>
              <a:ext cx="1833065" cy="37340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stCxn id="12" idx="3"/>
              <a:endCxn id="25" idx="0"/>
            </p:cNvCxnSpPr>
            <p:nvPr/>
          </p:nvCxnSpPr>
          <p:spPr>
            <a:xfrm>
              <a:off x="5384800" y="1576222"/>
              <a:ext cx="1350736" cy="194167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23" idx="3"/>
              <a:endCxn id="24" idx="1"/>
            </p:cNvCxnSpPr>
            <p:nvPr/>
          </p:nvCxnSpPr>
          <p:spPr>
            <a:xfrm>
              <a:off x="4367647" y="3648075"/>
              <a:ext cx="1615192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>
              <a:stCxn id="22" idx="2"/>
            </p:cNvCxnSpPr>
            <p:nvPr/>
          </p:nvCxnSpPr>
          <p:spPr>
            <a:xfrm>
              <a:off x="3727314" y="3778250"/>
              <a:ext cx="1200745" cy="143492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>
              <a:stCxn id="26" idx="2"/>
              <a:endCxn id="16" idx="7"/>
            </p:cNvCxnSpPr>
            <p:nvPr/>
          </p:nvCxnSpPr>
          <p:spPr>
            <a:xfrm flipH="1">
              <a:off x="5680344" y="4238625"/>
              <a:ext cx="430396" cy="97385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>
              <a:stCxn id="13" idx="3"/>
            </p:cNvCxnSpPr>
            <p:nvPr/>
          </p:nvCxnSpPr>
          <p:spPr>
            <a:xfrm flipH="1">
              <a:off x="756102" y="2344020"/>
              <a:ext cx="249662" cy="104846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4619183" y="5130799"/>
              <a:ext cx="1243227" cy="55775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客户端</a:t>
              </a:r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 rot="20929433">
              <a:off x="2094542" y="1391556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元数据操作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80933" y="280078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读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22837" y="4361832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机架</a:t>
              </a: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830109" y="32787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复制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982839" y="2057517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数据块操作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6568862" y="2829356"/>
              <a:ext cx="131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DataNode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5224265" y="477365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写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963092" y="2842854"/>
              <a:ext cx="131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DataNode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1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体系架构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44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" name="矩形 44"/>
          <p:cNvSpPr/>
          <p:nvPr/>
        </p:nvSpPr>
        <p:spPr>
          <a:xfrm>
            <a:off x="425648" y="1335432"/>
            <a:ext cx="1253805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HDFS</a:t>
            </a:r>
            <a:r>
              <a:rPr lang="zh-CN" altLang="en-US">
                <a:solidFill>
                  <a:schemeClr val="bg1"/>
                </a:solidFill>
              </a:rPr>
              <a:t>架构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471749" y="4202594"/>
            <a:ext cx="6007632" cy="110598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471749" y="2412618"/>
            <a:ext cx="6007632" cy="11059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058194" y="1907815"/>
            <a:ext cx="936583" cy="9365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058194" y="3750253"/>
            <a:ext cx="936583" cy="93658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体系架构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8" y="1335432"/>
            <a:ext cx="1253805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HDFS</a:t>
            </a:r>
            <a:r>
              <a:rPr lang="zh-CN" altLang="en-US">
                <a:solidFill>
                  <a:schemeClr val="bg1"/>
                </a:solidFill>
              </a:rPr>
              <a:t>架构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61148" y="1335432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客户端要访问一个文件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12719" y="219144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首先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92387" y="2927407"/>
            <a:ext cx="5886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客户端从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 b="1">
                <a:solidFill>
                  <a:schemeClr val="accent6"/>
                </a:solidFill>
              </a:rPr>
              <a:t>获得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组成文件的</a:t>
            </a:r>
            <a:r>
              <a:rPr lang="zh-CN" altLang="en-US" b="1">
                <a:solidFill>
                  <a:schemeClr val="accent6"/>
                </a:solidFill>
              </a:rPr>
              <a:t>数据块的位置</a:t>
            </a:r>
            <a:r>
              <a:rPr lang="zh-CN" altLang="en-US" b="1" smtClean="0">
                <a:solidFill>
                  <a:schemeClr val="accent6"/>
                </a:solidFill>
              </a:rPr>
              <a:t>列表</a:t>
            </a:r>
            <a:endParaRPr lang="en-US" altLang="zh-CN" b="1" smtClean="0">
              <a:solidFill>
                <a:schemeClr val="accent6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12719" y="403387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其次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49884" y="47698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客户端直接从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</a:t>
            </a:r>
            <a:r>
              <a:rPr lang="zh-CN" altLang="en-US" b="1">
                <a:solidFill>
                  <a:schemeClr val="accent6"/>
                </a:solidFill>
              </a:rPr>
              <a:t>读取文件</a:t>
            </a:r>
            <a:r>
              <a:rPr lang="zh-CN" altLang="en-US" b="1" smtClean="0">
                <a:solidFill>
                  <a:schemeClr val="accent6"/>
                </a:solidFill>
              </a:rPr>
              <a:t>数据</a:t>
            </a:r>
            <a:endParaRPr lang="zh-CN" altLang="en-US" b="1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体系架构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23850" y="1884664"/>
            <a:ext cx="8146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使用事务日志（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EditLog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）记录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元数据的变化，使用映象文件（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FsImage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）存储文件系统的命名空间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6729" y="2723129"/>
            <a:ext cx="8123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事务日志和映象文件都存储在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的本地文件系统中。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6729" y="3284595"/>
            <a:ext cx="8060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将新的元数据刷新到本地磁盘的新的映象文件中，这样可以截去旧的事务日志，这个过程称为检查点（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Checkpoint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6728" y="4123060"/>
            <a:ext cx="8123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还有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Secondary 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节点，它辅助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处理映象文件和事务日志。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6727" y="4961526"/>
            <a:ext cx="8123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更新映象文件并清理事务日志，使得事务日志的大小始终控制在可配置的限度下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946348" y="2665958"/>
            <a:ext cx="7412037" cy="2844800"/>
            <a:chOff x="425648" y="2665958"/>
            <a:chExt cx="7412037" cy="2844800"/>
          </a:xfrm>
        </p:grpSpPr>
        <p:sp>
          <p:nvSpPr>
            <p:cNvPr id="3" name="矩形 2"/>
            <p:cNvSpPr/>
            <p:nvPr/>
          </p:nvSpPr>
          <p:spPr>
            <a:xfrm>
              <a:off x="2173485" y="2665958"/>
              <a:ext cx="2006600" cy="1003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NameNode</a:t>
              </a:r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776985" y="2665958"/>
              <a:ext cx="3060700" cy="10033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BackupNode</a:t>
              </a:r>
              <a:endParaRPr lang="en-US" altLang="zh-CN" smtClean="0"/>
            </a:p>
            <a:p>
              <a:pPr algn="ctr"/>
              <a:r>
                <a:rPr lang="zh-CN" altLang="en-US" smtClean="0"/>
                <a:t>或者</a:t>
              </a:r>
              <a:endParaRPr lang="en-US" altLang="zh-CN" smtClean="0"/>
            </a:p>
            <a:p>
              <a:pPr algn="ctr"/>
              <a:r>
                <a:rPr lang="en-US" altLang="zh-CN" smtClean="0"/>
                <a:t>SecondaryNameNode</a:t>
              </a:r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25648" y="4507458"/>
              <a:ext cx="1570037" cy="1003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DataNode</a:t>
              </a: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91766" y="4507458"/>
              <a:ext cx="1570037" cy="1003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DataNode</a:t>
              </a: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522316" y="4507458"/>
              <a:ext cx="1570037" cy="1003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DataNode</a:t>
              </a:r>
              <a:endParaRPr lang="zh-CN" altLang="en-US"/>
            </a:p>
          </p:txBody>
        </p:sp>
        <p:cxnSp>
          <p:nvCxnSpPr>
            <p:cNvPr id="9" name="直接连接符 8"/>
            <p:cNvCxnSpPr>
              <a:stCxn id="3" idx="3"/>
              <a:endCxn id="5" idx="1"/>
            </p:cNvCxnSpPr>
            <p:nvPr/>
          </p:nvCxnSpPr>
          <p:spPr>
            <a:xfrm>
              <a:off x="4180085" y="3167608"/>
              <a:ext cx="596900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3" idx="2"/>
              <a:endCxn id="6" idx="0"/>
            </p:cNvCxnSpPr>
            <p:nvPr/>
          </p:nvCxnSpPr>
          <p:spPr>
            <a:xfrm flipH="1">
              <a:off x="1210667" y="3669258"/>
              <a:ext cx="1966118" cy="8382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3" idx="2"/>
              <a:endCxn id="7" idx="0"/>
            </p:cNvCxnSpPr>
            <p:nvPr/>
          </p:nvCxnSpPr>
          <p:spPr>
            <a:xfrm>
              <a:off x="3176785" y="3669258"/>
              <a:ext cx="0" cy="8382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stCxn id="3" idx="2"/>
              <a:endCxn id="8" idx="0"/>
            </p:cNvCxnSpPr>
            <p:nvPr/>
          </p:nvCxnSpPr>
          <p:spPr>
            <a:xfrm>
              <a:off x="3176785" y="3669258"/>
              <a:ext cx="3130550" cy="83820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体系架构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15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404049" y="1269448"/>
            <a:ext cx="793273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一般拓扑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：只有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单个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节点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SecondaryNameNode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BackupNode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节点实时获取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元数据信息，备份元数据。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5648" y="1335432"/>
            <a:ext cx="171547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HDFS</a:t>
            </a:r>
            <a:r>
              <a:rPr lang="zh-CN" altLang="en-US" smtClean="0">
                <a:solidFill>
                  <a:schemeClr val="bg1"/>
                </a:solidFill>
              </a:rPr>
              <a:t>典型拓扑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540510" y="2327898"/>
            <a:ext cx="7787958" cy="3555312"/>
            <a:chOff x="540510" y="2327898"/>
            <a:chExt cx="7787958" cy="3555312"/>
          </a:xfrm>
        </p:grpSpPr>
        <p:sp>
          <p:nvSpPr>
            <p:cNvPr id="6" name="矩形 5"/>
            <p:cNvSpPr/>
            <p:nvPr/>
          </p:nvSpPr>
          <p:spPr>
            <a:xfrm>
              <a:off x="540510" y="5200946"/>
              <a:ext cx="1570037" cy="6822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DataNode</a:t>
              </a: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799137" y="5200946"/>
              <a:ext cx="1570037" cy="6822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DataNode</a:t>
              </a: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758431" y="5200946"/>
              <a:ext cx="1570037" cy="6822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DataNode</a:t>
              </a: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807608" y="3792117"/>
              <a:ext cx="1570037" cy="6822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NameNode</a:t>
              </a:r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027919" y="3792117"/>
              <a:ext cx="1570037" cy="68226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NameNode</a:t>
              </a: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17177" y="2327898"/>
              <a:ext cx="1320630" cy="6822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HTTPFS</a:t>
              </a: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918088" y="2327898"/>
              <a:ext cx="1524992" cy="6822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ZooKeeper</a:t>
              </a:r>
              <a:r>
                <a:rPr lang="zh-CN" altLang="en-US" smtClean="0"/>
                <a:t>集群</a:t>
              </a: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4860782" y="2327898"/>
              <a:ext cx="1737174" cy="68226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JournalNode</a:t>
              </a:r>
              <a:r>
                <a:rPr lang="zh-CN" altLang="en-US" smtClean="0"/>
                <a:t>集群</a:t>
              </a:r>
              <a:endParaRPr lang="en-US" altLang="zh-CN" smtClean="0"/>
            </a:p>
          </p:txBody>
        </p:sp>
        <p:cxnSp>
          <p:nvCxnSpPr>
            <p:cNvPr id="14" name="直接连接符 13"/>
            <p:cNvCxnSpPr>
              <a:stCxn id="11" idx="2"/>
              <a:endCxn id="9" idx="0"/>
            </p:cNvCxnSpPr>
            <p:nvPr/>
          </p:nvCxnSpPr>
          <p:spPr>
            <a:xfrm>
              <a:off x="1377492" y="3010162"/>
              <a:ext cx="1215135" cy="78195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11" idx="2"/>
              <a:endCxn id="10" idx="0"/>
            </p:cNvCxnSpPr>
            <p:nvPr/>
          </p:nvCxnSpPr>
          <p:spPr>
            <a:xfrm>
              <a:off x="1377492" y="3010162"/>
              <a:ext cx="4435446" cy="78195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>
              <a:stCxn id="12" idx="2"/>
              <a:endCxn id="9" idx="0"/>
            </p:cNvCxnSpPr>
            <p:nvPr/>
          </p:nvCxnSpPr>
          <p:spPr>
            <a:xfrm flipH="1">
              <a:off x="2592627" y="3010162"/>
              <a:ext cx="1087957" cy="78195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stCxn id="12" idx="2"/>
              <a:endCxn id="10" idx="0"/>
            </p:cNvCxnSpPr>
            <p:nvPr/>
          </p:nvCxnSpPr>
          <p:spPr>
            <a:xfrm>
              <a:off x="3680584" y="3010162"/>
              <a:ext cx="2132354" cy="78195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stCxn id="13" idx="2"/>
              <a:endCxn id="9" idx="0"/>
            </p:cNvCxnSpPr>
            <p:nvPr/>
          </p:nvCxnSpPr>
          <p:spPr>
            <a:xfrm flipH="1">
              <a:off x="2592627" y="3010162"/>
              <a:ext cx="3136742" cy="78195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stCxn id="9" idx="2"/>
              <a:endCxn id="6" idx="0"/>
            </p:cNvCxnSpPr>
            <p:nvPr/>
          </p:nvCxnSpPr>
          <p:spPr>
            <a:xfrm flipH="1">
              <a:off x="1325529" y="4474381"/>
              <a:ext cx="1267098" cy="72656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>
              <a:stCxn id="9" idx="2"/>
              <a:endCxn id="7" idx="0"/>
            </p:cNvCxnSpPr>
            <p:nvPr/>
          </p:nvCxnSpPr>
          <p:spPr>
            <a:xfrm>
              <a:off x="2592627" y="4474381"/>
              <a:ext cx="991529" cy="72656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stCxn id="9" idx="2"/>
              <a:endCxn id="8" idx="0"/>
            </p:cNvCxnSpPr>
            <p:nvPr/>
          </p:nvCxnSpPr>
          <p:spPr>
            <a:xfrm>
              <a:off x="2592627" y="4474381"/>
              <a:ext cx="4950823" cy="72656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10" idx="2"/>
              <a:endCxn id="6" idx="0"/>
            </p:cNvCxnSpPr>
            <p:nvPr/>
          </p:nvCxnSpPr>
          <p:spPr>
            <a:xfrm flipH="1">
              <a:off x="1325529" y="4474381"/>
              <a:ext cx="4487409" cy="72656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>
              <a:stCxn id="10" idx="2"/>
              <a:endCxn id="7" idx="0"/>
            </p:cNvCxnSpPr>
            <p:nvPr/>
          </p:nvCxnSpPr>
          <p:spPr>
            <a:xfrm flipH="1">
              <a:off x="3584156" y="4474381"/>
              <a:ext cx="2228782" cy="72656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10" idx="2"/>
              <a:endCxn id="8" idx="0"/>
            </p:cNvCxnSpPr>
            <p:nvPr/>
          </p:nvCxnSpPr>
          <p:spPr>
            <a:xfrm>
              <a:off x="5812938" y="4474381"/>
              <a:ext cx="1730512" cy="72656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>
              <a:stCxn id="13" idx="2"/>
              <a:endCxn id="10" idx="0"/>
            </p:cNvCxnSpPr>
            <p:nvPr/>
          </p:nvCxnSpPr>
          <p:spPr>
            <a:xfrm>
              <a:off x="5729369" y="3010162"/>
              <a:ext cx="83569" cy="781955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体系架构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29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>
            <a:off x="436977" y="1251069"/>
            <a:ext cx="819781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商用拓扑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有两个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节点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并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ZooKeeper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实现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节点间的热切换。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25648" y="1335432"/>
            <a:ext cx="171547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HDFS</a:t>
            </a:r>
            <a:r>
              <a:rPr lang="zh-CN" altLang="en-US" smtClean="0">
                <a:solidFill>
                  <a:schemeClr val="bg1"/>
                </a:solidFill>
              </a:rPr>
              <a:t>典型拓扑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体系架构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9" y="1520098"/>
            <a:ext cx="2178215" cy="6280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ZooKeeper</a:t>
            </a:r>
            <a:r>
              <a:rPr lang="zh-CN" altLang="en-US"/>
              <a:t>集群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25649" y="2467645"/>
            <a:ext cx="2178215" cy="6280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JourNalNode</a:t>
            </a:r>
            <a:r>
              <a:rPr lang="zh-CN" altLang="en-US"/>
              <a:t>集群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25649" y="3418604"/>
            <a:ext cx="2178215" cy="62803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HTTPFS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636329" y="1649448"/>
            <a:ext cx="5992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至少三个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ZooKeeper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实体，用来选举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ActiveNamenode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36329" y="2616137"/>
            <a:ext cx="6166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至少三个，用于与两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交换数据，也可使用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36329" y="3547954"/>
            <a:ext cx="3147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端读写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功能。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03864" y="1529334"/>
            <a:ext cx="6139542" cy="6095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603864" y="2475584"/>
            <a:ext cx="6139542" cy="6095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603864" y="3428225"/>
            <a:ext cx="6139542" cy="6095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25648" y="4370674"/>
            <a:ext cx="8317757" cy="1338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从架构上看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存在单点故障，无论是一般拓扑还是商用拓扑，新增的实体几乎都是增强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可靠性的组件，当然这里的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ZooKeeper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集群还可以用于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3786610" y="1403282"/>
            <a:ext cx="1497754" cy="1497754"/>
            <a:chOff x="3607085" y="2460910"/>
            <a:chExt cx="1933006" cy="1933006"/>
          </a:xfrm>
        </p:grpSpPr>
        <p:sp>
          <p:nvSpPr>
            <p:cNvPr id="9" name="Freeform 7"/>
            <p:cNvSpPr/>
            <p:nvPr/>
          </p:nvSpPr>
          <p:spPr bwMode="auto">
            <a:xfrm>
              <a:off x="3607085" y="2460910"/>
              <a:ext cx="1933006" cy="193300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3990975" y="2798763"/>
              <a:ext cx="531813" cy="981075"/>
            </a:xfrm>
            <a:custGeom>
              <a:avLst/>
              <a:gdLst>
                <a:gd name="T0" fmla="*/ 141 w 141"/>
                <a:gd name="T1" fmla="*/ 238 h 260"/>
                <a:gd name="T2" fmla="*/ 112 w 141"/>
                <a:gd name="T3" fmla="*/ 260 h 260"/>
                <a:gd name="T4" fmla="*/ 28 w 141"/>
                <a:gd name="T5" fmla="*/ 260 h 260"/>
                <a:gd name="T6" fmla="*/ 0 w 141"/>
                <a:gd name="T7" fmla="*/ 238 h 260"/>
                <a:gd name="T8" fmla="*/ 0 w 141"/>
                <a:gd name="T9" fmla="*/ 22 h 260"/>
                <a:gd name="T10" fmla="*/ 28 w 141"/>
                <a:gd name="T11" fmla="*/ 0 h 260"/>
                <a:gd name="T12" fmla="*/ 112 w 141"/>
                <a:gd name="T13" fmla="*/ 0 h 260"/>
                <a:gd name="T14" fmla="*/ 141 w 141"/>
                <a:gd name="T15" fmla="*/ 22 h 260"/>
                <a:gd name="T16" fmla="*/ 141 w 141"/>
                <a:gd name="T17" fmla="*/ 23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260">
                  <a:moveTo>
                    <a:pt x="141" y="238"/>
                  </a:moveTo>
                  <a:cubicBezTo>
                    <a:pt x="141" y="250"/>
                    <a:pt x="128" y="260"/>
                    <a:pt x="112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12" y="260"/>
                    <a:pt x="0" y="250"/>
                    <a:pt x="0" y="2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2" y="0"/>
                    <a:pt x="28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8" y="0"/>
                    <a:pt x="141" y="10"/>
                    <a:pt x="141" y="22"/>
                  </a:cubicBezTo>
                  <a:lnTo>
                    <a:pt x="141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3925888" y="2847976"/>
              <a:ext cx="528638" cy="981075"/>
            </a:xfrm>
            <a:custGeom>
              <a:avLst/>
              <a:gdLst>
                <a:gd name="T0" fmla="*/ 140 w 140"/>
                <a:gd name="T1" fmla="*/ 238 h 260"/>
                <a:gd name="T2" fmla="*/ 112 w 140"/>
                <a:gd name="T3" fmla="*/ 260 h 260"/>
                <a:gd name="T4" fmla="*/ 28 w 140"/>
                <a:gd name="T5" fmla="*/ 260 h 260"/>
                <a:gd name="T6" fmla="*/ 0 w 140"/>
                <a:gd name="T7" fmla="*/ 238 h 260"/>
                <a:gd name="T8" fmla="*/ 0 w 140"/>
                <a:gd name="T9" fmla="*/ 22 h 260"/>
                <a:gd name="T10" fmla="*/ 28 w 140"/>
                <a:gd name="T11" fmla="*/ 0 h 260"/>
                <a:gd name="T12" fmla="*/ 112 w 140"/>
                <a:gd name="T13" fmla="*/ 0 h 260"/>
                <a:gd name="T14" fmla="*/ 140 w 140"/>
                <a:gd name="T15" fmla="*/ 22 h 260"/>
                <a:gd name="T16" fmla="*/ 140 w 140"/>
                <a:gd name="T17" fmla="*/ 23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260">
                  <a:moveTo>
                    <a:pt x="140" y="238"/>
                  </a:moveTo>
                  <a:cubicBezTo>
                    <a:pt x="140" y="250"/>
                    <a:pt x="128" y="260"/>
                    <a:pt x="112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12" y="260"/>
                    <a:pt x="0" y="250"/>
                    <a:pt x="0" y="2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2" y="0"/>
                    <a:pt x="28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8" y="0"/>
                    <a:pt x="140" y="10"/>
                    <a:pt x="140" y="22"/>
                  </a:cubicBezTo>
                  <a:lnTo>
                    <a:pt x="140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3911600" y="2832101"/>
              <a:ext cx="561975" cy="1012825"/>
            </a:xfrm>
            <a:custGeom>
              <a:avLst/>
              <a:gdLst>
                <a:gd name="T0" fmla="*/ 32 w 149"/>
                <a:gd name="T1" fmla="*/ 268 h 268"/>
                <a:gd name="T2" fmla="*/ 0 w 149"/>
                <a:gd name="T3" fmla="*/ 242 h 268"/>
                <a:gd name="T4" fmla="*/ 0 w 149"/>
                <a:gd name="T5" fmla="*/ 242 h 268"/>
                <a:gd name="T6" fmla="*/ 0 w 149"/>
                <a:gd name="T7" fmla="*/ 26 h 268"/>
                <a:gd name="T8" fmla="*/ 32 w 149"/>
                <a:gd name="T9" fmla="*/ 0 h 268"/>
                <a:gd name="T10" fmla="*/ 32 w 149"/>
                <a:gd name="T11" fmla="*/ 0 h 268"/>
                <a:gd name="T12" fmla="*/ 116 w 149"/>
                <a:gd name="T13" fmla="*/ 0 h 268"/>
                <a:gd name="T14" fmla="*/ 149 w 149"/>
                <a:gd name="T15" fmla="*/ 26 h 268"/>
                <a:gd name="T16" fmla="*/ 149 w 149"/>
                <a:gd name="T17" fmla="*/ 26 h 268"/>
                <a:gd name="T18" fmla="*/ 149 w 149"/>
                <a:gd name="T19" fmla="*/ 242 h 268"/>
                <a:gd name="T20" fmla="*/ 116 w 149"/>
                <a:gd name="T21" fmla="*/ 268 h 268"/>
                <a:gd name="T22" fmla="*/ 116 w 149"/>
                <a:gd name="T23" fmla="*/ 268 h 268"/>
                <a:gd name="T24" fmla="*/ 32 w 149"/>
                <a:gd name="T25" fmla="*/ 268 h 268"/>
                <a:gd name="T26" fmla="*/ 8 w 149"/>
                <a:gd name="T27" fmla="*/ 26 h 268"/>
                <a:gd name="T28" fmla="*/ 8 w 149"/>
                <a:gd name="T29" fmla="*/ 242 h 268"/>
                <a:gd name="T30" fmla="*/ 32 w 149"/>
                <a:gd name="T31" fmla="*/ 260 h 268"/>
                <a:gd name="T32" fmla="*/ 32 w 149"/>
                <a:gd name="T33" fmla="*/ 260 h 268"/>
                <a:gd name="T34" fmla="*/ 116 w 149"/>
                <a:gd name="T35" fmla="*/ 260 h 268"/>
                <a:gd name="T36" fmla="*/ 140 w 149"/>
                <a:gd name="T37" fmla="*/ 242 h 268"/>
                <a:gd name="T38" fmla="*/ 140 w 149"/>
                <a:gd name="T39" fmla="*/ 242 h 268"/>
                <a:gd name="T40" fmla="*/ 140 w 149"/>
                <a:gd name="T41" fmla="*/ 26 h 268"/>
                <a:gd name="T42" fmla="*/ 116 w 149"/>
                <a:gd name="T43" fmla="*/ 8 h 268"/>
                <a:gd name="T44" fmla="*/ 116 w 149"/>
                <a:gd name="T45" fmla="*/ 8 h 268"/>
                <a:gd name="T46" fmla="*/ 32 w 149"/>
                <a:gd name="T47" fmla="*/ 8 h 268"/>
                <a:gd name="T48" fmla="*/ 8 w 149"/>
                <a:gd name="T49" fmla="*/ 2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268">
                  <a:moveTo>
                    <a:pt x="32" y="268"/>
                  </a:moveTo>
                  <a:cubicBezTo>
                    <a:pt x="15" y="268"/>
                    <a:pt x="0" y="257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1"/>
                    <a:pt x="15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33" y="0"/>
                    <a:pt x="149" y="11"/>
                    <a:pt x="149" y="26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9" y="242"/>
                    <a:pt x="149" y="242"/>
                    <a:pt x="149" y="242"/>
                  </a:cubicBezTo>
                  <a:cubicBezTo>
                    <a:pt x="149" y="257"/>
                    <a:pt x="133" y="268"/>
                    <a:pt x="116" y="268"/>
                  </a:cubicBezTo>
                  <a:cubicBezTo>
                    <a:pt x="116" y="268"/>
                    <a:pt x="116" y="268"/>
                    <a:pt x="116" y="268"/>
                  </a:cubicBezTo>
                  <a:cubicBezTo>
                    <a:pt x="32" y="268"/>
                    <a:pt x="32" y="268"/>
                    <a:pt x="32" y="268"/>
                  </a:cubicBezTo>
                  <a:close/>
                  <a:moveTo>
                    <a:pt x="8" y="26"/>
                  </a:moveTo>
                  <a:cubicBezTo>
                    <a:pt x="8" y="242"/>
                    <a:pt x="8" y="242"/>
                    <a:pt x="8" y="242"/>
                  </a:cubicBezTo>
                  <a:cubicBezTo>
                    <a:pt x="8" y="251"/>
                    <a:pt x="18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116" y="260"/>
                    <a:pt x="116" y="260"/>
                    <a:pt x="116" y="260"/>
                  </a:cubicBezTo>
                  <a:cubicBezTo>
                    <a:pt x="130" y="260"/>
                    <a:pt x="140" y="251"/>
                    <a:pt x="140" y="242"/>
                  </a:cubicBezTo>
                  <a:cubicBezTo>
                    <a:pt x="140" y="242"/>
                    <a:pt x="140" y="242"/>
                    <a:pt x="140" y="242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17"/>
                    <a:pt x="130" y="8"/>
                    <a:pt x="116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8" y="8"/>
                    <a:pt x="8" y="17"/>
                    <a:pt x="8" y="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963988" y="2941638"/>
              <a:ext cx="441325" cy="219075"/>
            </a:xfrm>
            <a:custGeom>
              <a:avLst/>
              <a:gdLst>
                <a:gd name="T0" fmla="*/ 117 w 117"/>
                <a:gd name="T1" fmla="*/ 42 h 58"/>
                <a:gd name="T2" fmla="*/ 101 w 117"/>
                <a:gd name="T3" fmla="*/ 58 h 58"/>
                <a:gd name="T4" fmla="*/ 16 w 117"/>
                <a:gd name="T5" fmla="*/ 58 h 58"/>
                <a:gd name="T6" fmla="*/ 0 w 117"/>
                <a:gd name="T7" fmla="*/ 42 h 58"/>
                <a:gd name="T8" fmla="*/ 0 w 117"/>
                <a:gd name="T9" fmla="*/ 16 h 58"/>
                <a:gd name="T10" fmla="*/ 16 w 117"/>
                <a:gd name="T11" fmla="*/ 0 h 58"/>
                <a:gd name="T12" fmla="*/ 101 w 117"/>
                <a:gd name="T13" fmla="*/ 0 h 58"/>
                <a:gd name="T14" fmla="*/ 117 w 117"/>
                <a:gd name="T15" fmla="*/ 16 h 58"/>
                <a:gd name="T16" fmla="*/ 117 w 117"/>
                <a:gd name="T17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58">
                  <a:moveTo>
                    <a:pt x="117" y="42"/>
                  </a:moveTo>
                  <a:cubicBezTo>
                    <a:pt x="117" y="51"/>
                    <a:pt x="110" y="58"/>
                    <a:pt x="10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7" y="58"/>
                    <a:pt x="0" y="51"/>
                    <a:pt x="0" y="4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0" y="0"/>
                    <a:pt x="117" y="7"/>
                    <a:pt x="117" y="16"/>
                  </a:cubicBezTo>
                  <a:lnTo>
                    <a:pt x="117" y="4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3963988" y="3217863"/>
              <a:ext cx="438150" cy="490538"/>
            </a:xfrm>
            <a:custGeom>
              <a:avLst/>
              <a:gdLst>
                <a:gd name="T0" fmla="*/ 116 w 116"/>
                <a:gd name="T1" fmla="*/ 117 h 130"/>
                <a:gd name="T2" fmla="*/ 100 w 116"/>
                <a:gd name="T3" fmla="*/ 130 h 130"/>
                <a:gd name="T4" fmla="*/ 16 w 116"/>
                <a:gd name="T5" fmla="*/ 130 h 130"/>
                <a:gd name="T6" fmla="*/ 0 w 116"/>
                <a:gd name="T7" fmla="*/ 117 h 130"/>
                <a:gd name="T8" fmla="*/ 0 w 116"/>
                <a:gd name="T9" fmla="*/ 14 h 130"/>
                <a:gd name="T10" fmla="*/ 16 w 116"/>
                <a:gd name="T11" fmla="*/ 0 h 130"/>
                <a:gd name="T12" fmla="*/ 100 w 116"/>
                <a:gd name="T13" fmla="*/ 0 h 130"/>
                <a:gd name="T14" fmla="*/ 116 w 116"/>
                <a:gd name="T15" fmla="*/ 14 h 130"/>
                <a:gd name="T16" fmla="*/ 116 w 116"/>
                <a:gd name="T17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0">
                  <a:moveTo>
                    <a:pt x="116" y="117"/>
                  </a:moveTo>
                  <a:cubicBezTo>
                    <a:pt x="116" y="124"/>
                    <a:pt x="109" y="130"/>
                    <a:pt x="100" y="130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7" y="130"/>
                    <a:pt x="0" y="124"/>
                    <a:pt x="0" y="11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6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9" y="0"/>
                    <a:pt x="116" y="6"/>
                    <a:pt x="116" y="14"/>
                  </a:cubicBezTo>
                  <a:lnTo>
                    <a:pt x="116" y="11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4229100" y="3757613"/>
              <a:ext cx="63500" cy="33338"/>
            </a:xfrm>
            <a:custGeom>
              <a:avLst/>
              <a:gdLst>
                <a:gd name="T0" fmla="*/ 17 w 17"/>
                <a:gd name="T1" fmla="*/ 5 h 9"/>
                <a:gd name="T2" fmla="*/ 12 w 17"/>
                <a:gd name="T3" fmla="*/ 9 h 9"/>
                <a:gd name="T4" fmla="*/ 5 w 17"/>
                <a:gd name="T5" fmla="*/ 9 h 9"/>
                <a:gd name="T6" fmla="*/ 0 w 17"/>
                <a:gd name="T7" fmla="*/ 5 h 9"/>
                <a:gd name="T8" fmla="*/ 0 w 17"/>
                <a:gd name="T9" fmla="*/ 5 h 9"/>
                <a:gd name="T10" fmla="*/ 5 w 17"/>
                <a:gd name="T11" fmla="*/ 0 h 9"/>
                <a:gd name="T12" fmla="*/ 12 w 17"/>
                <a:gd name="T13" fmla="*/ 0 h 9"/>
                <a:gd name="T14" fmla="*/ 17 w 17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9">
                  <a:moveTo>
                    <a:pt x="17" y="5"/>
                  </a:moveTo>
                  <a:cubicBezTo>
                    <a:pt x="17" y="7"/>
                    <a:pt x="15" y="9"/>
                    <a:pt x="1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2"/>
                    <a:pt x="17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4322763" y="3757613"/>
              <a:ext cx="65088" cy="33338"/>
            </a:xfrm>
            <a:custGeom>
              <a:avLst/>
              <a:gdLst>
                <a:gd name="T0" fmla="*/ 17 w 17"/>
                <a:gd name="T1" fmla="*/ 5 h 9"/>
                <a:gd name="T2" fmla="*/ 13 w 17"/>
                <a:gd name="T3" fmla="*/ 9 h 9"/>
                <a:gd name="T4" fmla="*/ 5 w 17"/>
                <a:gd name="T5" fmla="*/ 9 h 9"/>
                <a:gd name="T6" fmla="*/ 0 w 17"/>
                <a:gd name="T7" fmla="*/ 5 h 9"/>
                <a:gd name="T8" fmla="*/ 0 w 17"/>
                <a:gd name="T9" fmla="*/ 5 h 9"/>
                <a:gd name="T10" fmla="*/ 5 w 17"/>
                <a:gd name="T11" fmla="*/ 0 h 9"/>
                <a:gd name="T12" fmla="*/ 13 w 17"/>
                <a:gd name="T13" fmla="*/ 0 h 9"/>
                <a:gd name="T14" fmla="*/ 17 w 17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9">
                  <a:moveTo>
                    <a:pt x="17" y="5"/>
                  </a:moveTo>
                  <a:cubicBezTo>
                    <a:pt x="17" y="7"/>
                    <a:pt x="15" y="9"/>
                    <a:pt x="1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2"/>
                    <a:pt x="17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4662488" y="3078163"/>
              <a:ext cx="528638" cy="981075"/>
            </a:xfrm>
            <a:custGeom>
              <a:avLst/>
              <a:gdLst>
                <a:gd name="T0" fmla="*/ 140 w 140"/>
                <a:gd name="T1" fmla="*/ 238 h 260"/>
                <a:gd name="T2" fmla="*/ 112 w 140"/>
                <a:gd name="T3" fmla="*/ 260 h 260"/>
                <a:gd name="T4" fmla="*/ 28 w 140"/>
                <a:gd name="T5" fmla="*/ 260 h 260"/>
                <a:gd name="T6" fmla="*/ 0 w 140"/>
                <a:gd name="T7" fmla="*/ 238 h 260"/>
                <a:gd name="T8" fmla="*/ 0 w 140"/>
                <a:gd name="T9" fmla="*/ 22 h 260"/>
                <a:gd name="T10" fmla="*/ 28 w 140"/>
                <a:gd name="T11" fmla="*/ 0 h 260"/>
                <a:gd name="T12" fmla="*/ 112 w 140"/>
                <a:gd name="T13" fmla="*/ 0 h 260"/>
                <a:gd name="T14" fmla="*/ 140 w 140"/>
                <a:gd name="T15" fmla="*/ 22 h 260"/>
                <a:gd name="T16" fmla="*/ 140 w 140"/>
                <a:gd name="T17" fmla="*/ 23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260">
                  <a:moveTo>
                    <a:pt x="140" y="238"/>
                  </a:moveTo>
                  <a:cubicBezTo>
                    <a:pt x="140" y="250"/>
                    <a:pt x="128" y="260"/>
                    <a:pt x="112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12" y="260"/>
                    <a:pt x="0" y="250"/>
                    <a:pt x="0" y="2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2" y="0"/>
                    <a:pt x="28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8" y="0"/>
                    <a:pt x="140" y="10"/>
                    <a:pt x="140" y="22"/>
                  </a:cubicBezTo>
                  <a:lnTo>
                    <a:pt x="140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4598988" y="3127376"/>
              <a:ext cx="528638" cy="977900"/>
            </a:xfrm>
            <a:custGeom>
              <a:avLst/>
              <a:gdLst>
                <a:gd name="T0" fmla="*/ 140 w 140"/>
                <a:gd name="T1" fmla="*/ 238 h 259"/>
                <a:gd name="T2" fmla="*/ 112 w 140"/>
                <a:gd name="T3" fmla="*/ 259 h 259"/>
                <a:gd name="T4" fmla="*/ 28 w 140"/>
                <a:gd name="T5" fmla="*/ 259 h 259"/>
                <a:gd name="T6" fmla="*/ 0 w 140"/>
                <a:gd name="T7" fmla="*/ 238 h 259"/>
                <a:gd name="T8" fmla="*/ 0 w 140"/>
                <a:gd name="T9" fmla="*/ 22 h 259"/>
                <a:gd name="T10" fmla="*/ 28 w 140"/>
                <a:gd name="T11" fmla="*/ 0 h 259"/>
                <a:gd name="T12" fmla="*/ 112 w 140"/>
                <a:gd name="T13" fmla="*/ 0 h 259"/>
                <a:gd name="T14" fmla="*/ 140 w 140"/>
                <a:gd name="T15" fmla="*/ 22 h 259"/>
                <a:gd name="T16" fmla="*/ 140 w 140"/>
                <a:gd name="T17" fmla="*/ 23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259">
                  <a:moveTo>
                    <a:pt x="140" y="238"/>
                  </a:moveTo>
                  <a:cubicBezTo>
                    <a:pt x="140" y="250"/>
                    <a:pt x="128" y="259"/>
                    <a:pt x="112" y="259"/>
                  </a:cubicBezTo>
                  <a:cubicBezTo>
                    <a:pt x="28" y="259"/>
                    <a:pt x="28" y="259"/>
                    <a:pt x="28" y="259"/>
                  </a:cubicBezTo>
                  <a:cubicBezTo>
                    <a:pt x="12" y="259"/>
                    <a:pt x="0" y="250"/>
                    <a:pt x="0" y="2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9"/>
                    <a:pt x="12" y="0"/>
                    <a:pt x="28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8" y="0"/>
                    <a:pt x="140" y="9"/>
                    <a:pt x="140" y="22"/>
                  </a:cubicBezTo>
                  <a:lnTo>
                    <a:pt x="140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auto">
            <a:xfrm>
              <a:off x="4583113" y="3108326"/>
              <a:ext cx="563563" cy="1016000"/>
            </a:xfrm>
            <a:custGeom>
              <a:avLst/>
              <a:gdLst>
                <a:gd name="T0" fmla="*/ 32 w 149"/>
                <a:gd name="T1" fmla="*/ 269 h 269"/>
                <a:gd name="T2" fmla="*/ 0 w 149"/>
                <a:gd name="T3" fmla="*/ 243 h 269"/>
                <a:gd name="T4" fmla="*/ 0 w 149"/>
                <a:gd name="T5" fmla="*/ 243 h 269"/>
                <a:gd name="T6" fmla="*/ 0 w 149"/>
                <a:gd name="T7" fmla="*/ 27 h 269"/>
                <a:gd name="T8" fmla="*/ 32 w 149"/>
                <a:gd name="T9" fmla="*/ 0 h 269"/>
                <a:gd name="T10" fmla="*/ 32 w 149"/>
                <a:gd name="T11" fmla="*/ 0 h 269"/>
                <a:gd name="T12" fmla="*/ 116 w 149"/>
                <a:gd name="T13" fmla="*/ 0 h 269"/>
                <a:gd name="T14" fmla="*/ 149 w 149"/>
                <a:gd name="T15" fmla="*/ 27 h 269"/>
                <a:gd name="T16" fmla="*/ 149 w 149"/>
                <a:gd name="T17" fmla="*/ 27 h 269"/>
                <a:gd name="T18" fmla="*/ 149 w 149"/>
                <a:gd name="T19" fmla="*/ 243 h 269"/>
                <a:gd name="T20" fmla="*/ 116 w 149"/>
                <a:gd name="T21" fmla="*/ 269 h 269"/>
                <a:gd name="T22" fmla="*/ 116 w 149"/>
                <a:gd name="T23" fmla="*/ 269 h 269"/>
                <a:gd name="T24" fmla="*/ 32 w 149"/>
                <a:gd name="T25" fmla="*/ 269 h 269"/>
                <a:gd name="T26" fmla="*/ 8 w 149"/>
                <a:gd name="T27" fmla="*/ 27 h 269"/>
                <a:gd name="T28" fmla="*/ 8 w 149"/>
                <a:gd name="T29" fmla="*/ 243 h 269"/>
                <a:gd name="T30" fmla="*/ 32 w 149"/>
                <a:gd name="T31" fmla="*/ 260 h 269"/>
                <a:gd name="T32" fmla="*/ 32 w 149"/>
                <a:gd name="T33" fmla="*/ 260 h 269"/>
                <a:gd name="T34" fmla="*/ 116 w 149"/>
                <a:gd name="T35" fmla="*/ 260 h 269"/>
                <a:gd name="T36" fmla="*/ 140 w 149"/>
                <a:gd name="T37" fmla="*/ 243 h 269"/>
                <a:gd name="T38" fmla="*/ 140 w 149"/>
                <a:gd name="T39" fmla="*/ 243 h 269"/>
                <a:gd name="T40" fmla="*/ 140 w 149"/>
                <a:gd name="T41" fmla="*/ 27 h 269"/>
                <a:gd name="T42" fmla="*/ 116 w 149"/>
                <a:gd name="T43" fmla="*/ 9 h 269"/>
                <a:gd name="T44" fmla="*/ 116 w 149"/>
                <a:gd name="T45" fmla="*/ 9 h 269"/>
                <a:gd name="T46" fmla="*/ 32 w 149"/>
                <a:gd name="T47" fmla="*/ 9 h 269"/>
                <a:gd name="T48" fmla="*/ 8 w 149"/>
                <a:gd name="T49" fmla="*/ 2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269">
                  <a:moveTo>
                    <a:pt x="32" y="269"/>
                  </a:moveTo>
                  <a:cubicBezTo>
                    <a:pt x="15" y="269"/>
                    <a:pt x="0" y="258"/>
                    <a:pt x="0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1"/>
                    <a:pt x="15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33" y="0"/>
                    <a:pt x="148" y="11"/>
                    <a:pt x="149" y="27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9" y="243"/>
                    <a:pt x="149" y="243"/>
                    <a:pt x="149" y="243"/>
                  </a:cubicBezTo>
                  <a:cubicBezTo>
                    <a:pt x="148" y="258"/>
                    <a:pt x="133" y="269"/>
                    <a:pt x="116" y="269"/>
                  </a:cubicBezTo>
                  <a:cubicBezTo>
                    <a:pt x="116" y="269"/>
                    <a:pt x="116" y="269"/>
                    <a:pt x="116" y="269"/>
                  </a:cubicBezTo>
                  <a:cubicBezTo>
                    <a:pt x="32" y="269"/>
                    <a:pt x="32" y="269"/>
                    <a:pt x="32" y="269"/>
                  </a:cubicBezTo>
                  <a:close/>
                  <a:moveTo>
                    <a:pt x="8" y="27"/>
                  </a:moveTo>
                  <a:cubicBezTo>
                    <a:pt x="8" y="243"/>
                    <a:pt x="8" y="243"/>
                    <a:pt x="8" y="243"/>
                  </a:cubicBezTo>
                  <a:cubicBezTo>
                    <a:pt x="8" y="251"/>
                    <a:pt x="18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116" y="260"/>
                    <a:pt x="116" y="260"/>
                    <a:pt x="116" y="260"/>
                  </a:cubicBezTo>
                  <a:cubicBezTo>
                    <a:pt x="130" y="260"/>
                    <a:pt x="140" y="251"/>
                    <a:pt x="140" y="243"/>
                  </a:cubicBezTo>
                  <a:cubicBezTo>
                    <a:pt x="140" y="243"/>
                    <a:pt x="140" y="243"/>
                    <a:pt x="140" y="243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18"/>
                    <a:pt x="130" y="9"/>
                    <a:pt x="116" y="9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8" y="9"/>
                    <a:pt x="8" y="18"/>
                    <a:pt x="8" y="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4640263" y="3209926"/>
              <a:ext cx="441325" cy="219075"/>
            </a:xfrm>
            <a:custGeom>
              <a:avLst/>
              <a:gdLst>
                <a:gd name="T0" fmla="*/ 117 w 117"/>
                <a:gd name="T1" fmla="*/ 42 h 58"/>
                <a:gd name="T2" fmla="*/ 101 w 117"/>
                <a:gd name="T3" fmla="*/ 58 h 58"/>
                <a:gd name="T4" fmla="*/ 16 w 117"/>
                <a:gd name="T5" fmla="*/ 58 h 58"/>
                <a:gd name="T6" fmla="*/ 0 w 117"/>
                <a:gd name="T7" fmla="*/ 42 h 58"/>
                <a:gd name="T8" fmla="*/ 0 w 117"/>
                <a:gd name="T9" fmla="*/ 16 h 58"/>
                <a:gd name="T10" fmla="*/ 16 w 117"/>
                <a:gd name="T11" fmla="*/ 0 h 58"/>
                <a:gd name="T12" fmla="*/ 101 w 117"/>
                <a:gd name="T13" fmla="*/ 0 h 58"/>
                <a:gd name="T14" fmla="*/ 117 w 117"/>
                <a:gd name="T15" fmla="*/ 16 h 58"/>
                <a:gd name="T16" fmla="*/ 117 w 117"/>
                <a:gd name="T17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58">
                  <a:moveTo>
                    <a:pt x="117" y="42"/>
                  </a:moveTo>
                  <a:cubicBezTo>
                    <a:pt x="117" y="51"/>
                    <a:pt x="110" y="58"/>
                    <a:pt x="10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7" y="58"/>
                    <a:pt x="0" y="51"/>
                    <a:pt x="0" y="4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0" y="0"/>
                    <a:pt x="117" y="7"/>
                    <a:pt x="117" y="16"/>
                  </a:cubicBezTo>
                  <a:lnTo>
                    <a:pt x="117" y="4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4640263" y="3486151"/>
              <a:ext cx="438150" cy="485775"/>
            </a:xfrm>
            <a:custGeom>
              <a:avLst/>
              <a:gdLst>
                <a:gd name="T0" fmla="*/ 116 w 116"/>
                <a:gd name="T1" fmla="*/ 116 h 129"/>
                <a:gd name="T2" fmla="*/ 100 w 116"/>
                <a:gd name="T3" fmla="*/ 129 h 129"/>
                <a:gd name="T4" fmla="*/ 16 w 116"/>
                <a:gd name="T5" fmla="*/ 129 h 129"/>
                <a:gd name="T6" fmla="*/ 0 w 116"/>
                <a:gd name="T7" fmla="*/ 116 h 129"/>
                <a:gd name="T8" fmla="*/ 0 w 116"/>
                <a:gd name="T9" fmla="*/ 13 h 129"/>
                <a:gd name="T10" fmla="*/ 16 w 116"/>
                <a:gd name="T11" fmla="*/ 0 h 129"/>
                <a:gd name="T12" fmla="*/ 100 w 116"/>
                <a:gd name="T13" fmla="*/ 0 h 129"/>
                <a:gd name="T14" fmla="*/ 116 w 116"/>
                <a:gd name="T15" fmla="*/ 13 h 129"/>
                <a:gd name="T16" fmla="*/ 116 w 116"/>
                <a:gd name="T17" fmla="*/ 1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29">
                  <a:moveTo>
                    <a:pt x="116" y="116"/>
                  </a:moveTo>
                  <a:cubicBezTo>
                    <a:pt x="116" y="123"/>
                    <a:pt x="109" y="129"/>
                    <a:pt x="100" y="129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7" y="129"/>
                    <a:pt x="0" y="123"/>
                    <a:pt x="0" y="11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6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9" y="0"/>
                    <a:pt x="116" y="6"/>
                    <a:pt x="116" y="13"/>
                  </a:cubicBezTo>
                  <a:lnTo>
                    <a:pt x="116" y="1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4900613" y="4033838"/>
              <a:ext cx="63500" cy="36513"/>
            </a:xfrm>
            <a:custGeom>
              <a:avLst/>
              <a:gdLst>
                <a:gd name="T0" fmla="*/ 17 w 17"/>
                <a:gd name="T1" fmla="*/ 5 h 10"/>
                <a:gd name="T2" fmla="*/ 12 w 17"/>
                <a:gd name="T3" fmla="*/ 10 h 10"/>
                <a:gd name="T4" fmla="*/ 4 w 17"/>
                <a:gd name="T5" fmla="*/ 10 h 10"/>
                <a:gd name="T6" fmla="*/ 0 w 17"/>
                <a:gd name="T7" fmla="*/ 5 h 10"/>
                <a:gd name="T8" fmla="*/ 0 w 17"/>
                <a:gd name="T9" fmla="*/ 5 h 10"/>
                <a:gd name="T10" fmla="*/ 4 w 17"/>
                <a:gd name="T11" fmla="*/ 0 h 10"/>
                <a:gd name="T12" fmla="*/ 12 w 17"/>
                <a:gd name="T13" fmla="*/ 0 h 10"/>
                <a:gd name="T14" fmla="*/ 17 w 17"/>
                <a:gd name="T1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7" y="5"/>
                  </a:moveTo>
                  <a:cubicBezTo>
                    <a:pt x="17" y="8"/>
                    <a:pt x="15" y="10"/>
                    <a:pt x="12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2"/>
                    <a:pt x="17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4994275" y="4033838"/>
              <a:ext cx="65088" cy="36513"/>
            </a:xfrm>
            <a:custGeom>
              <a:avLst/>
              <a:gdLst>
                <a:gd name="T0" fmla="*/ 17 w 17"/>
                <a:gd name="T1" fmla="*/ 5 h 10"/>
                <a:gd name="T2" fmla="*/ 12 w 17"/>
                <a:gd name="T3" fmla="*/ 10 h 10"/>
                <a:gd name="T4" fmla="*/ 5 w 17"/>
                <a:gd name="T5" fmla="*/ 10 h 10"/>
                <a:gd name="T6" fmla="*/ 0 w 17"/>
                <a:gd name="T7" fmla="*/ 5 h 10"/>
                <a:gd name="T8" fmla="*/ 0 w 17"/>
                <a:gd name="T9" fmla="*/ 5 h 10"/>
                <a:gd name="T10" fmla="*/ 5 w 17"/>
                <a:gd name="T11" fmla="*/ 0 h 10"/>
                <a:gd name="T12" fmla="*/ 12 w 17"/>
                <a:gd name="T13" fmla="*/ 0 h 10"/>
                <a:gd name="T14" fmla="*/ 17 w 17"/>
                <a:gd name="T1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7" y="5"/>
                  </a:moveTo>
                  <a:cubicBezTo>
                    <a:pt x="17" y="8"/>
                    <a:pt x="15" y="10"/>
                    <a:pt x="12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7" y="2"/>
                    <a:pt x="17" y="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4182268" y="4010223"/>
              <a:ext cx="374650" cy="15478"/>
            </a:xfrm>
            <a:custGeom>
              <a:avLst/>
              <a:gdLst>
                <a:gd name="T0" fmla="*/ 82 w 99"/>
                <a:gd name="T1" fmla="*/ 4 h 8"/>
                <a:gd name="T2" fmla="*/ 86 w 99"/>
                <a:gd name="T3" fmla="*/ 0 h 8"/>
                <a:gd name="T4" fmla="*/ 95 w 99"/>
                <a:gd name="T5" fmla="*/ 0 h 8"/>
                <a:gd name="T6" fmla="*/ 99 w 99"/>
                <a:gd name="T7" fmla="*/ 4 h 8"/>
                <a:gd name="T8" fmla="*/ 95 w 99"/>
                <a:gd name="T9" fmla="*/ 8 h 8"/>
                <a:gd name="T10" fmla="*/ 69 w 99"/>
                <a:gd name="T11" fmla="*/ 8 h 8"/>
                <a:gd name="T12" fmla="*/ 65 w 99"/>
                <a:gd name="T13" fmla="*/ 4 h 8"/>
                <a:gd name="T14" fmla="*/ 69 w 99"/>
                <a:gd name="T15" fmla="*/ 0 h 8"/>
                <a:gd name="T16" fmla="*/ 82 w 99"/>
                <a:gd name="T17" fmla="*/ 4 h 8"/>
                <a:gd name="T18" fmla="*/ 78 w 99"/>
                <a:gd name="T19" fmla="*/ 8 h 8"/>
                <a:gd name="T20" fmla="*/ 69 w 99"/>
                <a:gd name="T21" fmla="*/ 8 h 8"/>
                <a:gd name="T22" fmla="*/ 48 w 99"/>
                <a:gd name="T23" fmla="*/ 4 h 8"/>
                <a:gd name="T24" fmla="*/ 52 w 99"/>
                <a:gd name="T25" fmla="*/ 0 h 8"/>
                <a:gd name="T26" fmla="*/ 61 w 99"/>
                <a:gd name="T27" fmla="*/ 0 h 8"/>
                <a:gd name="T28" fmla="*/ 65 w 99"/>
                <a:gd name="T29" fmla="*/ 4 h 8"/>
                <a:gd name="T30" fmla="*/ 61 w 99"/>
                <a:gd name="T31" fmla="*/ 8 h 8"/>
                <a:gd name="T32" fmla="*/ 35 w 99"/>
                <a:gd name="T33" fmla="*/ 8 h 8"/>
                <a:gd name="T34" fmla="*/ 31 w 99"/>
                <a:gd name="T35" fmla="*/ 4 h 8"/>
                <a:gd name="T36" fmla="*/ 35 w 99"/>
                <a:gd name="T37" fmla="*/ 0 h 8"/>
                <a:gd name="T38" fmla="*/ 48 w 99"/>
                <a:gd name="T39" fmla="*/ 4 h 8"/>
                <a:gd name="T40" fmla="*/ 44 w 99"/>
                <a:gd name="T41" fmla="*/ 8 h 8"/>
                <a:gd name="T42" fmla="*/ 35 w 99"/>
                <a:gd name="T43" fmla="*/ 8 h 8"/>
                <a:gd name="T44" fmla="*/ 14 w 99"/>
                <a:gd name="T45" fmla="*/ 4 h 8"/>
                <a:gd name="T46" fmla="*/ 18 w 99"/>
                <a:gd name="T47" fmla="*/ 0 h 8"/>
                <a:gd name="T48" fmla="*/ 27 w 99"/>
                <a:gd name="T49" fmla="*/ 0 h 8"/>
                <a:gd name="T50" fmla="*/ 31 w 99"/>
                <a:gd name="T51" fmla="*/ 4 h 8"/>
                <a:gd name="T52" fmla="*/ 27 w 99"/>
                <a:gd name="T53" fmla="*/ 8 h 8"/>
                <a:gd name="T54" fmla="*/ 4 w 99"/>
                <a:gd name="T55" fmla="*/ 8 h 8"/>
                <a:gd name="T56" fmla="*/ 0 w 99"/>
                <a:gd name="T57" fmla="*/ 4 h 8"/>
                <a:gd name="T58" fmla="*/ 4 w 99"/>
                <a:gd name="T59" fmla="*/ 0 h 8"/>
                <a:gd name="T60" fmla="*/ 14 w 99"/>
                <a:gd name="T61" fmla="*/ 4 h 8"/>
                <a:gd name="T62" fmla="*/ 9 w 99"/>
                <a:gd name="T63" fmla="*/ 8 h 8"/>
                <a:gd name="T64" fmla="*/ 4 w 99"/>
                <a:gd name="T6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8">
                  <a:moveTo>
                    <a:pt x="86" y="8"/>
                  </a:moveTo>
                  <a:cubicBezTo>
                    <a:pt x="84" y="8"/>
                    <a:pt x="82" y="6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2"/>
                    <a:pt x="84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7" y="0"/>
                    <a:pt x="99" y="2"/>
                    <a:pt x="99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99" y="6"/>
                    <a:pt x="97" y="8"/>
                    <a:pt x="95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6" y="8"/>
                    <a:pt x="86" y="8"/>
                    <a:pt x="86" y="8"/>
                  </a:cubicBezTo>
                  <a:close/>
                  <a:moveTo>
                    <a:pt x="69" y="8"/>
                  </a:moveTo>
                  <a:cubicBezTo>
                    <a:pt x="67" y="8"/>
                    <a:pt x="65" y="6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7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2" y="2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6"/>
                    <a:pt x="80" y="8"/>
                    <a:pt x="78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69" y="8"/>
                    <a:pt x="69" y="8"/>
                    <a:pt x="69" y="8"/>
                  </a:cubicBezTo>
                  <a:close/>
                  <a:moveTo>
                    <a:pt x="52" y="8"/>
                  </a:moveTo>
                  <a:cubicBezTo>
                    <a:pt x="50" y="8"/>
                    <a:pt x="48" y="6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2"/>
                    <a:pt x="50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6"/>
                    <a:pt x="63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52" y="8"/>
                    <a:pt x="52" y="8"/>
                    <a:pt x="52" y="8"/>
                  </a:cubicBezTo>
                  <a:close/>
                  <a:moveTo>
                    <a:pt x="35" y="8"/>
                  </a:moveTo>
                  <a:cubicBezTo>
                    <a:pt x="33" y="8"/>
                    <a:pt x="31" y="6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2"/>
                    <a:pt x="33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6"/>
                    <a:pt x="46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35" y="8"/>
                    <a:pt x="35" y="8"/>
                    <a:pt x="35" y="8"/>
                  </a:cubicBezTo>
                  <a:close/>
                  <a:moveTo>
                    <a:pt x="18" y="8"/>
                  </a:moveTo>
                  <a:cubicBezTo>
                    <a:pt x="16" y="8"/>
                    <a:pt x="14" y="6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2"/>
                    <a:pt x="16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6"/>
                    <a:pt x="29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18" y="8"/>
                    <a:pt x="18" y="8"/>
                    <a:pt x="18" y="8"/>
                  </a:cubicBezTo>
                  <a:close/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2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6"/>
                    <a:pt x="12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4182467" y="3897313"/>
              <a:ext cx="15478" cy="128588"/>
            </a:xfrm>
            <a:custGeom>
              <a:avLst/>
              <a:gdLst>
                <a:gd name="T0" fmla="*/ 0 w 8"/>
                <a:gd name="T1" fmla="*/ 30 h 34"/>
                <a:gd name="T2" fmla="*/ 0 w 8"/>
                <a:gd name="T3" fmla="*/ 21 h 34"/>
                <a:gd name="T4" fmla="*/ 4 w 8"/>
                <a:gd name="T5" fmla="*/ 17 h 34"/>
                <a:gd name="T6" fmla="*/ 4 w 8"/>
                <a:gd name="T7" fmla="*/ 17 h 34"/>
                <a:gd name="T8" fmla="*/ 0 w 8"/>
                <a:gd name="T9" fmla="*/ 13 h 34"/>
                <a:gd name="T10" fmla="*/ 0 w 8"/>
                <a:gd name="T11" fmla="*/ 13 h 34"/>
                <a:gd name="T12" fmla="*/ 0 w 8"/>
                <a:gd name="T13" fmla="*/ 4 h 34"/>
                <a:gd name="T14" fmla="*/ 4 w 8"/>
                <a:gd name="T15" fmla="*/ 0 h 34"/>
                <a:gd name="T16" fmla="*/ 4 w 8"/>
                <a:gd name="T17" fmla="*/ 0 h 34"/>
                <a:gd name="T18" fmla="*/ 8 w 8"/>
                <a:gd name="T19" fmla="*/ 4 h 34"/>
                <a:gd name="T20" fmla="*/ 8 w 8"/>
                <a:gd name="T21" fmla="*/ 4 h 34"/>
                <a:gd name="T22" fmla="*/ 8 w 8"/>
                <a:gd name="T23" fmla="*/ 13 h 34"/>
                <a:gd name="T24" fmla="*/ 4 w 8"/>
                <a:gd name="T25" fmla="*/ 17 h 34"/>
                <a:gd name="T26" fmla="*/ 4 w 8"/>
                <a:gd name="T27" fmla="*/ 17 h 34"/>
                <a:gd name="T28" fmla="*/ 8 w 8"/>
                <a:gd name="T29" fmla="*/ 21 h 34"/>
                <a:gd name="T30" fmla="*/ 8 w 8"/>
                <a:gd name="T31" fmla="*/ 21 h 34"/>
                <a:gd name="T32" fmla="*/ 8 w 8"/>
                <a:gd name="T33" fmla="*/ 30 h 34"/>
                <a:gd name="T34" fmla="*/ 4 w 8"/>
                <a:gd name="T35" fmla="*/ 34 h 34"/>
                <a:gd name="T36" fmla="*/ 4 w 8"/>
                <a:gd name="T37" fmla="*/ 34 h 34"/>
                <a:gd name="T38" fmla="*/ 0 w 8"/>
                <a:gd name="T39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34">
                  <a:moveTo>
                    <a:pt x="0" y="3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2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5"/>
                    <a:pt x="7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7" y="17"/>
                    <a:pt x="8" y="19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2"/>
                    <a:pt x="7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2" y="34"/>
                    <a:pt x="0" y="32"/>
                    <a:pt x="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4130675" y="3856038"/>
              <a:ext cx="63500" cy="63500"/>
            </a:xfrm>
            <a:custGeom>
              <a:avLst/>
              <a:gdLst>
                <a:gd name="T0" fmla="*/ 0 w 17"/>
                <a:gd name="T1" fmla="*/ 17 h 17"/>
                <a:gd name="T2" fmla="*/ 0 w 17"/>
                <a:gd name="T3" fmla="*/ 16 h 17"/>
                <a:gd name="T4" fmla="*/ 0 w 17"/>
                <a:gd name="T5" fmla="*/ 16 h 17"/>
                <a:gd name="T6" fmla="*/ 15 w 17"/>
                <a:gd name="T7" fmla="*/ 1 h 17"/>
                <a:gd name="T8" fmla="*/ 17 w 17"/>
                <a:gd name="T9" fmla="*/ 1 h 17"/>
                <a:gd name="T10" fmla="*/ 17 w 17"/>
                <a:gd name="T11" fmla="*/ 1 h 17"/>
                <a:gd name="T12" fmla="*/ 17 w 17"/>
                <a:gd name="T13" fmla="*/ 2 h 17"/>
                <a:gd name="T14" fmla="*/ 17 w 17"/>
                <a:gd name="T15" fmla="*/ 2 h 17"/>
                <a:gd name="T16" fmla="*/ 2 w 17"/>
                <a:gd name="T17" fmla="*/ 17 h 17"/>
                <a:gd name="T18" fmla="*/ 1 w 17"/>
                <a:gd name="T19" fmla="*/ 17 h 17"/>
                <a:gd name="T20" fmla="*/ 1 w 17"/>
                <a:gd name="T21" fmla="*/ 17 h 17"/>
                <a:gd name="T22" fmla="*/ 0 w 17"/>
                <a:gd name="T2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4183063" y="3856038"/>
              <a:ext cx="65088" cy="63500"/>
            </a:xfrm>
            <a:custGeom>
              <a:avLst/>
              <a:gdLst>
                <a:gd name="T0" fmla="*/ 15 w 17"/>
                <a:gd name="T1" fmla="*/ 17 h 17"/>
                <a:gd name="T2" fmla="*/ 0 w 17"/>
                <a:gd name="T3" fmla="*/ 2 h 17"/>
                <a:gd name="T4" fmla="*/ 0 w 17"/>
                <a:gd name="T5" fmla="*/ 1 h 17"/>
                <a:gd name="T6" fmla="*/ 0 w 17"/>
                <a:gd name="T7" fmla="*/ 1 h 17"/>
                <a:gd name="T8" fmla="*/ 2 w 17"/>
                <a:gd name="T9" fmla="*/ 1 h 17"/>
                <a:gd name="T10" fmla="*/ 2 w 17"/>
                <a:gd name="T11" fmla="*/ 1 h 17"/>
                <a:gd name="T12" fmla="*/ 17 w 17"/>
                <a:gd name="T13" fmla="*/ 16 h 17"/>
                <a:gd name="T14" fmla="*/ 17 w 17"/>
                <a:gd name="T15" fmla="*/ 17 h 17"/>
                <a:gd name="T16" fmla="*/ 17 w 17"/>
                <a:gd name="T17" fmla="*/ 17 h 17"/>
                <a:gd name="T18" fmla="*/ 16 w 17"/>
                <a:gd name="T19" fmla="*/ 17 h 17"/>
                <a:gd name="T20" fmla="*/ 16 w 17"/>
                <a:gd name="T21" fmla="*/ 17 h 17"/>
                <a:gd name="T22" fmla="*/ 15 w 17"/>
                <a:gd name="T2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7">
                  <a:moveTo>
                    <a:pt x="15" y="17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4591050" y="2869366"/>
              <a:ext cx="373063" cy="16277"/>
            </a:xfrm>
            <a:custGeom>
              <a:avLst/>
              <a:gdLst>
                <a:gd name="T0" fmla="*/ 86 w 99"/>
                <a:gd name="T1" fmla="*/ 4 h 9"/>
                <a:gd name="T2" fmla="*/ 90 w 99"/>
                <a:gd name="T3" fmla="*/ 0 h 9"/>
                <a:gd name="T4" fmla="*/ 95 w 99"/>
                <a:gd name="T5" fmla="*/ 0 h 9"/>
                <a:gd name="T6" fmla="*/ 99 w 99"/>
                <a:gd name="T7" fmla="*/ 4 h 9"/>
                <a:gd name="T8" fmla="*/ 95 w 99"/>
                <a:gd name="T9" fmla="*/ 9 h 9"/>
                <a:gd name="T10" fmla="*/ 73 w 99"/>
                <a:gd name="T11" fmla="*/ 9 h 9"/>
                <a:gd name="T12" fmla="*/ 69 w 99"/>
                <a:gd name="T13" fmla="*/ 4 h 9"/>
                <a:gd name="T14" fmla="*/ 73 w 99"/>
                <a:gd name="T15" fmla="*/ 0 h 9"/>
                <a:gd name="T16" fmla="*/ 86 w 99"/>
                <a:gd name="T17" fmla="*/ 4 h 9"/>
                <a:gd name="T18" fmla="*/ 81 w 99"/>
                <a:gd name="T19" fmla="*/ 9 h 9"/>
                <a:gd name="T20" fmla="*/ 73 w 99"/>
                <a:gd name="T21" fmla="*/ 9 h 9"/>
                <a:gd name="T22" fmla="*/ 51 w 99"/>
                <a:gd name="T23" fmla="*/ 4 h 9"/>
                <a:gd name="T24" fmla="*/ 56 w 99"/>
                <a:gd name="T25" fmla="*/ 0 h 9"/>
                <a:gd name="T26" fmla="*/ 64 w 99"/>
                <a:gd name="T27" fmla="*/ 0 h 9"/>
                <a:gd name="T28" fmla="*/ 69 w 99"/>
                <a:gd name="T29" fmla="*/ 4 h 9"/>
                <a:gd name="T30" fmla="*/ 64 w 99"/>
                <a:gd name="T31" fmla="*/ 9 h 9"/>
                <a:gd name="T32" fmla="*/ 39 w 99"/>
                <a:gd name="T33" fmla="*/ 9 h 9"/>
                <a:gd name="T34" fmla="*/ 34 w 99"/>
                <a:gd name="T35" fmla="*/ 4 h 9"/>
                <a:gd name="T36" fmla="*/ 39 w 99"/>
                <a:gd name="T37" fmla="*/ 0 h 9"/>
                <a:gd name="T38" fmla="*/ 51 w 99"/>
                <a:gd name="T39" fmla="*/ 4 h 9"/>
                <a:gd name="T40" fmla="*/ 47 w 99"/>
                <a:gd name="T41" fmla="*/ 9 h 9"/>
                <a:gd name="T42" fmla="*/ 39 w 99"/>
                <a:gd name="T43" fmla="*/ 9 h 9"/>
                <a:gd name="T44" fmla="*/ 17 w 99"/>
                <a:gd name="T45" fmla="*/ 4 h 9"/>
                <a:gd name="T46" fmla="*/ 22 w 99"/>
                <a:gd name="T47" fmla="*/ 0 h 9"/>
                <a:gd name="T48" fmla="*/ 30 w 99"/>
                <a:gd name="T49" fmla="*/ 0 h 9"/>
                <a:gd name="T50" fmla="*/ 34 w 99"/>
                <a:gd name="T51" fmla="*/ 4 h 9"/>
                <a:gd name="T52" fmla="*/ 30 w 99"/>
                <a:gd name="T53" fmla="*/ 9 h 9"/>
                <a:gd name="T54" fmla="*/ 5 w 99"/>
                <a:gd name="T55" fmla="*/ 9 h 9"/>
                <a:gd name="T56" fmla="*/ 0 w 99"/>
                <a:gd name="T57" fmla="*/ 4 h 9"/>
                <a:gd name="T58" fmla="*/ 5 w 99"/>
                <a:gd name="T59" fmla="*/ 0 h 9"/>
                <a:gd name="T60" fmla="*/ 17 w 99"/>
                <a:gd name="T61" fmla="*/ 4 h 9"/>
                <a:gd name="T62" fmla="*/ 13 w 99"/>
                <a:gd name="T63" fmla="*/ 9 h 9"/>
                <a:gd name="T64" fmla="*/ 5 w 99"/>
                <a:gd name="T6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9">
                  <a:moveTo>
                    <a:pt x="90" y="9"/>
                  </a:moveTo>
                  <a:cubicBezTo>
                    <a:pt x="87" y="9"/>
                    <a:pt x="86" y="7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2"/>
                    <a:pt x="87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8" y="0"/>
                    <a:pt x="99" y="2"/>
                    <a:pt x="99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99" y="7"/>
                    <a:pt x="98" y="9"/>
                    <a:pt x="95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0" y="9"/>
                    <a:pt x="90" y="9"/>
                    <a:pt x="90" y="9"/>
                  </a:cubicBezTo>
                  <a:close/>
                  <a:moveTo>
                    <a:pt x="73" y="9"/>
                  </a:moveTo>
                  <a:cubicBezTo>
                    <a:pt x="70" y="9"/>
                    <a:pt x="69" y="7"/>
                    <a:pt x="69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2"/>
                    <a:pt x="70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7"/>
                    <a:pt x="84" y="9"/>
                    <a:pt x="81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3" y="9"/>
                    <a:pt x="73" y="9"/>
                    <a:pt x="73" y="9"/>
                  </a:cubicBezTo>
                  <a:close/>
                  <a:moveTo>
                    <a:pt x="56" y="9"/>
                  </a:moveTo>
                  <a:cubicBezTo>
                    <a:pt x="53" y="9"/>
                    <a:pt x="51" y="7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2"/>
                    <a:pt x="53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7" y="0"/>
                    <a:pt x="69" y="2"/>
                    <a:pt x="69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7"/>
                    <a:pt x="67" y="9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56" y="9"/>
                    <a:pt x="56" y="9"/>
                    <a:pt x="56" y="9"/>
                  </a:cubicBezTo>
                  <a:close/>
                  <a:moveTo>
                    <a:pt x="39" y="9"/>
                  </a:moveTo>
                  <a:cubicBezTo>
                    <a:pt x="36" y="9"/>
                    <a:pt x="34" y="7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2"/>
                    <a:pt x="3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0"/>
                    <a:pt x="51" y="2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7"/>
                    <a:pt x="50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9"/>
                    <a:pt x="39" y="9"/>
                    <a:pt x="39" y="9"/>
                  </a:cubicBezTo>
                  <a:close/>
                  <a:moveTo>
                    <a:pt x="22" y="9"/>
                  </a:moveTo>
                  <a:cubicBezTo>
                    <a:pt x="19" y="9"/>
                    <a:pt x="17" y="7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2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4" y="2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7"/>
                    <a:pt x="33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2" y="9"/>
                    <a:pt x="22" y="9"/>
                    <a:pt x="22" y="9"/>
                  </a:cubicBezTo>
                  <a:close/>
                  <a:moveTo>
                    <a:pt x="5" y="9"/>
                  </a:moveTo>
                  <a:cubicBezTo>
                    <a:pt x="2" y="9"/>
                    <a:pt x="0" y="7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7"/>
                    <a:pt x="15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5" y="9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4950042" y="2867026"/>
              <a:ext cx="17026" cy="128588"/>
            </a:xfrm>
            <a:custGeom>
              <a:avLst/>
              <a:gdLst>
                <a:gd name="T0" fmla="*/ 0 w 8"/>
                <a:gd name="T1" fmla="*/ 30 h 34"/>
                <a:gd name="T2" fmla="*/ 0 w 8"/>
                <a:gd name="T3" fmla="*/ 21 h 34"/>
                <a:gd name="T4" fmla="*/ 4 w 8"/>
                <a:gd name="T5" fmla="*/ 17 h 34"/>
                <a:gd name="T6" fmla="*/ 4 w 8"/>
                <a:gd name="T7" fmla="*/ 17 h 34"/>
                <a:gd name="T8" fmla="*/ 8 w 8"/>
                <a:gd name="T9" fmla="*/ 21 h 34"/>
                <a:gd name="T10" fmla="*/ 8 w 8"/>
                <a:gd name="T11" fmla="*/ 21 h 34"/>
                <a:gd name="T12" fmla="*/ 8 w 8"/>
                <a:gd name="T13" fmla="*/ 30 h 34"/>
                <a:gd name="T14" fmla="*/ 4 w 8"/>
                <a:gd name="T15" fmla="*/ 34 h 34"/>
                <a:gd name="T16" fmla="*/ 4 w 8"/>
                <a:gd name="T17" fmla="*/ 34 h 34"/>
                <a:gd name="T18" fmla="*/ 0 w 8"/>
                <a:gd name="T19" fmla="*/ 30 h 34"/>
                <a:gd name="T20" fmla="*/ 0 w 8"/>
                <a:gd name="T21" fmla="*/ 13 h 34"/>
                <a:gd name="T22" fmla="*/ 0 w 8"/>
                <a:gd name="T23" fmla="*/ 4 h 34"/>
                <a:gd name="T24" fmla="*/ 4 w 8"/>
                <a:gd name="T25" fmla="*/ 0 h 34"/>
                <a:gd name="T26" fmla="*/ 4 w 8"/>
                <a:gd name="T27" fmla="*/ 0 h 34"/>
                <a:gd name="T28" fmla="*/ 8 w 8"/>
                <a:gd name="T29" fmla="*/ 4 h 34"/>
                <a:gd name="T30" fmla="*/ 8 w 8"/>
                <a:gd name="T31" fmla="*/ 4 h 34"/>
                <a:gd name="T32" fmla="*/ 8 w 8"/>
                <a:gd name="T33" fmla="*/ 13 h 34"/>
                <a:gd name="T34" fmla="*/ 4 w 8"/>
                <a:gd name="T35" fmla="*/ 17 h 34"/>
                <a:gd name="T36" fmla="*/ 4 w 8"/>
                <a:gd name="T37" fmla="*/ 17 h 34"/>
                <a:gd name="T38" fmla="*/ 0 w 8"/>
                <a:gd name="T3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34">
                  <a:moveTo>
                    <a:pt x="0" y="3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2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7" y="17"/>
                    <a:pt x="8" y="19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2"/>
                    <a:pt x="7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2" y="34"/>
                    <a:pt x="0" y="32"/>
                    <a:pt x="0" y="30"/>
                  </a:cubicBezTo>
                  <a:close/>
                  <a:moveTo>
                    <a:pt x="0" y="13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5"/>
                    <a:pt x="7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5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4956174" y="2971801"/>
              <a:ext cx="66675" cy="65088"/>
            </a:xfrm>
            <a:custGeom>
              <a:avLst/>
              <a:gdLst>
                <a:gd name="T0" fmla="*/ 1 w 18"/>
                <a:gd name="T1" fmla="*/ 16 h 17"/>
                <a:gd name="T2" fmla="*/ 1 w 18"/>
                <a:gd name="T3" fmla="*/ 15 h 17"/>
                <a:gd name="T4" fmla="*/ 1 w 18"/>
                <a:gd name="T5" fmla="*/ 15 h 17"/>
                <a:gd name="T6" fmla="*/ 16 w 18"/>
                <a:gd name="T7" fmla="*/ 0 h 17"/>
                <a:gd name="T8" fmla="*/ 17 w 18"/>
                <a:gd name="T9" fmla="*/ 0 h 17"/>
                <a:gd name="T10" fmla="*/ 17 w 18"/>
                <a:gd name="T11" fmla="*/ 0 h 17"/>
                <a:gd name="T12" fmla="*/ 17 w 18"/>
                <a:gd name="T13" fmla="*/ 2 h 17"/>
                <a:gd name="T14" fmla="*/ 17 w 18"/>
                <a:gd name="T15" fmla="*/ 2 h 17"/>
                <a:gd name="T16" fmla="*/ 2 w 18"/>
                <a:gd name="T17" fmla="*/ 16 h 17"/>
                <a:gd name="T18" fmla="*/ 2 w 18"/>
                <a:gd name="T19" fmla="*/ 17 h 17"/>
                <a:gd name="T20" fmla="*/ 2 w 18"/>
                <a:gd name="T21" fmla="*/ 17 h 17"/>
                <a:gd name="T22" fmla="*/ 1 w 18"/>
                <a:gd name="T2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7">
                  <a:moveTo>
                    <a:pt x="1" y="16"/>
                  </a:moveTo>
                  <a:cubicBezTo>
                    <a:pt x="0" y="16"/>
                    <a:pt x="0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1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1" y="17"/>
                    <a:pt x="1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4897437" y="2971801"/>
              <a:ext cx="65088" cy="65088"/>
            </a:xfrm>
            <a:custGeom>
              <a:avLst/>
              <a:gdLst>
                <a:gd name="T0" fmla="*/ 15 w 17"/>
                <a:gd name="T1" fmla="*/ 16 h 17"/>
                <a:gd name="T2" fmla="*/ 1 w 17"/>
                <a:gd name="T3" fmla="*/ 2 h 17"/>
                <a:gd name="T4" fmla="*/ 1 w 17"/>
                <a:gd name="T5" fmla="*/ 0 h 17"/>
                <a:gd name="T6" fmla="*/ 1 w 17"/>
                <a:gd name="T7" fmla="*/ 0 h 17"/>
                <a:gd name="T8" fmla="*/ 2 w 17"/>
                <a:gd name="T9" fmla="*/ 0 h 17"/>
                <a:gd name="T10" fmla="*/ 2 w 17"/>
                <a:gd name="T11" fmla="*/ 0 h 17"/>
                <a:gd name="T12" fmla="*/ 17 w 17"/>
                <a:gd name="T13" fmla="*/ 15 h 17"/>
                <a:gd name="T14" fmla="*/ 17 w 17"/>
                <a:gd name="T15" fmla="*/ 16 h 17"/>
                <a:gd name="T16" fmla="*/ 17 w 17"/>
                <a:gd name="T17" fmla="*/ 16 h 17"/>
                <a:gd name="T18" fmla="*/ 16 w 17"/>
                <a:gd name="T19" fmla="*/ 17 h 17"/>
                <a:gd name="T20" fmla="*/ 16 w 17"/>
                <a:gd name="T21" fmla="*/ 17 h 17"/>
                <a:gd name="T22" fmla="*/ 15 w 17"/>
                <a:gd name="T2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7">
                  <a:moveTo>
                    <a:pt x="15" y="16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3834981" y="306734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冗余备份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150729"/>
            <a:ext cx="8324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将每个文件存储成一系列数据块（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Block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），默认块大小为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64MB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（可配置）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为了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容错，文件的所有数据块都会有副本（副本数量即复制因子，可配置）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的文件都是一次性写入的，并且严格限制为任何时候都只有一个写用户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accent6"/>
                </a:solidFill>
              </a:rPr>
              <a:t>HDFS</a:t>
            </a:r>
            <a:r>
              <a:rPr lang="zh-CN" altLang="en-US" sz="2800" b="1">
                <a:solidFill>
                  <a:schemeClr val="accent6"/>
                </a:solidFill>
              </a:rPr>
              <a:t>内部特性</a:t>
            </a:r>
            <a:endParaRPr lang="zh-CN" altLang="en-US" sz="2800" b="1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827602" y="306605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副本存放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150729"/>
            <a:ext cx="83248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集群一般运行在多个机架上，不同机架上机器的通信需要通过交换机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采用机架感知（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Rack-aware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）的策略来改进数据的可靠性、可用性和网络带宽的利用率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机架的错误远比节点的错误少，这个策略可以防止整个机架失效时数据丢失，提高数据的可靠性和可用性，又能保证性能。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内部特性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3986920" y="1809437"/>
            <a:ext cx="1097136" cy="735643"/>
            <a:chOff x="-4537075" y="1495425"/>
            <a:chExt cx="1238250" cy="830262"/>
          </a:xfrm>
        </p:grpSpPr>
        <p:sp>
          <p:nvSpPr>
            <p:cNvPr id="66" name="Freeform 36"/>
            <p:cNvSpPr/>
            <p:nvPr/>
          </p:nvSpPr>
          <p:spPr bwMode="auto">
            <a:xfrm>
              <a:off x="-4521200" y="1514475"/>
              <a:ext cx="1208088" cy="796925"/>
            </a:xfrm>
            <a:custGeom>
              <a:avLst/>
              <a:gdLst>
                <a:gd name="T0" fmla="*/ 320 w 320"/>
                <a:gd name="T1" fmla="*/ 194 h 211"/>
                <a:gd name="T2" fmla="*/ 303 w 320"/>
                <a:gd name="T3" fmla="*/ 211 h 211"/>
                <a:gd name="T4" fmla="*/ 17 w 320"/>
                <a:gd name="T5" fmla="*/ 211 h 211"/>
                <a:gd name="T6" fmla="*/ 0 w 320"/>
                <a:gd name="T7" fmla="*/ 194 h 211"/>
                <a:gd name="T8" fmla="*/ 0 w 320"/>
                <a:gd name="T9" fmla="*/ 17 h 211"/>
                <a:gd name="T10" fmla="*/ 17 w 320"/>
                <a:gd name="T11" fmla="*/ 0 h 211"/>
                <a:gd name="T12" fmla="*/ 303 w 320"/>
                <a:gd name="T13" fmla="*/ 0 h 211"/>
                <a:gd name="T14" fmla="*/ 320 w 320"/>
                <a:gd name="T15" fmla="*/ 17 h 211"/>
                <a:gd name="T16" fmla="*/ 320 w 320"/>
                <a:gd name="T17" fmla="*/ 19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211">
                  <a:moveTo>
                    <a:pt x="320" y="194"/>
                  </a:moveTo>
                  <a:cubicBezTo>
                    <a:pt x="320" y="203"/>
                    <a:pt x="312" y="211"/>
                    <a:pt x="303" y="211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8" y="211"/>
                    <a:pt x="0" y="203"/>
                    <a:pt x="0" y="19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312" y="0"/>
                    <a:pt x="320" y="7"/>
                    <a:pt x="320" y="17"/>
                  </a:cubicBezTo>
                  <a:lnTo>
                    <a:pt x="320" y="19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7"/>
            <p:cNvSpPr>
              <a:spLocks noEditPoints="1"/>
            </p:cNvSpPr>
            <p:nvPr/>
          </p:nvSpPr>
          <p:spPr bwMode="auto">
            <a:xfrm>
              <a:off x="-4537075" y="1495425"/>
              <a:ext cx="1238250" cy="830262"/>
            </a:xfrm>
            <a:custGeom>
              <a:avLst/>
              <a:gdLst>
                <a:gd name="T0" fmla="*/ 21 w 328"/>
                <a:gd name="T1" fmla="*/ 220 h 220"/>
                <a:gd name="T2" fmla="*/ 0 w 328"/>
                <a:gd name="T3" fmla="*/ 199 h 220"/>
                <a:gd name="T4" fmla="*/ 0 w 328"/>
                <a:gd name="T5" fmla="*/ 199 h 220"/>
                <a:gd name="T6" fmla="*/ 0 w 328"/>
                <a:gd name="T7" fmla="*/ 22 h 220"/>
                <a:gd name="T8" fmla="*/ 21 w 328"/>
                <a:gd name="T9" fmla="*/ 0 h 220"/>
                <a:gd name="T10" fmla="*/ 21 w 328"/>
                <a:gd name="T11" fmla="*/ 0 h 220"/>
                <a:gd name="T12" fmla="*/ 307 w 328"/>
                <a:gd name="T13" fmla="*/ 0 h 220"/>
                <a:gd name="T14" fmla="*/ 328 w 328"/>
                <a:gd name="T15" fmla="*/ 22 h 220"/>
                <a:gd name="T16" fmla="*/ 328 w 328"/>
                <a:gd name="T17" fmla="*/ 22 h 220"/>
                <a:gd name="T18" fmla="*/ 328 w 328"/>
                <a:gd name="T19" fmla="*/ 199 h 220"/>
                <a:gd name="T20" fmla="*/ 328 w 328"/>
                <a:gd name="T21" fmla="*/ 199 h 220"/>
                <a:gd name="T22" fmla="*/ 307 w 328"/>
                <a:gd name="T23" fmla="*/ 220 h 220"/>
                <a:gd name="T24" fmla="*/ 307 w 328"/>
                <a:gd name="T25" fmla="*/ 220 h 220"/>
                <a:gd name="T26" fmla="*/ 21 w 328"/>
                <a:gd name="T27" fmla="*/ 220 h 220"/>
                <a:gd name="T28" fmla="*/ 9 w 328"/>
                <a:gd name="T29" fmla="*/ 22 h 220"/>
                <a:gd name="T30" fmla="*/ 9 w 328"/>
                <a:gd name="T31" fmla="*/ 199 h 220"/>
                <a:gd name="T32" fmla="*/ 21 w 328"/>
                <a:gd name="T33" fmla="*/ 212 h 220"/>
                <a:gd name="T34" fmla="*/ 21 w 328"/>
                <a:gd name="T35" fmla="*/ 212 h 220"/>
                <a:gd name="T36" fmla="*/ 307 w 328"/>
                <a:gd name="T37" fmla="*/ 212 h 220"/>
                <a:gd name="T38" fmla="*/ 320 w 328"/>
                <a:gd name="T39" fmla="*/ 199 h 220"/>
                <a:gd name="T40" fmla="*/ 320 w 328"/>
                <a:gd name="T41" fmla="*/ 199 h 220"/>
                <a:gd name="T42" fmla="*/ 320 w 328"/>
                <a:gd name="T43" fmla="*/ 22 h 220"/>
                <a:gd name="T44" fmla="*/ 307 w 328"/>
                <a:gd name="T45" fmla="*/ 9 h 220"/>
                <a:gd name="T46" fmla="*/ 307 w 328"/>
                <a:gd name="T47" fmla="*/ 9 h 220"/>
                <a:gd name="T48" fmla="*/ 21 w 328"/>
                <a:gd name="T49" fmla="*/ 9 h 220"/>
                <a:gd name="T50" fmla="*/ 9 w 328"/>
                <a:gd name="T51" fmla="*/ 2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8" h="220">
                  <a:moveTo>
                    <a:pt x="21" y="220"/>
                  </a:moveTo>
                  <a:cubicBezTo>
                    <a:pt x="10" y="220"/>
                    <a:pt x="0" y="211"/>
                    <a:pt x="0" y="199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319" y="0"/>
                    <a:pt x="328" y="10"/>
                    <a:pt x="328" y="22"/>
                  </a:cubicBezTo>
                  <a:cubicBezTo>
                    <a:pt x="328" y="22"/>
                    <a:pt x="328" y="22"/>
                    <a:pt x="328" y="22"/>
                  </a:cubicBezTo>
                  <a:cubicBezTo>
                    <a:pt x="328" y="199"/>
                    <a:pt x="328" y="199"/>
                    <a:pt x="328" y="199"/>
                  </a:cubicBezTo>
                  <a:cubicBezTo>
                    <a:pt x="328" y="199"/>
                    <a:pt x="328" y="199"/>
                    <a:pt x="328" y="199"/>
                  </a:cubicBezTo>
                  <a:cubicBezTo>
                    <a:pt x="328" y="211"/>
                    <a:pt x="319" y="220"/>
                    <a:pt x="307" y="220"/>
                  </a:cubicBezTo>
                  <a:cubicBezTo>
                    <a:pt x="307" y="220"/>
                    <a:pt x="307" y="220"/>
                    <a:pt x="307" y="220"/>
                  </a:cubicBezTo>
                  <a:cubicBezTo>
                    <a:pt x="21" y="220"/>
                    <a:pt x="21" y="220"/>
                    <a:pt x="21" y="220"/>
                  </a:cubicBezTo>
                  <a:close/>
                  <a:moveTo>
                    <a:pt x="9" y="22"/>
                  </a:moveTo>
                  <a:cubicBezTo>
                    <a:pt x="9" y="199"/>
                    <a:pt x="9" y="199"/>
                    <a:pt x="9" y="199"/>
                  </a:cubicBezTo>
                  <a:cubicBezTo>
                    <a:pt x="9" y="206"/>
                    <a:pt x="14" y="212"/>
                    <a:pt x="21" y="212"/>
                  </a:cubicBezTo>
                  <a:cubicBezTo>
                    <a:pt x="21" y="212"/>
                    <a:pt x="21" y="212"/>
                    <a:pt x="21" y="212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4" y="212"/>
                    <a:pt x="320" y="206"/>
                    <a:pt x="320" y="199"/>
                  </a:cubicBezTo>
                  <a:cubicBezTo>
                    <a:pt x="320" y="199"/>
                    <a:pt x="320" y="199"/>
                    <a:pt x="320" y="199"/>
                  </a:cubicBezTo>
                  <a:cubicBezTo>
                    <a:pt x="320" y="22"/>
                    <a:pt x="320" y="22"/>
                    <a:pt x="320" y="22"/>
                  </a:cubicBezTo>
                  <a:cubicBezTo>
                    <a:pt x="320" y="15"/>
                    <a:pt x="314" y="9"/>
                    <a:pt x="307" y="9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4" y="9"/>
                    <a:pt x="9" y="15"/>
                    <a:pt x="9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Rectangle 38"/>
            <p:cNvSpPr>
              <a:spLocks noChangeArrowheads="1"/>
            </p:cNvSpPr>
            <p:nvPr/>
          </p:nvSpPr>
          <p:spPr bwMode="auto">
            <a:xfrm>
              <a:off x="-4510088" y="2232025"/>
              <a:ext cx="1181100" cy="714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9"/>
            <p:cNvSpPr>
              <a:spLocks noEditPoints="1"/>
            </p:cNvSpPr>
            <p:nvPr/>
          </p:nvSpPr>
          <p:spPr bwMode="auto">
            <a:xfrm>
              <a:off x="-4457700" y="1831975"/>
              <a:ext cx="312738" cy="479425"/>
            </a:xfrm>
            <a:custGeom>
              <a:avLst/>
              <a:gdLst>
                <a:gd name="T0" fmla="*/ 21 w 83"/>
                <a:gd name="T1" fmla="*/ 127 h 127"/>
                <a:gd name="T2" fmla="*/ 0 w 83"/>
                <a:gd name="T3" fmla="*/ 104 h 127"/>
                <a:gd name="T4" fmla="*/ 0 w 83"/>
                <a:gd name="T5" fmla="*/ 104 h 127"/>
                <a:gd name="T6" fmla="*/ 0 w 83"/>
                <a:gd name="T7" fmla="*/ 23 h 127"/>
                <a:gd name="T8" fmla="*/ 21 w 83"/>
                <a:gd name="T9" fmla="*/ 0 h 127"/>
                <a:gd name="T10" fmla="*/ 21 w 83"/>
                <a:gd name="T11" fmla="*/ 0 h 127"/>
                <a:gd name="T12" fmla="*/ 62 w 83"/>
                <a:gd name="T13" fmla="*/ 0 h 127"/>
                <a:gd name="T14" fmla="*/ 83 w 83"/>
                <a:gd name="T15" fmla="*/ 23 h 127"/>
                <a:gd name="T16" fmla="*/ 83 w 83"/>
                <a:gd name="T17" fmla="*/ 23 h 127"/>
                <a:gd name="T18" fmla="*/ 83 w 83"/>
                <a:gd name="T19" fmla="*/ 104 h 127"/>
                <a:gd name="T20" fmla="*/ 62 w 83"/>
                <a:gd name="T21" fmla="*/ 127 h 127"/>
                <a:gd name="T22" fmla="*/ 62 w 83"/>
                <a:gd name="T23" fmla="*/ 127 h 127"/>
                <a:gd name="T24" fmla="*/ 21 w 83"/>
                <a:gd name="T25" fmla="*/ 127 h 127"/>
                <a:gd name="T26" fmla="*/ 9 w 83"/>
                <a:gd name="T27" fmla="*/ 23 h 127"/>
                <a:gd name="T28" fmla="*/ 9 w 83"/>
                <a:gd name="T29" fmla="*/ 104 h 127"/>
                <a:gd name="T30" fmla="*/ 21 w 83"/>
                <a:gd name="T31" fmla="*/ 118 h 127"/>
                <a:gd name="T32" fmla="*/ 21 w 83"/>
                <a:gd name="T33" fmla="*/ 118 h 127"/>
                <a:gd name="T34" fmla="*/ 62 w 83"/>
                <a:gd name="T35" fmla="*/ 118 h 127"/>
                <a:gd name="T36" fmla="*/ 74 w 83"/>
                <a:gd name="T37" fmla="*/ 104 h 127"/>
                <a:gd name="T38" fmla="*/ 74 w 83"/>
                <a:gd name="T39" fmla="*/ 104 h 127"/>
                <a:gd name="T40" fmla="*/ 74 w 83"/>
                <a:gd name="T41" fmla="*/ 23 h 127"/>
                <a:gd name="T42" fmla="*/ 62 w 83"/>
                <a:gd name="T43" fmla="*/ 9 h 127"/>
                <a:gd name="T44" fmla="*/ 62 w 83"/>
                <a:gd name="T45" fmla="*/ 9 h 127"/>
                <a:gd name="T46" fmla="*/ 21 w 83"/>
                <a:gd name="T47" fmla="*/ 9 h 127"/>
                <a:gd name="T48" fmla="*/ 9 w 83"/>
                <a:gd name="T49" fmla="*/ 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3" h="127">
                  <a:moveTo>
                    <a:pt x="21" y="127"/>
                  </a:moveTo>
                  <a:cubicBezTo>
                    <a:pt x="9" y="127"/>
                    <a:pt x="0" y="116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1"/>
                    <a:pt x="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4" y="0"/>
                    <a:pt x="83" y="11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3" y="116"/>
                    <a:pt x="74" y="127"/>
                    <a:pt x="62" y="127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21" y="127"/>
                    <a:pt x="21" y="127"/>
                    <a:pt x="21" y="127"/>
                  </a:cubicBezTo>
                  <a:close/>
                  <a:moveTo>
                    <a:pt x="9" y="23"/>
                  </a:moveTo>
                  <a:cubicBezTo>
                    <a:pt x="9" y="104"/>
                    <a:pt x="9" y="104"/>
                    <a:pt x="9" y="104"/>
                  </a:cubicBezTo>
                  <a:cubicBezTo>
                    <a:pt x="9" y="112"/>
                    <a:pt x="15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62" y="118"/>
                    <a:pt x="62" y="118"/>
                    <a:pt x="62" y="118"/>
                  </a:cubicBezTo>
                  <a:cubicBezTo>
                    <a:pt x="68" y="118"/>
                    <a:pt x="74" y="112"/>
                    <a:pt x="74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4" y="15"/>
                    <a:pt x="68" y="9"/>
                    <a:pt x="62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5" y="9"/>
                    <a:pt x="9" y="15"/>
                    <a:pt x="9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0"/>
            <p:cNvSpPr/>
            <p:nvPr/>
          </p:nvSpPr>
          <p:spPr bwMode="auto">
            <a:xfrm>
              <a:off x="-4460875" y="1577975"/>
              <a:ext cx="93663" cy="71437"/>
            </a:xfrm>
            <a:custGeom>
              <a:avLst/>
              <a:gdLst>
                <a:gd name="T0" fmla="*/ 25 w 25"/>
                <a:gd name="T1" fmla="*/ 9 h 19"/>
                <a:gd name="T2" fmla="*/ 16 w 25"/>
                <a:gd name="T3" fmla="*/ 19 h 19"/>
                <a:gd name="T4" fmla="*/ 9 w 25"/>
                <a:gd name="T5" fmla="*/ 19 h 19"/>
                <a:gd name="T6" fmla="*/ 0 w 25"/>
                <a:gd name="T7" fmla="*/ 9 h 19"/>
                <a:gd name="T8" fmla="*/ 0 w 25"/>
                <a:gd name="T9" fmla="*/ 9 h 19"/>
                <a:gd name="T10" fmla="*/ 9 w 25"/>
                <a:gd name="T11" fmla="*/ 0 h 19"/>
                <a:gd name="T12" fmla="*/ 16 w 25"/>
                <a:gd name="T13" fmla="*/ 0 h 19"/>
                <a:gd name="T14" fmla="*/ 25 w 25"/>
                <a:gd name="T15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9">
                  <a:moveTo>
                    <a:pt x="25" y="9"/>
                  </a:moveTo>
                  <a:cubicBezTo>
                    <a:pt x="25" y="14"/>
                    <a:pt x="21" y="19"/>
                    <a:pt x="16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" y="19"/>
                    <a:pt x="0" y="1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0"/>
                    <a:pt x="25" y="4"/>
                    <a:pt x="2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41"/>
            <p:cNvSpPr/>
            <p:nvPr/>
          </p:nvSpPr>
          <p:spPr bwMode="auto">
            <a:xfrm>
              <a:off x="-3502025" y="1741488"/>
              <a:ext cx="93663" cy="66675"/>
            </a:xfrm>
            <a:custGeom>
              <a:avLst/>
              <a:gdLst>
                <a:gd name="T0" fmla="*/ 25 w 25"/>
                <a:gd name="T1" fmla="*/ 9 h 18"/>
                <a:gd name="T2" fmla="*/ 16 w 25"/>
                <a:gd name="T3" fmla="*/ 18 h 18"/>
                <a:gd name="T4" fmla="*/ 9 w 25"/>
                <a:gd name="T5" fmla="*/ 18 h 18"/>
                <a:gd name="T6" fmla="*/ 0 w 25"/>
                <a:gd name="T7" fmla="*/ 9 h 18"/>
                <a:gd name="T8" fmla="*/ 0 w 25"/>
                <a:gd name="T9" fmla="*/ 9 h 18"/>
                <a:gd name="T10" fmla="*/ 9 w 25"/>
                <a:gd name="T11" fmla="*/ 0 h 18"/>
                <a:gd name="T12" fmla="*/ 16 w 25"/>
                <a:gd name="T13" fmla="*/ 0 h 18"/>
                <a:gd name="T14" fmla="*/ 25 w 25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8">
                  <a:moveTo>
                    <a:pt x="25" y="9"/>
                  </a:moveTo>
                  <a:cubicBezTo>
                    <a:pt x="25" y="14"/>
                    <a:pt x="21" y="18"/>
                    <a:pt x="16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0"/>
                    <a:pt x="25" y="4"/>
                    <a:pt x="25" y="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42"/>
            <p:cNvSpPr/>
            <p:nvPr/>
          </p:nvSpPr>
          <p:spPr bwMode="auto">
            <a:xfrm>
              <a:off x="-4438650" y="1862138"/>
              <a:ext cx="279400" cy="49212"/>
            </a:xfrm>
            <a:custGeom>
              <a:avLst/>
              <a:gdLst>
                <a:gd name="T0" fmla="*/ 74 w 74"/>
                <a:gd name="T1" fmla="*/ 6 h 13"/>
                <a:gd name="T2" fmla="*/ 66 w 74"/>
                <a:gd name="T3" fmla="*/ 13 h 13"/>
                <a:gd name="T4" fmla="*/ 7 w 74"/>
                <a:gd name="T5" fmla="*/ 13 h 13"/>
                <a:gd name="T6" fmla="*/ 0 w 74"/>
                <a:gd name="T7" fmla="*/ 6 h 13"/>
                <a:gd name="T8" fmla="*/ 0 w 74"/>
                <a:gd name="T9" fmla="*/ 6 h 13"/>
                <a:gd name="T10" fmla="*/ 7 w 74"/>
                <a:gd name="T11" fmla="*/ 0 h 13"/>
                <a:gd name="T12" fmla="*/ 66 w 74"/>
                <a:gd name="T13" fmla="*/ 0 h 13"/>
                <a:gd name="T14" fmla="*/ 74 w 74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13">
                  <a:moveTo>
                    <a:pt x="74" y="6"/>
                  </a:moveTo>
                  <a:cubicBezTo>
                    <a:pt x="74" y="10"/>
                    <a:pt x="70" y="13"/>
                    <a:pt x="6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0" y="0"/>
                    <a:pt x="74" y="3"/>
                    <a:pt x="7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3"/>
            <p:cNvSpPr/>
            <p:nvPr/>
          </p:nvSpPr>
          <p:spPr bwMode="auto">
            <a:xfrm>
              <a:off x="-4306888" y="2005013"/>
              <a:ext cx="139700" cy="33337"/>
            </a:xfrm>
            <a:custGeom>
              <a:avLst/>
              <a:gdLst>
                <a:gd name="T0" fmla="*/ 0 w 88"/>
                <a:gd name="T1" fmla="*/ 21 h 21"/>
                <a:gd name="T2" fmla="*/ 0 w 88"/>
                <a:gd name="T3" fmla="*/ 0 h 21"/>
                <a:gd name="T4" fmla="*/ 88 w 88"/>
                <a:gd name="T5" fmla="*/ 0 h 21"/>
                <a:gd name="T6" fmla="*/ 88 w 88"/>
                <a:gd name="T7" fmla="*/ 21 h 21"/>
                <a:gd name="T8" fmla="*/ 0 w 88"/>
                <a:gd name="T9" fmla="*/ 21 h 21"/>
                <a:gd name="T10" fmla="*/ 0 w 88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21">
                  <a:moveTo>
                    <a:pt x="0" y="21"/>
                  </a:moveTo>
                  <a:lnTo>
                    <a:pt x="0" y="0"/>
                  </a:lnTo>
                  <a:lnTo>
                    <a:pt x="88" y="0"/>
                  </a:lnTo>
                  <a:lnTo>
                    <a:pt x="88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4"/>
            <p:cNvSpPr/>
            <p:nvPr/>
          </p:nvSpPr>
          <p:spPr bwMode="auto">
            <a:xfrm>
              <a:off x="-4306888" y="2103438"/>
              <a:ext cx="139700" cy="30162"/>
            </a:xfrm>
            <a:custGeom>
              <a:avLst/>
              <a:gdLst>
                <a:gd name="T0" fmla="*/ 0 w 88"/>
                <a:gd name="T1" fmla="*/ 19 h 19"/>
                <a:gd name="T2" fmla="*/ 0 w 88"/>
                <a:gd name="T3" fmla="*/ 0 h 19"/>
                <a:gd name="T4" fmla="*/ 88 w 88"/>
                <a:gd name="T5" fmla="*/ 0 h 19"/>
                <a:gd name="T6" fmla="*/ 88 w 88"/>
                <a:gd name="T7" fmla="*/ 19 h 19"/>
                <a:gd name="T8" fmla="*/ 0 w 88"/>
                <a:gd name="T9" fmla="*/ 19 h 19"/>
                <a:gd name="T10" fmla="*/ 0 w 88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9">
                  <a:moveTo>
                    <a:pt x="0" y="19"/>
                  </a:moveTo>
                  <a:lnTo>
                    <a:pt x="0" y="0"/>
                  </a:lnTo>
                  <a:lnTo>
                    <a:pt x="88" y="0"/>
                  </a:lnTo>
                  <a:lnTo>
                    <a:pt x="88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45"/>
            <p:cNvSpPr/>
            <p:nvPr/>
          </p:nvSpPr>
          <p:spPr bwMode="auto">
            <a:xfrm>
              <a:off x="-4087813" y="1657350"/>
              <a:ext cx="695325" cy="427037"/>
            </a:xfrm>
            <a:custGeom>
              <a:avLst/>
              <a:gdLst>
                <a:gd name="T0" fmla="*/ 184 w 184"/>
                <a:gd name="T1" fmla="*/ 96 h 113"/>
                <a:gd name="T2" fmla="*/ 167 w 184"/>
                <a:gd name="T3" fmla="*/ 113 h 113"/>
                <a:gd name="T4" fmla="*/ 17 w 184"/>
                <a:gd name="T5" fmla="*/ 113 h 113"/>
                <a:gd name="T6" fmla="*/ 0 w 184"/>
                <a:gd name="T7" fmla="*/ 96 h 113"/>
                <a:gd name="T8" fmla="*/ 0 w 184"/>
                <a:gd name="T9" fmla="*/ 17 h 113"/>
                <a:gd name="T10" fmla="*/ 17 w 184"/>
                <a:gd name="T11" fmla="*/ 0 h 113"/>
                <a:gd name="T12" fmla="*/ 167 w 184"/>
                <a:gd name="T13" fmla="*/ 0 h 113"/>
                <a:gd name="T14" fmla="*/ 184 w 184"/>
                <a:gd name="T15" fmla="*/ 17 h 113"/>
                <a:gd name="T16" fmla="*/ 184 w 184"/>
                <a:gd name="T17" fmla="*/ 9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113">
                  <a:moveTo>
                    <a:pt x="184" y="96"/>
                  </a:moveTo>
                  <a:cubicBezTo>
                    <a:pt x="184" y="105"/>
                    <a:pt x="177" y="113"/>
                    <a:pt x="167" y="113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8" y="113"/>
                    <a:pt x="0" y="105"/>
                    <a:pt x="0" y="9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7" y="0"/>
                    <a:pt x="184" y="8"/>
                    <a:pt x="184" y="17"/>
                  </a:cubicBezTo>
                  <a:lnTo>
                    <a:pt x="184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6"/>
            <p:cNvSpPr>
              <a:spLocks noEditPoints="1"/>
            </p:cNvSpPr>
            <p:nvPr/>
          </p:nvSpPr>
          <p:spPr bwMode="auto">
            <a:xfrm>
              <a:off x="-4095750" y="1649413"/>
              <a:ext cx="714375" cy="442912"/>
            </a:xfrm>
            <a:custGeom>
              <a:avLst/>
              <a:gdLst>
                <a:gd name="T0" fmla="*/ 19 w 189"/>
                <a:gd name="T1" fmla="*/ 117 h 117"/>
                <a:gd name="T2" fmla="*/ 0 w 189"/>
                <a:gd name="T3" fmla="*/ 98 h 117"/>
                <a:gd name="T4" fmla="*/ 0 w 189"/>
                <a:gd name="T5" fmla="*/ 98 h 117"/>
                <a:gd name="T6" fmla="*/ 0 w 189"/>
                <a:gd name="T7" fmla="*/ 19 h 117"/>
                <a:gd name="T8" fmla="*/ 19 w 189"/>
                <a:gd name="T9" fmla="*/ 0 h 117"/>
                <a:gd name="T10" fmla="*/ 19 w 189"/>
                <a:gd name="T11" fmla="*/ 0 h 117"/>
                <a:gd name="T12" fmla="*/ 169 w 189"/>
                <a:gd name="T13" fmla="*/ 0 h 117"/>
                <a:gd name="T14" fmla="*/ 189 w 189"/>
                <a:gd name="T15" fmla="*/ 19 h 117"/>
                <a:gd name="T16" fmla="*/ 189 w 189"/>
                <a:gd name="T17" fmla="*/ 19 h 117"/>
                <a:gd name="T18" fmla="*/ 189 w 189"/>
                <a:gd name="T19" fmla="*/ 98 h 117"/>
                <a:gd name="T20" fmla="*/ 169 w 189"/>
                <a:gd name="T21" fmla="*/ 117 h 117"/>
                <a:gd name="T22" fmla="*/ 169 w 189"/>
                <a:gd name="T23" fmla="*/ 117 h 117"/>
                <a:gd name="T24" fmla="*/ 19 w 189"/>
                <a:gd name="T25" fmla="*/ 117 h 117"/>
                <a:gd name="T26" fmla="*/ 4 w 189"/>
                <a:gd name="T27" fmla="*/ 19 h 117"/>
                <a:gd name="T28" fmla="*/ 4 w 189"/>
                <a:gd name="T29" fmla="*/ 98 h 117"/>
                <a:gd name="T30" fmla="*/ 19 w 189"/>
                <a:gd name="T31" fmla="*/ 112 h 117"/>
                <a:gd name="T32" fmla="*/ 19 w 189"/>
                <a:gd name="T33" fmla="*/ 112 h 117"/>
                <a:gd name="T34" fmla="*/ 169 w 189"/>
                <a:gd name="T35" fmla="*/ 112 h 117"/>
                <a:gd name="T36" fmla="*/ 184 w 189"/>
                <a:gd name="T37" fmla="*/ 98 h 117"/>
                <a:gd name="T38" fmla="*/ 184 w 189"/>
                <a:gd name="T39" fmla="*/ 98 h 117"/>
                <a:gd name="T40" fmla="*/ 184 w 189"/>
                <a:gd name="T41" fmla="*/ 19 h 117"/>
                <a:gd name="T42" fmla="*/ 169 w 189"/>
                <a:gd name="T43" fmla="*/ 5 h 117"/>
                <a:gd name="T44" fmla="*/ 169 w 189"/>
                <a:gd name="T45" fmla="*/ 5 h 117"/>
                <a:gd name="T46" fmla="*/ 19 w 189"/>
                <a:gd name="T47" fmla="*/ 5 h 117"/>
                <a:gd name="T48" fmla="*/ 4 w 189"/>
                <a:gd name="T49" fmla="*/ 1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9" h="117">
                  <a:moveTo>
                    <a:pt x="19" y="117"/>
                  </a:moveTo>
                  <a:cubicBezTo>
                    <a:pt x="9" y="117"/>
                    <a:pt x="0" y="10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80" y="0"/>
                    <a:pt x="189" y="9"/>
                    <a:pt x="189" y="19"/>
                  </a:cubicBezTo>
                  <a:cubicBezTo>
                    <a:pt x="189" y="19"/>
                    <a:pt x="189" y="19"/>
                    <a:pt x="189" y="19"/>
                  </a:cubicBezTo>
                  <a:cubicBezTo>
                    <a:pt x="189" y="98"/>
                    <a:pt x="189" y="98"/>
                    <a:pt x="189" y="98"/>
                  </a:cubicBezTo>
                  <a:cubicBezTo>
                    <a:pt x="189" y="108"/>
                    <a:pt x="180" y="117"/>
                    <a:pt x="169" y="117"/>
                  </a:cubicBezTo>
                  <a:cubicBezTo>
                    <a:pt x="169" y="117"/>
                    <a:pt x="169" y="117"/>
                    <a:pt x="169" y="117"/>
                  </a:cubicBezTo>
                  <a:cubicBezTo>
                    <a:pt x="19" y="117"/>
                    <a:pt x="19" y="117"/>
                    <a:pt x="19" y="117"/>
                  </a:cubicBezTo>
                  <a:close/>
                  <a:moveTo>
                    <a:pt x="4" y="19"/>
                  </a:moveTo>
                  <a:cubicBezTo>
                    <a:pt x="4" y="98"/>
                    <a:pt x="4" y="98"/>
                    <a:pt x="4" y="98"/>
                  </a:cubicBezTo>
                  <a:cubicBezTo>
                    <a:pt x="4" y="106"/>
                    <a:pt x="11" y="112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69" y="112"/>
                    <a:pt x="169" y="112"/>
                    <a:pt x="169" y="112"/>
                  </a:cubicBezTo>
                  <a:cubicBezTo>
                    <a:pt x="178" y="112"/>
                    <a:pt x="184" y="106"/>
                    <a:pt x="184" y="98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84" y="19"/>
                    <a:pt x="184" y="19"/>
                    <a:pt x="184" y="19"/>
                  </a:cubicBezTo>
                  <a:cubicBezTo>
                    <a:pt x="184" y="11"/>
                    <a:pt x="178" y="5"/>
                    <a:pt x="169" y="5"/>
                  </a:cubicBezTo>
                  <a:cubicBezTo>
                    <a:pt x="169" y="5"/>
                    <a:pt x="169" y="5"/>
                    <a:pt x="16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1" y="5"/>
                    <a:pt x="4" y="11"/>
                    <a:pt x="4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7"/>
            <p:cNvSpPr/>
            <p:nvPr/>
          </p:nvSpPr>
          <p:spPr bwMode="auto">
            <a:xfrm>
              <a:off x="-4087813" y="1741488"/>
              <a:ext cx="698500" cy="0"/>
            </a:xfrm>
            <a:custGeom>
              <a:avLst/>
              <a:gdLst>
                <a:gd name="T0" fmla="*/ 0 w 440"/>
                <a:gd name="T1" fmla="*/ 440 w 440"/>
                <a:gd name="T2" fmla="*/ 0 w 4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40">
                  <a:moveTo>
                    <a:pt x="0" y="0"/>
                  </a:moveTo>
                  <a:lnTo>
                    <a:pt x="4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Line 48"/>
            <p:cNvSpPr>
              <a:spLocks noChangeShapeType="1"/>
            </p:cNvSpPr>
            <p:nvPr/>
          </p:nvSpPr>
          <p:spPr bwMode="auto">
            <a:xfrm>
              <a:off x="-4087813" y="1741488"/>
              <a:ext cx="6985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9"/>
            <p:cNvSpPr/>
            <p:nvPr/>
          </p:nvSpPr>
          <p:spPr bwMode="auto">
            <a:xfrm>
              <a:off x="-4087813" y="1725613"/>
              <a:ext cx="698500" cy="30162"/>
            </a:xfrm>
            <a:custGeom>
              <a:avLst/>
              <a:gdLst>
                <a:gd name="T0" fmla="*/ 0 w 440"/>
                <a:gd name="T1" fmla="*/ 19 h 19"/>
                <a:gd name="T2" fmla="*/ 0 w 440"/>
                <a:gd name="T3" fmla="*/ 0 h 19"/>
                <a:gd name="T4" fmla="*/ 440 w 440"/>
                <a:gd name="T5" fmla="*/ 0 h 19"/>
                <a:gd name="T6" fmla="*/ 440 w 440"/>
                <a:gd name="T7" fmla="*/ 19 h 19"/>
                <a:gd name="T8" fmla="*/ 0 w 440"/>
                <a:gd name="T9" fmla="*/ 19 h 19"/>
                <a:gd name="T10" fmla="*/ 0 w 440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0" h="19">
                  <a:moveTo>
                    <a:pt x="0" y="19"/>
                  </a:moveTo>
                  <a:lnTo>
                    <a:pt x="0" y="0"/>
                  </a:lnTo>
                  <a:lnTo>
                    <a:pt x="440" y="0"/>
                  </a:lnTo>
                  <a:lnTo>
                    <a:pt x="440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"/>
            <p:cNvSpPr/>
            <p:nvPr/>
          </p:nvSpPr>
          <p:spPr bwMode="auto">
            <a:xfrm>
              <a:off x="-3536950" y="1684338"/>
              <a:ext cx="109538" cy="25400"/>
            </a:xfrm>
            <a:custGeom>
              <a:avLst/>
              <a:gdLst>
                <a:gd name="T0" fmla="*/ 29 w 29"/>
                <a:gd name="T1" fmla="*/ 4 h 7"/>
                <a:gd name="T2" fmla="*/ 25 w 29"/>
                <a:gd name="T3" fmla="*/ 7 h 7"/>
                <a:gd name="T4" fmla="*/ 4 w 29"/>
                <a:gd name="T5" fmla="*/ 7 h 7"/>
                <a:gd name="T6" fmla="*/ 0 w 29"/>
                <a:gd name="T7" fmla="*/ 4 h 7"/>
                <a:gd name="T8" fmla="*/ 0 w 29"/>
                <a:gd name="T9" fmla="*/ 4 h 7"/>
                <a:gd name="T10" fmla="*/ 4 w 29"/>
                <a:gd name="T11" fmla="*/ 0 h 7"/>
                <a:gd name="T12" fmla="*/ 25 w 29"/>
                <a:gd name="T13" fmla="*/ 0 h 7"/>
                <a:gd name="T14" fmla="*/ 29 w 29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7">
                  <a:moveTo>
                    <a:pt x="29" y="4"/>
                  </a:moveTo>
                  <a:cubicBezTo>
                    <a:pt x="29" y="6"/>
                    <a:pt x="27" y="7"/>
                    <a:pt x="2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1"/>
                    <a:pt x="29" y="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106" y="3627486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902586" y="154521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数据块副本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541417" y="1914547"/>
            <a:ext cx="5799909" cy="1353196"/>
          </a:xfrm>
          <a:prstGeom prst="roundRect">
            <a:avLst>
              <a:gd name="adj" fmla="val 7014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53963" y="2037147"/>
            <a:ext cx="51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NameNode 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（文件名，副本名，数据块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3963" y="2451807"/>
            <a:ext cx="404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/user/grid/data/part-0, r:3, {1, 2},…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53963" y="2857576"/>
            <a:ext cx="432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/user/grid/data/part-1, r:3, {3, 4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 , 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5},…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3960" y="3517922"/>
            <a:ext cx="2905125" cy="15582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53813" y="3583024"/>
            <a:ext cx="1279762" cy="11411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143125" y="3583024"/>
            <a:ext cx="1244363" cy="11411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88684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1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369967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4</a:t>
            </a: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163043" y="4206664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61329" y="4715475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机架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96627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1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877910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5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891421" y="4206664"/>
            <a:ext cx="329389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296627" y="4206664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3</a:t>
            </a:r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978315" y="3517922"/>
            <a:ext cx="4365585" cy="15582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068168" y="3583024"/>
            <a:ext cx="1279762" cy="11411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557480" y="3583024"/>
            <a:ext cx="1244363" cy="11411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203039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1</a:t>
            </a:r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784322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4</a:t>
            </a:r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577398" y="4206664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587939" y="4715475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机架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710982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1</a:t>
            </a:r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292265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5</a:t>
            </a:r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305776" y="4206664"/>
            <a:ext cx="329389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710982" y="4206664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3</a:t>
            </a:r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7011393" y="3583024"/>
            <a:ext cx="1244363" cy="11411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7746178" y="369500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4</a:t>
            </a: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7759689" y="4206664"/>
            <a:ext cx="329389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5</a:t>
            </a: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164895" y="3982137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961142" y="5472658"/>
            <a:ext cx="1507943" cy="381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DataNode</a:t>
            </a:r>
            <a:endParaRPr lang="zh-CN" altLang="en-US"/>
          </a:p>
        </p:txBody>
      </p:sp>
      <p:cxnSp>
        <p:nvCxnSpPr>
          <p:cNvPr id="37" name="直接箭头连接符 36"/>
          <p:cNvCxnSpPr>
            <a:stCxn id="15" idx="0"/>
            <a:endCxn id="14" idx="2"/>
          </p:cNvCxnSpPr>
          <p:nvPr/>
        </p:nvCxnSpPr>
        <p:spPr>
          <a:xfrm flipH="1" flipV="1">
            <a:off x="1334493" y="4549564"/>
            <a:ext cx="1380621" cy="923094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内部特性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40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827601" y="306734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副本选择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427521"/>
            <a:ext cx="83248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会尽量使用离程序最近的副本来满足用户请求，这样可以减少总带宽消耗和读延时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的架构支持数据均衡策略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内部特性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4038600" y="1697330"/>
            <a:ext cx="981075" cy="1011550"/>
            <a:chOff x="-2057400" y="2036763"/>
            <a:chExt cx="1328738" cy="1370013"/>
          </a:xfrm>
        </p:grpSpPr>
        <p:sp>
          <p:nvSpPr>
            <p:cNvPr id="36" name="Freeform 8"/>
            <p:cNvSpPr>
              <a:spLocks noEditPoints="1"/>
            </p:cNvSpPr>
            <p:nvPr/>
          </p:nvSpPr>
          <p:spPr bwMode="auto">
            <a:xfrm>
              <a:off x="-2057400" y="2036763"/>
              <a:ext cx="925513" cy="687388"/>
            </a:xfrm>
            <a:custGeom>
              <a:avLst/>
              <a:gdLst>
                <a:gd name="T0" fmla="*/ 0 w 583"/>
                <a:gd name="T1" fmla="*/ 433 h 433"/>
                <a:gd name="T2" fmla="*/ 0 w 583"/>
                <a:gd name="T3" fmla="*/ 0 h 433"/>
                <a:gd name="T4" fmla="*/ 583 w 583"/>
                <a:gd name="T5" fmla="*/ 0 h 433"/>
                <a:gd name="T6" fmla="*/ 583 w 583"/>
                <a:gd name="T7" fmla="*/ 418 h 433"/>
                <a:gd name="T8" fmla="*/ 583 w 583"/>
                <a:gd name="T9" fmla="*/ 433 h 433"/>
                <a:gd name="T10" fmla="*/ 0 w 583"/>
                <a:gd name="T11" fmla="*/ 433 h 433"/>
                <a:gd name="T12" fmla="*/ 0 w 583"/>
                <a:gd name="T13" fmla="*/ 433 h 433"/>
                <a:gd name="T14" fmla="*/ 569 w 583"/>
                <a:gd name="T15" fmla="*/ 418 h 433"/>
                <a:gd name="T16" fmla="*/ 569 w 583"/>
                <a:gd name="T17" fmla="*/ 402 h 433"/>
                <a:gd name="T18" fmla="*/ 569 w 583"/>
                <a:gd name="T19" fmla="*/ 418 h 433"/>
                <a:gd name="T20" fmla="*/ 569 w 583"/>
                <a:gd name="T21" fmla="*/ 418 h 433"/>
                <a:gd name="T22" fmla="*/ 31 w 583"/>
                <a:gd name="T23" fmla="*/ 402 h 433"/>
                <a:gd name="T24" fmla="*/ 552 w 583"/>
                <a:gd name="T25" fmla="*/ 402 h 433"/>
                <a:gd name="T26" fmla="*/ 552 w 583"/>
                <a:gd name="T27" fmla="*/ 31 h 433"/>
                <a:gd name="T28" fmla="*/ 31 w 583"/>
                <a:gd name="T29" fmla="*/ 31 h 433"/>
                <a:gd name="T30" fmla="*/ 31 w 583"/>
                <a:gd name="T31" fmla="*/ 402 h 433"/>
                <a:gd name="T32" fmla="*/ 31 w 583"/>
                <a:gd name="T33" fmla="*/ 402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3" h="433">
                  <a:moveTo>
                    <a:pt x="0" y="433"/>
                  </a:moveTo>
                  <a:lnTo>
                    <a:pt x="0" y="0"/>
                  </a:lnTo>
                  <a:lnTo>
                    <a:pt x="583" y="0"/>
                  </a:lnTo>
                  <a:lnTo>
                    <a:pt x="583" y="418"/>
                  </a:lnTo>
                  <a:lnTo>
                    <a:pt x="583" y="433"/>
                  </a:lnTo>
                  <a:lnTo>
                    <a:pt x="0" y="433"/>
                  </a:lnTo>
                  <a:lnTo>
                    <a:pt x="0" y="433"/>
                  </a:lnTo>
                  <a:close/>
                  <a:moveTo>
                    <a:pt x="569" y="418"/>
                  </a:moveTo>
                  <a:lnTo>
                    <a:pt x="569" y="402"/>
                  </a:lnTo>
                  <a:lnTo>
                    <a:pt x="569" y="418"/>
                  </a:lnTo>
                  <a:lnTo>
                    <a:pt x="569" y="418"/>
                  </a:lnTo>
                  <a:close/>
                  <a:moveTo>
                    <a:pt x="31" y="402"/>
                  </a:moveTo>
                  <a:lnTo>
                    <a:pt x="552" y="402"/>
                  </a:lnTo>
                  <a:lnTo>
                    <a:pt x="552" y="31"/>
                  </a:lnTo>
                  <a:lnTo>
                    <a:pt x="31" y="31"/>
                  </a:lnTo>
                  <a:lnTo>
                    <a:pt x="31" y="402"/>
                  </a:lnTo>
                  <a:lnTo>
                    <a:pt x="31" y="4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-2027238" y="2127250"/>
              <a:ext cx="865188" cy="46038"/>
            </a:xfrm>
            <a:custGeom>
              <a:avLst/>
              <a:gdLst>
                <a:gd name="T0" fmla="*/ 0 w 545"/>
                <a:gd name="T1" fmla="*/ 29 h 29"/>
                <a:gd name="T2" fmla="*/ 0 w 545"/>
                <a:gd name="T3" fmla="*/ 0 h 29"/>
                <a:gd name="T4" fmla="*/ 545 w 545"/>
                <a:gd name="T5" fmla="*/ 0 h 29"/>
                <a:gd name="T6" fmla="*/ 545 w 545"/>
                <a:gd name="T7" fmla="*/ 29 h 29"/>
                <a:gd name="T8" fmla="*/ 0 w 545"/>
                <a:gd name="T9" fmla="*/ 29 h 29"/>
                <a:gd name="T10" fmla="*/ 0 w 545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29">
                  <a:moveTo>
                    <a:pt x="0" y="29"/>
                  </a:moveTo>
                  <a:lnTo>
                    <a:pt x="0" y="0"/>
                  </a:lnTo>
                  <a:lnTo>
                    <a:pt x="545" y="0"/>
                  </a:lnTo>
                  <a:lnTo>
                    <a:pt x="545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-1463675" y="2259013"/>
              <a:ext cx="230188" cy="3254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-1936750" y="2259013"/>
              <a:ext cx="377825" cy="49213"/>
            </a:xfrm>
            <a:custGeom>
              <a:avLst/>
              <a:gdLst>
                <a:gd name="T0" fmla="*/ 0 w 238"/>
                <a:gd name="T1" fmla="*/ 31 h 31"/>
                <a:gd name="T2" fmla="*/ 0 w 238"/>
                <a:gd name="T3" fmla="*/ 0 h 31"/>
                <a:gd name="T4" fmla="*/ 238 w 238"/>
                <a:gd name="T5" fmla="*/ 0 h 31"/>
                <a:gd name="T6" fmla="*/ 238 w 238"/>
                <a:gd name="T7" fmla="*/ 31 h 31"/>
                <a:gd name="T8" fmla="*/ 0 w 238"/>
                <a:gd name="T9" fmla="*/ 31 h 31"/>
                <a:gd name="T10" fmla="*/ 0 w 238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31">
                  <a:moveTo>
                    <a:pt x="0" y="31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2"/>
            <p:cNvSpPr/>
            <p:nvPr/>
          </p:nvSpPr>
          <p:spPr bwMode="auto">
            <a:xfrm>
              <a:off x="-1936750" y="2354263"/>
              <a:ext cx="377825" cy="49213"/>
            </a:xfrm>
            <a:custGeom>
              <a:avLst/>
              <a:gdLst>
                <a:gd name="T0" fmla="*/ 0 w 238"/>
                <a:gd name="T1" fmla="*/ 31 h 31"/>
                <a:gd name="T2" fmla="*/ 0 w 238"/>
                <a:gd name="T3" fmla="*/ 0 h 31"/>
                <a:gd name="T4" fmla="*/ 238 w 238"/>
                <a:gd name="T5" fmla="*/ 0 h 31"/>
                <a:gd name="T6" fmla="*/ 238 w 238"/>
                <a:gd name="T7" fmla="*/ 31 h 31"/>
                <a:gd name="T8" fmla="*/ 0 w 238"/>
                <a:gd name="T9" fmla="*/ 31 h 31"/>
                <a:gd name="T10" fmla="*/ 0 w 238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31">
                  <a:moveTo>
                    <a:pt x="0" y="31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-1936750" y="2447925"/>
              <a:ext cx="377825" cy="46038"/>
            </a:xfrm>
            <a:custGeom>
              <a:avLst/>
              <a:gdLst>
                <a:gd name="T0" fmla="*/ 0 w 238"/>
                <a:gd name="T1" fmla="*/ 29 h 29"/>
                <a:gd name="T2" fmla="*/ 0 w 238"/>
                <a:gd name="T3" fmla="*/ 0 h 29"/>
                <a:gd name="T4" fmla="*/ 238 w 238"/>
                <a:gd name="T5" fmla="*/ 0 h 29"/>
                <a:gd name="T6" fmla="*/ 238 w 238"/>
                <a:gd name="T7" fmla="*/ 29 h 29"/>
                <a:gd name="T8" fmla="*/ 0 w 238"/>
                <a:gd name="T9" fmla="*/ 29 h 29"/>
                <a:gd name="T10" fmla="*/ 0 w 238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9">
                  <a:moveTo>
                    <a:pt x="0" y="29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-1936750" y="2543175"/>
              <a:ext cx="377825" cy="44450"/>
            </a:xfrm>
            <a:custGeom>
              <a:avLst/>
              <a:gdLst>
                <a:gd name="T0" fmla="*/ 0 w 238"/>
                <a:gd name="T1" fmla="*/ 28 h 28"/>
                <a:gd name="T2" fmla="*/ 0 w 238"/>
                <a:gd name="T3" fmla="*/ 0 h 28"/>
                <a:gd name="T4" fmla="*/ 238 w 238"/>
                <a:gd name="T5" fmla="*/ 0 h 28"/>
                <a:gd name="T6" fmla="*/ 238 w 238"/>
                <a:gd name="T7" fmla="*/ 28 h 28"/>
                <a:gd name="T8" fmla="*/ 0 w 238"/>
                <a:gd name="T9" fmla="*/ 28 h 28"/>
                <a:gd name="T10" fmla="*/ 0 w 238"/>
                <a:gd name="T1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8">
                  <a:moveTo>
                    <a:pt x="0" y="28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-1743075" y="2565400"/>
              <a:ext cx="874713" cy="6381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6"/>
            <p:cNvSpPr>
              <a:spLocks noEditPoints="1"/>
            </p:cNvSpPr>
            <p:nvPr/>
          </p:nvSpPr>
          <p:spPr bwMode="auto">
            <a:xfrm>
              <a:off x="-1758950" y="2549525"/>
              <a:ext cx="906463" cy="668338"/>
            </a:xfrm>
            <a:custGeom>
              <a:avLst/>
              <a:gdLst>
                <a:gd name="T0" fmla="*/ 0 w 571"/>
                <a:gd name="T1" fmla="*/ 421 h 421"/>
                <a:gd name="T2" fmla="*/ 0 w 571"/>
                <a:gd name="T3" fmla="*/ 0 h 421"/>
                <a:gd name="T4" fmla="*/ 571 w 571"/>
                <a:gd name="T5" fmla="*/ 0 h 421"/>
                <a:gd name="T6" fmla="*/ 571 w 571"/>
                <a:gd name="T7" fmla="*/ 412 h 421"/>
                <a:gd name="T8" fmla="*/ 571 w 571"/>
                <a:gd name="T9" fmla="*/ 421 h 421"/>
                <a:gd name="T10" fmla="*/ 0 w 571"/>
                <a:gd name="T11" fmla="*/ 421 h 421"/>
                <a:gd name="T12" fmla="*/ 0 w 571"/>
                <a:gd name="T13" fmla="*/ 421 h 421"/>
                <a:gd name="T14" fmla="*/ 561 w 571"/>
                <a:gd name="T15" fmla="*/ 412 h 421"/>
                <a:gd name="T16" fmla="*/ 561 w 571"/>
                <a:gd name="T17" fmla="*/ 402 h 421"/>
                <a:gd name="T18" fmla="*/ 561 w 571"/>
                <a:gd name="T19" fmla="*/ 412 h 421"/>
                <a:gd name="T20" fmla="*/ 561 w 571"/>
                <a:gd name="T21" fmla="*/ 412 h 421"/>
                <a:gd name="T22" fmla="*/ 19 w 571"/>
                <a:gd name="T23" fmla="*/ 402 h 421"/>
                <a:gd name="T24" fmla="*/ 552 w 571"/>
                <a:gd name="T25" fmla="*/ 402 h 421"/>
                <a:gd name="T26" fmla="*/ 552 w 571"/>
                <a:gd name="T27" fmla="*/ 19 h 421"/>
                <a:gd name="T28" fmla="*/ 19 w 571"/>
                <a:gd name="T29" fmla="*/ 19 h 421"/>
                <a:gd name="T30" fmla="*/ 19 w 571"/>
                <a:gd name="T31" fmla="*/ 402 h 421"/>
                <a:gd name="T32" fmla="*/ 19 w 571"/>
                <a:gd name="T33" fmla="*/ 402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1" h="421">
                  <a:moveTo>
                    <a:pt x="0" y="421"/>
                  </a:moveTo>
                  <a:lnTo>
                    <a:pt x="0" y="0"/>
                  </a:lnTo>
                  <a:lnTo>
                    <a:pt x="571" y="0"/>
                  </a:lnTo>
                  <a:lnTo>
                    <a:pt x="571" y="412"/>
                  </a:lnTo>
                  <a:lnTo>
                    <a:pt x="571" y="421"/>
                  </a:lnTo>
                  <a:lnTo>
                    <a:pt x="0" y="421"/>
                  </a:lnTo>
                  <a:lnTo>
                    <a:pt x="0" y="421"/>
                  </a:lnTo>
                  <a:close/>
                  <a:moveTo>
                    <a:pt x="561" y="412"/>
                  </a:moveTo>
                  <a:lnTo>
                    <a:pt x="561" y="402"/>
                  </a:lnTo>
                  <a:lnTo>
                    <a:pt x="561" y="412"/>
                  </a:lnTo>
                  <a:lnTo>
                    <a:pt x="561" y="412"/>
                  </a:lnTo>
                  <a:close/>
                  <a:moveTo>
                    <a:pt x="19" y="402"/>
                  </a:moveTo>
                  <a:lnTo>
                    <a:pt x="552" y="402"/>
                  </a:lnTo>
                  <a:lnTo>
                    <a:pt x="552" y="19"/>
                  </a:lnTo>
                  <a:lnTo>
                    <a:pt x="19" y="19"/>
                  </a:lnTo>
                  <a:lnTo>
                    <a:pt x="19" y="402"/>
                  </a:lnTo>
                  <a:lnTo>
                    <a:pt x="19" y="4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-1736725" y="2628900"/>
              <a:ext cx="862013" cy="49213"/>
            </a:xfrm>
            <a:custGeom>
              <a:avLst/>
              <a:gdLst>
                <a:gd name="T0" fmla="*/ 0 w 543"/>
                <a:gd name="T1" fmla="*/ 31 h 31"/>
                <a:gd name="T2" fmla="*/ 0 w 543"/>
                <a:gd name="T3" fmla="*/ 0 h 31"/>
                <a:gd name="T4" fmla="*/ 543 w 543"/>
                <a:gd name="T5" fmla="*/ 0 h 31"/>
                <a:gd name="T6" fmla="*/ 543 w 543"/>
                <a:gd name="T7" fmla="*/ 31 h 31"/>
                <a:gd name="T8" fmla="*/ 0 w 543"/>
                <a:gd name="T9" fmla="*/ 31 h 31"/>
                <a:gd name="T10" fmla="*/ 0 w 543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3" h="31">
                  <a:moveTo>
                    <a:pt x="0" y="31"/>
                  </a:moveTo>
                  <a:lnTo>
                    <a:pt x="0" y="0"/>
                  </a:lnTo>
                  <a:lnTo>
                    <a:pt x="543" y="0"/>
                  </a:lnTo>
                  <a:lnTo>
                    <a:pt x="543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-1649413" y="2765425"/>
              <a:ext cx="377825" cy="49213"/>
            </a:xfrm>
            <a:custGeom>
              <a:avLst/>
              <a:gdLst>
                <a:gd name="T0" fmla="*/ 0 w 238"/>
                <a:gd name="T1" fmla="*/ 31 h 31"/>
                <a:gd name="T2" fmla="*/ 0 w 238"/>
                <a:gd name="T3" fmla="*/ 0 h 31"/>
                <a:gd name="T4" fmla="*/ 238 w 238"/>
                <a:gd name="T5" fmla="*/ 0 h 31"/>
                <a:gd name="T6" fmla="*/ 238 w 238"/>
                <a:gd name="T7" fmla="*/ 31 h 31"/>
                <a:gd name="T8" fmla="*/ 0 w 238"/>
                <a:gd name="T9" fmla="*/ 31 h 31"/>
                <a:gd name="T10" fmla="*/ 0 w 238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31">
                  <a:moveTo>
                    <a:pt x="0" y="31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9"/>
            <p:cNvSpPr/>
            <p:nvPr/>
          </p:nvSpPr>
          <p:spPr bwMode="auto">
            <a:xfrm>
              <a:off x="-1649413" y="2859088"/>
              <a:ext cx="377825" cy="46038"/>
            </a:xfrm>
            <a:custGeom>
              <a:avLst/>
              <a:gdLst>
                <a:gd name="T0" fmla="*/ 0 w 238"/>
                <a:gd name="T1" fmla="*/ 29 h 29"/>
                <a:gd name="T2" fmla="*/ 0 w 238"/>
                <a:gd name="T3" fmla="*/ 0 h 29"/>
                <a:gd name="T4" fmla="*/ 238 w 238"/>
                <a:gd name="T5" fmla="*/ 0 h 29"/>
                <a:gd name="T6" fmla="*/ 238 w 238"/>
                <a:gd name="T7" fmla="*/ 29 h 29"/>
                <a:gd name="T8" fmla="*/ 0 w 238"/>
                <a:gd name="T9" fmla="*/ 29 h 29"/>
                <a:gd name="T10" fmla="*/ 0 w 238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9">
                  <a:moveTo>
                    <a:pt x="0" y="29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-1649413" y="2949575"/>
              <a:ext cx="377825" cy="49213"/>
            </a:xfrm>
            <a:custGeom>
              <a:avLst/>
              <a:gdLst>
                <a:gd name="T0" fmla="*/ 0 w 238"/>
                <a:gd name="T1" fmla="*/ 31 h 31"/>
                <a:gd name="T2" fmla="*/ 0 w 238"/>
                <a:gd name="T3" fmla="*/ 0 h 31"/>
                <a:gd name="T4" fmla="*/ 238 w 238"/>
                <a:gd name="T5" fmla="*/ 0 h 31"/>
                <a:gd name="T6" fmla="*/ 238 w 238"/>
                <a:gd name="T7" fmla="*/ 31 h 31"/>
                <a:gd name="T8" fmla="*/ 0 w 238"/>
                <a:gd name="T9" fmla="*/ 31 h 31"/>
                <a:gd name="T10" fmla="*/ 0 w 238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31">
                  <a:moveTo>
                    <a:pt x="0" y="31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-1649413" y="3044825"/>
              <a:ext cx="377825" cy="49213"/>
            </a:xfrm>
            <a:custGeom>
              <a:avLst/>
              <a:gdLst>
                <a:gd name="T0" fmla="*/ 0 w 238"/>
                <a:gd name="T1" fmla="*/ 31 h 31"/>
                <a:gd name="T2" fmla="*/ 0 w 238"/>
                <a:gd name="T3" fmla="*/ 0 h 31"/>
                <a:gd name="T4" fmla="*/ 238 w 238"/>
                <a:gd name="T5" fmla="*/ 0 h 31"/>
                <a:gd name="T6" fmla="*/ 238 w 238"/>
                <a:gd name="T7" fmla="*/ 31 h 31"/>
                <a:gd name="T8" fmla="*/ 0 w 238"/>
                <a:gd name="T9" fmla="*/ 31 h 31"/>
                <a:gd name="T10" fmla="*/ 0 w 238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31">
                  <a:moveTo>
                    <a:pt x="0" y="31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-1101725" y="2765425"/>
              <a:ext cx="161925" cy="49213"/>
            </a:xfrm>
            <a:custGeom>
              <a:avLst/>
              <a:gdLst>
                <a:gd name="T0" fmla="*/ 0 w 102"/>
                <a:gd name="T1" fmla="*/ 31 h 31"/>
                <a:gd name="T2" fmla="*/ 0 w 102"/>
                <a:gd name="T3" fmla="*/ 0 h 31"/>
                <a:gd name="T4" fmla="*/ 102 w 102"/>
                <a:gd name="T5" fmla="*/ 0 h 31"/>
                <a:gd name="T6" fmla="*/ 102 w 102"/>
                <a:gd name="T7" fmla="*/ 31 h 31"/>
                <a:gd name="T8" fmla="*/ 0 w 102"/>
                <a:gd name="T9" fmla="*/ 31 h 31"/>
                <a:gd name="T10" fmla="*/ 0 w 10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1">
                  <a:moveTo>
                    <a:pt x="0" y="31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-1101725" y="2859088"/>
              <a:ext cx="161925" cy="46038"/>
            </a:xfrm>
            <a:custGeom>
              <a:avLst/>
              <a:gdLst>
                <a:gd name="T0" fmla="*/ 0 w 102"/>
                <a:gd name="T1" fmla="*/ 29 h 29"/>
                <a:gd name="T2" fmla="*/ 0 w 102"/>
                <a:gd name="T3" fmla="*/ 0 h 29"/>
                <a:gd name="T4" fmla="*/ 102 w 102"/>
                <a:gd name="T5" fmla="*/ 0 h 29"/>
                <a:gd name="T6" fmla="*/ 102 w 102"/>
                <a:gd name="T7" fmla="*/ 29 h 29"/>
                <a:gd name="T8" fmla="*/ 0 w 102"/>
                <a:gd name="T9" fmla="*/ 29 h 29"/>
                <a:gd name="T10" fmla="*/ 0 w 102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29">
                  <a:moveTo>
                    <a:pt x="0" y="29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29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-1101725" y="2949575"/>
              <a:ext cx="161925" cy="49213"/>
            </a:xfrm>
            <a:custGeom>
              <a:avLst/>
              <a:gdLst>
                <a:gd name="T0" fmla="*/ 0 w 102"/>
                <a:gd name="T1" fmla="*/ 31 h 31"/>
                <a:gd name="T2" fmla="*/ 0 w 102"/>
                <a:gd name="T3" fmla="*/ 0 h 31"/>
                <a:gd name="T4" fmla="*/ 102 w 102"/>
                <a:gd name="T5" fmla="*/ 0 h 31"/>
                <a:gd name="T6" fmla="*/ 102 w 102"/>
                <a:gd name="T7" fmla="*/ 31 h 31"/>
                <a:gd name="T8" fmla="*/ 0 w 102"/>
                <a:gd name="T9" fmla="*/ 31 h 31"/>
                <a:gd name="T10" fmla="*/ 0 w 10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1">
                  <a:moveTo>
                    <a:pt x="0" y="31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-1101725" y="3044825"/>
              <a:ext cx="161925" cy="49213"/>
            </a:xfrm>
            <a:custGeom>
              <a:avLst/>
              <a:gdLst>
                <a:gd name="T0" fmla="*/ 0 w 102"/>
                <a:gd name="T1" fmla="*/ 31 h 31"/>
                <a:gd name="T2" fmla="*/ 0 w 102"/>
                <a:gd name="T3" fmla="*/ 0 h 31"/>
                <a:gd name="T4" fmla="*/ 102 w 102"/>
                <a:gd name="T5" fmla="*/ 0 h 31"/>
                <a:gd name="T6" fmla="*/ 102 w 102"/>
                <a:gd name="T7" fmla="*/ 31 h 31"/>
                <a:gd name="T8" fmla="*/ 0 w 102"/>
                <a:gd name="T9" fmla="*/ 31 h 31"/>
                <a:gd name="T10" fmla="*/ 0 w 102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1">
                  <a:moveTo>
                    <a:pt x="0" y="31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6"/>
            <p:cNvSpPr/>
            <p:nvPr/>
          </p:nvSpPr>
          <p:spPr bwMode="auto">
            <a:xfrm>
              <a:off x="-1208088" y="2762250"/>
              <a:ext cx="49213" cy="334963"/>
            </a:xfrm>
            <a:custGeom>
              <a:avLst/>
              <a:gdLst>
                <a:gd name="T0" fmla="*/ 0 w 31"/>
                <a:gd name="T1" fmla="*/ 211 h 211"/>
                <a:gd name="T2" fmla="*/ 0 w 31"/>
                <a:gd name="T3" fmla="*/ 0 h 211"/>
                <a:gd name="T4" fmla="*/ 31 w 31"/>
                <a:gd name="T5" fmla="*/ 0 h 211"/>
                <a:gd name="T6" fmla="*/ 31 w 31"/>
                <a:gd name="T7" fmla="*/ 211 h 211"/>
                <a:gd name="T8" fmla="*/ 0 w 31"/>
                <a:gd name="T9" fmla="*/ 211 h 211"/>
                <a:gd name="T10" fmla="*/ 0 w 31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11">
                  <a:moveTo>
                    <a:pt x="0" y="211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211"/>
                  </a:lnTo>
                  <a:lnTo>
                    <a:pt x="0" y="211"/>
                  </a:lnTo>
                  <a:lnTo>
                    <a:pt x="0" y="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Line 27"/>
            <p:cNvSpPr>
              <a:spLocks noChangeShapeType="1"/>
            </p:cNvSpPr>
            <p:nvPr/>
          </p:nvSpPr>
          <p:spPr bwMode="auto">
            <a:xfrm>
              <a:off x="-1101725" y="278765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Line 28"/>
            <p:cNvSpPr>
              <a:spLocks noChangeShapeType="1"/>
            </p:cNvSpPr>
            <p:nvPr/>
          </p:nvSpPr>
          <p:spPr bwMode="auto">
            <a:xfrm>
              <a:off x="-1101725" y="278765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9"/>
            <p:cNvSpPr/>
            <p:nvPr/>
          </p:nvSpPr>
          <p:spPr bwMode="auto">
            <a:xfrm>
              <a:off x="-1022350" y="3113088"/>
              <a:ext cx="293688" cy="293688"/>
            </a:xfrm>
            <a:custGeom>
              <a:avLst/>
              <a:gdLst>
                <a:gd name="T0" fmla="*/ 0 w 185"/>
                <a:gd name="T1" fmla="*/ 0 h 185"/>
                <a:gd name="T2" fmla="*/ 50 w 185"/>
                <a:gd name="T3" fmla="*/ 164 h 185"/>
                <a:gd name="T4" fmla="*/ 78 w 185"/>
                <a:gd name="T5" fmla="*/ 100 h 185"/>
                <a:gd name="T6" fmla="*/ 164 w 185"/>
                <a:gd name="T7" fmla="*/ 185 h 185"/>
                <a:gd name="T8" fmla="*/ 185 w 185"/>
                <a:gd name="T9" fmla="*/ 164 h 185"/>
                <a:gd name="T10" fmla="*/ 100 w 185"/>
                <a:gd name="T11" fmla="*/ 78 h 185"/>
                <a:gd name="T12" fmla="*/ 159 w 185"/>
                <a:gd name="T13" fmla="*/ 54 h 185"/>
                <a:gd name="T14" fmla="*/ 0 w 185"/>
                <a:gd name="T15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" h="185">
                  <a:moveTo>
                    <a:pt x="0" y="0"/>
                  </a:moveTo>
                  <a:lnTo>
                    <a:pt x="50" y="164"/>
                  </a:lnTo>
                  <a:lnTo>
                    <a:pt x="78" y="100"/>
                  </a:lnTo>
                  <a:lnTo>
                    <a:pt x="164" y="185"/>
                  </a:lnTo>
                  <a:lnTo>
                    <a:pt x="185" y="164"/>
                  </a:lnTo>
                  <a:lnTo>
                    <a:pt x="100" y="78"/>
                  </a:lnTo>
                  <a:lnTo>
                    <a:pt x="15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840304" y="306734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心跳检测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150729"/>
            <a:ext cx="83248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周期性地从集群中的每个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接受心跳包和块报告，收到心跳包说明该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工作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正常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会标记最近没有心跳的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为宕机，不会发给它们任何新的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I/O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请求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会不断检测这些需要复制的数据块，并在需要的时候重新复制。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accent6"/>
                </a:solidFill>
              </a:rPr>
              <a:t>HDFS</a:t>
            </a:r>
            <a:r>
              <a:rPr lang="zh-CN" altLang="en-US" sz="2800" b="1">
                <a:solidFill>
                  <a:schemeClr val="accent6"/>
                </a:solidFill>
              </a:rPr>
              <a:t>内部特性</a:t>
            </a:r>
            <a:endParaRPr lang="zh-CN" altLang="en-US" sz="2800" b="1">
              <a:solidFill>
                <a:schemeClr val="accent6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041163" y="1649723"/>
            <a:ext cx="988649" cy="1021765"/>
            <a:chOff x="4212001" y="1840714"/>
            <a:chExt cx="663574" cy="685801"/>
          </a:xfrm>
        </p:grpSpPr>
        <p:sp>
          <p:nvSpPr>
            <p:cNvPr id="6" name="Freeform 5"/>
            <p:cNvSpPr/>
            <p:nvPr/>
          </p:nvSpPr>
          <p:spPr bwMode="auto">
            <a:xfrm>
              <a:off x="4212001" y="1840714"/>
              <a:ext cx="439737" cy="419100"/>
            </a:xfrm>
            <a:custGeom>
              <a:avLst/>
              <a:gdLst>
                <a:gd name="T0" fmla="*/ 58 w 115"/>
                <a:gd name="T1" fmla="*/ 17 h 110"/>
                <a:gd name="T2" fmla="*/ 17 w 115"/>
                <a:gd name="T3" fmla="*/ 7 h 110"/>
                <a:gd name="T4" fmla="*/ 3 w 115"/>
                <a:gd name="T5" fmla="*/ 24 h 110"/>
                <a:gd name="T6" fmla="*/ 7 w 115"/>
                <a:gd name="T7" fmla="*/ 57 h 110"/>
                <a:gd name="T8" fmla="*/ 41 w 115"/>
                <a:gd name="T9" fmla="*/ 95 h 110"/>
                <a:gd name="T10" fmla="*/ 53 w 115"/>
                <a:gd name="T11" fmla="*/ 106 h 110"/>
                <a:gd name="T12" fmla="*/ 60 w 115"/>
                <a:gd name="T13" fmla="*/ 109 h 110"/>
                <a:gd name="T14" fmla="*/ 64 w 115"/>
                <a:gd name="T15" fmla="*/ 102 h 110"/>
                <a:gd name="T16" fmla="*/ 49 w 115"/>
                <a:gd name="T17" fmla="*/ 86 h 110"/>
                <a:gd name="T18" fmla="*/ 17 w 115"/>
                <a:gd name="T19" fmla="*/ 52 h 110"/>
                <a:gd name="T20" fmla="*/ 14 w 115"/>
                <a:gd name="T21" fmla="*/ 28 h 110"/>
                <a:gd name="T22" fmla="*/ 22 w 115"/>
                <a:gd name="T23" fmla="*/ 18 h 110"/>
                <a:gd name="T24" fmla="*/ 54 w 115"/>
                <a:gd name="T25" fmla="*/ 29 h 110"/>
                <a:gd name="T26" fmla="*/ 58 w 115"/>
                <a:gd name="T27" fmla="*/ 32 h 110"/>
                <a:gd name="T28" fmla="*/ 63 w 115"/>
                <a:gd name="T29" fmla="*/ 29 h 110"/>
                <a:gd name="T30" fmla="*/ 95 w 115"/>
                <a:gd name="T31" fmla="*/ 18 h 110"/>
                <a:gd name="T32" fmla="*/ 104 w 115"/>
                <a:gd name="T33" fmla="*/ 33 h 110"/>
                <a:gd name="T34" fmla="*/ 110 w 115"/>
                <a:gd name="T35" fmla="*/ 39 h 110"/>
                <a:gd name="T36" fmla="*/ 115 w 115"/>
                <a:gd name="T37" fmla="*/ 33 h 110"/>
                <a:gd name="T38" fmla="*/ 100 w 115"/>
                <a:gd name="T39" fmla="*/ 7 h 110"/>
                <a:gd name="T40" fmla="*/ 58 w 115"/>
                <a:gd name="T41" fmla="*/ 1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" h="110">
                  <a:moveTo>
                    <a:pt x="58" y="17"/>
                  </a:moveTo>
                  <a:cubicBezTo>
                    <a:pt x="44" y="0"/>
                    <a:pt x="28" y="2"/>
                    <a:pt x="17" y="7"/>
                  </a:cubicBezTo>
                  <a:cubicBezTo>
                    <a:pt x="12" y="10"/>
                    <a:pt x="6" y="15"/>
                    <a:pt x="3" y="24"/>
                  </a:cubicBezTo>
                  <a:cubicBezTo>
                    <a:pt x="1" y="31"/>
                    <a:pt x="0" y="42"/>
                    <a:pt x="7" y="57"/>
                  </a:cubicBezTo>
                  <a:cubicBezTo>
                    <a:pt x="15" y="72"/>
                    <a:pt x="30" y="85"/>
                    <a:pt x="41" y="95"/>
                  </a:cubicBezTo>
                  <a:cubicBezTo>
                    <a:pt x="46" y="99"/>
                    <a:pt x="52" y="104"/>
                    <a:pt x="53" y="106"/>
                  </a:cubicBezTo>
                  <a:cubicBezTo>
                    <a:pt x="54" y="109"/>
                    <a:pt x="58" y="110"/>
                    <a:pt x="60" y="109"/>
                  </a:cubicBezTo>
                  <a:cubicBezTo>
                    <a:pt x="63" y="108"/>
                    <a:pt x="65" y="105"/>
                    <a:pt x="64" y="102"/>
                  </a:cubicBezTo>
                  <a:cubicBezTo>
                    <a:pt x="62" y="97"/>
                    <a:pt x="57" y="93"/>
                    <a:pt x="49" y="86"/>
                  </a:cubicBezTo>
                  <a:cubicBezTo>
                    <a:pt x="38" y="77"/>
                    <a:pt x="24" y="65"/>
                    <a:pt x="17" y="52"/>
                  </a:cubicBezTo>
                  <a:cubicBezTo>
                    <a:pt x="13" y="43"/>
                    <a:pt x="12" y="35"/>
                    <a:pt x="14" y="28"/>
                  </a:cubicBezTo>
                  <a:cubicBezTo>
                    <a:pt x="16" y="22"/>
                    <a:pt x="20" y="18"/>
                    <a:pt x="22" y="18"/>
                  </a:cubicBezTo>
                  <a:cubicBezTo>
                    <a:pt x="34" y="12"/>
                    <a:pt x="44" y="15"/>
                    <a:pt x="54" y="29"/>
                  </a:cubicBezTo>
                  <a:cubicBezTo>
                    <a:pt x="55" y="31"/>
                    <a:pt x="56" y="32"/>
                    <a:pt x="58" y="32"/>
                  </a:cubicBezTo>
                  <a:cubicBezTo>
                    <a:pt x="60" y="32"/>
                    <a:pt x="62" y="31"/>
                    <a:pt x="63" y="29"/>
                  </a:cubicBezTo>
                  <a:cubicBezTo>
                    <a:pt x="72" y="15"/>
                    <a:pt x="82" y="12"/>
                    <a:pt x="95" y="18"/>
                  </a:cubicBezTo>
                  <a:cubicBezTo>
                    <a:pt x="97" y="19"/>
                    <a:pt x="103" y="24"/>
                    <a:pt x="104" y="33"/>
                  </a:cubicBezTo>
                  <a:cubicBezTo>
                    <a:pt x="104" y="37"/>
                    <a:pt x="107" y="39"/>
                    <a:pt x="110" y="39"/>
                  </a:cubicBezTo>
                  <a:cubicBezTo>
                    <a:pt x="113" y="38"/>
                    <a:pt x="115" y="36"/>
                    <a:pt x="115" y="33"/>
                  </a:cubicBezTo>
                  <a:cubicBezTo>
                    <a:pt x="114" y="19"/>
                    <a:pt x="105" y="10"/>
                    <a:pt x="100" y="7"/>
                  </a:cubicBezTo>
                  <a:cubicBezTo>
                    <a:pt x="89" y="2"/>
                    <a:pt x="73" y="0"/>
                    <a:pt x="58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4342175" y="2150277"/>
              <a:ext cx="533400" cy="376238"/>
            </a:xfrm>
            <a:custGeom>
              <a:avLst/>
              <a:gdLst>
                <a:gd name="T0" fmla="*/ 80 w 140"/>
                <a:gd name="T1" fmla="*/ 5 h 99"/>
                <a:gd name="T2" fmla="*/ 67 w 140"/>
                <a:gd name="T3" fmla="*/ 48 h 99"/>
                <a:gd name="T4" fmla="*/ 65 w 140"/>
                <a:gd name="T5" fmla="*/ 44 h 99"/>
                <a:gd name="T6" fmla="*/ 60 w 140"/>
                <a:gd name="T7" fmla="*/ 42 h 99"/>
                <a:gd name="T8" fmla="*/ 55 w 140"/>
                <a:gd name="T9" fmla="*/ 45 h 99"/>
                <a:gd name="T10" fmla="*/ 48 w 140"/>
                <a:gd name="T11" fmla="*/ 62 h 99"/>
                <a:gd name="T12" fmla="*/ 41 w 140"/>
                <a:gd name="T13" fmla="*/ 35 h 99"/>
                <a:gd name="T14" fmla="*/ 36 w 140"/>
                <a:gd name="T15" fmla="*/ 31 h 99"/>
                <a:gd name="T16" fmla="*/ 30 w 140"/>
                <a:gd name="T17" fmla="*/ 35 h 99"/>
                <a:gd name="T18" fmla="*/ 24 w 140"/>
                <a:gd name="T19" fmla="*/ 51 h 99"/>
                <a:gd name="T20" fmla="*/ 18 w 140"/>
                <a:gd name="T21" fmla="*/ 46 h 99"/>
                <a:gd name="T22" fmla="*/ 13 w 140"/>
                <a:gd name="T23" fmla="*/ 45 h 99"/>
                <a:gd name="T24" fmla="*/ 10 w 140"/>
                <a:gd name="T25" fmla="*/ 47 h 99"/>
                <a:gd name="T26" fmla="*/ 1 w 140"/>
                <a:gd name="T27" fmla="*/ 58 h 99"/>
                <a:gd name="T28" fmla="*/ 3 w 140"/>
                <a:gd name="T29" fmla="*/ 66 h 99"/>
                <a:gd name="T30" fmla="*/ 10 w 140"/>
                <a:gd name="T31" fmla="*/ 65 h 99"/>
                <a:gd name="T32" fmla="*/ 15 w 140"/>
                <a:gd name="T33" fmla="*/ 59 h 99"/>
                <a:gd name="T34" fmla="*/ 22 w 140"/>
                <a:gd name="T35" fmla="*/ 65 h 99"/>
                <a:gd name="T36" fmla="*/ 28 w 140"/>
                <a:gd name="T37" fmla="*/ 66 h 99"/>
                <a:gd name="T38" fmla="*/ 31 w 140"/>
                <a:gd name="T39" fmla="*/ 63 h 99"/>
                <a:gd name="T40" fmla="*/ 34 w 140"/>
                <a:gd name="T41" fmla="*/ 55 h 99"/>
                <a:gd name="T42" fmla="*/ 41 w 140"/>
                <a:gd name="T43" fmla="*/ 81 h 99"/>
                <a:gd name="T44" fmla="*/ 46 w 140"/>
                <a:gd name="T45" fmla="*/ 85 h 99"/>
                <a:gd name="T46" fmla="*/ 51 w 140"/>
                <a:gd name="T47" fmla="*/ 82 h 99"/>
                <a:gd name="T48" fmla="*/ 61 w 140"/>
                <a:gd name="T49" fmla="*/ 59 h 99"/>
                <a:gd name="T50" fmla="*/ 65 w 140"/>
                <a:gd name="T51" fmla="*/ 64 h 99"/>
                <a:gd name="T52" fmla="*/ 71 w 140"/>
                <a:gd name="T53" fmla="*/ 67 h 99"/>
                <a:gd name="T54" fmla="*/ 75 w 140"/>
                <a:gd name="T55" fmla="*/ 63 h 99"/>
                <a:gd name="T56" fmla="*/ 83 w 140"/>
                <a:gd name="T57" fmla="*/ 33 h 99"/>
                <a:gd name="T58" fmla="*/ 93 w 140"/>
                <a:gd name="T59" fmla="*/ 94 h 99"/>
                <a:gd name="T60" fmla="*/ 98 w 140"/>
                <a:gd name="T61" fmla="*/ 98 h 99"/>
                <a:gd name="T62" fmla="*/ 104 w 140"/>
                <a:gd name="T63" fmla="*/ 94 h 99"/>
                <a:gd name="T64" fmla="*/ 112 w 140"/>
                <a:gd name="T65" fmla="*/ 58 h 99"/>
                <a:gd name="T66" fmla="*/ 113 w 140"/>
                <a:gd name="T67" fmla="*/ 60 h 99"/>
                <a:gd name="T68" fmla="*/ 118 w 140"/>
                <a:gd name="T69" fmla="*/ 62 h 99"/>
                <a:gd name="T70" fmla="*/ 122 w 140"/>
                <a:gd name="T71" fmla="*/ 60 h 99"/>
                <a:gd name="T72" fmla="*/ 126 w 140"/>
                <a:gd name="T73" fmla="*/ 55 h 99"/>
                <a:gd name="T74" fmla="*/ 130 w 140"/>
                <a:gd name="T75" fmla="*/ 59 h 99"/>
                <a:gd name="T76" fmla="*/ 138 w 140"/>
                <a:gd name="T77" fmla="*/ 60 h 99"/>
                <a:gd name="T78" fmla="*/ 138 w 140"/>
                <a:gd name="T79" fmla="*/ 52 h 99"/>
                <a:gd name="T80" fmla="*/ 130 w 140"/>
                <a:gd name="T81" fmla="*/ 42 h 99"/>
                <a:gd name="T82" fmla="*/ 126 w 140"/>
                <a:gd name="T83" fmla="*/ 40 h 99"/>
                <a:gd name="T84" fmla="*/ 121 w 140"/>
                <a:gd name="T85" fmla="*/ 42 h 99"/>
                <a:gd name="T86" fmla="*/ 118 w 140"/>
                <a:gd name="T87" fmla="*/ 47 h 99"/>
                <a:gd name="T88" fmla="*/ 114 w 140"/>
                <a:gd name="T89" fmla="*/ 40 h 99"/>
                <a:gd name="T90" fmla="*/ 108 w 140"/>
                <a:gd name="T91" fmla="*/ 38 h 99"/>
                <a:gd name="T92" fmla="*/ 104 w 140"/>
                <a:gd name="T93" fmla="*/ 42 h 99"/>
                <a:gd name="T94" fmla="*/ 99 w 140"/>
                <a:gd name="T95" fmla="*/ 62 h 99"/>
                <a:gd name="T96" fmla="*/ 91 w 140"/>
                <a:gd name="T97" fmla="*/ 5 h 99"/>
                <a:gd name="T98" fmla="*/ 85 w 140"/>
                <a:gd name="T99" fmla="*/ 1 h 99"/>
                <a:gd name="T100" fmla="*/ 80 w 140"/>
                <a:gd name="T101" fmla="*/ 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0" h="99">
                  <a:moveTo>
                    <a:pt x="80" y="5"/>
                  </a:moveTo>
                  <a:cubicBezTo>
                    <a:pt x="80" y="5"/>
                    <a:pt x="72" y="34"/>
                    <a:pt x="67" y="48"/>
                  </a:cubicBezTo>
                  <a:cubicBezTo>
                    <a:pt x="67" y="47"/>
                    <a:pt x="65" y="44"/>
                    <a:pt x="65" y="44"/>
                  </a:cubicBezTo>
                  <a:cubicBezTo>
                    <a:pt x="64" y="43"/>
                    <a:pt x="62" y="42"/>
                    <a:pt x="60" y="42"/>
                  </a:cubicBezTo>
                  <a:cubicBezTo>
                    <a:pt x="58" y="42"/>
                    <a:pt x="56" y="43"/>
                    <a:pt x="55" y="45"/>
                  </a:cubicBezTo>
                  <a:cubicBezTo>
                    <a:pt x="55" y="45"/>
                    <a:pt x="51" y="54"/>
                    <a:pt x="48" y="62"/>
                  </a:cubicBezTo>
                  <a:cubicBezTo>
                    <a:pt x="45" y="50"/>
                    <a:pt x="41" y="35"/>
                    <a:pt x="41" y="35"/>
                  </a:cubicBezTo>
                  <a:cubicBezTo>
                    <a:pt x="40" y="33"/>
                    <a:pt x="38" y="31"/>
                    <a:pt x="36" y="31"/>
                  </a:cubicBezTo>
                  <a:cubicBezTo>
                    <a:pt x="33" y="31"/>
                    <a:pt x="31" y="32"/>
                    <a:pt x="30" y="35"/>
                  </a:cubicBezTo>
                  <a:cubicBezTo>
                    <a:pt x="30" y="35"/>
                    <a:pt x="27" y="44"/>
                    <a:pt x="24" y="51"/>
                  </a:cubicBezTo>
                  <a:cubicBezTo>
                    <a:pt x="21" y="49"/>
                    <a:pt x="18" y="46"/>
                    <a:pt x="18" y="46"/>
                  </a:cubicBezTo>
                  <a:cubicBezTo>
                    <a:pt x="17" y="45"/>
                    <a:pt x="15" y="45"/>
                    <a:pt x="13" y="45"/>
                  </a:cubicBezTo>
                  <a:cubicBezTo>
                    <a:pt x="12" y="45"/>
                    <a:pt x="10" y="46"/>
                    <a:pt x="10" y="47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0" y="60"/>
                    <a:pt x="0" y="64"/>
                    <a:pt x="3" y="66"/>
                  </a:cubicBezTo>
                  <a:cubicBezTo>
                    <a:pt x="5" y="68"/>
                    <a:pt x="9" y="67"/>
                    <a:pt x="10" y="65"/>
                  </a:cubicBezTo>
                  <a:cubicBezTo>
                    <a:pt x="10" y="65"/>
                    <a:pt x="13" y="62"/>
                    <a:pt x="15" y="59"/>
                  </a:cubicBezTo>
                  <a:cubicBezTo>
                    <a:pt x="18" y="62"/>
                    <a:pt x="22" y="65"/>
                    <a:pt x="22" y="65"/>
                  </a:cubicBezTo>
                  <a:cubicBezTo>
                    <a:pt x="24" y="66"/>
                    <a:pt x="26" y="67"/>
                    <a:pt x="28" y="66"/>
                  </a:cubicBezTo>
                  <a:cubicBezTo>
                    <a:pt x="29" y="66"/>
                    <a:pt x="31" y="65"/>
                    <a:pt x="31" y="63"/>
                  </a:cubicBezTo>
                  <a:cubicBezTo>
                    <a:pt x="31" y="63"/>
                    <a:pt x="33" y="59"/>
                    <a:pt x="34" y="55"/>
                  </a:cubicBezTo>
                  <a:cubicBezTo>
                    <a:pt x="37" y="68"/>
                    <a:pt x="41" y="81"/>
                    <a:pt x="41" y="81"/>
                  </a:cubicBezTo>
                  <a:cubicBezTo>
                    <a:pt x="41" y="83"/>
                    <a:pt x="43" y="85"/>
                    <a:pt x="46" y="85"/>
                  </a:cubicBezTo>
                  <a:cubicBezTo>
                    <a:pt x="48" y="85"/>
                    <a:pt x="50" y="84"/>
                    <a:pt x="51" y="82"/>
                  </a:cubicBezTo>
                  <a:cubicBezTo>
                    <a:pt x="51" y="82"/>
                    <a:pt x="57" y="68"/>
                    <a:pt x="61" y="59"/>
                  </a:cubicBezTo>
                  <a:cubicBezTo>
                    <a:pt x="63" y="62"/>
                    <a:pt x="65" y="64"/>
                    <a:pt x="65" y="64"/>
                  </a:cubicBezTo>
                  <a:cubicBezTo>
                    <a:pt x="66" y="66"/>
                    <a:pt x="68" y="67"/>
                    <a:pt x="71" y="67"/>
                  </a:cubicBezTo>
                  <a:cubicBezTo>
                    <a:pt x="73" y="66"/>
                    <a:pt x="75" y="65"/>
                    <a:pt x="75" y="63"/>
                  </a:cubicBezTo>
                  <a:cubicBezTo>
                    <a:pt x="75" y="63"/>
                    <a:pt x="79" y="48"/>
                    <a:pt x="83" y="33"/>
                  </a:cubicBezTo>
                  <a:cubicBezTo>
                    <a:pt x="87" y="58"/>
                    <a:pt x="93" y="94"/>
                    <a:pt x="93" y="94"/>
                  </a:cubicBezTo>
                  <a:cubicBezTo>
                    <a:pt x="93" y="96"/>
                    <a:pt x="96" y="98"/>
                    <a:pt x="98" y="98"/>
                  </a:cubicBezTo>
                  <a:cubicBezTo>
                    <a:pt x="101" y="99"/>
                    <a:pt x="104" y="97"/>
                    <a:pt x="104" y="94"/>
                  </a:cubicBezTo>
                  <a:cubicBezTo>
                    <a:pt x="104" y="94"/>
                    <a:pt x="109" y="72"/>
                    <a:pt x="112" y="58"/>
                  </a:cubicBezTo>
                  <a:cubicBezTo>
                    <a:pt x="112" y="58"/>
                    <a:pt x="113" y="60"/>
                    <a:pt x="113" y="60"/>
                  </a:cubicBezTo>
                  <a:cubicBezTo>
                    <a:pt x="114" y="61"/>
                    <a:pt x="116" y="62"/>
                    <a:pt x="118" y="62"/>
                  </a:cubicBezTo>
                  <a:cubicBezTo>
                    <a:pt x="120" y="62"/>
                    <a:pt x="121" y="61"/>
                    <a:pt x="122" y="60"/>
                  </a:cubicBezTo>
                  <a:cubicBezTo>
                    <a:pt x="122" y="60"/>
                    <a:pt x="124" y="57"/>
                    <a:pt x="126" y="55"/>
                  </a:cubicBezTo>
                  <a:cubicBezTo>
                    <a:pt x="128" y="57"/>
                    <a:pt x="130" y="59"/>
                    <a:pt x="130" y="59"/>
                  </a:cubicBezTo>
                  <a:cubicBezTo>
                    <a:pt x="132" y="61"/>
                    <a:pt x="135" y="62"/>
                    <a:pt x="138" y="60"/>
                  </a:cubicBezTo>
                  <a:cubicBezTo>
                    <a:pt x="140" y="58"/>
                    <a:pt x="140" y="54"/>
                    <a:pt x="138" y="52"/>
                  </a:cubicBezTo>
                  <a:cubicBezTo>
                    <a:pt x="130" y="42"/>
                    <a:pt x="130" y="42"/>
                    <a:pt x="130" y="42"/>
                  </a:cubicBezTo>
                  <a:cubicBezTo>
                    <a:pt x="129" y="40"/>
                    <a:pt x="128" y="40"/>
                    <a:pt x="126" y="40"/>
                  </a:cubicBezTo>
                  <a:cubicBezTo>
                    <a:pt x="124" y="40"/>
                    <a:pt x="122" y="41"/>
                    <a:pt x="121" y="42"/>
                  </a:cubicBezTo>
                  <a:cubicBezTo>
                    <a:pt x="121" y="42"/>
                    <a:pt x="120" y="44"/>
                    <a:pt x="118" y="47"/>
                  </a:cubicBezTo>
                  <a:cubicBezTo>
                    <a:pt x="116" y="43"/>
                    <a:pt x="114" y="40"/>
                    <a:pt x="114" y="40"/>
                  </a:cubicBezTo>
                  <a:cubicBezTo>
                    <a:pt x="113" y="39"/>
                    <a:pt x="110" y="38"/>
                    <a:pt x="108" y="38"/>
                  </a:cubicBezTo>
                  <a:cubicBezTo>
                    <a:pt x="106" y="38"/>
                    <a:pt x="104" y="40"/>
                    <a:pt x="104" y="42"/>
                  </a:cubicBezTo>
                  <a:cubicBezTo>
                    <a:pt x="104" y="42"/>
                    <a:pt x="101" y="52"/>
                    <a:pt x="99" y="62"/>
                  </a:cubicBezTo>
                  <a:cubicBezTo>
                    <a:pt x="95" y="36"/>
                    <a:pt x="91" y="5"/>
                    <a:pt x="91" y="5"/>
                  </a:cubicBezTo>
                  <a:cubicBezTo>
                    <a:pt x="90" y="3"/>
                    <a:pt x="88" y="1"/>
                    <a:pt x="85" y="1"/>
                  </a:cubicBezTo>
                  <a:cubicBezTo>
                    <a:pt x="83" y="0"/>
                    <a:pt x="80" y="2"/>
                    <a:pt x="80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410438" y="1943902"/>
              <a:ext cx="244475" cy="315913"/>
            </a:xfrm>
            <a:custGeom>
              <a:avLst/>
              <a:gdLst>
                <a:gd name="T0" fmla="*/ 57 w 64"/>
                <a:gd name="T1" fmla="*/ 0 h 83"/>
                <a:gd name="T2" fmla="*/ 52 w 64"/>
                <a:gd name="T3" fmla="*/ 6 h 83"/>
                <a:gd name="T4" fmla="*/ 47 w 64"/>
                <a:gd name="T5" fmla="*/ 25 h 83"/>
                <a:gd name="T6" fmla="*/ 16 w 64"/>
                <a:gd name="T7" fmla="*/ 59 h 83"/>
                <a:gd name="T8" fmla="*/ 1 w 64"/>
                <a:gd name="T9" fmla="*/ 75 h 83"/>
                <a:gd name="T10" fmla="*/ 4 w 64"/>
                <a:gd name="T11" fmla="*/ 82 h 83"/>
                <a:gd name="T12" fmla="*/ 12 w 64"/>
                <a:gd name="T13" fmla="*/ 79 h 83"/>
                <a:gd name="T14" fmla="*/ 24 w 64"/>
                <a:gd name="T15" fmla="*/ 67 h 83"/>
                <a:gd name="T16" fmla="*/ 58 w 64"/>
                <a:gd name="T17" fmla="*/ 30 h 83"/>
                <a:gd name="T18" fmla="*/ 63 w 64"/>
                <a:gd name="T19" fmla="*/ 6 h 83"/>
                <a:gd name="T20" fmla="*/ 57 w 64"/>
                <a:gd name="T2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83">
                  <a:moveTo>
                    <a:pt x="57" y="0"/>
                  </a:moveTo>
                  <a:cubicBezTo>
                    <a:pt x="54" y="1"/>
                    <a:pt x="51" y="3"/>
                    <a:pt x="52" y="6"/>
                  </a:cubicBezTo>
                  <a:cubicBezTo>
                    <a:pt x="52" y="12"/>
                    <a:pt x="51" y="18"/>
                    <a:pt x="47" y="25"/>
                  </a:cubicBezTo>
                  <a:cubicBezTo>
                    <a:pt x="41" y="38"/>
                    <a:pt x="27" y="50"/>
                    <a:pt x="16" y="59"/>
                  </a:cubicBezTo>
                  <a:cubicBezTo>
                    <a:pt x="8" y="66"/>
                    <a:pt x="3" y="70"/>
                    <a:pt x="1" y="75"/>
                  </a:cubicBezTo>
                  <a:cubicBezTo>
                    <a:pt x="0" y="78"/>
                    <a:pt x="2" y="81"/>
                    <a:pt x="4" y="82"/>
                  </a:cubicBezTo>
                  <a:cubicBezTo>
                    <a:pt x="7" y="83"/>
                    <a:pt x="10" y="82"/>
                    <a:pt x="12" y="79"/>
                  </a:cubicBezTo>
                  <a:cubicBezTo>
                    <a:pt x="13" y="77"/>
                    <a:pt x="19" y="72"/>
                    <a:pt x="24" y="67"/>
                  </a:cubicBezTo>
                  <a:cubicBezTo>
                    <a:pt x="35" y="58"/>
                    <a:pt x="50" y="45"/>
                    <a:pt x="58" y="30"/>
                  </a:cubicBezTo>
                  <a:cubicBezTo>
                    <a:pt x="62" y="21"/>
                    <a:pt x="64" y="13"/>
                    <a:pt x="63" y="6"/>
                  </a:cubicBezTo>
                  <a:cubicBezTo>
                    <a:pt x="63" y="2"/>
                    <a:pt x="60" y="0"/>
                    <a:pt x="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365937" y="3067342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数据完整性检测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142310"/>
            <a:ext cx="8324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多种原因可能造成从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获取的数据块有损坏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客户端软件实现了对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文件内容的校验和检查（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Checksum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获得的数据块对应的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校验和隐藏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文件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中的不同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，客户端就会判定数据块有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损坏，将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从其他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获取该数据块的副本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内部特性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128073" y="1673805"/>
            <a:ext cx="887853" cy="956708"/>
            <a:chOff x="4092641" y="1546225"/>
            <a:chExt cx="1166812" cy="1257301"/>
          </a:xfrm>
        </p:grpSpPr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4092641" y="1557338"/>
              <a:ext cx="808037" cy="1246188"/>
            </a:xfrm>
            <a:custGeom>
              <a:avLst/>
              <a:gdLst>
                <a:gd name="T0" fmla="*/ 0 w 509"/>
                <a:gd name="T1" fmla="*/ 0 h 785"/>
                <a:gd name="T2" fmla="*/ 0 w 509"/>
                <a:gd name="T3" fmla="*/ 785 h 785"/>
                <a:gd name="T4" fmla="*/ 509 w 509"/>
                <a:gd name="T5" fmla="*/ 785 h 785"/>
                <a:gd name="T6" fmla="*/ 0 w 509"/>
                <a:gd name="T7" fmla="*/ 0 h 785"/>
                <a:gd name="T8" fmla="*/ 88 w 509"/>
                <a:gd name="T9" fmla="*/ 300 h 785"/>
                <a:gd name="T10" fmla="*/ 342 w 509"/>
                <a:gd name="T11" fmla="*/ 692 h 785"/>
                <a:gd name="T12" fmla="*/ 88 w 509"/>
                <a:gd name="T13" fmla="*/ 692 h 785"/>
                <a:gd name="T14" fmla="*/ 88 w 509"/>
                <a:gd name="T15" fmla="*/ 30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9" h="785">
                  <a:moveTo>
                    <a:pt x="0" y="0"/>
                  </a:moveTo>
                  <a:lnTo>
                    <a:pt x="0" y="785"/>
                  </a:lnTo>
                  <a:lnTo>
                    <a:pt x="509" y="785"/>
                  </a:lnTo>
                  <a:lnTo>
                    <a:pt x="0" y="0"/>
                  </a:lnTo>
                  <a:close/>
                  <a:moveTo>
                    <a:pt x="88" y="300"/>
                  </a:moveTo>
                  <a:lnTo>
                    <a:pt x="342" y="692"/>
                  </a:lnTo>
                  <a:lnTo>
                    <a:pt x="88" y="692"/>
                  </a:lnTo>
                  <a:lnTo>
                    <a:pt x="88" y="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4457766" y="1546225"/>
              <a:ext cx="801687" cy="906463"/>
            </a:xfrm>
            <a:custGeom>
              <a:avLst/>
              <a:gdLst>
                <a:gd name="T0" fmla="*/ 123 w 212"/>
                <a:gd name="T1" fmla="*/ 140 h 240"/>
                <a:gd name="T2" fmla="*/ 11 w 212"/>
                <a:gd name="T3" fmla="*/ 230 h 240"/>
                <a:gd name="T4" fmla="*/ 83 w 212"/>
                <a:gd name="T5" fmla="*/ 106 h 240"/>
                <a:gd name="T6" fmla="*/ 194 w 212"/>
                <a:gd name="T7" fmla="*/ 16 h 240"/>
                <a:gd name="T8" fmla="*/ 123 w 212"/>
                <a:gd name="T9" fmla="*/ 1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240">
                  <a:moveTo>
                    <a:pt x="123" y="140"/>
                  </a:moveTo>
                  <a:cubicBezTo>
                    <a:pt x="73" y="200"/>
                    <a:pt x="23" y="240"/>
                    <a:pt x="11" y="230"/>
                  </a:cubicBezTo>
                  <a:cubicBezTo>
                    <a:pt x="0" y="221"/>
                    <a:pt x="32" y="165"/>
                    <a:pt x="83" y="106"/>
                  </a:cubicBezTo>
                  <a:cubicBezTo>
                    <a:pt x="133" y="47"/>
                    <a:pt x="177" y="0"/>
                    <a:pt x="194" y="16"/>
                  </a:cubicBezTo>
                  <a:cubicBezTo>
                    <a:pt x="212" y="32"/>
                    <a:pt x="174" y="81"/>
                    <a:pt x="123" y="1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4270441" y="2365375"/>
              <a:ext cx="271462" cy="342900"/>
            </a:xfrm>
            <a:custGeom>
              <a:avLst/>
              <a:gdLst>
                <a:gd name="T0" fmla="*/ 64 w 72"/>
                <a:gd name="T1" fmla="*/ 5 h 91"/>
                <a:gd name="T2" fmla="*/ 21 w 72"/>
                <a:gd name="T3" fmla="*/ 36 h 91"/>
                <a:gd name="T4" fmla="*/ 0 w 72"/>
                <a:gd name="T5" fmla="*/ 53 h 91"/>
                <a:gd name="T6" fmla="*/ 72 w 72"/>
                <a:gd name="T7" fmla="*/ 15 h 91"/>
                <a:gd name="T8" fmla="*/ 64 w 72"/>
                <a:gd name="T9" fmla="*/ 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91">
                  <a:moveTo>
                    <a:pt x="64" y="5"/>
                  </a:moveTo>
                  <a:cubicBezTo>
                    <a:pt x="64" y="5"/>
                    <a:pt x="29" y="0"/>
                    <a:pt x="21" y="36"/>
                  </a:cubicBezTo>
                  <a:cubicBezTo>
                    <a:pt x="17" y="52"/>
                    <a:pt x="0" y="53"/>
                    <a:pt x="0" y="53"/>
                  </a:cubicBezTo>
                  <a:cubicBezTo>
                    <a:pt x="0" y="53"/>
                    <a:pt x="67" y="91"/>
                    <a:pt x="72" y="15"/>
                  </a:cubicBezTo>
                  <a:lnTo>
                    <a:pt x="6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4213291" y="2365375"/>
              <a:ext cx="342900" cy="252413"/>
            </a:xfrm>
            <a:custGeom>
              <a:avLst/>
              <a:gdLst>
                <a:gd name="T0" fmla="*/ 49 w 91"/>
                <a:gd name="T1" fmla="*/ 67 h 67"/>
                <a:gd name="T2" fmla="*/ 12 w 91"/>
                <a:gd name="T3" fmla="*/ 56 h 67"/>
                <a:gd name="T4" fmla="*/ 12 w 91"/>
                <a:gd name="T5" fmla="*/ 56 h 67"/>
                <a:gd name="T6" fmla="*/ 0 w 91"/>
                <a:gd name="T7" fmla="*/ 49 h 67"/>
                <a:gd name="T8" fmla="*/ 14 w 91"/>
                <a:gd name="T9" fmla="*/ 48 h 67"/>
                <a:gd name="T10" fmla="*/ 22 w 91"/>
                <a:gd name="T11" fmla="*/ 46 h 67"/>
                <a:gd name="T12" fmla="*/ 22 w 91"/>
                <a:gd name="T13" fmla="*/ 46 h 67"/>
                <a:gd name="T14" fmla="*/ 32 w 91"/>
                <a:gd name="T15" fmla="*/ 35 h 67"/>
                <a:gd name="T16" fmla="*/ 32 w 91"/>
                <a:gd name="T17" fmla="*/ 35 h 67"/>
                <a:gd name="T18" fmla="*/ 75 w 91"/>
                <a:gd name="T19" fmla="*/ 1 h 67"/>
                <a:gd name="T20" fmla="*/ 75 w 91"/>
                <a:gd name="T21" fmla="*/ 1 h 67"/>
                <a:gd name="T22" fmla="*/ 80 w 91"/>
                <a:gd name="T23" fmla="*/ 1 h 67"/>
                <a:gd name="T24" fmla="*/ 80 w 91"/>
                <a:gd name="T25" fmla="*/ 1 h 67"/>
                <a:gd name="T26" fmla="*/ 79 w 91"/>
                <a:gd name="T27" fmla="*/ 5 h 67"/>
                <a:gd name="T28" fmla="*/ 76 w 91"/>
                <a:gd name="T29" fmla="*/ 8 h 67"/>
                <a:gd name="T30" fmla="*/ 79 w 91"/>
                <a:gd name="T31" fmla="*/ 5 h 67"/>
                <a:gd name="T32" fmla="*/ 80 w 91"/>
                <a:gd name="T33" fmla="*/ 1 h 67"/>
                <a:gd name="T34" fmla="*/ 81 w 91"/>
                <a:gd name="T35" fmla="*/ 1 h 67"/>
                <a:gd name="T36" fmla="*/ 91 w 91"/>
                <a:gd name="T37" fmla="*/ 14 h 67"/>
                <a:gd name="T38" fmla="*/ 91 w 91"/>
                <a:gd name="T39" fmla="*/ 15 h 67"/>
                <a:gd name="T40" fmla="*/ 50 w 91"/>
                <a:gd name="T41" fmla="*/ 67 h 67"/>
                <a:gd name="T42" fmla="*/ 50 w 91"/>
                <a:gd name="T43" fmla="*/ 67 h 67"/>
                <a:gd name="T44" fmla="*/ 49 w 91"/>
                <a:gd name="T45" fmla="*/ 67 h 67"/>
                <a:gd name="T46" fmla="*/ 27 w 91"/>
                <a:gd name="T47" fmla="*/ 53 h 67"/>
                <a:gd name="T48" fmla="*/ 49 w 91"/>
                <a:gd name="T49" fmla="*/ 58 h 67"/>
                <a:gd name="T50" fmla="*/ 49 w 91"/>
                <a:gd name="T51" fmla="*/ 58 h 67"/>
                <a:gd name="T52" fmla="*/ 82 w 91"/>
                <a:gd name="T53" fmla="*/ 16 h 67"/>
                <a:gd name="T54" fmla="*/ 82 w 91"/>
                <a:gd name="T55" fmla="*/ 16 h 67"/>
                <a:gd name="T56" fmla="*/ 77 w 91"/>
                <a:gd name="T57" fmla="*/ 9 h 67"/>
                <a:gd name="T58" fmla="*/ 75 w 91"/>
                <a:gd name="T59" fmla="*/ 9 h 67"/>
                <a:gd name="T60" fmla="*/ 75 w 91"/>
                <a:gd name="T61" fmla="*/ 9 h 67"/>
                <a:gd name="T62" fmla="*/ 40 w 91"/>
                <a:gd name="T63" fmla="*/ 37 h 67"/>
                <a:gd name="T64" fmla="*/ 40 w 91"/>
                <a:gd name="T65" fmla="*/ 37 h 67"/>
                <a:gd name="T66" fmla="*/ 27 w 91"/>
                <a:gd name="T67" fmla="*/ 53 h 67"/>
                <a:gd name="T68" fmla="*/ 27 w 91"/>
                <a:gd name="T69" fmla="*/ 53 h 67"/>
                <a:gd name="T70" fmla="*/ 27 w 91"/>
                <a:gd name="T71" fmla="*/ 5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" h="67">
                  <a:moveTo>
                    <a:pt x="49" y="67"/>
                  </a:moveTo>
                  <a:cubicBezTo>
                    <a:pt x="30" y="66"/>
                    <a:pt x="13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48"/>
                    <a:pt x="18" y="48"/>
                    <a:pt x="22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6" y="44"/>
                    <a:pt x="30" y="41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9" y="4"/>
                    <a:pt x="65" y="0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8" y="1"/>
                    <a:pt x="79" y="1"/>
                    <a:pt x="80" y="1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89" y="54"/>
                    <a:pt x="69" y="67"/>
                    <a:pt x="50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7"/>
                    <a:pt x="50" y="67"/>
                    <a:pt x="49" y="67"/>
                  </a:cubicBezTo>
                  <a:close/>
                  <a:moveTo>
                    <a:pt x="27" y="53"/>
                  </a:moveTo>
                  <a:cubicBezTo>
                    <a:pt x="33" y="56"/>
                    <a:pt x="41" y="58"/>
                    <a:pt x="49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64" y="58"/>
                    <a:pt x="79" y="51"/>
                    <a:pt x="82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6" y="9"/>
                    <a:pt x="75" y="9"/>
                    <a:pt x="75" y="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66" y="9"/>
                    <a:pt x="46" y="11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8" y="46"/>
                    <a:pt x="32" y="51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4462529" y="2089150"/>
              <a:ext cx="336550" cy="358775"/>
            </a:xfrm>
            <a:custGeom>
              <a:avLst/>
              <a:gdLst>
                <a:gd name="T0" fmla="*/ 68 w 89"/>
                <a:gd name="T1" fmla="*/ 13 h 95"/>
                <a:gd name="T2" fmla="*/ 50 w 89"/>
                <a:gd name="T3" fmla="*/ 0 h 95"/>
                <a:gd name="T4" fmla="*/ 10 w 89"/>
                <a:gd name="T5" fmla="*/ 86 h 95"/>
                <a:gd name="T6" fmla="*/ 89 w 89"/>
                <a:gd name="T7" fmla="*/ 35 h 95"/>
                <a:gd name="T8" fmla="*/ 68 w 89"/>
                <a:gd name="T9" fmla="*/ 1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5">
                  <a:moveTo>
                    <a:pt x="68" y="13"/>
                  </a:moveTo>
                  <a:cubicBezTo>
                    <a:pt x="62" y="8"/>
                    <a:pt x="56" y="3"/>
                    <a:pt x="50" y="0"/>
                  </a:cubicBezTo>
                  <a:cubicBezTo>
                    <a:pt x="18" y="40"/>
                    <a:pt x="0" y="78"/>
                    <a:pt x="10" y="86"/>
                  </a:cubicBezTo>
                  <a:cubicBezTo>
                    <a:pt x="21" y="95"/>
                    <a:pt x="54" y="72"/>
                    <a:pt x="89" y="35"/>
                  </a:cubicBezTo>
                  <a:cubicBezTo>
                    <a:pt x="83" y="27"/>
                    <a:pt x="76" y="20"/>
                    <a:pt x="68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4473641" y="2066925"/>
              <a:ext cx="342900" cy="369888"/>
            </a:xfrm>
            <a:custGeom>
              <a:avLst/>
              <a:gdLst>
                <a:gd name="T0" fmla="*/ 5 w 91"/>
                <a:gd name="T1" fmla="*/ 95 h 98"/>
                <a:gd name="T2" fmla="*/ 0 w 91"/>
                <a:gd name="T3" fmla="*/ 84 h 98"/>
                <a:gd name="T4" fmla="*/ 0 w 91"/>
                <a:gd name="T5" fmla="*/ 84 h 98"/>
                <a:gd name="T6" fmla="*/ 43 w 91"/>
                <a:gd name="T7" fmla="*/ 3 h 98"/>
                <a:gd name="T8" fmla="*/ 43 w 91"/>
                <a:gd name="T9" fmla="*/ 3 h 98"/>
                <a:gd name="T10" fmla="*/ 46 w 91"/>
                <a:gd name="T11" fmla="*/ 0 h 98"/>
                <a:gd name="T12" fmla="*/ 49 w 91"/>
                <a:gd name="T13" fmla="*/ 2 h 98"/>
                <a:gd name="T14" fmla="*/ 68 w 91"/>
                <a:gd name="T15" fmla="*/ 16 h 98"/>
                <a:gd name="T16" fmla="*/ 68 w 91"/>
                <a:gd name="T17" fmla="*/ 16 h 98"/>
                <a:gd name="T18" fmla="*/ 65 w 91"/>
                <a:gd name="T19" fmla="*/ 19 h 98"/>
                <a:gd name="T20" fmla="*/ 63 w 91"/>
                <a:gd name="T21" fmla="*/ 22 h 98"/>
                <a:gd name="T22" fmla="*/ 48 w 91"/>
                <a:gd name="T23" fmla="*/ 11 h 98"/>
                <a:gd name="T24" fmla="*/ 48 w 91"/>
                <a:gd name="T25" fmla="*/ 11 h 98"/>
                <a:gd name="T26" fmla="*/ 9 w 91"/>
                <a:gd name="T27" fmla="*/ 84 h 98"/>
                <a:gd name="T28" fmla="*/ 9 w 91"/>
                <a:gd name="T29" fmla="*/ 84 h 98"/>
                <a:gd name="T30" fmla="*/ 10 w 91"/>
                <a:gd name="T31" fmla="*/ 89 h 98"/>
                <a:gd name="T32" fmla="*/ 10 w 91"/>
                <a:gd name="T33" fmla="*/ 89 h 98"/>
                <a:gd name="T34" fmla="*/ 13 w 91"/>
                <a:gd name="T35" fmla="*/ 90 h 98"/>
                <a:gd name="T36" fmla="*/ 13 w 91"/>
                <a:gd name="T37" fmla="*/ 90 h 98"/>
                <a:gd name="T38" fmla="*/ 80 w 91"/>
                <a:gd name="T39" fmla="*/ 41 h 98"/>
                <a:gd name="T40" fmla="*/ 80 w 91"/>
                <a:gd name="T41" fmla="*/ 41 h 98"/>
                <a:gd name="T42" fmla="*/ 63 w 91"/>
                <a:gd name="T43" fmla="*/ 22 h 98"/>
                <a:gd name="T44" fmla="*/ 63 w 91"/>
                <a:gd name="T45" fmla="*/ 22 h 98"/>
                <a:gd name="T46" fmla="*/ 65 w 91"/>
                <a:gd name="T47" fmla="*/ 19 h 98"/>
                <a:gd name="T48" fmla="*/ 68 w 91"/>
                <a:gd name="T49" fmla="*/ 16 h 98"/>
                <a:gd name="T50" fmla="*/ 89 w 91"/>
                <a:gd name="T51" fmla="*/ 39 h 98"/>
                <a:gd name="T52" fmla="*/ 89 w 91"/>
                <a:gd name="T53" fmla="*/ 39 h 98"/>
                <a:gd name="T54" fmla="*/ 91 w 91"/>
                <a:gd name="T55" fmla="*/ 41 h 98"/>
                <a:gd name="T56" fmla="*/ 89 w 91"/>
                <a:gd name="T57" fmla="*/ 44 h 98"/>
                <a:gd name="T58" fmla="*/ 13 w 91"/>
                <a:gd name="T59" fmla="*/ 98 h 98"/>
                <a:gd name="T60" fmla="*/ 13 w 91"/>
                <a:gd name="T61" fmla="*/ 98 h 98"/>
                <a:gd name="T62" fmla="*/ 5 w 91"/>
                <a:gd name="T63" fmla="*/ 9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" h="98">
                  <a:moveTo>
                    <a:pt x="5" y="95"/>
                  </a:moveTo>
                  <a:cubicBezTo>
                    <a:pt x="1" y="93"/>
                    <a:pt x="0" y="88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66"/>
                    <a:pt x="17" y="36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5" y="6"/>
                    <a:pt x="62" y="10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58" y="18"/>
                    <a:pt x="53" y="14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23" y="42"/>
                    <a:pt x="8" y="72"/>
                    <a:pt x="9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7"/>
                    <a:pt x="10" y="88"/>
                    <a:pt x="10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11" y="89"/>
                    <a:pt x="12" y="90"/>
                    <a:pt x="13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24" y="90"/>
                    <a:pt x="52" y="71"/>
                    <a:pt x="80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75" y="34"/>
                    <a:pt x="69" y="28"/>
                    <a:pt x="63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76" y="23"/>
                    <a:pt x="83" y="31"/>
                    <a:pt x="89" y="39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59" y="76"/>
                    <a:pt x="31" y="98"/>
                    <a:pt x="13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0" y="98"/>
                    <a:pt x="7" y="98"/>
                    <a:pt x="5" y="9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349380" y="3067342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元数据磁盘失效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150729"/>
            <a:ext cx="8324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映象文件和事务日志是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的核心数据结构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可以配置为支持维护映象文件和事务日志的多个副本。任何对映象文件或事务日志的修改，都将同步到它们的副本上。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当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重新启动时，总是选择最新的一致的映象文件和事务日志。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accent6"/>
                </a:solidFill>
              </a:rPr>
              <a:t>HDFS</a:t>
            </a:r>
            <a:r>
              <a:rPr lang="zh-CN" altLang="en-US" sz="2800" b="1">
                <a:solidFill>
                  <a:schemeClr val="accent6"/>
                </a:solidFill>
              </a:rPr>
              <a:t>内部特性</a:t>
            </a:r>
            <a:endParaRPr lang="zh-CN" altLang="en-US" sz="2800" b="1">
              <a:solidFill>
                <a:schemeClr val="accent6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905731" y="1554465"/>
            <a:ext cx="1114056" cy="1117023"/>
            <a:chOff x="-2809875" y="1619250"/>
            <a:chExt cx="1192213" cy="1195388"/>
          </a:xfrm>
        </p:grpSpPr>
        <p:sp>
          <p:nvSpPr>
            <p:cNvPr id="13" name="Freeform 8"/>
            <p:cNvSpPr/>
            <p:nvPr/>
          </p:nvSpPr>
          <p:spPr bwMode="auto">
            <a:xfrm>
              <a:off x="-2801938" y="1698625"/>
              <a:ext cx="1177925" cy="1109663"/>
            </a:xfrm>
            <a:custGeom>
              <a:avLst/>
              <a:gdLst>
                <a:gd name="T0" fmla="*/ 308 w 312"/>
                <a:gd name="T1" fmla="*/ 164 h 294"/>
                <a:gd name="T2" fmla="*/ 301 w 312"/>
                <a:gd name="T3" fmla="*/ 187 h 294"/>
                <a:gd name="T4" fmla="*/ 108 w 312"/>
                <a:gd name="T5" fmla="*/ 289 h 294"/>
                <a:gd name="T6" fmla="*/ 85 w 312"/>
                <a:gd name="T7" fmla="*/ 282 h 294"/>
                <a:gd name="T8" fmla="*/ 4 w 312"/>
                <a:gd name="T9" fmla="*/ 129 h 294"/>
                <a:gd name="T10" fmla="*/ 11 w 312"/>
                <a:gd name="T11" fmla="*/ 106 h 294"/>
                <a:gd name="T12" fmla="*/ 204 w 312"/>
                <a:gd name="T13" fmla="*/ 4 h 294"/>
                <a:gd name="T14" fmla="*/ 227 w 312"/>
                <a:gd name="T15" fmla="*/ 11 h 294"/>
                <a:gd name="T16" fmla="*/ 308 w 312"/>
                <a:gd name="T17" fmla="*/ 16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294">
                  <a:moveTo>
                    <a:pt x="308" y="164"/>
                  </a:moveTo>
                  <a:cubicBezTo>
                    <a:pt x="312" y="173"/>
                    <a:pt x="309" y="183"/>
                    <a:pt x="301" y="187"/>
                  </a:cubicBezTo>
                  <a:cubicBezTo>
                    <a:pt x="108" y="289"/>
                    <a:pt x="108" y="289"/>
                    <a:pt x="108" y="289"/>
                  </a:cubicBezTo>
                  <a:cubicBezTo>
                    <a:pt x="100" y="294"/>
                    <a:pt x="89" y="291"/>
                    <a:pt x="85" y="282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0" y="121"/>
                    <a:pt x="3" y="111"/>
                    <a:pt x="11" y="106"/>
                  </a:cubicBezTo>
                  <a:cubicBezTo>
                    <a:pt x="204" y="4"/>
                    <a:pt x="204" y="4"/>
                    <a:pt x="204" y="4"/>
                  </a:cubicBezTo>
                  <a:cubicBezTo>
                    <a:pt x="212" y="0"/>
                    <a:pt x="222" y="3"/>
                    <a:pt x="227" y="11"/>
                  </a:cubicBezTo>
                  <a:lnTo>
                    <a:pt x="308" y="16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-2809875" y="1690688"/>
              <a:ext cx="1192213" cy="1123950"/>
            </a:xfrm>
            <a:custGeom>
              <a:avLst/>
              <a:gdLst>
                <a:gd name="T0" fmla="*/ 102 w 316"/>
                <a:gd name="T1" fmla="*/ 298 h 298"/>
                <a:gd name="T2" fmla="*/ 83 w 316"/>
                <a:gd name="T3" fmla="*/ 286 h 298"/>
                <a:gd name="T4" fmla="*/ 83 w 316"/>
                <a:gd name="T5" fmla="*/ 286 h 298"/>
                <a:gd name="T6" fmla="*/ 2 w 316"/>
                <a:gd name="T7" fmla="*/ 133 h 298"/>
                <a:gd name="T8" fmla="*/ 0 w 316"/>
                <a:gd name="T9" fmla="*/ 123 h 298"/>
                <a:gd name="T10" fmla="*/ 0 w 316"/>
                <a:gd name="T11" fmla="*/ 123 h 298"/>
                <a:gd name="T12" fmla="*/ 11 w 316"/>
                <a:gd name="T13" fmla="*/ 104 h 298"/>
                <a:gd name="T14" fmla="*/ 11 w 316"/>
                <a:gd name="T15" fmla="*/ 104 h 298"/>
                <a:gd name="T16" fmla="*/ 204 w 316"/>
                <a:gd name="T17" fmla="*/ 2 h 298"/>
                <a:gd name="T18" fmla="*/ 214 w 316"/>
                <a:gd name="T19" fmla="*/ 0 h 298"/>
                <a:gd name="T20" fmla="*/ 214 w 316"/>
                <a:gd name="T21" fmla="*/ 0 h 298"/>
                <a:gd name="T22" fmla="*/ 233 w 316"/>
                <a:gd name="T23" fmla="*/ 11 h 298"/>
                <a:gd name="T24" fmla="*/ 233 w 316"/>
                <a:gd name="T25" fmla="*/ 11 h 298"/>
                <a:gd name="T26" fmla="*/ 314 w 316"/>
                <a:gd name="T27" fmla="*/ 164 h 298"/>
                <a:gd name="T28" fmla="*/ 310 w 316"/>
                <a:gd name="T29" fmla="*/ 166 h 298"/>
                <a:gd name="T30" fmla="*/ 306 w 316"/>
                <a:gd name="T31" fmla="*/ 168 h 298"/>
                <a:gd name="T32" fmla="*/ 225 w 316"/>
                <a:gd name="T33" fmla="*/ 15 h 298"/>
                <a:gd name="T34" fmla="*/ 214 w 316"/>
                <a:gd name="T35" fmla="*/ 8 h 298"/>
                <a:gd name="T36" fmla="*/ 214 w 316"/>
                <a:gd name="T37" fmla="*/ 8 h 298"/>
                <a:gd name="T38" fmla="*/ 208 w 316"/>
                <a:gd name="T39" fmla="*/ 10 h 298"/>
                <a:gd name="T40" fmla="*/ 208 w 316"/>
                <a:gd name="T41" fmla="*/ 10 h 298"/>
                <a:gd name="T42" fmla="*/ 15 w 316"/>
                <a:gd name="T43" fmla="*/ 112 h 298"/>
                <a:gd name="T44" fmla="*/ 8 w 316"/>
                <a:gd name="T45" fmla="*/ 123 h 298"/>
                <a:gd name="T46" fmla="*/ 8 w 316"/>
                <a:gd name="T47" fmla="*/ 123 h 298"/>
                <a:gd name="T48" fmla="*/ 10 w 316"/>
                <a:gd name="T49" fmla="*/ 129 h 298"/>
                <a:gd name="T50" fmla="*/ 10 w 316"/>
                <a:gd name="T51" fmla="*/ 129 h 298"/>
                <a:gd name="T52" fmla="*/ 91 w 316"/>
                <a:gd name="T53" fmla="*/ 282 h 298"/>
                <a:gd name="T54" fmla="*/ 102 w 316"/>
                <a:gd name="T55" fmla="*/ 289 h 298"/>
                <a:gd name="T56" fmla="*/ 102 w 316"/>
                <a:gd name="T57" fmla="*/ 289 h 298"/>
                <a:gd name="T58" fmla="*/ 108 w 316"/>
                <a:gd name="T59" fmla="*/ 288 h 298"/>
                <a:gd name="T60" fmla="*/ 108 w 316"/>
                <a:gd name="T61" fmla="*/ 288 h 298"/>
                <a:gd name="T62" fmla="*/ 301 w 316"/>
                <a:gd name="T63" fmla="*/ 186 h 298"/>
                <a:gd name="T64" fmla="*/ 308 w 316"/>
                <a:gd name="T65" fmla="*/ 174 h 298"/>
                <a:gd name="T66" fmla="*/ 308 w 316"/>
                <a:gd name="T67" fmla="*/ 174 h 298"/>
                <a:gd name="T68" fmla="*/ 306 w 316"/>
                <a:gd name="T69" fmla="*/ 168 h 298"/>
                <a:gd name="T70" fmla="*/ 306 w 316"/>
                <a:gd name="T71" fmla="*/ 168 h 298"/>
                <a:gd name="T72" fmla="*/ 310 w 316"/>
                <a:gd name="T73" fmla="*/ 166 h 298"/>
                <a:gd name="T74" fmla="*/ 314 w 316"/>
                <a:gd name="T75" fmla="*/ 164 h 298"/>
                <a:gd name="T76" fmla="*/ 316 w 316"/>
                <a:gd name="T77" fmla="*/ 174 h 298"/>
                <a:gd name="T78" fmla="*/ 316 w 316"/>
                <a:gd name="T79" fmla="*/ 174 h 298"/>
                <a:gd name="T80" fmla="*/ 305 w 316"/>
                <a:gd name="T81" fmla="*/ 193 h 298"/>
                <a:gd name="T82" fmla="*/ 305 w 316"/>
                <a:gd name="T83" fmla="*/ 193 h 298"/>
                <a:gd name="T84" fmla="*/ 112 w 316"/>
                <a:gd name="T85" fmla="*/ 295 h 298"/>
                <a:gd name="T86" fmla="*/ 102 w 316"/>
                <a:gd name="T87" fmla="*/ 298 h 298"/>
                <a:gd name="T88" fmla="*/ 102 w 316"/>
                <a:gd name="T89" fmla="*/ 298 h 298"/>
                <a:gd name="T90" fmla="*/ 102 w 316"/>
                <a:gd name="T91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6" h="298">
                  <a:moveTo>
                    <a:pt x="102" y="298"/>
                  </a:moveTo>
                  <a:cubicBezTo>
                    <a:pt x="94" y="298"/>
                    <a:pt x="87" y="293"/>
                    <a:pt x="83" y="286"/>
                  </a:cubicBezTo>
                  <a:cubicBezTo>
                    <a:pt x="83" y="286"/>
                    <a:pt x="83" y="286"/>
                    <a:pt x="83" y="286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0"/>
                    <a:pt x="0" y="127"/>
                    <a:pt x="0" y="1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16"/>
                    <a:pt x="4" y="108"/>
                    <a:pt x="11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204" y="2"/>
                    <a:pt x="204" y="2"/>
                    <a:pt x="204" y="2"/>
                  </a:cubicBezTo>
                  <a:cubicBezTo>
                    <a:pt x="207" y="1"/>
                    <a:pt x="210" y="0"/>
                    <a:pt x="214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1" y="0"/>
                    <a:pt x="229" y="4"/>
                    <a:pt x="233" y="11"/>
                  </a:cubicBezTo>
                  <a:cubicBezTo>
                    <a:pt x="233" y="11"/>
                    <a:pt x="233" y="11"/>
                    <a:pt x="233" y="11"/>
                  </a:cubicBezTo>
                  <a:cubicBezTo>
                    <a:pt x="314" y="164"/>
                    <a:pt x="314" y="164"/>
                    <a:pt x="314" y="164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06" y="168"/>
                    <a:pt x="306" y="168"/>
                    <a:pt x="306" y="168"/>
                  </a:cubicBezTo>
                  <a:cubicBezTo>
                    <a:pt x="225" y="15"/>
                    <a:pt x="225" y="15"/>
                    <a:pt x="225" y="15"/>
                  </a:cubicBezTo>
                  <a:cubicBezTo>
                    <a:pt x="223" y="11"/>
                    <a:pt x="218" y="8"/>
                    <a:pt x="214" y="8"/>
                  </a:cubicBezTo>
                  <a:cubicBezTo>
                    <a:pt x="214" y="8"/>
                    <a:pt x="214" y="8"/>
                    <a:pt x="214" y="8"/>
                  </a:cubicBezTo>
                  <a:cubicBezTo>
                    <a:pt x="212" y="8"/>
                    <a:pt x="210" y="9"/>
                    <a:pt x="208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1" y="114"/>
                    <a:pt x="8" y="119"/>
                    <a:pt x="8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8" y="125"/>
                    <a:pt x="9" y="127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91" y="282"/>
                    <a:pt x="91" y="282"/>
                    <a:pt x="91" y="282"/>
                  </a:cubicBezTo>
                  <a:cubicBezTo>
                    <a:pt x="93" y="287"/>
                    <a:pt x="97" y="289"/>
                    <a:pt x="102" y="289"/>
                  </a:cubicBezTo>
                  <a:cubicBezTo>
                    <a:pt x="102" y="289"/>
                    <a:pt x="102" y="289"/>
                    <a:pt x="102" y="289"/>
                  </a:cubicBezTo>
                  <a:cubicBezTo>
                    <a:pt x="104" y="289"/>
                    <a:pt x="106" y="289"/>
                    <a:pt x="108" y="288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301" y="186"/>
                    <a:pt x="301" y="186"/>
                    <a:pt x="301" y="186"/>
                  </a:cubicBezTo>
                  <a:cubicBezTo>
                    <a:pt x="305" y="183"/>
                    <a:pt x="308" y="179"/>
                    <a:pt x="308" y="174"/>
                  </a:cubicBezTo>
                  <a:cubicBezTo>
                    <a:pt x="308" y="174"/>
                    <a:pt x="308" y="174"/>
                    <a:pt x="308" y="174"/>
                  </a:cubicBezTo>
                  <a:cubicBezTo>
                    <a:pt x="308" y="172"/>
                    <a:pt x="307" y="170"/>
                    <a:pt x="306" y="168"/>
                  </a:cubicBezTo>
                  <a:cubicBezTo>
                    <a:pt x="306" y="168"/>
                    <a:pt x="306" y="168"/>
                    <a:pt x="306" y="168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4" y="164"/>
                    <a:pt x="314" y="164"/>
                    <a:pt x="314" y="164"/>
                  </a:cubicBezTo>
                  <a:cubicBezTo>
                    <a:pt x="315" y="167"/>
                    <a:pt x="316" y="171"/>
                    <a:pt x="316" y="174"/>
                  </a:cubicBezTo>
                  <a:cubicBezTo>
                    <a:pt x="316" y="174"/>
                    <a:pt x="316" y="174"/>
                    <a:pt x="316" y="174"/>
                  </a:cubicBezTo>
                  <a:cubicBezTo>
                    <a:pt x="316" y="182"/>
                    <a:pt x="312" y="189"/>
                    <a:pt x="305" y="193"/>
                  </a:cubicBezTo>
                  <a:cubicBezTo>
                    <a:pt x="305" y="193"/>
                    <a:pt x="305" y="193"/>
                    <a:pt x="305" y="193"/>
                  </a:cubicBezTo>
                  <a:cubicBezTo>
                    <a:pt x="112" y="295"/>
                    <a:pt x="112" y="295"/>
                    <a:pt x="112" y="295"/>
                  </a:cubicBezTo>
                  <a:cubicBezTo>
                    <a:pt x="109" y="297"/>
                    <a:pt x="106" y="298"/>
                    <a:pt x="102" y="298"/>
                  </a:cubicBezTo>
                  <a:cubicBezTo>
                    <a:pt x="102" y="298"/>
                    <a:pt x="102" y="298"/>
                    <a:pt x="102" y="298"/>
                  </a:cubicBezTo>
                  <a:cubicBezTo>
                    <a:pt x="102" y="298"/>
                    <a:pt x="102" y="298"/>
                    <a:pt x="102" y="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-2776538" y="1619250"/>
              <a:ext cx="1155700" cy="1093788"/>
            </a:xfrm>
            <a:custGeom>
              <a:avLst/>
              <a:gdLst>
                <a:gd name="T0" fmla="*/ 302 w 306"/>
                <a:gd name="T1" fmla="*/ 164 h 290"/>
                <a:gd name="T2" fmla="*/ 294 w 306"/>
                <a:gd name="T3" fmla="*/ 186 h 290"/>
                <a:gd name="T4" fmla="*/ 108 w 306"/>
                <a:gd name="T5" fmla="*/ 285 h 290"/>
                <a:gd name="T6" fmla="*/ 85 w 306"/>
                <a:gd name="T7" fmla="*/ 278 h 290"/>
                <a:gd name="T8" fmla="*/ 4 w 306"/>
                <a:gd name="T9" fmla="*/ 126 h 290"/>
                <a:gd name="T10" fmla="*/ 11 w 306"/>
                <a:gd name="T11" fmla="*/ 103 h 290"/>
                <a:gd name="T12" fmla="*/ 198 w 306"/>
                <a:gd name="T13" fmla="*/ 4 h 290"/>
                <a:gd name="T14" fmla="*/ 221 w 306"/>
                <a:gd name="T15" fmla="*/ 11 h 290"/>
                <a:gd name="T16" fmla="*/ 302 w 306"/>
                <a:gd name="T17" fmla="*/ 16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" h="290">
                  <a:moveTo>
                    <a:pt x="302" y="164"/>
                  </a:moveTo>
                  <a:cubicBezTo>
                    <a:pt x="306" y="172"/>
                    <a:pt x="303" y="182"/>
                    <a:pt x="294" y="186"/>
                  </a:cubicBezTo>
                  <a:cubicBezTo>
                    <a:pt x="108" y="285"/>
                    <a:pt x="108" y="285"/>
                    <a:pt x="108" y="285"/>
                  </a:cubicBezTo>
                  <a:cubicBezTo>
                    <a:pt x="99" y="290"/>
                    <a:pt x="89" y="287"/>
                    <a:pt x="85" y="278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0" y="118"/>
                    <a:pt x="3" y="108"/>
                    <a:pt x="11" y="103"/>
                  </a:cubicBezTo>
                  <a:cubicBezTo>
                    <a:pt x="198" y="4"/>
                    <a:pt x="198" y="4"/>
                    <a:pt x="198" y="4"/>
                  </a:cubicBezTo>
                  <a:cubicBezTo>
                    <a:pt x="206" y="0"/>
                    <a:pt x="217" y="3"/>
                    <a:pt x="221" y="11"/>
                  </a:cubicBezTo>
                  <a:lnTo>
                    <a:pt x="302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-2678113" y="1712913"/>
              <a:ext cx="958850" cy="906463"/>
            </a:xfrm>
            <a:custGeom>
              <a:avLst/>
              <a:gdLst>
                <a:gd name="T0" fmla="*/ 68 w 254"/>
                <a:gd name="T1" fmla="*/ 231 h 240"/>
                <a:gd name="T2" fmla="*/ 2 w 254"/>
                <a:gd name="T3" fmla="*/ 107 h 240"/>
                <a:gd name="T4" fmla="*/ 0 w 254"/>
                <a:gd name="T5" fmla="*/ 98 h 240"/>
                <a:gd name="T6" fmla="*/ 0 w 254"/>
                <a:gd name="T7" fmla="*/ 98 h 240"/>
                <a:gd name="T8" fmla="*/ 9 w 254"/>
                <a:gd name="T9" fmla="*/ 82 h 240"/>
                <a:gd name="T10" fmla="*/ 9 w 254"/>
                <a:gd name="T11" fmla="*/ 82 h 240"/>
                <a:gd name="T12" fmla="*/ 162 w 254"/>
                <a:gd name="T13" fmla="*/ 2 h 240"/>
                <a:gd name="T14" fmla="*/ 170 w 254"/>
                <a:gd name="T15" fmla="*/ 0 h 240"/>
                <a:gd name="T16" fmla="*/ 170 w 254"/>
                <a:gd name="T17" fmla="*/ 0 h 240"/>
                <a:gd name="T18" fmla="*/ 186 w 254"/>
                <a:gd name="T19" fmla="*/ 9 h 240"/>
                <a:gd name="T20" fmla="*/ 186 w 254"/>
                <a:gd name="T21" fmla="*/ 9 h 240"/>
                <a:gd name="T22" fmla="*/ 252 w 254"/>
                <a:gd name="T23" fmla="*/ 133 h 240"/>
                <a:gd name="T24" fmla="*/ 248 w 254"/>
                <a:gd name="T25" fmla="*/ 135 h 240"/>
                <a:gd name="T26" fmla="*/ 244 w 254"/>
                <a:gd name="T27" fmla="*/ 137 h 240"/>
                <a:gd name="T28" fmla="*/ 179 w 254"/>
                <a:gd name="T29" fmla="*/ 13 h 240"/>
                <a:gd name="T30" fmla="*/ 170 w 254"/>
                <a:gd name="T31" fmla="*/ 8 h 240"/>
                <a:gd name="T32" fmla="*/ 170 w 254"/>
                <a:gd name="T33" fmla="*/ 8 h 240"/>
                <a:gd name="T34" fmla="*/ 166 w 254"/>
                <a:gd name="T35" fmla="*/ 9 h 240"/>
                <a:gd name="T36" fmla="*/ 166 w 254"/>
                <a:gd name="T37" fmla="*/ 9 h 240"/>
                <a:gd name="T38" fmla="*/ 13 w 254"/>
                <a:gd name="T39" fmla="*/ 90 h 240"/>
                <a:gd name="T40" fmla="*/ 8 w 254"/>
                <a:gd name="T41" fmla="*/ 98 h 240"/>
                <a:gd name="T42" fmla="*/ 8 w 254"/>
                <a:gd name="T43" fmla="*/ 98 h 240"/>
                <a:gd name="T44" fmla="*/ 9 w 254"/>
                <a:gd name="T45" fmla="*/ 103 h 240"/>
                <a:gd name="T46" fmla="*/ 9 w 254"/>
                <a:gd name="T47" fmla="*/ 103 h 240"/>
                <a:gd name="T48" fmla="*/ 75 w 254"/>
                <a:gd name="T49" fmla="*/ 227 h 240"/>
                <a:gd name="T50" fmla="*/ 83 w 254"/>
                <a:gd name="T51" fmla="*/ 232 h 240"/>
                <a:gd name="T52" fmla="*/ 83 w 254"/>
                <a:gd name="T53" fmla="*/ 232 h 240"/>
                <a:gd name="T54" fmla="*/ 88 w 254"/>
                <a:gd name="T55" fmla="*/ 231 h 240"/>
                <a:gd name="T56" fmla="*/ 88 w 254"/>
                <a:gd name="T57" fmla="*/ 231 h 240"/>
                <a:gd name="T58" fmla="*/ 240 w 254"/>
                <a:gd name="T59" fmla="*/ 150 h 240"/>
                <a:gd name="T60" fmla="*/ 245 w 254"/>
                <a:gd name="T61" fmla="*/ 141 h 240"/>
                <a:gd name="T62" fmla="*/ 245 w 254"/>
                <a:gd name="T63" fmla="*/ 141 h 240"/>
                <a:gd name="T64" fmla="*/ 244 w 254"/>
                <a:gd name="T65" fmla="*/ 137 h 240"/>
                <a:gd name="T66" fmla="*/ 244 w 254"/>
                <a:gd name="T67" fmla="*/ 137 h 240"/>
                <a:gd name="T68" fmla="*/ 248 w 254"/>
                <a:gd name="T69" fmla="*/ 135 h 240"/>
                <a:gd name="T70" fmla="*/ 252 w 254"/>
                <a:gd name="T71" fmla="*/ 133 h 240"/>
                <a:gd name="T72" fmla="*/ 254 w 254"/>
                <a:gd name="T73" fmla="*/ 141 h 240"/>
                <a:gd name="T74" fmla="*/ 254 w 254"/>
                <a:gd name="T75" fmla="*/ 141 h 240"/>
                <a:gd name="T76" fmla="*/ 244 w 254"/>
                <a:gd name="T77" fmla="*/ 157 h 240"/>
                <a:gd name="T78" fmla="*/ 244 w 254"/>
                <a:gd name="T79" fmla="*/ 157 h 240"/>
                <a:gd name="T80" fmla="*/ 92 w 254"/>
                <a:gd name="T81" fmla="*/ 238 h 240"/>
                <a:gd name="T82" fmla="*/ 83 w 254"/>
                <a:gd name="T83" fmla="*/ 240 h 240"/>
                <a:gd name="T84" fmla="*/ 83 w 254"/>
                <a:gd name="T85" fmla="*/ 240 h 240"/>
                <a:gd name="T86" fmla="*/ 68 w 254"/>
                <a:gd name="T87" fmla="*/ 23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4" h="240">
                  <a:moveTo>
                    <a:pt x="68" y="231"/>
                  </a:moveTo>
                  <a:cubicBezTo>
                    <a:pt x="2" y="107"/>
                    <a:pt x="2" y="107"/>
                    <a:pt x="2" y="107"/>
                  </a:cubicBezTo>
                  <a:cubicBezTo>
                    <a:pt x="1" y="104"/>
                    <a:pt x="0" y="101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2"/>
                    <a:pt x="3" y="86"/>
                    <a:pt x="9" y="82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4" y="0"/>
                    <a:pt x="167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7" y="0"/>
                    <a:pt x="183" y="3"/>
                    <a:pt x="186" y="9"/>
                  </a:cubicBezTo>
                  <a:cubicBezTo>
                    <a:pt x="186" y="9"/>
                    <a:pt x="186" y="9"/>
                    <a:pt x="186" y="9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48" y="135"/>
                    <a:pt x="248" y="135"/>
                    <a:pt x="248" y="135"/>
                  </a:cubicBezTo>
                  <a:cubicBezTo>
                    <a:pt x="244" y="137"/>
                    <a:pt x="244" y="137"/>
                    <a:pt x="244" y="137"/>
                  </a:cubicBezTo>
                  <a:cubicBezTo>
                    <a:pt x="179" y="13"/>
                    <a:pt x="179" y="13"/>
                    <a:pt x="179" y="13"/>
                  </a:cubicBezTo>
                  <a:cubicBezTo>
                    <a:pt x="177" y="10"/>
                    <a:pt x="174" y="8"/>
                    <a:pt x="170" y="8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169" y="8"/>
                    <a:pt x="167" y="9"/>
                    <a:pt x="166" y="9"/>
                  </a:cubicBezTo>
                  <a:cubicBezTo>
                    <a:pt x="166" y="9"/>
                    <a:pt x="166" y="9"/>
                    <a:pt x="166" y="9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0" y="92"/>
                    <a:pt x="8" y="95"/>
                    <a:pt x="8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100"/>
                    <a:pt x="9" y="101"/>
                    <a:pt x="9" y="103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75" y="227"/>
                    <a:pt x="75" y="227"/>
                    <a:pt x="75" y="227"/>
                  </a:cubicBezTo>
                  <a:cubicBezTo>
                    <a:pt x="77" y="230"/>
                    <a:pt x="80" y="232"/>
                    <a:pt x="83" y="232"/>
                  </a:cubicBezTo>
                  <a:cubicBezTo>
                    <a:pt x="83" y="232"/>
                    <a:pt x="83" y="232"/>
                    <a:pt x="83" y="232"/>
                  </a:cubicBezTo>
                  <a:cubicBezTo>
                    <a:pt x="85" y="232"/>
                    <a:pt x="87" y="231"/>
                    <a:pt x="88" y="231"/>
                  </a:cubicBezTo>
                  <a:cubicBezTo>
                    <a:pt x="88" y="231"/>
                    <a:pt x="88" y="231"/>
                    <a:pt x="88" y="231"/>
                  </a:cubicBezTo>
                  <a:cubicBezTo>
                    <a:pt x="240" y="150"/>
                    <a:pt x="240" y="150"/>
                    <a:pt x="240" y="150"/>
                  </a:cubicBezTo>
                  <a:cubicBezTo>
                    <a:pt x="243" y="148"/>
                    <a:pt x="245" y="145"/>
                    <a:pt x="245" y="141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5" y="140"/>
                    <a:pt x="245" y="138"/>
                    <a:pt x="244" y="137"/>
                  </a:cubicBezTo>
                  <a:cubicBezTo>
                    <a:pt x="244" y="137"/>
                    <a:pt x="244" y="137"/>
                    <a:pt x="244" y="137"/>
                  </a:cubicBezTo>
                  <a:cubicBezTo>
                    <a:pt x="248" y="135"/>
                    <a:pt x="248" y="135"/>
                    <a:pt x="248" y="135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53" y="136"/>
                    <a:pt x="254" y="139"/>
                    <a:pt x="254" y="141"/>
                  </a:cubicBezTo>
                  <a:cubicBezTo>
                    <a:pt x="254" y="141"/>
                    <a:pt x="254" y="141"/>
                    <a:pt x="254" y="141"/>
                  </a:cubicBezTo>
                  <a:cubicBezTo>
                    <a:pt x="254" y="148"/>
                    <a:pt x="250" y="154"/>
                    <a:pt x="244" y="157"/>
                  </a:cubicBezTo>
                  <a:cubicBezTo>
                    <a:pt x="244" y="157"/>
                    <a:pt x="244" y="157"/>
                    <a:pt x="244" y="157"/>
                  </a:cubicBezTo>
                  <a:cubicBezTo>
                    <a:pt x="92" y="238"/>
                    <a:pt x="92" y="238"/>
                    <a:pt x="92" y="238"/>
                  </a:cubicBezTo>
                  <a:cubicBezTo>
                    <a:pt x="89" y="239"/>
                    <a:pt x="86" y="240"/>
                    <a:pt x="83" y="240"/>
                  </a:cubicBezTo>
                  <a:cubicBezTo>
                    <a:pt x="83" y="240"/>
                    <a:pt x="83" y="240"/>
                    <a:pt x="83" y="240"/>
                  </a:cubicBezTo>
                  <a:cubicBezTo>
                    <a:pt x="77" y="240"/>
                    <a:pt x="71" y="237"/>
                    <a:pt x="68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-2606675" y="2063750"/>
              <a:ext cx="57150" cy="603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-2073275" y="1781175"/>
              <a:ext cx="55563" cy="603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-1839913" y="2208213"/>
              <a:ext cx="57150" cy="603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-2382838" y="2487613"/>
              <a:ext cx="60325" cy="555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-2470150" y="1890713"/>
              <a:ext cx="547688" cy="520700"/>
            </a:xfrm>
            <a:custGeom>
              <a:avLst/>
              <a:gdLst>
                <a:gd name="T0" fmla="*/ 143 w 145"/>
                <a:gd name="T1" fmla="*/ 78 h 138"/>
                <a:gd name="T2" fmla="*/ 140 w 145"/>
                <a:gd name="T3" fmla="*/ 89 h 138"/>
                <a:gd name="T4" fmla="*/ 51 w 145"/>
                <a:gd name="T5" fmla="*/ 136 h 138"/>
                <a:gd name="T6" fmla="*/ 40 w 145"/>
                <a:gd name="T7" fmla="*/ 132 h 138"/>
                <a:gd name="T8" fmla="*/ 2 w 145"/>
                <a:gd name="T9" fmla="*/ 60 h 138"/>
                <a:gd name="T10" fmla="*/ 5 w 145"/>
                <a:gd name="T11" fmla="*/ 49 h 138"/>
                <a:gd name="T12" fmla="*/ 94 w 145"/>
                <a:gd name="T13" fmla="*/ 2 h 138"/>
                <a:gd name="T14" fmla="*/ 105 w 145"/>
                <a:gd name="T15" fmla="*/ 6 h 138"/>
                <a:gd name="T16" fmla="*/ 143 w 145"/>
                <a:gd name="T17" fmla="*/ 7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38">
                  <a:moveTo>
                    <a:pt x="143" y="78"/>
                  </a:moveTo>
                  <a:cubicBezTo>
                    <a:pt x="145" y="82"/>
                    <a:pt x="144" y="87"/>
                    <a:pt x="140" y="89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7" y="138"/>
                    <a:pt x="42" y="136"/>
                    <a:pt x="40" y="132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56"/>
                    <a:pt x="1" y="51"/>
                    <a:pt x="5" y="49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98" y="0"/>
                    <a:pt x="103" y="2"/>
                    <a:pt x="105" y="6"/>
                  </a:cubicBezTo>
                  <a:lnTo>
                    <a:pt x="143" y="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乘号 22"/>
          <p:cNvSpPr/>
          <p:nvPr/>
        </p:nvSpPr>
        <p:spPr>
          <a:xfrm>
            <a:off x="4493647" y="2226308"/>
            <a:ext cx="551358" cy="521561"/>
          </a:xfrm>
          <a:prstGeom prst="mathMultiply">
            <a:avLst>
              <a:gd name="adj1" fmla="val 20384"/>
            </a:avLst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2301675" y="3067342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简单一致性模型、流式数据访问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142310"/>
            <a:ext cx="8324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的应用程序一般对文件实行一次写、多次读的访问模式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文件一旦创建、写入和关闭之后就不需要再更改了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这样就简化了数据一致性问题，高吞吐量的数据访问才成为可能；运行在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上的应用主要以流式读为主，做批量处理；更注重数据访问的高吞吐量。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内部特性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974430" y="1643778"/>
            <a:ext cx="1122115" cy="1036129"/>
            <a:chOff x="3903662" y="1643778"/>
            <a:chExt cx="1243013" cy="1147763"/>
          </a:xfrm>
        </p:grpSpPr>
        <p:sp>
          <p:nvSpPr>
            <p:cNvPr id="18" name="Freeform 8"/>
            <p:cNvSpPr/>
            <p:nvPr/>
          </p:nvSpPr>
          <p:spPr bwMode="auto">
            <a:xfrm>
              <a:off x="3903662" y="1643778"/>
              <a:ext cx="1235075" cy="1068387"/>
            </a:xfrm>
            <a:custGeom>
              <a:avLst/>
              <a:gdLst>
                <a:gd name="T0" fmla="*/ 225 w 327"/>
                <a:gd name="T1" fmla="*/ 225 h 283"/>
                <a:gd name="T2" fmla="*/ 151 w 327"/>
                <a:gd name="T3" fmla="*/ 244 h 283"/>
                <a:gd name="T4" fmla="*/ 20 w 327"/>
                <a:gd name="T5" fmla="*/ 131 h 283"/>
                <a:gd name="T6" fmla="*/ 151 w 327"/>
                <a:gd name="T7" fmla="*/ 17 h 283"/>
                <a:gd name="T8" fmla="*/ 283 w 327"/>
                <a:gd name="T9" fmla="*/ 131 h 283"/>
                <a:gd name="T10" fmla="*/ 301 w 327"/>
                <a:gd name="T11" fmla="*/ 141 h 283"/>
                <a:gd name="T12" fmla="*/ 327 w 327"/>
                <a:gd name="T13" fmla="*/ 130 h 283"/>
                <a:gd name="T14" fmla="*/ 164 w 327"/>
                <a:gd name="T15" fmla="*/ 0 h 283"/>
                <a:gd name="T16" fmla="*/ 0 w 327"/>
                <a:gd name="T17" fmla="*/ 142 h 283"/>
                <a:gd name="T18" fmla="*/ 164 w 327"/>
                <a:gd name="T19" fmla="*/ 283 h 283"/>
                <a:gd name="T20" fmla="*/ 247 w 327"/>
                <a:gd name="T21" fmla="*/ 264 h 283"/>
                <a:gd name="T22" fmla="*/ 225 w 327"/>
                <a:gd name="T23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7" h="283">
                  <a:moveTo>
                    <a:pt x="225" y="225"/>
                  </a:moveTo>
                  <a:cubicBezTo>
                    <a:pt x="204" y="237"/>
                    <a:pt x="179" y="244"/>
                    <a:pt x="151" y="244"/>
                  </a:cubicBezTo>
                  <a:cubicBezTo>
                    <a:pt x="79" y="244"/>
                    <a:pt x="20" y="193"/>
                    <a:pt x="20" y="131"/>
                  </a:cubicBezTo>
                  <a:cubicBezTo>
                    <a:pt x="20" y="68"/>
                    <a:pt x="79" y="17"/>
                    <a:pt x="151" y="17"/>
                  </a:cubicBezTo>
                  <a:cubicBezTo>
                    <a:pt x="224" y="17"/>
                    <a:pt x="283" y="68"/>
                    <a:pt x="283" y="131"/>
                  </a:cubicBezTo>
                  <a:cubicBezTo>
                    <a:pt x="283" y="131"/>
                    <a:pt x="288" y="139"/>
                    <a:pt x="301" y="141"/>
                  </a:cubicBezTo>
                  <a:cubicBezTo>
                    <a:pt x="324" y="146"/>
                    <a:pt x="327" y="130"/>
                    <a:pt x="327" y="130"/>
                  </a:cubicBezTo>
                  <a:cubicBezTo>
                    <a:pt x="321" y="57"/>
                    <a:pt x="250" y="0"/>
                    <a:pt x="164" y="0"/>
                  </a:cubicBezTo>
                  <a:cubicBezTo>
                    <a:pt x="74" y="0"/>
                    <a:pt x="0" y="63"/>
                    <a:pt x="0" y="142"/>
                  </a:cubicBezTo>
                  <a:cubicBezTo>
                    <a:pt x="0" y="220"/>
                    <a:pt x="74" y="283"/>
                    <a:pt x="164" y="283"/>
                  </a:cubicBezTo>
                  <a:cubicBezTo>
                    <a:pt x="195" y="283"/>
                    <a:pt x="223" y="276"/>
                    <a:pt x="247" y="264"/>
                  </a:cubicBezTo>
                  <a:lnTo>
                    <a:pt x="225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4103687" y="1832691"/>
              <a:ext cx="744538" cy="6080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4116387" y="1859678"/>
              <a:ext cx="704850" cy="561975"/>
            </a:xfrm>
            <a:custGeom>
              <a:avLst/>
              <a:gdLst>
                <a:gd name="T0" fmla="*/ 52 w 187"/>
                <a:gd name="T1" fmla="*/ 12 h 149"/>
                <a:gd name="T2" fmla="*/ 57 w 187"/>
                <a:gd name="T3" fmla="*/ 10 h 149"/>
                <a:gd name="T4" fmla="*/ 178 w 187"/>
                <a:gd name="T5" fmla="*/ 112 h 149"/>
                <a:gd name="T6" fmla="*/ 163 w 187"/>
                <a:gd name="T7" fmla="*/ 57 h 149"/>
                <a:gd name="T8" fmla="*/ 171 w 187"/>
                <a:gd name="T9" fmla="*/ 75 h 149"/>
                <a:gd name="T10" fmla="*/ 187 w 187"/>
                <a:gd name="T11" fmla="*/ 79 h 149"/>
                <a:gd name="T12" fmla="*/ 132 w 187"/>
                <a:gd name="T13" fmla="*/ 19 h 149"/>
                <a:gd name="T14" fmla="*/ 132 w 187"/>
                <a:gd name="T15" fmla="*/ 32 h 149"/>
                <a:gd name="T16" fmla="*/ 125 w 187"/>
                <a:gd name="T17" fmla="*/ 37 h 149"/>
                <a:gd name="T18" fmla="*/ 123 w 187"/>
                <a:gd name="T19" fmla="*/ 51 h 149"/>
                <a:gd name="T20" fmla="*/ 105 w 187"/>
                <a:gd name="T21" fmla="*/ 87 h 149"/>
                <a:gd name="T22" fmla="*/ 134 w 187"/>
                <a:gd name="T23" fmla="*/ 104 h 149"/>
                <a:gd name="T24" fmla="*/ 156 w 187"/>
                <a:gd name="T25" fmla="*/ 138 h 149"/>
                <a:gd name="T26" fmla="*/ 165 w 187"/>
                <a:gd name="T27" fmla="*/ 125 h 149"/>
                <a:gd name="T28" fmla="*/ 165 w 187"/>
                <a:gd name="T29" fmla="*/ 106 h 149"/>
                <a:gd name="T30" fmla="*/ 184 w 187"/>
                <a:gd name="T31" fmla="*/ 92 h 149"/>
                <a:gd name="T32" fmla="*/ 157 w 187"/>
                <a:gd name="T33" fmla="*/ 64 h 149"/>
                <a:gd name="T34" fmla="*/ 138 w 187"/>
                <a:gd name="T35" fmla="*/ 57 h 149"/>
                <a:gd name="T36" fmla="*/ 25 w 187"/>
                <a:gd name="T37" fmla="*/ 66 h 149"/>
                <a:gd name="T38" fmla="*/ 45 w 187"/>
                <a:gd name="T39" fmla="*/ 79 h 149"/>
                <a:gd name="T40" fmla="*/ 25 w 187"/>
                <a:gd name="T41" fmla="*/ 66 h 149"/>
                <a:gd name="T42" fmla="*/ 42 w 187"/>
                <a:gd name="T43" fmla="*/ 85 h 149"/>
                <a:gd name="T44" fmla="*/ 18 w 187"/>
                <a:gd name="T45" fmla="*/ 81 h 149"/>
                <a:gd name="T46" fmla="*/ 8 w 187"/>
                <a:gd name="T47" fmla="*/ 69 h 149"/>
                <a:gd name="T48" fmla="*/ 26 w 187"/>
                <a:gd name="T49" fmla="*/ 56 h 149"/>
                <a:gd name="T50" fmla="*/ 42 w 187"/>
                <a:gd name="T51" fmla="*/ 42 h 149"/>
                <a:gd name="T52" fmla="*/ 61 w 187"/>
                <a:gd name="T53" fmla="*/ 43 h 149"/>
                <a:gd name="T54" fmla="*/ 52 w 187"/>
                <a:gd name="T55" fmla="*/ 12 h 149"/>
                <a:gd name="T56" fmla="*/ 0 w 187"/>
                <a:gd name="T57" fmla="*/ 79 h 149"/>
                <a:gd name="T58" fmla="*/ 1 w 187"/>
                <a:gd name="T59" fmla="*/ 80 h 149"/>
                <a:gd name="T60" fmla="*/ 10 w 187"/>
                <a:gd name="T61" fmla="*/ 85 h 149"/>
                <a:gd name="T62" fmla="*/ 28 w 187"/>
                <a:gd name="T63" fmla="*/ 116 h 149"/>
                <a:gd name="T64" fmla="*/ 34 w 187"/>
                <a:gd name="T65" fmla="*/ 136 h 149"/>
                <a:gd name="T66" fmla="*/ 48 w 187"/>
                <a:gd name="T67" fmla="*/ 149 h 149"/>
                <a:gd name="T68" fmla="*/ 75 w 187"/>
                <a:gd name="T69" fmla="*/ 107 h 149"/>
                <a:gd name="T70" fmla="*/ 112 w 187"/>
                <a:gd name="T71" fmla="*/ 19 h 149"/>
                <a:gd name="T72" fmla="*/ 117 w 187"/>
                <a:gd name="T73" fmla="*/ 4 h 149"/>
                <a:gd name="T74" fmla="*/ 93 w 187"/>
                <a:gd name="T75" fmla="*/ 0 h 149"/>
                <a:gd name="T76" fmla="*/ 68 w 187"/>
                <a:gd name="T77" fmla="*/ 22 h 149"/>
                <a:gd name="T78" fmla="*/ 106 w 187"/>
                <a:gd name="T79" fmla="*/ 1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7" h="149">
                  <a:moveTo>
                    <a:pt x="57" y="10"/>
                  </a:moveTo>
                  <a:cubicBezTo>
                    <a:pt x="55" y="10"/>
                    <a:pt x="53" y="11"/>
                    <a:pt x="52" y="12"/>
                  </a:cubicBezTo>
                  <a:cubicBezTo>
                    <a:pt x="52" y="13"/>
                    <a:pt x="53" y="13"/>
                    <a:pt x="53" y="14"/>
                  </a:cubicBezTo>
                  <a:lnTo>
                    <a:pt x="57" y="10"/>
                  </a:lnTo>
                  <a:close/>
                  <a:moveTo>
                    <a:pt x="169" y="125"/>
                  </a:moveTo>
                  <a:cubicBezTo>
                    <a:pt x="173" y="121"/>
                    <a:pt x="176" y="117"/>
                    <a:pt x="178" y="112"/>
                  </a:cubicBezTo>
                  <a:cubicBezTo>
                    <a:pt x="172" y="113"/>
                    <a:pt x="167" y="120"/>
                    <a:pt x="169" y="125"/>
                  </a:cubicBezTo>
                  <a:close/>
                  <a:moveTo>
                    <a:pt x="163" y="57"/>
                  </a:moveTo>
                  <a:cubicBezTo>
                    <a:pt x="167" y="59"/>
                    <a:pt x="166" y="64"/>
                    <a:pt x="167" y="67"/>
                  </a:cubicBezTo>
                  <a:cubicBezTo>
                    <a:pt x="167" y="70"/>
                    <a:pt x="169" y="72"/>
                    <a:pt x="171" y="75"/>
                  </a:cubicBezTo>
                  <a:cubicBezTo>
                    <a:pt x="174" y="79"/>
                    <a:pt x="181" y="83"/>
                    <a:pt x="187" y="83"/>
                  </a:cubicBezTo>
                  <a:cubicBezTo>
                    <a:pt x="187" y="82"/>
                    <a:pt x="187" y="81"/>
                    <a:pt x="187" y="79"/>
                  </a:cubicBezTo>
                  <a:cubicBezTo>
                    <a:pt x="187" y="50"/>
                    <a:pt x="168" y="25"/>
                    <a:pt x="140" y="11"/>
                  </a:cubicBezTo>
                  <a:cubicBezTo>
                    <a:pt x="138" y="13"/>
                    <a:pt x="132" y="16"/>
                    <a:pt x="132" y="19"/>
                  </a:cubicBezTo>
                  <a:cubicBezTo>
                    <a:pt x="130" y="24"/>
                    <a:pt x="135" y="23"/>
                    <a:pt x="138" y="25"/>
                  </a:cubicBezTo>
                  <a:cubicBezTo>
                    <a:pt x="144" y="29"/>
                    <a:pt x="139" y="33"/>
                    <a:pt x="132" y="32"/>
                  </a:cubicBezTo>
                  <a:cubicBezTo>
                    <a:pt x="127" y="31"/>
                    <a:pt x="123" y="22"/>
                    <a:pt x="118" y="23"/>
                  </a:cubicBezTo>
                  <a:cubicBezTo>
                    <a:pt x="109" y="23"/>
                    <a:pt x="125" y="34"/>
                    <a:pt x="125" y="37"/>
                  </a:cubicBezTo>
                  <a:cubicBezTo>
                    <a:pt x="125" y="43"/>
                    <a:pt x="110" y="41"/>
                    <a:pt x="111" y="50"/>
                  </a:cubicBezTo>
                  <a:cubicBezTo>
                    <a:pt x="115" y="52"/>
                    <a:pt x="119" y="51"/>
                    <a:pt x="123" y="51"/>
                  </a:cubicBezTo>
                  <a:cubicBezTo>
                    <a:pt x="123" y="54"/>
                    <a:pt x="106" y="58"/>
                    <a:pt x="103" y="61"/>
                  </a:cubicBezTo>
                  <a:cubicBezTo>
                    <a:pt x="98" y="68"/>
                    <a:pt x="99" y="81"/>
                    <a:pt x="105" y="87"/>
                  </a:cubicBezTo>
                  <a:cubicBezTo>
                    <a:pt x="113" y="96"/>
                    <a:pt x="129" y="83"/>
                    <a:pt x="135" y="91"/>
                  </a:cubicBezTo>
                  <a:cubicBezTo>
                    <a:pt x="137" y="94"/>
                    <a:pt x="134" y="101"/>
                    <a:pt x="134" y="104"/>
                  </a:cubicBezTo>
                  <a:cubicBezTo>
                    <a:pt x="133" y="110"/>
                    <a:pt x="135" y="116"/>
                    <a:pt x="137" y="122"/>
                  </a:cubicBezTo>
                  <a:cubicBezTo>
                    <a:pt x="139" y="130"/>
                    <a:pt x="143" y="144"/>
                    <a:pt x="156" y="138"/>
                  </a:cubicBezTo>
                  <a:cubicBezTo>
                    <a:pt x="158" y="136"/>
                    <a:pt x="161" y="134"/>
                    <a:pt x="163" y="132"/>
                  </a:cubicBezTo>
                  <a:cubicBezTo>
                    <a:pt x="164" y="130"/>
                    <a:pt x="165" y="128"/>
                    <a:pt x="165" y="125"/>
                  </a:cubicBezTo>
                  <a:cubicBezTo>
                    <a:pt x="165" y="119"/>
                    <a:pt x="167" y="120"/>
                    <a:pt x="170" y="115"/>
                  </a:cubicBezTo>
                  <a:cubicBezTo>
                    <a:pt x="174" y="109"/>
                    <a:pt x="167" y="111"/>
                    <a:pt x="165" y="106"/>
                  </a:cubicBezTo>
                  <a:cubicBezTo>
                    <a:pt x="163" y="102"/>
                    <a:pt x="169" y="99"/>
                    <a:pt x="172" y="97"/>
                  </a:cubicBezTo>
                  <a:cubicBezTo>
                    <a:pt x="176" y="96"/>
                    <a:pt x="184" y="95"/>
                    <a:pt x="184" y="92"/>
                  </a:cubicBezTo>
                  <a:cubicBezTo>
                    <a:pt x="184" y="88"/>
                    <a:pt x="173" y="86"/>
                    <a:pt x="169" y="83"/>
                  </a:cubicBezTo>
                  <a:cubicBezTo>
                    <a:pt x="163" y="78"/>
                    <a:pt x="164" y="69"/>
                    <a:pt x="157" y="64"/>
                  </a:cubicBezTo>
                  <a:cubicBezTo>
                    <a:pt x="154" y="61"/>
                    <a:pt x="151" y="60"/>
                    <a:pt x="147" y="60"/>
                  </a:cubicBezTo>
                  <a:cubicBezTo>
                    <a:pt x="145" y="60"/>
                    <a:pt x="137" y="62"/>
                    <a:pt x="138" y="57"/>
                  </a:cubicBezTo>
                  <a:cubicBezTo>
                    <a:pt x="139" y="55"/>
                    <a:pt x="160" y="55"/>
                    <a:pt x="163" y="57"/>
                  </a:cubicBezTo>
                  <a:close/>
                  <a:moveTo>
                    <a:pt x="25" y="66"/>
                  </a:moveTo>
                  <a:cubicBezTo>
                    <a:pt x="22" y="69"/>
                    <a:pt x="22" y="71"/>
                    <a:pt x="26" y="74"/>
                  </a:cubicBezTo>
                  <a:cubicBezTo>
                    <a:pt x="29" y="76"/>
                    <a:pt x="41" y="80"/>
                    <a:pt x="45" y="79"/>
                  </a:cubicBezTo>
                  <a:cubicBezTo>
                    <a:pt x="44" y="71"/>
                    <a:pt x="26" y="74"/>
                    <a:pt x="27" y="65"/>
                  </a:cubicBezTo>
                  <a:lnTo>
                    <a:pt x="25" y="66"/>
                  </a:lnTo>
                  <a:close/>
                  <a:moveTo>
                    <a:pt x="54" y="89"/>
                  </a:moveTo>
                  <a:cubicBezTo>
                    <a:pt x="49" y="87"/>
                    <a:pt x="48" y="85"/>
                    <a:pt x="42" y="85"/>
                  </a:cubicBezTo>
                  <a:cubicBezTo>
                    <a:pt x="36" y="84"/>
                    <a:pt x="31" y="84"/>
                    <a:pt x="26" y="83"/>
                  </a:cubicBezTo>
                  <a:cubicBezTo>
                    <a:pt x="23" y="82"/>
                    <a:pt x="20" y="83"/>
                    <a:pt x="18" y="81"/>
                  </a:cubicBezTo>
                  <a:cubicBezTo>
                    <a:pt x="17" y="80"/>
                    <a:pt x="17" y="78"/>
                    <a:pt x="17" y="77"/>
                  </a:cubicBezTo>
                  <a:cubicBezTo>
                    <a:pt x="15" y="75"/>
                    <a:pt x="9" y="72"/>
                    <a:pt x="8" y="69"/>
                  </a:cubicBezTo>
                  <a:cubicBezTo>
                    <a:pt x="7" y="63"/>
                    <a:pt x="21" y="63"/>
                    <a:pt x="23" y="60"/>
                  </a:cubicBezTo>
                  <a:cubicBezTo>
                    <a:pt x="25" y="59"/>
                    <a:pt x="24" y="57"/>
                    <a:pt x="26" y="56"/>
                  </a:cubicBezTo>
                  <a:cubicBezTo>
                    <a:pt x="27" y="54"/>
                    <a:pt x="29" y="54"/>
                    <a:pt x="30" y="54"/>
                  </a:cubicBezTo>
                  <a:cubicBezTo>
                    <a:pt x="35" y="50"/>
                    <a:pt x="39" y="46"/>
                    <a:pt x="42" y="42"/>
                  </a:cubicBezTo>
                  <a:cubicBezTo>
                    <a:pt x="45" y="39"/>
                    <a:pt x="47" y="34"/>
                    <a:pt x="52" y="35"/>
                  </a:cubicBezTo>
                  <a:cubicBezTo>
                    <a:pt x="57" y="37"/>
                    <a:pt x="55" y="43"/>
                    <a:pt x="61" y="43"/>
                  </a:cubicBezTo>
                  <a:cubicBezTo>
                    <a:pt x="64" y="35"/>
                    <a:pt x="58" y="30"/>
                    <a:pt x="51" y="25"/>
                  </a:cubicBezTo>
                  <a:cubicBezTo>
                    <a:pt x="46" y="22"/>
                    <a:pt x="47" y="16"/>
                    <a:pt x="52" y="12"/>
                  </a:cubicBezTo>
                  <a:cubicBezTo>
                    <a:pt x="51" y="11"/>
                    <a:pt x="50" y="10"/>
                    <a:pt x="49" y="10"/>
                  </a:cubicBezTo>
                  <a:cubicBezTo>
                    <a:pt x="20" y="23"/>
                    <a:pt x="0" y="49"/>
                    <a:pt x="0" y="79"/>
                  </a:cubicBezTo>
                  <a:cubicBezTo>
                    <a:pt x="0" y="79"/>
                    <a:pt x="0" y="80"/>
                    <a:pt x="0" y="80"/>
                  </a:cubicBezTo>
                  <a:cubicBezTo>
                    <a:pt x="0" y="80"/>
                    <a:pt x="1" y="80"/>
                    <a:pt x="1" y="80"/>
                  </a:cubicBezTo>
                  <a:cubicBezTo>
                    <a:pt x="4" y="82"/>
                    <a:pt x="7" y="81"/>
                    <a:pt x="10" y="81"/>
                  </a:cubicBezTo>
                  <a:cubicBezTo>
                    <a:pt x="10" y="82"/>
                    <a:pt x="10" y="84"/>
                    <a:pt x="10" y="85"/>
                  </a:cubicBezTo>
                  <a:cubicBezTo>
                    <a:pt x="22" y="84"/>
                    <a:pt x="20" y="97"/>
                    <a:pt x="23" y="104"/>
                  </a:cubicBezTo>
                  <a:cubicBezTo>
                    <a:pt x="25" y="107"/>
                    <a:pt x="25" y="114"/>
                    <a:pt x="28" y="116"/>
                  </a:cubicBezTo>
                  <a:cubicBezTo>
                    <a:pt x="31" y="119"/>
                    <a:pt x="36" y="116"/>
                    <a:pt x="38" y="121"/>
                  </a:cubicBezTo>
                  <a:cubicBezTo>
                    <a:pt x="40" y="126"/>
                    <a:pt x="35" y="131"/>
                    <a:pt x="34" y="136"/>
                  </a:cubicBezTo>
                  <a:cubicBezTo>
                    <a:pt x="33" y="137"/>
                    <a:pt x="33" y="138"/>
                    <a:pt x="33" y="140"/>
                  </a:cubicBezTo>
                  <a:cubicBezTo>
                    <a:pt x="38" y="143"/>
                    <a:pt x="43" y="146"/>
                    <a:pt x="48" y="149"/>
                  </a:cubicBezTo>
                  <a:cubicBezTo>
                    <a:pt x="52" y="142"/>
                    <a:pt x="59" y="138"/>
                    <a:pt x="65" y="132"/>
                  </a:cubicBezTo>
                  <a:cubicBezTo>
                    <a:pt x="71" y="125"/>
                    <a:pt x="74" y="116"/>
                    <a:pt x="75" y="107"/>
                  </a:cubicBezTo>
                  <a:cubicBezTo>
                    <a:pt x="76" y="95"/>
                    <a:pt x="62" y="94"/>
                    <a:pt x="54" y="89"/>
                  </a:cubicBezTo>
                  <a:close/>
                  <a:moveTo>
                    <a:pt x="112" y="19"/>
                  </a:moveTo>
                  <a:cubicBezTo>
                    <a:pt x="122" y="17"/>
                    <a:pt x="104" y="8"/>
                    <a:pt x="106" y="4"/>
                  </a:cubicBezTo>
                  <a:cubicBezTo>
                    <a:pt x="110" y="3"/>
                    <a:pt x="114" y="4"/>
                    <a:pt x="117" y="4"/>
                  </a:cubicBezTo>
                  <a:cubicBezTo>
                    <a:pt x="117" y="3"/>
                    <a:pt x="117" y="3"/>
                    <a:pt x="117" y="3"/>
                  </a:cubicBezTo>
                  <a:cubicBezTo>
                    <a:pt x="110" y="1"/>
                    <a:pt x="102" y="0"/>
                    <a:pt x="93" y="0"/>
                  </a:cubicBezTo>
                  <a:cubicBezTo>
                    <a:pt x="85" y="0"/>
                    <a:pt x="78" y="1"/>
                    <a:pt x="70" y="3"/>
                  </a:cubicBezTo>
                  <a:cubicBezTo>
                    <a:pt x="66" y="7"/>
                    <a:pt x="64" y="19"/>
                    <a:pt x="68" y="22"/>
                  </a:cubicBezTo>
                  <a:cubicBezTo>
                    <a:pt x="77" y="29"/>
                    <a:pt x="86" y="13"/>
                    <a:pt x="93" y="12"/>
                  </a:cubicBezTo>
                  <a:cubicBezTo>
                    <a:pt x="97" y="11"/>
                    <a:pt x="103" y="13"/>
                    <a:pt x="106" y="16"/>
                  </a:cubicBezTo>
                  <a:cubicBezTo>
                    <a:pt x="109" y="17"/>
                    <a:pt x="108" y="20"/>
                    <a:pt x="112" y="1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1"/>
            <p:cNvSpPr/>
            <p:nvPr/>
          </p:nvSpPr>
          <p:spPr bwMode="auto">
            <a:xfrm>
              <a:off x="4689475" y="2286716"/>
              <a:ext cx="434975" cy="468312"/>
            </a:xfrm>
            <a:custGeom>
              <a:avLst/>
              <a:gdLst>
                <a:gd name="T0" fmla="*/ 0 w 115"/>
                <a:gd name="T1" fmla="*/ 27 h 124"/>
                <a:gd name="T2" fmla="*/ 20 w 115"/>
                <a:gd name="T3" fmla="*/ 124 h 124"/>
                <a:gd name="T4" fmla="*/ 115 w 115"/>
                <a:gd name="T5" fmla="*/ 0 h 124"/>
                <a:gd name="T6" fmla="*/ 0 w 115"/>
                <a:gd name="T7" fmla="*/ 2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4">
                  <a:moveTo>
                    <a:pt x="0" y="27"/>
                  </a:moveTo>
                  <a:cubicBezTo>
                    <a:pt x="0" y="27"/>
                    <a:pt x="39" y="74"/>
                    <a:pt x="20" y="124"/>
                  </a:cubicBezTo>
                  <a:cubicBezTo>
                    <a:pt x="20" y="124"/>
                    <a:pt x="98" y="77"/>
                    <a:pt x="115" y="0"/>
                  </a:cubicBezTo>
                  <a:cubicBezTo>
                    <a:pt x="115" y="0"/>
                    <a:pt x="48" y="47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4678362" y="2248616"/>
              <a:ext cx="468313" cy="542925"/>
            </a:xfrm>
            <a:custGeom>
              <a:avLst/>
              <a:gdLst>
                <a:gd name="T0" fmla="*/ 19 w 124"/>
                <a:gd name="T1" fmla="*/ 133 h 144"/>
                <a:gd name="T2" fmla="*/ 24 w 124"/>
                <a:gd name="T3" fmla="*/ 105 h 144"/>
                <a:gd name="T4" fmla="*/ 24 w 124"/>
                <a:gd name="T5" fmla="*/ 105 h 144"/>
                <a:gd name="T6" fmla="*/ 12 w 124"/>
                <a:gd name="T7" fmla="*/ 58 h 144"/>
                <a:gd name="T8" fmla="*/ 12 w 124"/>
                <a:gd name="T9" fmla="*/ 58 h 144"/>
                <a:gd name="T10" fmla="*/ 0 w 124"/>
                <a:gd name="T11" fmla="*/ 40 h 144"/>
                <a:gd name="T12" fmla="*/ 0 w 124"/>
                <a:gd name="T13" fmla="*/ 40 h 144"/>
                <a:gd name="T14" fmla="*/ 4 w 124"/>
                <a:gd name="T15" fmla="*/ 33 h 144"/>
                <a:gd name="T16" fmla="*/ 29 w 124"/>
                <a:gd name="T17" fmla="*/ 37 h 144"/>
                <a:gd name="T18" fmla="*/ 29 w 124"/>
                <a:gd name="T19" fmla="*/ 37 h 144"/>
                <a:gd name="T20" fmla="*/ 88 w 124"/>
                <a:gd name="T21" fmla="*/ 22 h 144"/>
                <a:gd name="T22" fmla="*/ 88 w 124"/>
                <a:gd name="T23" fmla="*/ 22 h 144"/>
                <a:gd name="T24" fmla="*/ 115 w 124"/>
                <a:gd name="T25" fmla="*/ 6 h 144"/>
                <a:gd name="T26" fmla="*/ 115 w 124"/>
                <a:gd name="T27" fmla="*/ 6 h 144"/>
                <a:gd name="T28" fmla="*/ 124 w 124"/>
                <a:gd name="T29" fmla="*/ 0 h 144"/>
                <a:gd name="T30" fmla="*/ 122 w 124"/>
                <a:gd name="T31" fmla="*/ 11 h 144"/>
                <a:gd name="T32" fmla="*/ 25 w 124"/>
                <a:gd name="T33" fmla="*/ 138 h 144"/>
                <a:gd name="T34" fmla="*/ 25 w 124"/>
                <a:gd name="T35" fmla="*/ 138 h 144"/>
                <a:gd name="T36" fmla="*/ 14 w 124"/>
                <a:gd name="T37" fmla="*/ 144 h 144"/>
                <a:gd name="T38" fmla="*/ 19 w 124"/>
                <a:gd name="T39" fmla="*/ 133 h 144"/>
                <a:gd name="T40" fmla="*/ 32 w 124"/>
                <a:gd name="T41" fmla="*/ 105 h 144"/>
                <a:gd name="T42" fmla="*/ 30 w 124"/>
                <a:gd name="T43" fmla="*/ 124 h 144"/>
                <a:gd name="T44" fmla="*/ 30 w 124"/>
                <a:gd name="T45" fmla="*/ 124 h 144"/>
                <a:gd name="T46" fmla="*/ 61 w 124"/>
                <a:gd name="T47" fmla="*/ 98 h 144"/>
                <a:gd name="T48" fmla="*/ 61 w 124"/>
                <a:gd name="T49" fmla="*/ 98 h 144"/>
                <a:gd name="T50" fmla="*/ 111 w 124"/>
                <a:gd name="T51" fmla="*/ 19 h 144"/>
                <a:gd name="T52" fmla="*/ 111 w 124"/>
                <a:gd name="T53" fmla="*/ 19 h 144"/>
                <a:gd name="T54" fmla="*/ 29 w 124"/>
                <a:gd name="T55" fmla="*/ 46 h 144"/>
                <a:gd name="T56" fmla="*/ 29 w 124"/>
                <a:gd name="T57" fmla="*/ 46 h 144"/>
                <a:gd name="T58" fmla="*/ 13 w 124"/>
                <a:gd name="T59" fmla="*/ 44 h 144"/>
                <a:gd name="T60" fmla="*/ 13 w 124"/>
                <a:gd name="T61" fmla="*/ 44 h 144"/>
                <a:gd name="T62" fmla="*/ 32 w 124"/>
                <a:gd name="T63" fmla="*/ 105 h 144"/>
                <a:gd name="T64" fmla="*/ 1 w 124"/>
                <a:gd name="T65" fmla="*/ 41 h 144"/>
                <a:gd name="T66" fmla="*/ 3 w 124"/>
                <a:gd name="T67" fmla="*/ 37 h 144"/>
                <a:gd name="T68" fmla="*/ 1 w 124"/>
                <a:gd name="T69" fmla="*/ 4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4" h="144">
                  <a:moveTo>
                    <a:pt x="19" y="133"/>
                  </a:moveTo>
                  <a:cubicBezTo>
                    <a:pt x="22" y="123"/>
                    <a:pt x="24" y="114"/>
                    <a:pt x="24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87"/>
                    <a:pt x="18" y="70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6" y="47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12" y="36"/>
                    <a:pt x="21" y="37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50" y="38"/>
                    <a:pt x="71" y="30"/>
                    <a:pt x="88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104" y="14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05" y="90"/>
                    <a:pt x="25" y="137"/>
                    <a:pt x="25" y="138"/>
                  </a:cubicBezTo>
                  <a:cubicBezTo>
                    <a:pt x="25" y="138"/>
                    <a:pt x="25" y="138"/>
                    <a:pt x="25" y="138"/>
                  </a:cubicBezTo>
                  <a:cubicBezTo>
                    <a:pt x="14" y="144"/>
                    <a:pt x="14" y="144"/>
                    <a:pt x="14" y="144"/>
                  </a:cubicBezTo>
                  <a:cubicBezTo>
                    <a:pt x="19" y="133"/>
                    <a:pt x="19" y="133"/>
                    <a:pt x="19" y="133"/>
                  </a:cubicBezTo>
                  <a:close/>
                  <a:moveTo>
                    <a:pt x="32" y="105"/>
                  </a:moveTo>
                  <a:cubicBezTo>
                    <a:pt x="32" y="111"/>
                    <a:pt x="32" y="117"/>
                    <a:pt x="30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38" y="118"/>
                    <a:pt x="49" y="110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80" y="79"/>
                    <a:pt x="101" y="52"/>
                    <a:pt x="111" y="19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95" y="28"/>
                    <a:pt x="62" y="46"/>
                    <a:pt x="29" y="46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4" y="46"/>
                    <a:pt x="19" y="45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21" y="57"/>
                    <a:pt x="32" y="79"/>
                    <a:pt x="32" y="105"/>
                  </a:cubicBezTo>
                  <a:close/>
                  <a:moveTo>
                    <a:pt x="1" y="41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41"/>
                    <a:pt x="1" y="41"/>
                    <a:pt x="1" y="4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673712" y="306734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客户端缓存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3968156"/>
            <a:ext cx="83248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客户端创建文件的请求不是立即到达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客户端先把数据缓存到本地的一个临时文件，程序的写操作透明地重定向到这个临时文件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当这个临时文件累积的数据超过一个块的大小（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64MB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）时，客户端才会联系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如果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NameNode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在文件关闭之前死机，那么文件将会丢失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如果不采用客户端缓存，网络速度和拥塞都会对输出产生很大的影响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accent6"/>
                </a:solidFill>
              </a:rPr>
              <a:t>HDFS</a:t>
            </a:r>
            <a:r>
              <a:rPr lang="zh-CN" altLang="en-US" sz="2800" b="1">
                <a:solidFill>
                  <a:schemeClr val="accent6"/>
                </a:solidFill>
              </a:rPr>
              <a:t>内部特性</a:t>
            </a:r>
            <a:endParaRPr lang="zh-CN" altLang="en-US" sz="2800" b="1">
              <a:solidFill>
                <a:schemeClr val="accent6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064000" y="1683125"/>
            <a:ext cx="917142" cy="938068"/>
            <a:chOff x="-2705100" y="2644775"/>
            <a:chExt cx="1182688" cy="1209675"/>
          </a:xfrm>
        </p:grpSpPr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-2463800" y="2986088"/>
              <a:ext cx="725488" cy="723900"/>
            </a:xfrm>
            <a:custGeom>
              <a:avLst/>
              <a:gdLst>
                <a:gd name="T0" fmla="*/ 192 w 192"/>
                <a:gd name="T1" fmla="*/ 112 h 192"/>
                <a:gd name="T2" fmla="*/ 192 w 192"/>
                <a:gd name="T3" fmla="*/ 81 h 192"/>
                <a:gd name="T4" fmla="*/ 157 w 192"/>
                <a:gd name="T5" fmla="*/ 81 h 192"/>
                <a:gd name="T6" fmla="*/ 150 w 192"/>
                <a:gd name="T7" fmla="*/ 63 h 192"/>
                <a:gd name="T8" fmla="*/ 174 w 192"/>
                <a:gd name="T9" fmla="*/ 39 h 192"/>
                <a:gd name="T10" fmla="*/ 153 w 192"/>
                <a:gd name="T11" fmla="*/ 18 h 192"/>
                <a:gd name="T12" fmla="*/ 129 w 192"/>
                <a:gd name="T13" fmla="*/ 42 h 192"/>
                <a:gd name="T14" fmla="*/ 111 w 192"/>
                <a:gd name="T15" fmla="*/ 35 h 192"/>
                <a:gd name="T16" fmla="*/ 111 w 192"/>
                <a:gd name="T17" fmla="*/ 0 h 192"/>
                <a:gd name="T18" fmla="*/ 80 w 192"/>
                <a:gd name="T19" fmla="*/ 0 h 192"/>
                <a:gd name="T20" fmla="*/ 80 w 192"/>
                <a:gd name="T21" fmla="*/ 35 h 192"/>
                <a:gd name="T22" fmla="*/ 63 w 192"/>
                <a:gd name="T23" fmla="*/ 42 h 192"/>
                <a:gd name="T24" fmla="*/ 39 w 192"/>
                <a:gd name="T25" fmla="*/ 18 h 192"/>
                <a:gd name="T26" fmla="*/ 17 w 192"/>
                <a:gd name="T27" fmla="*/ 39 h 192"/>
                <a:gd name="T28" fmla="*/ 41 w 192"/>
                <a:gd name="T29" fmla="*/ 63 h 192"/>
                <a:gd name="T30" fmla="*/ 34 w 192"/>
                <a:gd name="T31" fmla="*/ 81 h 192"/>
                <a:gd name="T32" fmla="*/ 0 w 192"/>
                <a:gd name="T33" fmla="*/ 81 h 192"/>
                <a:gd name="T34" fmla="*/ 0 w 192"/>
                <a:gd name="T35" fmla="*/ 112 h 192"/>
                <a:gd name="T36" fmla="*/ 34 w 192"/>
                <a:gd name="T37" fmla="*/ 112 h 192"/>
                <a:gd name="T38" fmla="*/ 41 w 192"/>
                <a:gd name="T39" fmla="*/ 129 h 192"/>
                <a:gd name="T40" fmla="*/ 17 w 192"/>
                <a:gd name="T41" fmla="*/ 153 h 192"/>
                <a:gd name="T42" fmla="*/ 39 w 192"/>
                <a:gd name="T43" fmla="*/ 175 h 192"/>
                <a:gd name="T44" fmla="*/ 63 w 192"/>
                <a:gd name="T45" fmla="*/ 151 h 192"/>
                <a:gd name="T46" fmla="*/ 80 w 192"/>
                <a:gd name="T47" fmla="*/ 158 h 192"/>
                <a:gd name="T48" fmla="*/ 80 w 192"/>
                <a:gd name="T49" fmla="*/ 192 h 192"/>
                <a:gd name="T50" fmla="*/ 111 w 192"/>
                <a:gd name="T51" fmla="*/ 192 h 192"/>
                <a:gd name="T52" fmla="*/ 111 w 192"/>
                <a:gd name="T53" fmla="*/ 158 h 192"/>
                <a:gd name="T54" fmla="*/ 129 w 192"/>
                <a:gd name="T55" fmla="*/ 151 h 192"/>
                <a:gd name="T56" fmla="*/ 153 w 192"/>
                <a:gd name="T57" fmla="*/ 175 h 192"/>
                <a:gd name="T58" fmla="*/ 174 w 192"/>
                <a:gd name="T59" fmla="*/ 153 h 192"/>
                <a:gd name="T60" fmla="*/ 150 w 192"/>
                <a:gd name="T61" fmla="*/ 129 h 192"/>
                <a:gd name="T62" fmla="*/ 157 w 192"/>
                <a:gd name="T63" fmla="*/ 112 h 192"/>
                <a:gd name="T64" fmla="*/ 192 w 192"/>
                <a:gd name="T65" fmla="*/ 112 h 192"/>
                <a:gd name="T66" fmla="*/ 96 w 192"/>
                <a:gd name="T67" fmla="*/ 118 h 192"/>
                <a:gd name="T68" fmla="*/ 74 w 192"/>
                <a:gd name="T69" fmla="*/ 96 h 192"/>
                <a:gd name="T70" fmla="*/ 96 w 192"/>
                <a:gd name="T71" fmla="*/ 75 h 192"/>
                <a:gd name="T72" fmla="*/ 117 w 192"/>
                <a:gd name="T73" fmla="*/ 96 h 192"/>
                <a:gd name="T74" fmla="*/ 96 w 192"/>
                <a:gd name="T75" fmla="*/ 11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92">
                  <a:moveTo>
                    <a:pt x="192" y="112"/>
                  </a:moveTo>
                  <a:cubicBezTo>
                    <a:pt x="192" y="81"/>
                    <a:pt x="192" y="81"/>
                    <a:pt x="192" y="81"/>
                  </a:cubicBezTo>
                  <a:cubicBezTo>
                    <a:pt x="192" y="81"/>
                    <a:pt x="176" y="81"/>
                    <a:pt x="157" y="81"/>
                  </a:cubicBezTo>
                  <a:cubicBezTo>
                    <a:pt x="156" y="75"/>
                    <a:pt x="153" y="69"/>
                    <a:pt x="150" y="63"/>
                  </a:cubicBezTo>
                  <a:cubicBezTo>
                    <a:pt x="164" y="50"/>
                    <a:pt x="174" y="39"/>
                    <a:pt x="174" y="39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18"/>
                    <a:pt x="142" y="28"/>
                    <a:pt x="129" y="42"/>
                  </a:cubicBezTo>
                  <a:cubicBezTo>
                    <a:pt x="123" y="39"/>
                    <a:pt x="117" y="36"/>
                    <a:pt x="111" y="35"/>
                  </a:cubicBezTo>
                  <a:cubicBezTo>
                    <a:pt x="111" y="16"/>
                    <a:pt x="111" y="0"/>
                    <a:pt x="11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16"/>
                    <a:pt x="80" y="35"/>
                  </a:cubicBezTo>
                  <a:cubicBezTo>
                    <a:pt x="74" y="36"/>
                    <a:pt x="68" y="39"/>
                    <a:pt x="63" y="42"/>
                  </a:cubicBezTo>
                  <a:cubicBezTo>
                    <a:pt x="50" y="28"/>
                    <a:pt x="39" y="18"/>
                    <a:pt x="39" y="1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28" y="50"/>
                    <a:pt x="41" y="63"/>
                  </a:cubicBezTo>
                  <a:cubicBezTo>
                    <a:pt x="38" y="69"/>
                    <a:pt x="36" y="75"/>
                    <a:pt x="34" y="81"/>
                  </a:cubicBezTo>
                  <a:cubicBezTo>
                    <a:pt x="15" y="81"/>
                    <a:pt x="0" y="81"/>
                    <a:pt x="0" y="81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15" y="112"/>
                    <a:pt x="34" y="112"/>
                  </a:cubicBezTo>
                  <a:cubicBezTo>
                    <a:pt x="36" y="118"/>
                    <a:pt x="38" y="124"/>
                    <a:pt x="41" y="129"/>
                  </a:cubicBezTo>
                  <a:cubicBezTo>
                    <a:pt x="28" y="142"/>
                    <a:pt x="17" y="153"/>
                    <a:pt x="17" y="153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50" y="164"/>
                    <a:pt x="63" y="151"/>
                  </a:cubicBezTo>
                  <a:cubicBezTo>
                    <a:pt x="68" y="154"/>
                    <a:pt x="74" y="156"/>
                    <a:pt x="80" y="158"/>
                  </a:cubicBezTo>
                  <a:cubicBezTo>
                    <a:pt x="80" y="177"/>
                    <a:pt x="80" y="192"/>
                    <a:pt x="80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7" y="156"/>
                    <a:pt x="123" y="154"/>
                    <a:pt x="129" y="151"/>
                  </a:cubicBezTo>
                  <a:cubicBezTo>
                    <a:pt x="142" y="164"/>
                    <a:pt x="153" y="175"/>
                    <a:pt x="153" y="175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4" y="153"/>
                    <a:pt x="164" y="142"/>
                    <a:pt x="150" y="129"/>
                  </a:cubicBezTo>
                  <a:cubicBezTo>
                    <a:pt x="153" y="124"/>
                    <a:pt x="156" y="118"/>
                    <a:pt x="157" y="112"/>
                  </a:cubicBezTo>
                  <a:lnTo>
                    <a:pt x="192" y="112"/>
                  </a:lnTo>
                  <a:close/>
                  <a:moveTo>
                    <a:pt x="96" y="118"/>
                  </a:moveTo>
                  <a:cubicBezTo>
                    <a:pt x="84" y="118"/>
                    <a:pt x="74" y="108"/>
                    <a:pt x="74" y="96"/>
                  </a:cubicBezTo>
                  <a:cubicBezTo>
                    <a:pt x="74" y="84"/>
                    <a:pt x="84" y="75"/>
                    <a:pt x="96" y="75"/>
                  </a:cubicBezTo>
                  <a:cubicBezTo>
                    <a:pt x="108" y="75"/>
                    <a:pt x="117" y="84"/>
                    <a:pt x="117" y="96"/>
                  </a:cubicBezTo>
                  <a:cubicBezTo>
                    <a:pt x="117" y="108"/>
                    <a:pt x="108" y="118"/>
                    <a:pt x="9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9"/>
            <p:cNvSpPr>
              <a:spLocks noEditPoints="1"/>
            </p:cNvSpPr>
            <p:nvPr/>
          </p:nvSpPr>
          <p:spPr bwMode="auto">
            <a:xfrm>
              <a:off x="-2705100" y="2644775"/>
              <a:ext cx="1182688" cy="1209675"/>
            </a:xfrm>
            <a:custGeom>
              <a:avLst/>
              <a:gdLst>
                <a:gd name="T0" fmla="*/ 0 w 745"/>
                <a:gd name="T1" fmla="*/ 762 h 762"/>
                <a:gd name="T2" fmla="*/ 0 w 745"/>
                <a:gd name="T3" fmla="*/ 0 h 762"/>
                <a:gd name="T4" fmla="*/ 745 w 745"/>
                <a:gd name="T5" fmla="*/ 0 h 762"/>
                <a:gd name="T6" fmla="*/ 745 w 745"/>
                <a:gd name="T7" fmla="*/ 743 h 762"/>
                <a:gd name="T8" fmla="*/ 745 w 745"/>
                <a:gd name="T9" fmla="*/ 762 h 762"/>
                <a:gd name="T10" fmla="*/ 0 w 745"/>
                <a:gd name="T11" fmla="*/ 762 h 762"/>
                <a:gd name="T12" fmla="*/ 0 w 745"/>
                <a:gd name="T13" fmla="*/ 762 h 762"/>
                <a:gd name="T14" fmla="*/ 726 w 745"/>
                <a:gd name="T15" fmla="*/ 743 h 762"/>
                <a:gd name="T16" fmla="*/ 726 w 745"/>
                <a:gd name="T17" fmla="*/ 721 h 762"/>
                <a:gd name="T18" fmla="*/ 726 w 745"/>
                <a:gd name="T19" fmla="*/ 743 h 762"/>
                <a:gd name="T20" fmla="*/ 726 w 745"/>
                <a:gd name="T21" fmla="*/ 743 h 762"/>
                <a:gd name="T22" fmla="*/ 41 w 745"/>
                <a:gd name="T23" fmla="*/ 721 h 762"/>
                <a:gd name="T24" fmla="*/ 704 w 745"/>
                <a:gd name="T25" fmla="*/ 721 h 762"/>
                <a:gd name="T26" fmla="*/ 704 w 745"/>
                <a:gd name="T27" fmla="*/ 43 h 762"/>
                <a:gd name="T28" fmla="*/ 41 w 745"/>
                <a:gd name="T29" fmla="*/ 43 h 762"/>
                <a:gd name="T30" fmla="*/ 41 w 745"/>
                <a:gd name="T31" fmla="*/ 721 h 762"/>
                <a:gd name="T32" fmla="*/ 41 w 745"/>
                <a:gd name="T33" fmla="*/ 721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5" h="762">
                  <a:moveTo>
                    <a:pt x="0" y="762"/>
                  </a:moveTo>
                  <a:lnTo>
                    <a:pt x="0" y="0"/>
                  </a:lnTo>
                  <a:lnTo>
                    <a:pt x="745" y="0"/>
                  </a:lnTo>
                  <a:lnTo>
                    <a:pt x="745" y="743"/>
                  </a:lnTo>
                  <a:lnTo>
                    <a:pt x="745" y="762"/>
                  </a:lnTo>
                  <a:lnTo>
                    <a:pt x="0" y="762"/>
                  </a:lnTo>
                  <a:lnTo>
                    <a:pt x="0" y="762"/>
                  </a:lnTo>
                  <a:close/>
                  <a:moveTo>
                    <a:pt x="726" y="743"/>
                  </a:moveTo>
                  <a:lnTo>
                    <a:pt x="726" y="721"/>
                  </a:lnTo>
                  <a:lnTo>
                    <a:pt x="726" y="743"/>
                  </a:lnTo>
                  <a:lnTo>
                    <a:pt x="726" y="743"/>
                  </a:lnTo>
                  <a:close/>
                  <a:moveTo>
                    <a:pt x="41" y="721"/>
                  </a:moveTo>
                  <a:lnTo>
                    <a:pt x="704" y="721"/>
                  </a:lnTo>
                  <a:lnTo>
                    <a:pt x="704" y="43"/>
                  </a:lnTo>
                  <a:lnTo>
                    <a:pt x="41" y="43"/>
                  </a:lnTo>
                  <a:lnTo>
                    <a:pt x="41" y="721"/>
                  </a:lnTo>
                  <a:lnTo>
                    <a:pt x="41" y="7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0"/>
            <p:cNvSpPr/>
            <p:nvPr/>
          </p:nvSpPr>
          <p:spPr bwMode="auto">
            <a:xfrm>
              <a:off x="-2674938" y="2898775"/>
              <a:ext cx="1103313" cy="30163"/>
            </a:xfrm>
            <a:custGeom>
              <a:avLst/>
              <a:gdLst>
                <a:gd name="T0" fmla="*/ 0 w 695"/>
                <a:gd name="T1" fmla="*/ 19 h 19"/>
                <a:gd name="T2" fmla="*/ 0 w 695"/>
                <a:gd name="T3" fmla="*/ 0 h 19"/>
                <a:gd name="T4" fmla="*/ 695 w 695"/>
                <a:gd name="T5" fmla="*/ 0 h 19"/>
                <a:gd name="T6" fmla="*/ 695 w 695"/>
                <a:gd name="T7" fmla="*/ 19 h 19"/>
                <a:gd name="T8" fmla="*/ 0 w 695"/>
                <a:gd name="T9" fmla="*/ 19 h 19"/>
                <a:gd name="T10" fmla="*/ 0 w 695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5" h="19">
                  <a:moveTo>
                    <a:pt x="0" y="19"/>
                  </a:moveTo>
                  <a:lnTo>
                    <a:pt x="0" y="0"/>
                  </a:lnTo>
                  <a:lnTo>
                    <a:pt x="695" y="0"/>
                  </a:lnTo>
                  <a:lnTo>
                    <a:pt x="695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1"/>
            <p:cNvSpPr/>
            <p:nvPr/>
          </p:nvSpPr>
          <p:spPr bwMode="auto">
            <a:xfrm>
              <a:off x="-2535238" y="2747963"/>
              <a:ext cx="120650" cy="120650"/>
            </a:xfrm>
            <a:custGeom>
              <a:avLst/>
              <a:gdLst>
                <a:gd name="T0" fmla="*/ 60 w 76"/>
                <a:gd name="T1" fmla="*/ 0 h 76"/>
                <a:gd name="T2" fmla="*/ 76 w 76"/>
                <a:gd name="T3" fmla="*/ 0 h 76"/>
                <a:gd name="T4" fmla="*/ 76 w 76"/>
                <a:gd name="T5" fmla="*/ 76 h 76"/>
                <a:gd name="T6" fmla="*/ 0 w 76"/>
                <a:gd name="T7" fmla="*/ 76 h 76"/>
                <a:gd name="T8" fmla="*/ 0 w 76"/>
                <a:gd name="T9" fmla="*/ 0 h 76"/>
                <a:gd name="T10" fmla="*/ 14 w 76"/>
                <a:gd name="T11" fmla="*/ 0 h 76"/>
                <a:gd name="T12" fmla="*/ 14 w 76"/>
                <a:gd name="T13" fmla="*/ 61 h 76"/>
                <a:gd name="T14" fmla="*/ 29 w 76"/>
                <a:gd name="T15" fmla="*/ 61 h 76"/>
                <a:gd name="T16" fmla="*/ 29 w 76"/>
                <a:gd name="T17" fmla="*/ 0 h 76"/>
                <a:gd name="T18" fmla="*/ 45 w 76"/>
                <a:gd name="T19" fmla="*/ 0 h 76"/>
                <a:gd name="T20" fmla="*/ 45 w 76"/>
                <a:gd name="T21" fmla="*/ 61 h 76"/>
                <a:gd name="T22" fmla="*/ 60 w 76"/>
                <a:gd name="T23" fmla="*/ 61 h 76"/>
                <a:gd name="T24" fmla="*/ 60 w 76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60" y="0"/>
                  </a:moveTo>
                  <a:lnTo>
                    <a:pt x="76" y="0"/>
                  </a:lnTo>
                  <a:lnTo>
                    <a:pt x="76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1"/>
                  </a:lnTo>
                  <a:lnTo>
                    <a:pt x="29" y="61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5" y="61"/>
                  </a:lnTo>
                  <a:lnTo>
                    <a:pt x="60" y="6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-2357438" y="2747963"/>
              <a:ext cx="120650" cy="120650"/>
            </a:xfrm>
            <a:custGeom>
              <a:avLst/>
              <a:gdLst>
                <a:gd name="T0" fmla="*/ 59 w 76"/>
                <a:gd name="T1" fmla="*/ 0 h 76"/>
                <a:gd name="T2" fmla="*/ 76 w 76"/>
                <a:gd name="T3" fmla="*/ 0 h 76"/>
                <a:gd name="T4" fmla="*/ 76 w 76"/>
                <a:gd name="T5" fmla="*/ 76 h 76"/>
                <a:gd name="T6" fmla="*/ 0 w 76"/>
                <a:gd name="T7" fmla="*/ 76 h 76"/>
                <a:gd name="T8" fmla="*/ 0 w 76"/>
                <a:gd name="T9" fmla="*/ 0 h 76"/>
                <a:gd name="T10" fmla="*/ 14 w 76"/>
                <a:gd name="T11" fmla="*/ 0 h 76"/>
                <a:gd name="T12" fmla="*/ 14 w 76"/>
                <a:gd name="T13" fmla="*/ 61 h 76"/>
                <a:gd name="T14" fmla="*/ 29 w 76"/>
                <a:gd name="T15" fmla="*/ 61 h 76"/>
                <a:gd name="T16" fmla="*/ 29 w 76"/>
                <a:gd name="T17" fmla="*/ 0 h 76"/>
                <a:gd name="T18" fmla="*/ 45 w 76"/>
                <a:gd name="T19" fmla="*/ 0 h 76"/>
                <a:gd name="T20" fmla="*/ 45 w 76"/>
                <a:gd name="T21" fmla="*/ 61 h 76"/>
                <a:gd name="T22" fmla="*/ 59 w 76"/>
                <a:gd name="T23" fmla="*/ 61 h 76"/>
                <a:gd name="T24" fmla="*/ 59 w 76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59" y="0"/>
                  </a:moveTo>
                  <a:lnTo>
                    <a:pt x="76" y="0"/>
                  </a:lnTo>
                  <a:lnTo>
                    <a:pt x="76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1"/>
                  </a:lnTo>
                  <a:lnTo>
                    <a:pt x="29" y="61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5" y="61"/>
                  </a:lnTo>
                  <a:lnTo>
                    <a:pt x="59" y="6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-2184400" y="2747963"/>
              <a:ext cx="120650" cy="120650"/>
            </a:xfrm>
            <a:custGeom>
              <a:avLst/>
              <a:gdLst>
                <a:gd name="T0" fmla="*/ 62 w 76"/>
                <a:gd name="T1" fmla="*/ 0 h 76"/>
                <a:gd name="T2" fmla="*/ 76 w 76"/>
                <a:gd name="T3" fmla="*/ 0 h 76"/>
                <a:gd name="T4" fmla="*/ 76 w 76"/>
                <a:gd name="T5" fmla="*/ 76 h 76"/>
                <a:gd name="T6" fmla="*/ 0 w 76"/>
                <a:gd name="T7" fmla="*/ 76 h 76"/>
                <a:gd name="T8" fmla="*/ 0 w 76"/>
                <a:gd name="T9" fmla="*/ 0 h 76"/>
                <a:gd name="T10" fmla="*/ 17 w 76"/>
                <a:gd name="T11" fmla="*/ 0 h 76"/>
                <a:gd name="T12" fmla="*/ 17 w 76"/>
                <a:gd name="T13" fmla="*/ 61 h 76"/>
                <a:gd name="T14" fmla="*/ 31 w 76"/>
                <a:gd name="T15" fmla="*/ 61 h 76"/>
                <a:gd name="T16" fmla="*/ 31 w 76"/>
                <a:gd name="T17" fmla="*/ 0 h 76"/>
                <a:gd name="T18" fmla="*/ 48 w 76"/>
                <a:gd name="T19" fmla="*/ 0 h 76"/>
                <a:gd name="T20" fmla="*/ 48 w 76"/>
                <a:gd name="T21" fmla="*/ 61 h 76"/>
                <a:gd name="T22" fmla="*/ 62 w 76"/>
                <a:gd name="T23" fmla="*/ 61 h 76"/>
                <a:gd name="T24" fmla="*/ 62 w 76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62" y="0"/>
                  </a:moveTo>
                  <a:lnTo>
                    <a:pt x="76" y="0"/>
                  </a:lnTo>
                  <a:lnTo>
                    <a:pt x="76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61"/>
                  </a:lnTo>
                  <a:lnTo>
                    <a:pt x="31" y="61"/>
                  </a:lnTo>
                  <a:lnTo>
                    <a:pt x="31" y="0"/>
                  </a:lnTo>
                  <a:lnTo>
                    <a:pt x="48" y="0"/>
                  </a:lnTo>
                  <a:lnTo>
                    <a:pt x="48" y="61"/>
                  </a:lnTo>
                  <a:lnTo>
                    <a:pt x="62" y="6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673713" y="306734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流水线复制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430561"/>
            <a:ext cx="83248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当客户端准备写数据到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的文件中时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，数据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一开始会写入本地临时文件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DataNode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从前一个节点接收数据的同时，即时把数据传给后面的节点，这就是流水线复制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内部特性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04278" y="1711328"/>
            <a:ext cx="862420" cy="942452"/>
            <a:chOff x="-3503613" y="1282700"/>
            <a:chExt cx="992188" cy="1084263"/>
          </a:xfrm>
        </p:grpSpPr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-3503613" y="1282700"/>
              <a:ext cx="992188" cy="1084263"/>
            </a:xfrm>
            <a:custGeom>
              <a:avLst/>
              <a:gdLst>
                <a:gd name="T0" fmla="*/ 0 w 625"/>
                <a:gd name="T1" fmla="*/ 683 h 683"/>
                <a:gd name="T2" fmla="*/ 0 w 625"/>
                <a:gd name="T3" fmla="*/ 0 h 683"/>
                <a:gd name="T4" fmla="*/ 463 w 625"/>
                <a:gd name="T5" fmla="*/ 0 h 683"/>
                <a:gd name="T6" fmla="*/ 463 w 625"/>
                <a:gd name="T7" fmla="*/ 138 h 683"/>
                <a:gd name="T8" fmla="*/ 613 w 625"/>
                <a:gd name="T9" fmla="*/ 114 h 683"/>
                <a:gd name="T10" fmla="*/ 625 w 625"/>
                <a:gd name="T11" fmla="*/ 112 h 683"/>
                <a:gd name="T12" fmla="*/ 625 w 625"/>
                <a:gd name="T13" fmla="*/ 683 h 683"/>
                <a:gd name="T14" fmla="*/ 0 w 625"/>
                <a:gd name="T15" fmla="*/ 683 h 683"/>
                <a:gd name="T16" fmla="*/ 0 w 625"/>
                <a:gd name="T17" fmla="*/ 683 h 683"/>
                <a:gd name="T18" fmla="*/ 19 w 625"/>
                <a:gd name="T19" fmla="*/ 664 h 683"/>
                <a:gd name="T20" fmla="*/ 606 w 625"/>
                <a:gd name="T21" fmla="*/ 664 h 683"/>
                <a:gd name="T22" fmla="*/ 606 w 625"/>
                <a:gd name="T23" fmla="*/ 136 h 683"/>
                <a:gd name="T24" fmla="*/ 442 w 625"/>
                <a:gd name="T25" fmla="*/ 164 h 683"/>
                <a:gd name="T26" fmla="*/ 442 w 625"/>
                <a:gd name="T27" fmla="*/ 22 h 683"/>
                <a:gd name="T28" fmla="*/ 19 w 625"/>
                <a:gd name="T29" fmla="*/ 22 h 683"/>
                <a:gd name="T30" fmla="*/ 19 w 625"/>
                <a:gd name="T31" fmla="*/ 664 h 683"/>
                <a:gd name="T32" fmla="*/ 19 w 625"/>
                <a:gd name="T33" fmla="*/ 664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5" h="683">
                  <a:moveTo>
                    <a:pt x="0" y="683"/>
                  </a:moveTo>
                  <a:lnTo>
                    <a:pt x="0" y="0"/>
                  </a:lnTo>
                  <a:lnTo>
                    <a:pt x="463" y="0"/>
                  </a:lnTo>
                  <a:lnTo>
                    <a:pt x="463" y="138"/>
                  </a:lnTo>
                  <a:lnTo>
                    <a:pt x="613" y="114"/>
                  </a:lnTo>
                  <a:lnTo>
                    <a:pt x="625" y="112"/>
                  </a:lnTo>
                  <a:lnTo>
                    <a:pt x="625" y="683"/>
                  </a:lnTo>
                  <a:lnTo>
                    <a:pt x="0" y="683"/>
                  </a:lnTo>
                  <a:lnTo>
                    <a:pt x="0" y="683"/>
                  </a:lnTo>
                  <a:close/>
                  <a:moveTo>
                    <a:pt x="19" y="664"/>
                  </a:moveTo>
                  <a:lnTo>
                    <a:pt x="606" y="664"/>
                  </a:lnTo>
                  <a:lnTo>
                    <a:pt x="606" y="136"/>
                  </a:lnTo>
                  <a:lnTo>
                    <a:pt x="442" y="164"/>
                  </a:lnTo>
                  <a:lnTo>
                    <a:pt x="442" y="22"/>
                  </a:lnTo>
                  <a:lnTo>
                    <a:pt x="19" y="22"/>
                  </a:lnTo>
                  <a:lnTo>
                    <a:pt x="19" y="664"/>
                  </a:lnTo>
                  <a:lnTo>
                    <a:pt x="19" y="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-2794001" y="1287463"/>
              <a:ext cx="274638" cy="203200"/>
            </a:xfrm>
            <a:custGeom>
              <a:avLst/>
              <a:gdLst>
                <a:gd name="T0" fmla="*/ 0 w 173"/>
                <a:gd name="T1" fmla="*/ 16 h 128"/>
                <a:gd name="T2" fmla="*/ 12 w 173"/>
                <a:gd name="T3" fmla="*/ 0 h 128"/>
                <a:gd name="T4" fmla="*/ 173 w 173"/>
                <a:gd name="T5" fmla="*/ 111 h 128"/>
                <a:gd name="T6" fmla="*/ 164 w 173"/>
                <a:gd name="T7" fmla="*/ 128 h 128"/>
                <a:gd name="T8" fmla="*/ 0 w 173"/>
                <a:gd name="T9" fmla="*/ 16 h 128"/>
                <a:gd name="T10" fmla="*/ 0 w 173"/>
                <a:gd name="T11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128">
                  <a:moveTo>
                    <a:pt x="0" y="16"/>
                  </a:moveTo>
                  <a:lnTo>
                    <a:pt x="12" y="0"/>
                  </a:lnTo>
                  <a:lnTo>
                    <a:pt x="173" y="111"/>
                  </a:lnTo>
                  <a:lnTo>
                    <a:pt x="164" y="128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-3486151" y="1679575"/>
              <a:ext cx="623888" cy="260350"/>
            </a:xfrm>
            <a:custGeom>
              <a:avLst/>
              <a:gdLst>
                <a:gd name="T0" fmla="*/ 0 w 393"/>
                <a:gd name="T1" fmla="*/ 164 h 164"/>
                <a:gd name="T2" fmla="*/ 0 w 393"/>
                <a:gd name="T3" fmla="*/ 164 h 164"/>
                <a:gd name="T4" fmla="*/ 0 w 393"/>
                <a:gd name="T5" fmla="*/ 164 h 164"/>
                <a:gd name="T6" fmla="*/ 0 w 393"/>
                <a:gd name="T7" fmla="*/ 164 h 164"/>
                <a:gd name="T8" fmla="*/ 0 w 393"/>
                <a:gd name="T9" fmla="*/ 164 h 164"/>
                <a:gd name="T10" fmla="*/ 0 w 393"/>
                <a:gd name="T11" fmla="*/ 145 h 164"/>
                <a:gd name="T12" fmla="*/ 160 w 393"/>
                <a:gd name="T13" fmla="*/ 145 h 164"/>
                <a:gd name="T14" fmla="*/ 160 w 393"/>
                <a:gd name="T15" fmla="*/ 0 h 164"/>
                <a:gd name="T16" fmla="*/ 393 w 393"/>
                <a:gd name="T17" fmla="*/ 0 h 164"/>
                <a:gd name="T18" fmla="*/ 393 w 393"/>
                <a:gd name="T19" fmla="*/ 162 h 164"/>
                <a:gd name="T20" fmla="*/ 283 w 393"/>
                <a:gd name="T21" fmla="*/ 162 h 164"/>
                <a:gd name="T22" fmla="*/ 283 w 393"/>
                <a:gd name="T23" fmla="*/ 143 h 164"/>
                <a:gd name="T24" fmla="*/ 374 w 393"/>
                <a:gd name="T25" fmla="*/ 143 h 164"/>
                <a:gd name="T26" fmla="*/ 374 w 393"/>
                <a:gd name="T27" fmla="*/ 21 h 164"/>
                <a:gd name="T28" fmla="*/ 181 w 393"/>
                <a:gd name="T29" fmla="*/ 21 h 164"/>
                <a:gd name="T30" fmla="*/ 181 w 393"/>
                <a:gd name="T31" fmla="*/ 164 h 164"/>
                <a:gd name="T32" fmla="*/ 0 w 393"/>
                <a:gd name="T33" fmla="*/ 164 h 164"/>
                <a:gd name="T34" fmla="*/ 0 w 393"/>
                <a:gd name="T3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3" h="164">
                  <a:moveTo>
                    <a:pt x="0" y="164"/>
                  </a:move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close/>
                  <a:moveTo>
                    <a:pt x="0" y="164"/>
                  </a:moveTo>
                  <a:lnTo>
                    <a:pt x="0" y="145"/>
                  </a:lnTo>
                  <a:lnTo>
                    <a:pt x="160" y="145"/>
                  </a:lnTo>
                  <a:lnTo>
                    <a:pt x="160" y="0"/>
                  </a:lnTo>
                  <a:lnTo>
                    <a:pt x="393" y="0"/>
                  </a:lnTo>
                  <a:lnTo>
                    <a:pt x="393" y="162"/>
                  </a:lnTo>
                  <a:lnTo>
                    <a:pt x="283" y="162"/>
                  </a:lnTo>
                  <a:lnTo>
                    <a:pt x="283" y="143"/>
                  </a:lnTo>
                  <a:lnTo>
                    <a:pt x="374" y="143"/>
                  </a:lnTo>
                  <a:lnTo>
                    <a:pt x="374" y="21"/>
                  </a:lnTo>
                  <a:lnTo>
                    <a:pt x="181" y="21"/>
                  </a:lnTo>
                  <a:lnTo>
                    <a:pt x="181" y="164"/>
                  </a:lnTo>
                  <a:lnTo>
                    <a:pt x="0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-3152776" y="1785938"/>
              <a:ext cx="627063" cy="260350"/>
            </a:xfrm>
            <a:custGeom>
              <a:avLst/>
              <a:gdLst>
                <a:gd name="T0" fmla="*/ 0 w 395"/>
                <a:gd name="T1" fmla="*/ 164 h 164"/>
                <a:gd name="T2" fmla="*/ 0 w 395"/>
                <a:gd name="T3" fmla="*/ 2 h 164"/>
                <a:gd name="T4" fmla="*/ 109 w 395"/>
                <a:gd name="T5" fmla="*/ 2 h 164"/>
                <a:gd name="T6" fmla="*/ 109 w 395"/>
                <a:gd name="T7" fmla="*/ 21 h 164"/>
                <a:gd name="T8" fmla="*/ 21 w 395"/>
                <a:gd name="T9" fmla="*/ 21 h 164"/>
                <a:gd name="T10" fmla="*/ 21 w 395"/>
                <a:gd name="T11" fmla="*/ 142 h 164"/>
                <a:gd name="T12" fmla="*/ 214 w 395"/>
                <a:gd name="T13" fmla="*/ 142 h 164"/>
                <a:gd name="T14" fmla="*/ 214 w 395"/>
                <a:gd name="T15" fmla="*/ 0 h 164"/>
                <a:gd name="T16" fmla="*/ 395 w 395"/>
                <a:gd name="T17" fmla="*/ 0 h 164"/>
                <a:gd name="T18" fmla="*/ 395 w 395"/>
                <a:gd name="T19" fmla="*/ 0 h 164"/>
                <a:gd name="T20" fmla="*/ 395 w 395"/>
                <a:gd name="T21" fmla="*/ 19 h 164"/>
                <a:gd name="T22" fmla="*/ 235 w 395"/>
                <a:gd name="T23" fmla="*/ 19 h 164"/>
                <a:gd name="T24" fmla="*/ 235 w 395"/>
                <a:gd name="T25" fmla="*/ 164 h 164"/>
                <a:gd name="T26" fmla="*/ 0 w 395"/>
                <a:gd name="T27" fmla="*/ 164 h 164"/>
                <a:gd name="T28" fmla="*/ 0 w 395"/>
                <a:gd name="T2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5" h="164">
                  <a:moveTo>
                    <a:pt x="0" y="164"/>
                  </a:moveTo>
                  <a:lnTo>
                    <a:pt x="0" y="2"/>
                  </a:lnTo>
                  <a:lnTo>
                    <a:pt x="109" y="2"/>
                  </a:lnTo>
                  <a:lnTo>
                    <a:pt x="109" y="21"/>
                  </a:lnTo>
                  <a:lnTo>
                    <a:pt x="21" y="21"/>
                  </a:lnTo>
                  <a:lnTo>
                    <a:pt x="21" y="142"/>
                  </a:lnTo>
                  <a:lnTo>
                    <a:pt x="214" y="142"/>
                  </a:lnTo>
                  <a:lnTo>
                    <a:pt x="214" y="0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395" y="19"/>
                  </a:lnTo>
                  <a:lnTo>
                    <a:pt x="235" y="19"/>
                  </a:lnTo>
                  <a:lnTo>
                    <a:pt x="235" y="164"/>
                  </a:lnTo>
                  <a:lnTo>
                    <a:pt x="0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814685" y="306734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架构特征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388561"/>
            <a:ext cx="83248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硬件错误是常态而不是异常。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被设计为运行在普通硬件上，所以硬件故障是很正常的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错误检测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并快速自动恢复是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的最核心设计目标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accent6"/>
                </a:solidFill>
              </a:rPr>
              <a:t>HDFS</a:t>
            </a:r>
            <a:r>
              <a:rPr lang="zh-CN" altLang="en-US" sz="2800" b="1">
                <a:solidFill>
                  <a:schemeClr val="accent6"/>
                </a:solidFill>
              </a:rPr>
              <a:t>内部特性</a:t>
            </a:r>
            <a:endParaRPr lang="zh-CN" altLang="en-US" sz="2800" b="1">
              <a:solidFill>
                <a:schemeClr val="accent6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011391" y="1585859"/>
            <a:ext cx="1048193" cy="1085629"/>
            <a:chOff x="-4443413" y="1752600"/>
            <a:chExt cx="1155700" cy="1196976"/>
          </a:xfrm>
        </p:grpSpPr>
        <p:sp>
          <p:nvSpPr>
            <p:cNvPr id="10" name="Freeform 8"/>
            <p:cNvSpPr/>
            <p:nvPr/>
          </p:nvSpPr>
          <p:spPr bwMode="auto">
            <a:xfrm>
              <a:off x="-4021138" y="2103438"/>
              <a:ext cx="292100" cy="796925"/>
            </a:xfrm>
            <a:custGeom>
              <a:avLst/>
              <a:gdLst>
                <a:gd name="T0" fmla="*/ 76 w 77"/>
                <a:gd name="T1" fmla="*/ 105 h 211"/>
                <a:gd name="T2" fmla="*/ 40 w 77"/>
                <a:gd name="T3" fmla="*/ 210 h 211"/>
                <a:gd name="T4" fmla="*/ 4 w 77"/>
                <a:gd name="T5" fmla="*/ 105 h 211"/>
                <a:gd name="T6" fmla="*/ 40 w 77"/>
                <a:gd name="T7" fmla="*/ 0 h 211"/>
                <a:gd name="T8" fmla="*/ 76 w 77"/>
                <a:gd name="T9" fmla="*/ 1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11">
                  <a:moveTo>
                    <a:pt x="76" y="105"/>
                  </a:moveTo>
                  <a:cubicBezTo>
                    <a:pt x="76" y="163"/>
                    <a:pt x="55" y="211"/>
                    <a:pt x="40" y="210"/>
                  </a:cubicBezTo>
                  <a:cubicBezTo>
                    <a:pt x="26" y="210"/>
                    <a:pt x="9" y="175"/>
                    <a:pt x="4" y="105"/>
                  </a:cubicBezTo>
                  <a:cubicBezTo>
                    <a:pt x="0" y="48"/>
                    <a:pt x="3" y="0"/>
                    <a:pt x="40" y="0"/>
                  </a:cubicBezTo>
                  <a:cubicBezTo>
                    <a:pt x="77" y="0"/>
                    <a:pt x="76" y="47"/>
                    <a:pt x="76" y="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-4443413" y="2039938"/>
              <a:ext cx="512763" cy="909638"/>
            </a:xfrm>
            <a:custGeom>
              <a:avLst/>
              <a:gdLst>
                <a:gd name="T0" fmla="*/ 69 w 136"/>
                <a:gd name="T1" fmla="*/ 0 h 241"/>
                <a:gd name="T2" fmla="*/ 36 w 136"/>
                <a:gd name="T3" fmla="*/ 119 h 241"/>
                <a:gd name="T4" fmla="*/ 133 w 136"/>
                <a:gd name="T5" fmla="*/ 224 h 241"/>
                <a:gd name="T6" fmla="*/ 136 w 136"/>
                <a:gd name="T7" fmla="*/ 224 h 241"/>
                <a:gd name="T8" fmla="*/ 90 w 136"/>
                <a:gd name="T9" fmla="*/ 241 h 241"/>
                <a:gd name="T10" fmla="*/ 0 w 136"/>
                <a:gd name="T11" fmla="*/ 119 h 241"/>
                <a:gd name="T12" fmla="*/ 69 w 136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241">
                  <a:moveTo>
                    <a:pt x="69" y="0"/>
                  </a:moveTo>
                  <a:cubicBezTo>
                    <a:pt x="119" y="10"/>
                    <a:pt x="39" y="52"/>
                    <a:pt x="36" y="119"/>
                  </a:cubicBezTo>
                  <a:cubicBezTo>
                    <a:pt x="32" y="188"/>
                    <a:pt x="75" y="224"/>
                    <a:pt x="133" y="224"/>
                  </a:cubicBezTo>
                  <a:cubicBezTo>
                    <a:pt x="134" y="224"/>
                    <a:pt x="135" y="224"/>
                    <a:pt x="136" y="224"/>
                  </a:cubicBezTo>
                  <a:cubicBezTo>
                    <a:pt x="122" y="235"/>
                    <a:pt x="107" y="241"/>
                    <a:pt x="90" y="241"/>
                  </a:cubicBezTo>
                  <a:cubicBezTo>
                    <a:pt x="40" y="241"/>
                    <a:pt x="0" y="186"/>
                    <a:pt x="0" y="119"/>
                  </a:cubicBezTo>
                  <a:cubicBezTo>
                    <a:pt x="0" y="61"/>
                    <a:pt x="29" y="13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-3805238" y="2039938"/>
              <a:ext cx="517525" cy="909638"/>
            </a:xfrm>
            <a:custGeom>
              <a:avLst/>
              <a:gdLst>
                <a:gd name="T0" fmla="*/ 67 w 137"/>
                <a:gd name="T1" fmla="*/ 0 h 241"/>
                <a:gd name="T2" fmla="*/ 101 w 137"/>
                <a:gd name="T3" fmla="*/ 119 h 241"/>
                <a:gd name="T4" fmla="*/ 3 w 137"/>
                <a:gd name="T5" fmla="*/ 224 h 241"/>
                <a:gd name="T6" fmla="*/ 0 w 137"/>
                <a:gd name="T7" fmla="*/ 224 h 241"/>
                <a:gd name="T8" fmla="*/ 46 w 137"/>
                <a:gd name="T9" fmla="*/ 241 h 241"/>
                <a:gd name="T10" fmla="*/ 137 w 137"/>
                <a:gd name="T11" fmla="*/ 119 h 241"/>
                <a:gd name="T12" fmla="*/ 67 w 1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241">
                  <a:moveTo>
                    <a:pt x="67" y="0"/>
                  </a:moveTo>
                  <a:cubicBezTo>
                    <a:pt x="17" y="10"/>
                    <a:pt x="97" y="52"/>
                    <a:pt x="101" y="119"/>
                  </a:cubicBezTo>
                  <a:cubicBezTo>
                    <a:pt x="104" y="188"/>
                    <a:pt x="61" y="224"/>
                    <a:pt x="3" y="224"/>
                  </a:cubicBezTo>
                  <a:cubicBezTo>
                    <a:pt x="2" y="224"/>
                    <a:pt x="1" y="224"/>
                    <a:pt x="0" y="224"/>
                  </a:cubicBezTo>
                  <a:cubicBezTo>
                    <a:pt x="14" y="235"/>
                    <a:pt x="29" y="241"/>
                    <a:pt x="46" y="241"/>
                  </a:cubicBezTo>
                  <a:cubicBezTo>
                    <a:pt x="96" y="241"/>
                    <a:pt x="137" y="186"/>
                    <a:pt x="137" y="119"/>
                  </a:cubicBezTo>
                  <a:cubicBezTo>
                    <a:pt x="137" y="61"/>
                    <a:pt x="107" y="13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-4016375" y="1752600"/>
              <a:ext cx="282575" cy="2873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095903"/>
            <a:ext cx="9144000" cy="26589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3786610" y="1403282"/>
            <a:ext cx="1497754" cy="1497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353020" y="3067342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超大规模数据集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3850" y="4430561"/>
            <a:ext cx="8324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一般企业级的文件大小可能都在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级甚至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PB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级，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支持大文件存储，而且提供整体上高的数据传输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带宽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一个单一的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实例应该能支撑数以千万计的文件，并且能在一个集群里扩展到数百个节点。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16476" y="483429"/>
            <a:ext cx="26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内部特性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957730" y="1548604"/>
            <a:ext cx="1057090" cy="1066038"/>
            <a:chOff x="-4238625" y="1630363"/>
            <a:chExt cx="1312862" cy="1323975"/>
          </a:xfrm>
        </p:grpSpPr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-4068763" y="1849438"/>
              <a:ext cx="1143000" cy="1104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-4051300" y="1893888"/>
              <a:ext cx="1087438" cy="1027113"/>
            </a:xfrm>
            <a:custGeom>
              <a:avLst/>
              <a:gdLst>
                <a:gd name="T0" fmla="*/ 80 w 288"/>
                <a:gd name="T1" fmla="*/ 22 h 272"/>
                <a:gd name="T2" fmla="*/ 88 w 288"/>
                <a:gd name="T3" fmla="*/ 18 h 272"/>
                <a:gd name="T4" fmla="*/ 275 w 288"/>
                <a:gd name="T5" fmla="*/ 205 h 272"/>
                <a:gd name="T6" fmla="*/ 251 w 288"/>
                <a:gd name="T7" fmla="*/ 104 h 272"/>
                <a:gd name="T8" fmla="*/ 264 w 288"/>
                <a:gd name="T9" fmla="*/ 137 h 272"/>
                <a:gd name="T10" fmla="*/ 288 w 288"/>
                <a:gd name="T11" fmla="*/ 145 h 272"/>
                <a:gd name="T12" fmla="*/ 203 w 288"/>
                <a:gd name="T13" fmla="*/ 34 h 272"/>
                <a:gd name="T14" fmla="*/ 204 w 288"/>
                <a:gd name="T15" fmla="*/ 58 h 272"/>
                <a:gd name="T16" fmla="*/ 192 w 288"/>
                <a:gd name="T17" fmla="*/ 67 h 272"/>
                <a:gd name="T18" fmla="*/ 189 w 288"/>
                <a:gd name="T19" fmla="*/ 94 h 272"/>
                <a:gd name="T20" fmla="*/ 161 w 288"/>
                <a:gd name="T21" fmla="*/ 159 h 272"/>
                <a:gd name="T22" fmla="*/ 206 w 288"/>
                <a:gd name="T23" fmla="*/ 190 h 272"/>
                <a:gd name="T24" fmla="*/ 240 w 288"/>
                <a:gd name="T25" fmla="*/ 253 h 272"/>
                <a:gd name="T26" fmla="*/ 254 w 288"/>
                <a:gd name="T27" fmla="*/ 229 h 272"/>
                <a:gd name="T28" fmla="*/ 254 w 288"/>
                <a:gd name="T29" fmla="*/ 195 h 272"/>
                <a:gd name="T30" fmla="*/ 283 w 288"/>
                <a:gd name="T31" fmla="*/ 167 h 272"/>
                <a:gd name="T32" fmla="*/ 242 w 288"/>
                <a:gd name="T33" fmla="*/ 116 h 272"/>
                <a:gd name="T34" fmla="*/ 213 w 288"/>
                <a:gd name="T35" fmla="*/ 105 h 272"/>
                <a:gd name="T36" fmla="*/ 38 w 288"/>
                <a:gd name="T37" fmla="*/ 120 h 272"/>
                <a:gd name="T38" fmla="*/ 69 w 288"/>
                <a:gd name="T39" fmla="*/ 144 h 272"/>
                <a:gd name="T40" fmla="*/ 38 w 288"/>
                <a:gd name="T41" fmla="*/ 120 h 272"/>
                <a:gd name="T42" fmla="*/ 64 w 288"/>
                <a:gd name="T43" fmla="*/ 155 h 272"/>
                <a:gd name="T44" fmla="*/ 27 w 288"/>
                <a:gd name="T45" fmla="*/ 148 h 272"/>
                <a:gd name="T46" fmla="*/ 12 w 288"/>
                <a:gd name="T47" fmla="*/ 127 h 272"/>
                <a:gd name="T48" fmla="*/ 39 w 288"/>
                <a:gd name="T49" fmla="*/ 101 h 272"/>
                <a:gd name="T50" fmla="*/ 65 w 288"/>
                <a:gd name="T51" fmla="*/ 76 h 272"/>
                <a:gd name="T52" fmla="*/ 93 w 288"/>
                <a:gd name="T53" fmla="*/ 79 h 272"/>
                <a:gd name="T54" fmla="*/ 80 w 288"/>
                <a:gd name="T55" fmla="*/ 22 h 272"/>
                <a:gd name="T56" fmla="*/ 0 w 288"/>
                <a:gd name="T57" fmla="*/ 145 h 272"/>
                <a:gd name="T58" fmla="*/ 2 w 288"/>
                <a:gd name="T59" fmla="*/ 147 h 272"/>
                <a:gd name="T60" fmla="*/ 15 w 288"/>
                <a:gd name="T61" fmla="*/ 155 h 272"/>
                <a:gd name="T62" fmla="*/ 42 w 288"/>
                <a:gd name="T63" fmla="*/ 212 h 272"/>
                <a:gd name="T64" fmla="*/ 52 w 288"/>
                <a:gd name="T65" fmla="*/ 248 h 272"/>
                <a:gd name="T66" fmla="*/ 74 w 288"/>
                <a:gd name="T67" fmla="*/ 272 h 272"/>
                <a:gd name="T68" fmla="*/ 115 w 288"/>
                <a:gd name="T69" fmla="*/ 196 h 272"/>
                <a:gd name="T70" fmla="*/ 172 w 288"/>
                <a:gd name="T71" fmla="*/ 35 h 272"/>
                <a:gd name="T72" fmla="*/ 181 w 288"/>
                <a:gd name="T73" fmla="*/ 6 h 272"/>
                <a:gd name="T74" fmla="*/ 144 w 288"/>
                <a:gd name="T75" fmla="*/ 0 h 272"/>
                <a:gd name="T76" fmla="*/ 104 w 288"/>
                <a:gd name="T77" fmla="*/ 40 h 272"/>
                <a:gd name="T78" fmla="*/ 163 w 288"/>
                <a:gd name="T79" fmla="*/ 2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8" h="272">
                  <a:moveTo>
                    <a:pt x="88" y="18"/>
                  </a:moveTo>
                  <a:cubicBezTo>
                    <a:pt x="85" y="19"/>
                    <a:pt x="82" y="20"/>
                    <a:pt x="80" y="22"/>
                  </a:cubicBezTo>
                  <a:cubicBezTo>
                    <a:pt x="81" y="23"/>
                    <a:pt x="81" y="24"/>
                    <a:pt x="82" y="25"/>
                  </a:cubicBezTo>
                  <a:lnTo>
                    <a:pt x="88" y="18"/>
                  </a:lnTo>
                  <a:close/>
                  <a:moveTo>
                    <a:pt x="261" y="229"/>
                  </a:moveTo>
                  <a:cubicBezTo>
                    <a:pt x="266" y="222"/>
                    <a:pt x="271" y="214"/>
                    <a:pt x="275" y="205"/>
                  </a:cubicBezTo>
                  <a:cubicBezTo>
                    <a:pt x="265" y="207"/>
                    <a:pt x="257" y="220"/>
                    <a:pt x="261" y="229"/>
                  </a:cubicBezTo>
                  <a:close/>
                  <a:moveTo>
                    <a:pt x="251" y="104"/>
                  </a:moveTo>
                  <a:cubicBezTo>
                    <a:pt x="257" y="108"/>
                    <a:pt x="255" y="116"/>
                    <a:pt x="256" y="122"/>
                  </a:cubicBezTo>
                  <a:cubicBezTo>
                    <a:pt x="258" y="127"/>
                    <a:pt x="260" y="132"/>
                    <a:pt x="264" y="137"/>
                  </a:cubicBezTo>
                  <a:cubicBezTo>
                    <a:pt x="268" y="144"/>
                    <a:pt x="278" y="153"/>
                    <a:pt x="287" y="152"/>
                  </a:cubicBezTo>
                  <a:cubicBezTo>
                    <a:pt x="288" y="150"/>
                    <a:pt x="288" y="147"/>
                    <a:pt x="288" y="145"/>
                  </a:cubicBezTo>
                  <a:cubicBezTo>
                    <a:pt x="288" y="91"/>
                    <a:pt x="259" y="45"/>
                    <a:pt x="216" y="19"/>
                  </a:cubicBezTo>
                  <a:cubicBezTo>
                    <a:pt x="212" y="24"/>
                    <a:pt x="204" y="29"/>
                    <a:pt x="203" y="34"/>
                  </a:cubicBezTo>
                  <a:cubicBezTo>
                    <a:pt x="200" y="43"/>
                    <a:pt x="208" y="41"/>
                    <a:pt x="212" y="45"/>
                  </a:cubicBezTo>
                  <a:cubicBezTo>
                    <a:pt x="221" y="53"/>
                    <a:pt x="215" y="61"/>
                    <a:pt x="204" y="58"/>
                  </a:cubicBezTo>
                  <a:cubicBezTo>
                    <a:pt x="196" y="57"/>
                    <a:pt x="190" y="40"/>
                    <a:pt x="182" y="41"/>
                  </a:cubicBezTo>
                  <a:cubicBezTo>
                    <a:pt x="167" y="43"/>
                    <a:pt x="192" y="61"/>
                    <a:pt x="192" y="67"/>
                  </a:cubicBezTo>
                  <a:cubicBezTo>
                    <a:pt x="193" y="79"/>
                    <a:pt x="169" y="74"/>
                    <a:pt x="171" y="92"/>
                  </a:cubicBezTo>
                  <a:cubicBezTo>
                    <a:pt x="177" y="94"/>
                    <a:pt x="183" y="93"/>
                    <a:pt x="189" y="94"/>
                  </a:cubicBezTo>
                  <a:cubicBezTo>
                    <a:pt x="189" y="98"/>
                    <a:pt x="163" y="105"/>
                    <a:pt x="159" y="112"/>
                  </a:cubicBezTo>
                  <a:cubicBezTo>
                    <a:pt x="151" y="124"/>
                    <a:pt x="153" y="148"/>
                    <a:pt x="161" y="159"/>
                  </a:cubicBezTo>
                  <a:cubicBezTo>
                    <a:pt x="174" y="175"/>
                    <a:pt x="199" y="151"/>
                    <a:pt x="208" y="166"/>
                  </a:cubicBezTo>
                  <a:cubicBezTo>
                    <a:pt x="211" y="172"/>
                    <a:pt x="207" y="184"/>
                    <a:pt x="206" y="190"/>
                  </a:cubicBezTo>
                  <a:cubicBezTo>
                    <a:pt x="204" y="202"/>
                    <a:pt x="207" y="213"/>
                    <a:pt x="210" y="224"/>
                  </a:cubicBezTo>
                  <a:cubicBezTo>
                    <a:pt x="215" y="238"/>
                    <a:pt x="220" y="264"/>
                    <a:pt x="240" y="253"/>
                  </a:cubicBezTo>
                  <a:cubicBezTo>
                    <a:pt x="244" y="249"/>
                    <a:pt x="248" y="245"/>
                    <a:pt x="252" y="241"/>
                  </a:cubicBezTo>
                  <a:cubicBezTo>
                    <a:pt x="253" y="237"/>
                    <a:pt x="254" y="233"/>
                    <a:pt x="254" y="229"/>
                  </a:cubicBezTo>
                  <a:cubicBezTo>
                    <a:pt x="254" y="217"/>
                    <a:pt x="257" y="219"/>
                    <a:pt x="262" y="210"/>
                  </a:cubicBezTo>
                  <a:cubicBezTo>
                    <a:pt x="267" y="199"/>
                    <a:pt x="257" y="203"/>
                    <a:pt x="254" y="195"/>
                  </a:cubicBezTo>
                  <a:cubicBezTo>
                    <a:pt x="251" y="186"/>
                    <a:pt x="260" y="181"/>
                    <a:pt x="265" y="178"/>
                  </a:cubicBezTo>
                  <a:cubicBezTo>
                    <a:pt x="270" y="175"/>
                    <a:pt x="283" y="174"/>
                    <a:pt x="283" y="167"/>
                  </a:cubicBezTo>
                  <a:cubicBezTo>
                    <a:pt x="283" y="160"/>
                    <a:pt x="266" y="157"/>
                    <a:pt x="261" y="152"/>
                  </a:cubicBezTo>
                  <a:cubicBezTo>
                    <a:pt x="250" y="142"/>
                    <a:pt x="253" y="126"/>
                    <a:pt x="242" y="116"/>
                  </a:cubicBezTo>
                  <a:cubicBezTo>
                    <a:pt x="237" y="112"/>
                    <a:pt x="232" y="110"/>
                    <a:pt x="226" y="109"/>
                  </a:cubicBezTo>
                  <a:cubicBezTo>
                    <a:pt x="223" y="109"/>
                    <a:pt x="211" y="113"/>
                    <a:pt x="213" y="105"/>
                  </a:cubicBezTo>
                  <a:cubicBezTo>
                    <a:pt x="214" y="101"/>
                    <a:pt x="246" y="101"/>
                    <a:pt x="251" y="104"/>
                  </a:cubicBezTo>
                  <a:close/>
                  <a:moveTo>
                    <a:pt x="38" y="120"/>
                  </a:moveTo>
                  <a:cubicBezTo>
                    <a:pt x="33" y="126"/>
                    <a:pt x="34" y="131"/>
                    <a:pt x="40" y="135"/>
                  </a:cubicBezTo>
                  <a:cubicBezTo>
                    <a:pt x="45" y="138"/>
                    <a:pt x="63" y="146"/>
                    <a:pt x="69" y="144"/>
                  </a:cubicBezTo>
                  <a:cubicBezTo>
                    <a:pt x="67" y="130"/>
                    <a:pt x="39" y="135"/>
                    <a:pt x="41" y="118"/>
                  </a:cubicBezTo>
                  <a:lnTo>
                    <a:pt x="38" y="120"/>
                  </a:lnTo>
                  <a:close/>
                  <a:moveTo>
                    <a:pt x="82" y="163"/>
                  </a:moveTo>
                  <a:cubicBezTo>
                    <a:pt x="76" y="158"/>
                    <a:pt x="73" y="156"/>
                    <a:pt x="64" y="155"/>
                  </a:cubicBezTo>
                  <a:cubicBezTo>
                    <a:pt x="56" y="154"/>
                    <a:pt x="48" y="153"/>
                    <a:pt x="40" y="151"/>
                  </a:cubicBezTo>
                  <a:cubicBezTo>
                    <a:pt x="36" y="151"/>
                    <a:pt x="30" y="152"/>
                    <a:pt x="27" y="148"/>
                  </a:cubicBezTo>
                  <a:cubicBezTo>
                    <a:pt x="25" y="146"/>
                    <a:pt x="27" y="143"/>
                    <a:pt x="25" y="141"/>
                  </a:cubicBezTo>
                  <a:cubicBezTo>
                    <a:pt x="23" y="137"/>
                    <a:pt x="13" y="131"/>
                    <a:pt x="12" y="127"/>
                  </a:cubicBezTo>
                  <a:cubicBezTo>
                    <a:pt x="10" y="115"/>
                    <a:pt x="31" y="116"/>
                    <a:pt x="36" y="110"/>
                  </a:cubicBezTo>
                  <a:cubicBezTo>
                    <a:pt x="38" y="108"/>
                    <a:pt x="37" y="104"/>
                    <a:pt x="39" y="101"/>
                  </a:cubicBezTo>
                  <a:cubicBezTo>
                    <a:pt x="42" y="99"/>
                    <a:pt x="44" y="99"/>
                    <a:pt x="46" y="98"/>
                  </a:cubicBezTo>
                  <a:cubicBezTo>
                    <a:pt x="54" y="92"/>
                    <a:pt x="59" y="84"/>
                    <a:pt x="65" y="76"/>
                  </a:cubicBezTo>
                  <a:cubicBezTo>
                    <a:pt x="68" y="70"/>
                    <a:pt x="73" y="61"/>
                    <a:pt x="80" y="64"/>
                  </a:cubicBezTo>
                  <a:cubicBezTo>
                    <a:pt x="87" y="67"/>
                    <a:pt x="85" y="78"/>
                    <a:pt x="93" y="79"/>
                  </a:cubicBezTo>
                  <a:cubicBezTo>
                    <a:pt x="99" y="64"/>
                    <a:pt x="89" y="54"/>
                    <a:pt x="79" y="46"/>
                  </a:cubicBezTo>
                  <a:cubicBezTo>
                    <a:pt x="70" y="40"/>
                    <a:pt x="72" y="28"/>
                    <a:pt x="80" y="22"/>
                  </a:cubicBezTo>
                  <a:cubicBezTo>
                    <a:pt x="78" y="20"/>
                    <a:pt x="76" y="19"/>
                    <a:pt x="75" y="18"/>
                  </a:cubicBezTo>
                  <a:cubicBezTo>
                    <a:pt x="30" y="42"/>
                    <a:pt x="0" y="90"/>
                    <a:pt x="0" y="145"/>
                  </a:cubicBezTo>
                  <a:cubicBezTo>
                    <a:pt x="0" y="145"/>
                    <a:pt x="0" y="145"/>
                    <a:pt x="0" y="146"/>
                  </a:cubicBezTo>
                  <a:cubicBezTo>
                    <a:pt x="0" y="146"/>
                    <a:pt x="1" y="147"/>
                    <a:pt x="2" y="147"/>
                  </a:cubicBezTo>
                  <a:cubicBezTo>
                    <a:pt x="5" y="149"/>
                    <a:pt x="11" y="148"/>
                    <a:pt x="15" y="148"/>
                  </a:cubicBezTo>
                  <a:cubicBezTo>
                    <a:pt x="14" y="150"/>
                    <a:pt x="15" y="153"/>
                    <a:pt x="15" y="155"/>
                  </a:cubicBezTo>
                  <a:cubicBezTo>
                    <a:pt x="34" y="154"/>
                    <a:pt x="30" y="178"/>
                    <a:pt x="36" y="191"/>
                  </a:cubicBezTo>
                  <a:cubicBezTo>
                    <a:pt x="38" y="197"/>
                    <a:pt x="39" y="208"/>
                    <a:pt x="42" y="212"/>
                  </a:cubicBezTo>
                  <a:cubicBezTo>
                    <a:pt x="48" y="218"/>
                    <a:pt x="55" y="213"/>
                    <a:pt x="58" y="222"/>
                  </a:cubicBezTo>
                  <a:cubicBezTo>
                    <a:pt x="61" y="231"/>
                    <a:pt x="53" y="240"/>
                    <a:pt x="52" y="248"/>
                  </a:cubicBezTo>
                  <a:cubicBezTo>
                    <a:pt x="51" y="250"/>
                    <a:pt x="51" y="253"/>
                    <a:pt x="51" y="256"/>
                  </a:cubicBezTo>
                  <a:cubicBezTo>
                    <a:pt x="58" y="262"/>
                    <a:pt x="66" y="267"/>
                    <a:pt x="74" y="272"/>
                  </a:cubicBezTo>
                  <a:cubicBezTo>
                    <a:pt x="80" y="260"/>
                    <a:pt x="91" y="252"/>
                    <a:pt x="99" y="241"/>
                  </a:cubicBezTo>
                  <a:cubicBezTo>
                    <a:pt x="109" y="229"/>
                    <a:pt x="114" y="211"/>
                    <a:pt x="115" y="196"/>
                  </a:cubicBezTo>
                  <a:cubicBezTo>
                    <a:pt x="117" y="175"/>
                    <a:pt x="96" y="172"/>
                    <a:pt x="82" y="163"/>
                  </a:cubicBezTo>
                  <a:close/>
                  <a:moveTo>
                    <a:pt x="172" y="35"/>
                  </a:moveTo>
                  <a:cubicBezTo>
                    <a:pt x="187" y="30"/>
                    <a:pt x="161" y="14"/>
                    <a:pt x="163" y="6"/>
                  </a:cubicBezTo>
                  <a:cubicBezTo>
                    <a:pt x="169" y="5"/>
                    <a:pt x="175" y="6"/>
                    <a:pt x="181" y="6"/>
                  </a:cubicBezTo>
                  <a:cubicBezTo>
                    <a:pt x="181" y="6"/>
                    <a:pt x="180" y="5"/>
                    <a:pt x="180" y="5"/>
                  </a:cubicBezTo>
                  <a:cubicBezTo>
                    <a:pt x="169" y="2"/>
                    <a:pt x="156" y="0"/>
                    <a:pt x="144" y="0"/>
                  </a:cubicBezTo>
                  <a:cubicBezTo>
                    <a:pt x="131" y="0"/>
                    <a:pt x="119" y="2"/>
                    <a:pt x="108" y="5"/>
                  </a:cubicBezTo>
                  <a:cubicBezTo>
                    <a:pt x="101" y="12"/>
                    <a:pt x="98" y="34"/>
                    <a:pt x="104" y="40"/>
                  </a:cubicBezTo>
                  <a:cubicBezTo>
                    <a:pt x="119" y="54"/>
                    <a:pt x="132" y="23"/>
                    <a:pt x="143" y="21"/>
                  </a:cubicBezTo>
                  <a:cubicBezTo>
                    <a:pt x="150" y="20"/>
                    <a:pt x="158" y="24"/>
                    <a:pt x="163" y="28"/>
                  </a:cubicBezTo>
                  <a:cubicBezTo>
                    <a:pt x="167" y="32"/>
                    <a:pt x="166" y="37"/>
                    <a:pt x="172" y="3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-4238625" y="1630363"/>
              <a:ext cx="496888" cy="736600"/>
            </a:xfrm>
            <a:custGeom>
              <a:avLst/>
              <a:gdLst>
                <a:gd name="T0" fmla="*/ 53 w 132"/>
                <a:gd name="T1" fmla="*/ 0 h 195"/>
                <a:gd name="T2" fmla="*/ 42 w 132"/>
                <a:gd name="T3" fmla="*/ 11 h 195"/>
                <a:gd name="T4" fmla="*/ 46 w 132"/>
                <a:gd name="T5" fmla="*/ 38 h 195"/>
                <a:gd name="T6" fmla="*/ 35 w 132"/>
                <a:gd name="T7" fmla="*/ 65 h 195"/>
                <a:gd name="T8" fmla="*/ 3 w 132"/>
                <a:gd name="T9" fmla="*/ 93 h 195"/>
                <a:gd name="T10" fmla="*/ 6 w 132"/>
                <a:gd name="T11" fmla="*/ 124 h 195"/>
                <a:gd name="T12" fmla="*/ 121 w 132"/>
                <a:gd name="T13" fmla="*/ 195 h 195"/>
                <a:gd name="T14" fmla="*/ 132 w 132"/>
                <a:gd name="T15" fmla="*/ 184 h 195"/>
                <a:gd name="T16" fmla="*/ 121 w 132"/>
                <a:gd name="T17" fmla="*/ 173 h 195"/>
                <a:gd name="T18" fmla="*/ 25 w 132"/>
                <a:gd name="T19" fmla="*/ 115 h 195"/>
                <a:gd name="T20" fmla="*/ 23 w 132"/>
                <a:gd name="T21" fmla="*/ 100 h 195"/>
                <a:gd name="T22" fmla="*/ 44 w 132"/>
                <a:gd name="T23" fmla="*/ 84 h 195"/>
                <a:gd name="T24" fmla="*/ 67 w 132"/>
                <a:gd name="T25" fmla="*/ 34 h 195"/>
                <a:gd name="T26" fmla="*/ 64 w 132"/>
                <a:gd name="T27" fmla="*/ 10 h 195"/>
                <a:gd name="T28" fmla="*/ 53 w 132"/>
                <a:gd name="T29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" h="195">
                  <a:moveTo>
                    <a:pt x="53" y="0"/>
                  </a:moveTo>
                  <a:cubicBezTo>
                    <a:pt x="47" y="0"/>
                    <a:pt x="42" y="5"/>
                    <a:pt x="42" y="11"/>
                  </a:cubicBezTo>
                  <a:cubicBezTo>
                    <a:pt x="43" y="22"/>
                    <a:pt x="45" y="31"/>
                    <a:pt x="46" y="38"/>
                  </a:cubicBezTo>
                  <a:cubicBezTo>
                    <a:pt x="49" y="56"/>
                    <a:pt x="50" y="58"/>
                    <a:pt x="35" y="65"/>
                  </a:cubicBezTo>
                  <a:cubicBezTo>
                    <a:pt x="25" y="70"/>
                    <a:pt x="9" y="78"/>
                    <a:pt x="3" y="93"/>
                  </a:cubicBezTo>
                  <a:cubicBezTo>
                    <a:pt x="0" y="102"/>
                    <a:pt x="1" y="113"/>
                    <a:pt x="6" y="124"/>
                  </a:cubicBezTo>
                  <a:cubicBezTo>
                    <a:pt x="18" y="150"/>
                    <a:pt x="92" y="195"/>
                    <a:pt x="121" y="195"/>
                  </a:cubicBezTo>
                  <a:cubicBezTo>
                    <a:pt x="127" y="195"/>
                    <a:pt x="132" y="190"/>
                    <a:pt x="132" y="184"/>
                  </a:cubicBezTo>
                  <a:cubicBezTo>
                    <a:pt x="132" y="178"/>
                    <a:pt x="127" y="173"/>
                    <a:pt x="121" y="173"/>
                  </a:cubicBezTo>
                  <a:cubicBezTo>
                    <a:pt x="100" y="173"/>
                    <a:pt x="34" y="133"/>
                    <a:pt x="25" y="115"/>
                  </a:cubicBezTo>
                  <a:cubicBezTo>
                    <a:pt x="23" y="109"/>
                    <a:pt x="22" y="104"/>
                    <a:pt x="23" y="100"/>
                  </a:cubicBezTo>
                  <a:cubicBezTo>
                    <a:pt x="25" y="94"/>
                    <a:pt x="35" y="89"/>
                    <a:pt x="44" y="84"/>
                  </a:cubicBezTo>
                  <a:cubicBezTo>
                    <a:pt x="74" y="71"/>
                    <a:pt x="70" y="52"/>
                    <a:pt x="67" y="34"/>
                  </a:cubicBezTo>
                  <a:cubicBezTo>
                    <a:pt x="66" y="27"/>
                    <a:pt x="64" y="19"/>
                    <a:pt x="64" y="10"/>
                  </a:cubicBezTo>
                  <a:cubicBezTo>
                    <a:pt x="64" y="4"/>
                    <a:pt x="59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-3941763" y="2154238"/>
              <a:ext cx="317500" cy="347663"/>
            </a:xfrm>
            <a:custGeom>
              <a:avLst/>
              <a:gdLst>
                <a:gd name="T0" fmla="*/ 55 w 84"/>
                <a:gd name="T1" fmla="*/ 85 h 92"/>
                <a:gd name="T2" fmla="*/ 41 w 84"/>
                <a:gd name="T3" fmla="*/ 89 h 92"/>
                <a:gd name="T4" fmla="*/ 6 w 84"/>
                <a:gd name="T5" fmla="*/ 70 h 92"/>
                <a:gd name="T6" fmla="*/ 2 w 84"/>
                <a:gd name="T7" fmla="*/ 57 h 92"/>
                <a:gd name="T8" fmla="*/ 29 w 84"/>
                <a:gd name="T9" fmla="*/ 7 h 92"/>
                <a:gd name="T10" fmla="*/ 42 w 84"/>
                <a:gd name="T11" fmla="*/ 2 h 92"/>
                <a:gd name="T12" fmla="*/ 77 w 84"/>
                <a:gd name="T13" fmla="*/ 21 h 92"/>
                <a:gd name="T14" fmla="*/ 82 w 84"/>
                <a:gd name="T15" fmla="*/ 35 h 92"/>
                <a:gd name="T16" fmla="*/ 55 w 84"/>
                <a:gd name="T17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92">
                  <a:moveTo>
                    <a:pt x="55" y="85"/>
                  </a:moveTo>
                  <a:cubicBezTo>
                    <a:pt x="53" y="90"/>
                    <a:pt x="46" y="92"/>
                    <a:pt x="41" y="8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" y="68"/>
                    <a:pt x="0" y="62"/>
                    <a:pt x="2" y="5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1" y="1"/>
                    <a:pt x="37" y="0"/>
                    <a:pt x="42" y="2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82" y="23"/>
                    <a:pt x="84" y="30"/>
                    <a:pt x="82" y="35"/>
                  </a:cubicBezTo>
                  <a:lnTo>
                    <a:pt x="55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-3952875" y="2143125"/>
              <a:ext cx="339725" cy="366713"/>
            </a:xfrm>
            <a:custGeom>
              <a:avLst/>
              <a:gdLst>
                <a:gd name="T0" fmla="*/ 49 w 90"/>
                <a:gd name="T1" fmla="*/ 97 h 97"/>
                <a:gd name="T2" fmla="*/ 42 w 90"/>
                <a:gd name="T3" fmla="*/ 96 h 97"/>
                <a:gd name="T4" fmla="*/ 42 w 90"/>
                <a:gd name="T5" fmla="*/ 96 h 97"/>
                <a:gd name="T6" fmla="*/ 7 w 90"/>
                <a:gd name="T7" fmla="*/ 77 h 97"/>
                <a:gd name="T8" fmla="*/ 0 w 90"/>
                <a:gd name="T9" fmla="*/ 64 h 97"/>
                <a:gd name="T10" fmla="*/ 0 w 90"/>
                <a:gd name="T11" fmla="*/ 64 h 97"/>
                <a:gd name="T12" fmla="*/ 1 w 90"/>
                <a:gd name="T13" fmla="*/ 58 h 97"/>
                <a:gd name="T14" fmla="*/ 1 w 90"/>
                <a:gd name="T15" fmla="*/ 58 h 97"/>
                <a:gd name="T16" fmla="*/ 28 w 90"/>
                <a:gd name="T17" fmla="*/ 8 h 97"/>
                <a:gd name="T18" fmla="*/ 41 w 90"/>
                <a:gd name="T19" fmla="*/ 0 h 97"/>
                <a:gd name="T20" fmla="*/ 41 w 90"/>
                <a:gd name="T21" fmla="*/ 0 h 97"/>
                <a:gd name="T22" fmla="*/ 47 w 90"/>
                <a:gd name="T23" fmla="*/ 1 h 97"/>
                <a:gd name="T24" fmla="*/ 47 w 90"/>
                <a:gd name="T25" fmla="*/ 1 h 97"/>
                <a:gd name="T26" fmla="*/ 82 w 90"/>
                <a:gd name="T27" fmla="*/ 20 h 97"/>
                <a:gd name="T28" fmla="*/ 90 w 90"/>
                <a:gd name="T29" fmla="*/ 33 h 97"/>
                <a:gd name="T30" fmla="*/ 90 w 90"/>
                <a:gd name="T31" fmla="*/ 33 h 97"/>
                <a:gd name="T32" fmla="*/ 88 w 90"/>
                <a:gd name="T33" fmla="*/ 39 h 97"/>
                <a:gd name="T34" fmla="*/ 88 w 90"/>
                <a:gd name="T35" fmla="*/ 39 h 97"/>
                <a:gd name="T36" fmla="*/ 62 w 90"/>
                <a:gd name="T37" fmla="*/ 90 h 97"/>
                <a:gd name="T38" fmla="*/ 58 w 90"/>
                <a:gd name="T39" fmla="*/ 88 h 97"/>
                <a:gd name="T40" fmla="*/ 62 w 90"/>
                <a:gd name="T41" fmla="*/ 90 h 97"/>
                <a:gd name="T42" fmla="*/ 49 w 90"/>
                <a:gd name="T43" fmla="*/ 97 h 97"/>
                <a:gd name="T44" fmla="*/ 49 w 90"/>
                <a:gd name="T45" fmla="*/ 97 h 97"/>
                <a:gd name="T46" fmla="*/ 49 w 90"/>
                <a:gd name="T47" fmla="*/ 97 h 97"/>
                <a:gd name="T48" fmla="*/ 35 w 90"/>
                <a:gd name="T49" fmla="*/ 11 h 97"/>
                <a:gd name="T50" fmla="*/ 9 w 90"/>
                <a:gd name="T51" fmla="*/ 62 h 97"/>
                <a:gd name="T52" fmla="*/ 8 w 90"/>
                <a:gd name="T53" fmla="*/ 64 h 97"/>
                <a:gd name="T54" fmla="*/ 8 w 90"/>
                <a:gd name="T55" fmla="*/ 64 h 97"/>
                <a:gd name="T56" fmla="*/ 11 w 90"/>
                <a:gd name="T57" fmla="*/ 70 h 97"/>
                <a:gd name="T58" fmla="*/ 11 w 90"/>
                <a:gd name="T59" fmla="*/ 70 h 97"/>
                <a:gd name="T60" fmla="*/ 46 w 90"/>
                <a:gd name="T61" fmla="*/ 88 h 97"/>
                <a:gd name="T62" fmla="*/ 49 w 90"/>
                <a:gd name="T63" fmla="*/ 89 h 97"/>
                <a:gd name="T64" fmla="*/ 49 w 90"/>
                <a:gd name="T65" fmla="*/ 89 h 97"/>
                <a:gd name="T66" fmla="*/ 54 w 90"/>
                <a:gd name="T67" fmla="*/ 86 h 97"/>
                <a:gd name="T68" fmla="*/ 54 w 90"/>
                <a:gd name="T69" fmla="*/ 86 h 97"/>
                <a:gd name="T70" fmla="*/ 54 w 90"/>
                <a:gd name="T71" fmla="*/ 86 h 97"/>
                <a:gd name="T72" fmla="*/ 81 w 90"/>
                <a:gd name="T73" fmla="*/ 36 h 97"/>
                <a:gd name="T74" fmla="*/ 82 w 90"/>
                <a:gd name="T75" fmla="*/ 33 h 97"/>
                <a:gd name="T76" fmla="*/ 82 w 90"/>
                <a:gd name="T77" fmla="*/ 33 h 97"/>
                <a:gd name="T78" fmla="*/ 78 w 90"/>
                <a:gd name="T79" fmla="*/ 27 h 97"/>
                <a:gd name="T80" fmla="*/ 78 w 90"/>
                <a:gd name="T81" fmla="*/ 27 h 97"/>
                <a:gd name="T82" fmla="*/ 43 w 90"/>
                <a:gd name="T83" fmla="*/ 9 h 97"/>
                <a:gd name="T84" fmla="*/ 41 w 90"/>
                <a:gd name="T85" fmla="*/ 8 h 97"/>
                <a:gd name="T86" fmla="*/ 41 w 90"/>
                <a:gd name="T87" fmla="*/ 8 h 97"/>
                <a:gd name="T88" fmla="*/ 35 w 90"/>
                <a:gd name="T89" fmla="*/ 1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" h="97">
                  <a:moveTo>
                    <a:pt x="49" y="97"/>
                  </a:moveTo>
                  <a:cubicBezTo>
                    <a:pt x="47" y="97"/>
                    <a:pt x="44" y="97"/>
                    <a:pt x="42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3" y="75"/>
                    <a:pt x="0" y="70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2"/>
                    <a:pt x="0" y="60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0" y="3"/>
                    <a:pt x="35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3" y="0"/>
                    <a:pt x="45" y="0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7" y="22"/>
                    <a:pt x="90" y="28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5"/>
                    <a:pt x="90" y="37"/>
                    <a:pt x="88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59" y="94"/>
                    <a:pt x="54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lose/>
                  <a:moveTo>
                    <a:pt x="35" y="11"/>
                  </a:move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3"/>
                    <a:pt x="8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7"/>
                    <a:pt x="9" y="69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7" y="89"/>
                    <a:pt x="48" y="89"/>
                    <a:pt x="49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51" y="89"/>
                    <a:pt x="53" y="88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5"/>
                    <a:pt x="82" y="34"/>
                    <a:pt x="82" y="33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2" y="31"/>
                    <a:pt x="80" y="28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8"/>
                    <a:pt x="42" y="8"/>
                    <a:pt x="41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9" y="8"/>
                    <a:pt x="36" y="9"/>
                    <a:pt x="35" y="1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-3881438" y="2214563"/>
              <a:ext cx="193675" cy="212725"/>
            </a:xfrm>
            <a:custGeom>
              <a:avLst/>
              <a:gdLst>
                <a:gd name="T0" fmla="*/ 34 w 51"/>
                <a:gd name="T1" fmla="*/ 51 h 56"/>
                <a:gd name="T2" fmla="*/ 25 w 51"/>
                <a:gd name="T3" fmla="*/ 54 h 56"/>
                <a:gd name="T4" fmla="*/ 4 w 51"/>
                <a:gd name="T5" fmla="*/ 43 h 56"/>
                <a:gd name="T6" fmla="*/ 2 w 51"/>
                <a:gd name="T7" fmla="*/ 35 h 56"/>
                <a:gd name="T8" fmla="*/ 18 w 51"/>
                <a:gd name="T9" fmla="*/ 4 h 56"/>
                <a:gd name="T10" fmla="*/ 26 w 51"/>
                <a:gd name="T11" fmla="*/ 2 h 56"/>
                <a:gd name="T12" fmla="*/ 47 w 51"/>
                <a:gd name="T13" fmla="*/ 13 h 56"/>
                <a:gd name="T14" fmla="*/ 50 w 51"/>
                <a:gd name="T15" fmla="*/ 21 h 56"/>
                <a:gd name="T16" fmla="*/ 34 w 51"/>
                <a:gd name="T17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34" y="51"/>
                  </a:moveTo>
                  <a:cubicBezTo>
                    <a:pt x="32" y="54"/>
                    <a:pt x="28" y="56"/>
                    <a:pt x="25" y="5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" y="41"/>
                    <a:pt x="0" y="38"/>
                    <a:pt x="2" y="3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1"/>
                    <a:pt x="23" y="0"/>
                    <a:pt x="26" y="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50" y="15"/>
                    <a:pt x="51" y="18"/>
                    <a:pt x="50" y="21"/>
                  </a:cubicBezTo>
                  <a:lnTo>
                    <a:pt x="34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-3892550" y="2203450"/>
              <a:ext cx="215900" cy="234950"/>
            </a:xfrm>
            <a:custGeom>
              <a:avLst/>
              <a:gdLst>
                <a:gd name="T0" fmla="*/ 31 w 57"/>
                <a:gd name="T1" fmla="*/ 62 h 62"/>
                <a:gd name="T2" fmla="*/ 26 w 57"/>
                <a:gd name="T3" fmla="*/ 61 h 62"/>
                <a:gd name="T4" fmla="*/ 26 w 57"/>
                <a:gd name="T5" fmla="*/ 61 h 62"/>
                <a:gd name="T6" fmla="*/ 5 w 57"/>
                <a:gd name="T7" fmla="*/ 50 h 62"/>
                <a:gd name="T8" fmla="*/ 0 w 57"/>
                <a:gd name="T9" fmla="*/ 40 h 62"/>
                <a:gd name="T10" fmla="*/ 0 w 57"/>
                <a:gd name="T11" fmla="*/ 40 h 62"/>
                <a:gd name="T12" fmla="*/ 1 w 57"/>
                <a:gd name="T13" fmla="*/ 36 h 62"/>
                <a:gd name="T14" fmla="*/ 1 w 57"/>
                <a:gd name="T15" fmla="*/ 36 h 62"/>
                <a:gd name="T16" fmla="*/ 17 w 57"/>
                <a:gd name="T17" fmla="*/ 5 h 62"/>
                <a:gd name="T18" fmla="*/ 26 w 57"/>
                <a:gd name="T19" fmla="*/ 0 h 62"/>
                <a:gd name="T20" fmla="*/ 26 w 57"/>
                <a:gd name="T21" fmla="*/ 0 h 62"/>
                <a:gd name="T22" fmla="*/ 31 w 57"/>
                <a:gd name="T23" fmla="*/ 1 h 62"/>
                <a:gd name="T24" fmla="*/ 31 w 57"/>
                <a:gd name="T25" fmla="*/ 1 h 62"/>
                <a:gd name="T26" fmla="*/ 52 w 57"/>
                <a:gd name="T27" fmla="*/ 12 h 62"/>
                <a:gd name="T28" fmla="*/ 57 w 57"/>
                <a:gd name="T29" fmla="*/ 21 h 62"/>
                <a:gd name="T30" fmla="*/ 57 w 57"/>
                <a:gd name="T31" fmla="*/ 21 h 62"/>
                <a:gd name="T32" fmla="*/ 56 w 57"/>
                <a:gd name="T33" fmla="*/ 26 h 62"/>
                <a:gd name="T34" fmla="*/ 56 w 57"/>
                <a:gd name="T35" fmla="*/ 26 h 62"/>
                <a:gd name="T36" fmla="*/ 40 w 57"/>
                <a:gd name="T37" fmla="*/ 56 h 62"/>
                <a:gd name="T38" fmla="*/ 37 w 57"/>
                <a:gd name="T39" fmla="*/ 54 h 62"/>
                <a:gd name="T40" fmla="*/ 40 w 57"/>
                <a:gd name="T41" fmla="*/ 56 h 62"/>
                <a:gd name="T42" fmla="*/ 31 w 57"/>
                <a:gd name="T43" fmla="*/ 62 h 62"/>
                <a:gd name="T44" fmla="*/ 31 w 57"/>
                <a:gd name="T45" fmla="*/ 62 h 62"/>
                <a:gd name="T46" fmla="*/ 31 w 57"/>
                <a:gd name="T47" fmla="*/ 62 h 62"/>
                <a:gd name="T48" fmla="*/ 24 w 57"/>
                <a:gd name="T49" fmla="*/ 9 h 62"/>
                <a:gd name="T50" fmla="*/ 8 w 57"/>
                <a:gd name="T51" fmla="*/ 40 h 62"/>
                <a:gd name="T52" fmla="*/ 8 w 57"/>
                <a:gd name="T53" fmla="*/ 40 h 62"/>
                <a:gd name="T54" fmla="*/ 8 w 57"/>
                <a:gd name="T55" fmla="*/ 40 h 62"/>
                <a:gd name="T56" fmla="*/ 9 w 57"/>
                <a:gd name="T57" fmla="*/ 42 h 62"/>
                <a:gd name="T58" fmla="*/ 9 w 57"/>
                <a:gd name="T59" fmla="*/ 42 h 62"/>
                <a:gd name="T60" fmla="*/ 30 w 57"/>
                <a:gd name="T61" fmla="*/ 53 h 62"/>
                <a:gd name="T62" fmla="*/ 31 w 57"/>
                <a:gd name="T63" fmla="*/ 53 h 62"/>
                <a:gd name="T64" fmla="*/ 31 w 57"/>
                <a:gd name="T65" fmla="*/ 53 h 62"/>
                <a:gd name="T66" fmla="*/ 33 w 57"/>
                <a:gd name="T67" fmla="*/ 52 h 62"/>
                <a:gd name="T68" fmla="*/ 33 w 57"/>
                <a:gd name="T69" fmla="*/ 52 h 62"/>
                <a:gd name="T70" fmla="*/ 33 w 57"/>
                <a:gd name="T71" fmla="*/ 52 h 62"/>
                <a:gd name="T72" fmla="*/ 49 w 57"/>
                <a:gd name="T73" fmla="*/ 22 h 62"/>
                <a:gd name="T74" fmla="*/ 49 w 57"/>
                <a:gd name="T75" fmla="*/ 21 h 62"/>
                <a:gd name="T76" fmla="*/ 49 w 57"/>
                <a:gd name="T77" fmla="*/ 21 h 62"/>
                <a:gd name="T78" fmla="*/ 48 w 57"/>
                <a:gd name="T79" fmla="*/ 20 h 62"/>
                <a:gd name="T80" fmla="*/ 48 w 57"/>
                <a:gd name="T81" fmla="*/ 20 h 62"/>
                <a:gd name="T82" fmla="*/ 27 w 57"/>
                <a:gd name="T83" fmla="*/ 9 h 62"/>
                <a:gd name="T84" fmla="*/ 26 w 57"/>
                <a:gd name="T85" fmla="*/ 8 h 62"/>
                <a:gd name="T86" fmla="*/ 26 w 57"/>
                <a:gd name="T87" fmla="*/ 8 h 62"/>
                <a:gd name="T88" fmla="*/ 24 w 57"/>
                <a:gd name="T8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" h="62">
                  <a:moveTo>
                    <a:pt x="31" y="62"/>
                  </a:moveTo>
                  <a:cubicBezTo>
                    <a:pt x="29" y="62"/>
                    <a:pt x="28" y="62"/>
                    <a:pt x="26" y="61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2" y="48"/>
                    <a:pt x="0" y="44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9"/>
                    <a:pt x="0" y="37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29" y="0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5" y="14"/>
                    <a:pt x="57" y="18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3"/>
                    <a:pt x="57" y="25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39" y="60"/>
                    <a:pt x="35" y="62"/>
                    <a:pt x="31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1" y="62"/>
                    <a:pt x="31" y="62"/>
                    <a:pt x="31" y="62"/>
                  </a:cubicBezTo>
                  <a:close/>
                  <a:moveTo>
                    <a:pt x="24" y="9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1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2" y="53"/>
                    <a:pt x="33" y="53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0"/>
                    <a:pt x="48" y="20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9"/>
                    <a:pt x="24" y="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5"/>
            <p:cNvSpPr/>
            <p:nvPr/>
          </p:nvSpPr>
          <p:spPr bwMode="auto">
            <a:xfrm>
              <a:off x="-3862388" y="2252663"/>
              <a:ext cx="169863" cy="95250"/>
            </a:xfrm>
            <a:custGeom>
              <a:avLst/>
              <a:gdLst>
                <a:gd name="T0" fmla="*/ 0 w 107"/>
                <a:gd name="T1" fmla="*/ 7 h 60"/>
                <a:gd name="T2" fmla="*/ 5 w 107"/>
                <a:gd name="T3" fmla="*/ 0 h 60"/>
                <a:gd name="T4" fmla="*/ 107 w 107"/>
                <a:gd name="T5" fmla="*/ 50 h 60"/>
                <a:gd name="T6" fmla="*/ 103 w 107"/>
                <a:gd name="T7" fmla="*/ 60 h 60"/>
                <a:gd name="T8" fmla="*/ 0 w 107"/>
                <a:gd name="T9" fmla="*/ 7 h 60"/>
                <a:gd name="T10" fmla="*/ 0 w 107"/>
                <a:gd name="T11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60">
                  <a:moveTo>
                    <a:pt x="0" y="7"/>
                  </a:moveTo>
                  <a:lnTo>
                    <a:pt x="5" y="0"/>
                  </a:lnTo>
                  <a:lnTo>
                    <a:pt x="107" y="50"/>
                  </a:lnTo>
                  <a:lnTo>
                    <a:pt x="103" y="6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6"/>
            <p:cNvSpPr/>
            <p:nvPr/>
          </p:nvSpPr>
          <p:spPr bwMode="auto">
            <a:xfrm>
              <a:off x="-3873500" y="2298700"/>
              <a:ext cx="155575" cy="93663"/>
            </a:xfrm>
            <a:custGeom>
              <a:avLst/>
              <a:gdLst>
                <a:gd name="T0" fmla="*/ 0 w 98"/>
                <a:gd name="T1" fmla="*/ 9 h 59"/>
                <a:gd name="T2" fmla="*/ 5 w 98"/>
                <a:gd name="T3" fmla="*/ 0 h 59"/>
                <a:gd name="T4" fmla="*/ 98 w 98"/>
                <a:gd name="T5" fmla="*/ 50 h 59"/>
                <a:gd name="T6" fmla="*/ 93 w 98"/>
                <a:gd name="T7" fmla="*/ 59 h 59"/>
                <a:gd name="T8" fmla="*/ 0 w 98"/>
                <a:gd name="T9" fmla="*/ 9 h 59"/>
                <a:gd name="T10" fmla="*/ 0 w 98"/>
                <a:gd name="T11" fmla="*/ 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59">
                  <a:moveTo>
                    <a:pt x="0" y="9"/>
                  </a:moveTo>
                  <a:lnTo>
                    <a:pt x="5" y="0"/>
                  </a:lnTo>
                  <a:lnTo>
                    <a:pt x="98" y="50"/>
                  </a:lnTo>
                  <a:lnTo>
                    <a:pt x="93" y="5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对外功能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1408112" y="1920156"/>
            <a:ext cx="2774950" cy="1457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NameNode</a:t>
            </a:r>
            <a:r>
              <a:rPr lang="zh-CN" altLang="en-US" sz="2000" b="1"/>
              <a:t>高可靠性</a:t>
            </a:r>
            <a:endParaRPr lang="zh-CN" altLang="en-US" sz="2000" b="1"/>
          </a:p>
        </p:txBody>
      </p:sp>
      <p:sp>
        <p:nvSpPr>
          <p:cNvPr id="8" name="矩形 7"/>
          <p:cNvSpPr/>
          <p:nvPr/>
        </p:nvSpPr>
        <p:spPr>
          <a:xfrm>
            <a:off x="5780446" y="1920156"/>
            <a:ext cx="2774950" cy="145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HDFS</a:t>
            </a:r>
            <a:r>
              <a:rPr lang="zh-CN" altLang="en-US" sz="2000" b="1"/>
              <a:t>快照</a:t>
            </a:r>
            <a:endParaRPr lang="zh-CN" altLang="en-US" sz="2000" b="1"/>
          </a:p>
        </p:txBody>
      </p:sp>
      <p:sp>
        <p:nvSpPr>
          <p:cNvPr id="9" name="矩形 8"/>
          <p:cNvSpPr/>
          <p:nvPr/>
        </p:nvSpPr>
        <p:spPr>
          <a:xfrm>
            <a:off x="1408112" y="3909749"/>
            <a:ext cx="2774950" cy="145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/>
              <a:t>元数据管理与恢复工具</a:t>
            </a:r>
            <a:endParaRPr lang="zh-CN" altLang="en-US" sz="2000" b="1"/>
          </a:p>
        </p:txBody>
      </p:sp>
      <p:sp>
        <p:nvSpPr>
          <p:cNvPr id="10" name="矩形 9"/>
          <p:cNvSpPr/>
          <p:nvPr/>
        </p:nvSpPr>
        <p:spPr>
          <a:xfrm>
            <a:off x="5780446" y="3909749"/>
            <a:ext cx="2774950" cy="1457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HDFS</a:t>
            </a:r>
            <a:r>
              <a:rPr lang="zh-CN" altLang="en-US" sz="2000" b="1"/>
              <a:t>安全性</a:t>
            </a:r>
            <a:endParaRPr lang="zh-CN" altLang="en-US" sz="2000" b="1"/>
          </a:p>
        </p:txBody>
      </p:sp>
      <p:sp>
        <p:nvSpPr>
          <p:cNvPr id="11" name="矩形 10"/>
          <p:cNvSpPr/>
          <p:nvPr/>
        </p:nvSpPr>
        <p:spPr>
          <a:xfrm>
            <a:off x="4853980" y="1920156"/>
            <a:ext cx="762000" cy="145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mtClean="0">
                <a:latin typeface="Impact" panose="020B0806030902050204" pitchFamily="34" charset="0"/>
              </a:rPr>
              <a:t>2</a:t>
            </a:r>
            <a:endParaRPr lang="en-US" altLang="zh-CN" sz="4400">
              <a:latin typeface="Impact" panose="020B080603090205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2283" y="1920156"/>
            <a:ext cx="762000" cy="1457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mtClean="0">
                <a:latin typeface="Impact" panose="020B0806030902050204" pitchFamily="34" charset="0"/>
              </a:rPr>
              <a:t>1</a:t>
            </a:r>
            <a:endParaRPr lang="zh-CN" altLang="en-US" sz="4400">
              <a:latin typeface="Impact" panose="020B080603090205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53980" y="3903795"/>
            <a:ext cx="762000" cy="1457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mtClean="0">
                <a:latin typeface="Impact" panose="020B0806030902050204" pitchFamily="34" charset="0"/>
              </a:rPr>
              <a:t>4</a:t>
            </a:r>
            <a:endParaRPr lang="en-US" altLang="zh-CN" sz="4400">
              <a:latin typeface="Impact" panose="020B080603090205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2283" y="3903795"/>
            <a:ext cx="762000" cy="145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mtClean="0">
                <a:latin typeface="Impact" panose="020B0806030902050204" pitchFamily="34" charset="0"/>
              </a:rPr>
              <a:t>3</a:t>
            </a:r>
            <a:endParaRPr lang="en-US" altLang="zh-CN" sz="4400">
              <a:latin typeface="Impact" panose="020B080603090205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8649" y="1828800"/>
            <a:ext cx="3888551" cy="16510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746417" y="3806957"/>
            <a:ext cx="3888551" cy="16510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746417" y="1823318"/>
            <a:ext cx="3888551" cy="1651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8649" y="3806957"/>
            <a:ext cx="3888551" cy="1651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226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对外功能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1408112" y="1920156"/>
            <a:ext cx="2774950" cy="1457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HDFS</a:t>
            </a:r>
            <a:r>
              <a:rPr lang="zh-CN" altLang="en-US" sz="2000" b="1"/>
              <a:t>配额功能</a:t>
            </a:r>
            <a:endParaRPr lang="zh-CN" altLang="en-US" sz="2000" b="1"/>
          </a:p>
        </p:txBody>
      </p:sp>
      <p:sp>
        <p:nvSpPr>
          <p:cNvPr id="8" name="矩形 7"/>
          <p:cNvSpPr/>
          <p:nvPr/>
        </p:nvSpPr>
        <p:spPr>
          <a:xfrm>
            <a:off x="5780446" y="1920156"/>
            <a:ext cx="2774950" cy="145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HDFS C</a:t>
            </a:r>
            <a:r>
              <a:rPr lang="zh-CN" altLang="en-US" sz="2000" b="1"/>
              <a:t>语言接口</a:t>
            </a:r>
            <a:endParaRPr lang="zh-CN" altLang="en-US" sz="2000" b="1"/>
          </a:p>
        </p:txBody>
      </p:sp>
      <p:sp>
        <p:nvSpPr>
          <p:cNvPr id="9" name="矩形 8"/>
          <p:cNvSpPr/>
          <p:nvPr/>
        </p:nvSpPr>
        <p:spPr>
          <a:xfrm>
            <a:off x="1408112" y="3909749"/>
            <a:ext cx="2774950" cy="145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HDFS Short-Circuit</a:t>
            </a:r>
            <a:r>
              <a:rPr lang="zh-CN" altLang="en-US" sz="2000" b="1"/>
              <a:t>功能</a:t>
            </a:r>
            <a:endParaRPr lang="zh-CN" altLang="en-US" sz="2000" b="1"/>
          </a:p>
        </p:txBody>
      </p:sp>
      <p:sp>
        <p:nvSpPr>
          <p:cNvPr id="10" name="矩形 9"/>
          <p:cNvSpPr/>
          <p:nvPr/>
        </p:nvSpPr>
        <p:spPr>
          <a:xfrm>
            <a:off x="5780446" y="3909749"/>
            <a:ext cx="2774950" cy="1457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/>
              <a:t>WebHdfs</a:t>
            </a:r>
            <a:endParaRPr lang="en-US" altLang="zh-CN" sz="2000" b="1"/>
          </a:p>
        </p:txBody>
      </p:sp>
      <p:sp>
        <p:nvSpPr>
          <p:cNvPr id="11" name="矩形 10"/>
          <p:cNvSpPr/>
          <p:nvPr/>
        </p:nvSpPr>
        <p:spPr>
          <a:xfrm>
            <a:off x="4853980" y="1920156"/>
            <a:ext cx="762000" cy="145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mtClean="0">
                <a:latin typeface="Impact" panose="020B0806030902050204" pitchFamily="34" charset="0"/>
              </a:rPr>
              <a:t>6</a:t>
            </a:r>
            <a:endParaRPr lang="en-US" altLang="zh-CN" sz="4400">
              <a:latin typeface="Impact" panose="020B080603090205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2283" y="1920156"/>
            <a:ext cx="762000" cy="1457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mtClean="0">
                <a:latin typeface="Impact" panose="020B0806030902050204" pitchFamily="34" charset="0"/>
              </a:rPr>
              <a:t>5</a:t>
            </a:r>
            <a:endParaRPr lang="zh-CN" altLang="en-US" sz="4400">
              <a:latin typeface="Impact" panose="020B080603090205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53980" y="3903795"/>
            <a:ext cx="762000" cy="1457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mtClean="0">
                <a:latin typeface="Impact" panose="020B0806030902050204" pitchFamily="34" charset="0"/>
              </a:rPr>
              <a:t>8</a:t>
            </a:r>
            <a:endParaRPr lang="en-US" altLang="zh-CN" sz="4400">
              <a:latin typeface="Impact" panose="020B080603090205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82283" y="3903795"/>
            <a:ext cx="762000" cy="14573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smtClean="0">
                <a:latin typeface="Impact" panose="020B0806030902050204" pitchFamily="34" charset="0"/>
              </a:rPr>
              <a:t>7</a:t>
            </a:r>
            <a:endParaRPr lang="en-US" altLang="zh-CN" sz="4400">
              <a:latin typeface="Impact" panose="020B080603090205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8649" y="1828800"/>
            <a:ext cx="3888551" cy="16510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746417" y="3806957"/>
            <a:ext cx="3888551" cy="16510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746417" y="1823318"/>
            <a:ext cx="3888551" cy="1651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78649" y="3806957"/>
            <a:ext cx="3888551" cy="1651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  <a:endParaRPr lang="zh-CN" altLang="en-US" sz="5400" b="1" dirty="0">
              <a:solidFill>
                <a:srgbClr val="96C52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24161" y="4555551"/>
            <a:ext cx="8864590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5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1594169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135806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5.1 </a:t>
              </a:r>
              <a:r>
                <a:rPr lang="zh-CN" altLang="en-US" sz="2100" spc="225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引例</a:t>
              </a:r>
              <a:endParaRPr lang="zh-CN" altLang="en-US" sz="21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2244398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315182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5.2 Hadoop 2.0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905407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315182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 </a:t>
              </a:r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 2.0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3566416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5.4 </a:t>
              </a:r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 2.0</a:t>
              </a:r>
              <a:r>
                <a:rPr lang="zh-CN" altLang="en-US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体系架构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4227426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392126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5.5 </a:t>
              </a:r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 2.0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访问接口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4888433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392126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 </a:t>
              </a:r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 2.0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编程接口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66573" y="2562726"/>
            <a:ext cx="564770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Hadoop 2.0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189766" y="35095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47573" y="3381805"/>
            <a:ext cx="550343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5.4.1  Hadoop 2.0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公共组件</a:t>
            </a:r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Common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47573" y="3873472"/>
            <a:ext cx="41376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5.4.2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分布式文件系统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HDFS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47573" y="4365139"/>
            <a:ext cx="39053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5.4.3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分布式操作系统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Yarn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47573" y="4856806"/>
            <a:ext cx="47339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5.4.4  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Hadoop 2.0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安全机制简介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_1"/>
          <p:cNvSpPr txBox="1"/>
          <p:nvPr/>
        </p:nvSpPr>
        <p:spPr>
          <a:xfrm>
            <a:off x="404049" y="808059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Common</a:t>
            </a:r>
            <a:r>
              <a:rPr lang="zh-CN" altLang="en-US" sz="2400" b="1">
                <a:solidFill>
                  <a:schemeClr val="accent6"/>
                </a:solidFill>
              </a:rPr>
              <a:t>定位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5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/>
          <p:cNvSpPr/>
          <p:nvPr/>
        </p:nvSpPr>
        <p:spPr>
          <a:xfrm>
            <a:off x="425648" y="1520098"/>
            <a:ext cx="818495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Common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的定位是其他模块的公共组件，定义了程序员取得集群服务的编程接口，为其他模块提供公用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API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5648" y="2997200"/>
            <a:ext cx="2584252" cy="1943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000" smtClean="0"/>
              <a:t>降低</a:t>
            </a:r>
            <a:r>
              <a:rPr lang="en-US" altLang="zh-CN" sz="2000" smtClean="0"/>
              <a:t>Hadoop</a:t>
            </a:r>
            <a:r>
              <a:rPr lang="zh-CN" altLang="en-US" sz="2000"/>
              <a:t>设计</a:t>
            </a:r>
            <a:r>
              <a:rPr lang="zh-CN" altLang="en-US" sz="2000" smtClean="0"/>
              <a:t>的</a:t>
            </a:r>
            <a:endParaRPr lang="en-US" altLang="zh-CN" sz="2000" smtClean="0"/>
          </a:p>
          <a:p>
            <a:pPr algn="dist"/>
            <a:r>
              <a:rPr lang="zh-CN" altLang="en-US" sz="5400" b="1" smtClean="0"/>
              <a:t>复杂性</a:t>
            </a:r>
            <a:endParaRPr lang="zh-CN" altLang="en-US" sz="5400" b="1"/>
          </a:p>
        </p:txBody>
      </p:sp>
      <p:sp>
        <p:nvSpPr>
          <p:cNvPr id="11" name="矩形 10"/>
          <p:cNvSpPr/>
          <p:nvPr/>
        </p:nvSpPr>
        <p:spPr>
          <a:xfrm>
            <a:off x="3225998" y="2997200"/>
            <a:ext cx="2584252" cy="1943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/>
              <a:t>减少了其他模块之间的</a:t>
            </a:r>
            <a:r>
              <a:rPr lang="zh-CN" altLang="en-US" sz="5400" b="1"/>
              <a:t>耦合性</a:t>
            </a:r>
            <a:endParaRPr lang="zh-CN" altLang="en-US" sz="5400" b="1"/>
          </a:p>
        </p:txBody>
      </p:sp>
      <p:sp>
        <p:nvSpPr>
          <p:cNvPr id="12" name="矩形 11"/>
          <p:cNvSpPr/>
          <p:nvPr/>
        </p:nvSpPr>
        <p:spPr>
          <a:xfrm>
            <a:off x="6026348" y="2997200"/>
            <a:ext cx="2584252" cy="1943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000" spc="300"/>
              <a:t>增强了</a:t>
            </a:r>
            <a:r>
              <a:rPr lang="en-US" altLang="zh-CN" sz="2000" spc="300"/>
              <a:t>Hadoop</a:t>
            </a:r>
            <a:r>
              <a:rPr lang="zh-CN" altLang="en-US" sz="2000" spc="300" smtClean="0"/>
              <a:t>的</a:t>
            </a:r>
            <a:endParaRPr lang="en-US" altLang="zh-CN" sz="2000" spc="300" smtClean="0"/>
          </a:p>
          <a:p>
            <a:pPr algn="dist"/>
            <a:r>
              <a:rPr lang="zh-CN" altLang="en-US" sz="5400" b="1" smtClean="0"/>
              <a:t>健壮</a:t>
            </a:r>
            <a:r>
              <a:rPr lang="zh-CN" altLang="en-US" sz="5400" b="1"/>
              <a:t>性</a:t>
            </a:r>
            <a:endParaRPr lang="zh-CN" altLang="en-US" sz="5400" b="1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35770" y="4906408"/>
            <a:ext cx="8200230" cy="65819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</a:rPr>
              <a:t>HTTP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认证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Common</a:t>
            </a:r>
            <a:r>
              <a:rPr lang="zh-CN" altLang="en-US" sz="2400" b="1">
                <a:solidFill>
                  <a:schemeClr val="accent6"/>
                </a:solidFill>
              </a:rPr>
              <a:t>功能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435770" y="1561685"/>
            <a:ext cx="8200230" cy="65819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提供公用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API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和程序员编程接口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5770" y="2397866"/>
            <a:ext cx="8200230" cy="65819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本地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库（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</a:rPr>
              <a:t>Native Hadoop Library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5770" y="3234047"/>
            <a:ext cx="8200230" cy="65819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超级用户</a:t>
            </a: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superuser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5770" y="4070228"/>
            <a:ext cx="8200230" cy="65819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服务级别认证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5770" y="1561685"/>
            <a:ext cx="243651" cy="6581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35770" y="2397866"/>
            <a:ext cx="243651" cy="6581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35770" y="3234047"/>
            <a:ext cx="243651" cy="6581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35770" y="4070228"/>
            <a:ext cx="243651" cy="6581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35770" y="4906408"/>
            <a:ext cx="243651" cy="6581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392349" y="1561685"/>
            <a:ext cx="243651" cy="6581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392349" y="2397866"/>
            <a:ext cx="243651" cy="6581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392349" y="3234047"/>
            <a:ext cx="243651" cy="6581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392349" y="4070228"/>
            <a:ext cx="243651" cy="6581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8392349" y="4906408"/>
            <a:ext cx="243651" cy="6581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66573" y="2562726"/>
            <a:ext cx="564770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Hadoop 2.0</a:t>
            </a:r>
            <a:r>
              <a:rPr lang="zh-CN" altLang="en-US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189766" y="400125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447573" y="3381805"/>
            <a:ext cx="550343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5.4.1  Hadoop 2.0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公共组件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Common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47573" y="3873472"/>
            <a:ext cx="41376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5.4.2  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分布式文件系统</a:t>
            </a:r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HDFS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47573" y="4365139"/>
            <a:ext cx="39053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5.4.3  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分布式操作系统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Yarn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47573" y="4856806"/>
            <a:ext cx="47339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5.4.4  </a:t>
            </a:r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Hadoop 2.0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安全机制简介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_1"/>
          <p:cNvSpPr/>
          <p:nvPr/>
        </p:nvSpPr>
        <p:spPr>
          <a:xfrm>
            <a:off x="199435" y="96020"/>
            <a:ext cx="4296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5.4 </a:t>
            </a:r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体系架构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_1"/>
          <p:cNvSpPr txBox="1"/>
          <p:nvPr/>
        </p:nvSpPr>
        <p:spPr>
          <a:xfrm>
            <a:off x="404049" y="808059"/>
            <a:ext cx="1651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HDFS</a:t>
            </a:r>
            <a:r>
              <a:rPr lang="zh-CN" altLang="en-US" sz="2400" b="1">
                <a:solidFill>
                  <a:schemeClr val="accent6"/>
                </a:solidFill>
              </a:rPr>
              <a:t>定位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椭圆 8"/>
          <p:cNvSpPr/>
          <p:nvPr/>
        </p:nvSpPr>
        <p:spPr>
          <a:xfrm>
            <a:off x="851431" y="2036364"/>
            <a:ext cx="1441113" cy="144111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高容错</a:t>
            </a:r>
            <a:endParaRPr lang="zh-CN" altLang="en-US" sz="2000"/>
          </a:p>
        </p:txBody>
      </p:sp>
      <p:sp>
        <p:nvSpPr>
          <p:cNvPr id="10" name="椭圆 9"/>
          <p:cNvSpPr/>
          <p:nvPr/>
        </p:nvSpPr>
        <p:spPr>
          <a:xfrm>
            <a:off x="2636977" y="2036364"/>
            <a:ext cx="1441113" cy="144111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高扩展</a:t>
            </a:r>
            <a:endParaRPr lang="zh-CN" altLang="en-US" sz="2000"/>
          </a:p>
        </p:txBody>
      </p:sp>
      <p:sp>
        <p:nvSpPr>
          <p:cNvPr id="11" name="椭圆 10"/>
          <p:cNvSpPr/>
          <p:nvPr/>
        </p:nvSpPr>
        <p:spPr>
          <a:xfrm>
            <a:off x="4417916" y="2036364"/>
            <a:ext cx="1441113" cy="1441113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高可靠</a:t>
            </a:r>
            <a:endParaRPr lang="zh-CN" altLang="en-US" sz="2000"/>
          </a:p>
        </p:txBody>
      </p:sp>
      <p:sp>
        <p:nvSpPr>
          <p:cNvPr id="7" name="矩形 6"/>
          <p:cNvSpPr/>
          <p:nvPr/>
        </p:nvSpPr>
        <p:spPr>
          <a:xfrm>
            <a:off x="2386051" y="3685893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分布式存储服务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5648" y="1864577"/>
            <a:ext cx="5733143" cy="2423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326483" y="1864577"/>
            <a:ext cx="2396603" cy="2423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663009" y="368589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服务访问接口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603602" y="2036364"/>
            <a:ext cx="1842362" cy="559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/>
              <a:t>API</a:t>
            </a:r>
            <a:r>
              <a:rPr lang="zh-CN" altLang="en-US" sz="2000"/>
              <a:t>接口</a:t>
            </a:r>
            <a:endParaRPr lang="zh-CN" altLang="en-US" sz="2000"/>
          </a:p>
        </p:txBody>
      </p:sp>
      <p:sp>
        <p:nvSpPr>
          <p:cNvPr id="16" name="矩形 15"/>
          <p:cNvSpPr/>
          <p:nvPr/>
        </p:nvSpPr>
        <p:spPr>
          <a:xfrm>
            <a:off x="6603602" y="2756920"/>
            <a:ext cx="1842362" cy="559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管理员接口</a:t>
            </a:r>
            <a:endParaRPr lang="zh-CN" altLang="en-US" sz="2000"/>
          </a:p>
        </p:txBody>
      </p:sp>
      <p:sp>
        <p:nvSpPr>
          <p:cNvPr id="17" name="矩形 16"/>
          <p:cNvSpPr/>
          <p:nvPr/>
        </p:nvSpPr>
        <p:spPr>
          <a:xfrm>
            <a:off x="425648" y="4704614"/>
            <a:ext cx="829743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为提高扩展性，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采用了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master/slave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架构来构建分布式存储集群，这种架构很容易向集群中任意添加或删除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slave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5A5A5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4729</Words>
  <Application>WPS 演示</Application>
  <PresentationFormat>全屏显示(4:3)</PresentationFormat>
  <Paragraphs>543</Paragraphs>
  <Slides>36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Arial Unicode MS</vt:lpstr>
      <vt:lpstr>Calibri</vt:lpstr>
      <vt:lpstr>Impact</vt:lpstr>
      <vt:lpstr>Wingdings</vt:lpstr>
      <vt:lpstr>方正粗黑宋简体</vt:lpstr>
      <vt:lpstr>1_Office 主题</vt:lpstr>
      <vt:lpstr>Office 主题</vt:lpstr>
      <vt:lpstr>2_Office 主题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196</cp:revision>
  <dcterms:created xsi:type="dcterms:W3CDTF">2015-10-22T05:46:00Z</dcterms:created>
  <dcterms:modified xsi:type="dcterms:W3CDTF">2021-03-17T01:47:01Z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