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3"/>
  </p:sldMasterIdLst>
  <p:notesMasterIdLst>
    <p:notesMasterId r:id="rId42"/>
  </p:notesMasterIdLst>
  <p:sldIdLst>
    <p:sldId id="473" r:id="rId4"/>
    <p:sldId id="474" r:id="rId5"/>
    <p:sldId id="475" r:id="rId6"/>
    <p:sldId id="630" r:id="rId7"/>
    <p:sldId id="631" r:id="rId8"/>
    <p:sldId id="662" r:id="rId9"/>
    <p:sldId id="649" r:id="rId10"/>
    <p:sldId id="643" r:id="rId11"/>
    <p:sldId id="644" r:id="rId12"/>
    <p:sldId id="650" r:id="rId13"/>
    <p:sldId id="633" r:id="rId14"/>
    <p:sldId id="634" r:id="rId15"/>
    <p:sldId id="646" r:id="rId16"/>
    <p:sldId id="651" r:id="rId17"/>
    <p:sldId id="652" r:id="rId18"/>
    <p:sldId id="653" r:id="rId19"/>
    <p:sldId id="654" r:id="rId20"/>
    <p:sldId id="656" r:id="rId21"/>
    <p:sldId id="655" r:id="rId22"/>
    <p:sldId id="663" r:id="rId23"/>
    <p:sldId id="657" r:id="rId24"/>
    <p:sldId id="635" r:id="rId25"/>
    <p:sldId id="636" r:id="rId26"/>
    <p:sldId id="637" r:id="rId27"/>
    <p:sldId id="638" r:id="rId28"/>
    <p:sldId id="647" r:id="rId29"/>
    <p:sldId id="648" r:id="rId30"/>
    <p:sldId id="659" r:id="rId31"/>
    <p:sldId id="660" r:id="rId32"/>
    <p:sldId id="661" r:id="rId33"/>
    <p:sldId id="640" r:id="rId34"/>
    <p:sldId id="639" r:id="rId35"/>
    <p:sldId id="664" r:id="rId36"/>
    <p:sldId id="621" r:id="rId37"/>
    <p:sldId id="699" r:id="rId38"/>
    <p:sldId id="700" r:id="rId39"/>
    <p:sldId id="702" r:id="rId40"/>
    <p:sldId id="629" r:id="rId4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698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986" y="102"/>
      </p:cViewPr>
      <p:guideLst>
        <p:guide orient="horz" pos="482"/>
        <p:guide pos="2880"/>
        <p:guide pos="22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notesMaster" Target="notesMasters/notesMaster1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>
            <a:fillRect/>
          </a:stretch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>
            <a:fillRect/>
          </a:stretch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>
            <a:fillRect/>
          </a:stretch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42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5.png"/><Relationship Id="rId7" Type="http://schemas.openxmlformats.org/officeDocument/2006/relationships/image" Target="../media/image1.png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8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/>
          <a:srcRect l="21260" t="21585" r="16858" b="21466"/>
          <a:stretch>
            <a:fillRect/>
          </a:stretch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42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  <a:endParaRPr lang="zh-CN" altLang="en-US" sz="13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15.jpeg"/><Relationship Id="rId5" Type="http://schemas.openxmlformats.org/officeDocument/2006/relationships/hyperlink" Target="http://www.chinacloud.cn/list.aspx?cid=20" TargetMode="External"/><Relationship Id="rId4" Type="http://schemas.openxmlformats.org/officeDocument/2006/relationships/image" Target="../media/image14.png"/><Relationship Id="rId3" Type="http://schemas.openxmlformats.org/officeDocument/2006/relationships/hyperlink" Target="http://weidian.com/item.html?itemID=1469775685&amp;p=-1" TargetMode="External"/><Relationship Id="rId2" Type="http://schemas.openxmlformats.org/officeDocument/2006/relationships/image" Target="../media/image13.png"/><Relationship Id="rId1" Type="http://schemas.openxmlformats.org/officeDocument/2006/relationships/hyperlink" Target="http://www.chinacloud.cn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25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23.png"/><Relationship Id="rId29" Type="http://schemas.openxmlformats.org/officeDocument/2006/relationships/slideLayout" Target="../slideLayouts/slideLayout8.xml"/><Relationship Id="rId28" Type="http://schemas.openxmlformats.org/officeDocument/2006/relationships/image" Target="../media/image38.png"/><Relationship Id="rId27" Type="http://schemas.openxmlformats.org/officeDocument/2006/relationships/image" Target="../media/image37.png"/><Relationship Id="rId26" Type="http://schemas.openxmlformats.org/officeDocument/2006/relationships/image" Target="../media/image36.jpeg"/><Relationship Id="rId25" Type="http://schemas.openxmlformats.org/officeDocument/2006/relationships/image" Target="../media/image35.jpeg"/><Relationship Id="rId24" Type="http://schemas.openxmlformats.org/officeDocument/2006/relationships/image" Target="../media/image34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33.png"/><Relationship Id="rId21" Type="http://schemas.openxmlformats.org/officeDocument/2006/relationships/image" Target="../media/image32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31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30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29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28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27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42.png"/><Relationship Id="rId7" Type="http://schemas.openxmlformats.org/officeDocument/2006/relationships/tags" Target="../tags/tag4.xml"/><Relationship Id="rId6" Type="http://schemas.openxmlformats.org/officeDocument/2006/relationships/image" Target="../media/image41.png"/><Relationship Id="rId55" Type="http://schemas.openxmlformats.org/officeDocument/2006/relationships/slideLayout" Target="../slideLayouts/slideLayout8.xml"/><Relationship Id="rId54" Type="http://schemas.openxmlformats.org/officeDocument/2006/relationships/image" Target="../media/image69.png"/><Relationship Id="rId53" Type="http://schemas.openxmlformats.org/officeDocument/2006/relationships/tags" Target="../tags/tag23.xml"/><Relationship Id="rId52" Type="http://schemas.openxmlformats.org/officeDocument/2006/relationships/image" Target="../media/image68.png"/><Relationship Id="rId51" Type="http://schemas.openxmlformats.org/officeDocument/2006/relationships/image" Target="../media/image67.png"/><Relationship Id="rId50" Type="http://schemas.openxmlformats.org/officeDocument/2006/relationships/tags" Target="../tags/tag22.xml"/><Relationship Id="rId5" Type="http://schemas.openxmlformats.org/officeDocument/2006/relationships/tags" Target="../tags/tag3.xml"/><Relationship Id="rId49" Type="http://schemas.openxmlformats.org/officeDocument/2006/relationships/image" Target="../media/image66.png"/><Relationship Id="rId48" Type="http://schemas.openxmlformats.org/officeDocument/2006/relationships/image" Target="../media/image65.png"/><Relationship Id="rId47" Type="http://schemas.openxmlformats.org/officeDocument/2006/relationships/image" Target="../media/image64.png"/><Relationship Id="rId46" Type="http://schemas.openxmlformats.org/officeDocument/2006/relationships/image" Target="../media/image63.png"/><Relationship Id="rId45" Type="http://schemas.openxmlformats.org/officeDocument/2006/relationships/image" Target="../media/image62.png"/><Relationship Id="rId44" Type="http://schemas.openxmlformats.org/officeDocument/2006/relationships/image" Target="../media/image61.png"/><Relationship Id="rId43" Type="http://schemas.openxmlformats.org/officeDocument/2006/relationships/image" Target="../media/image60.png"/><Relationship Id="rId42" Type="http://schemas.openxmlformats.org/officeDocument/2006/relationships/image" Target="../media/image59.png"/><Relationship Id="rId41" Type="http://schemas.openxmlformats.org/officeDocument/2006/relationships/tags" Target="../tags/tag21.xml"/><Relationship Id="rId40" Type="http://schemas.openxmlformats.org/officeDocument/2006/relationships/image" Target="../media/image58.png"/><Relationship Id="rId4" Type="http://schemas.openxmlformats.org/officeDocument/2006/relationships/image" Target="../media/image40.png"/><Relationship Id="rId39" Type="http://schemas.openxmlformats.org/officeDocument/2006/relationships/tags" Target="../tags/tag20.xml"/><Relationship Id="rId38" Type="http://schemas.openxmlformats.org/officeDocument/2006/relationships/image" Target="../media/image57.png"/><Relationship Id="rId37" Type="http://schemas.openxmlformats.org/officeDocument/2006/relationships/tags" Target="../tags/tag19.xml"/><Relationship Id="rId36" Type="http://schemas.openxmlformats.org/officeDocument/2006/relationships/image" Target="../media/image56.png"/><Relationship Id="rId35" Type="http://schemas.openxmlformats.org/officeDocument/2006/relationships/tags" Target="../tags/tag18.xml"/><Relationship Id="rId34" Type="http://schemas.openxmlformats.org/officeDocument/2006/relationships/image" Target="../media/image55.png"/><Relationship Id="rId33" Type="http://schemas.openxmlformats.org/officeDocument/2006/relationships/tags" Target="../tags/tag17.xml"/><Relationship Id="rId32" Type="http://schemas.openxmlformats.org/officeDocument/2006/relationships/image" Target="../media/image54.png"/><Relationship Id="rId31" Type="http://schemas.openxmlformats.org/officeDocument/2006/relationships/tags" Target="../tags/tag16.xml"/><Relationship Id="rId30" Type="http://schemas.openxmlformats.org/officeDocument/2006/relationships/image" Target="../media/image53.png"/><Relationship Id="rId3" Type="http://schemas.openxmlformats.org/officeDocument/2006/relationships/tags" Target="../tags/tag2.xml"/><Relationship Id="rId29" Type="http://schemas.openxmlformats.org/officeDocument/2006/relationships/tags" Target="../tags/tag15.xml"/><Relationship Id="rId28" Type="http://schemas.openxmlformats.org/officeDocument/2006/relationships/image" Target="../media/image52.png"/><Relationship Id="rId27" Type="http://schemas.openxmlformats.org/officeDocument/2006/relationships/tags" Target="../tags/tag14.xml"/><Relationship Id="rId26" Type="http://schemas.openxmlformats.org/officeDocument/2006/relationships/image" Target="../media/image51.png"/><Relationship Id="rId25" Type="http://schemas.openxmlformats.org/officeDocument/2006/relationships/tags" Target="../tags/tag13.xml"/><Relationship Id="rId24" Type="http://schemas.openxmlformats.org/officeDocument/2006/relationships/image" Target="../media/image50.png"/><Relationship Id="rId23" Type="http://schemas.openxmlformats.org/officeDocument/2006/relationships/tags" Target="../tags/tag12.xml"/><Relationship Id="rId22" Type="http://schemas.openxmlformats.org/officeDocument/2006/relationships/image" Target="../media/image49.png"/><Relationship Id="rId21" Type="http://schemas.openxmlformats.org/officeDocument/2006/relationships/tags" Target="../tags/tag11.xml"/><Relationship Id="rId20" Type="http://schemas.openxmlformats.org/officeDocument/2006/relationships/image" Target="../media/image48.png"/><Relationship Id="rId2" Type="http://schemas.openxmlformats.org/officeDocument/2006/relationships/image" Target="../media/image39.png"/><Relationship Id="rId19" Type="http://schemas.openxmlformats.org/officeDocument/2006/relationships/tags" Target="../tags/tag10.xml"/><Relationship Id="rId18" Type="http://schemas.openxmlformats.org/officeDocument/2006/relationships/image" Target="../media/image47.png"/><Relationship Id="rId17" Type="http://schemas.openxmlformats.org/officeDocument/2006/relationships/tags" Target="../tags/tag9.xml"/><Relationship Id="rId16" Type="http://schemas.openxmlformats.org/officeDocument/2006/relationships/image" Target="../media/image46.png"/><Relationship Id="rId15" Type="http://schemas.openxmlformats.org/officeDocument/2006/relationships/tags" Target="../tags/tag8.xml"/><Relationship Id="rId14" Type="http://schemas.openxmlformats.org/officeDocument/2006/relationships/image" Target="../media/image45.png"/><Relationship Id="rId13" Type="http://schemas.openxmlformats.org/officeDocument/2006/relationships/tags" Target="../tags/tag7.xml"/><Relationship Id="rId12" Type="http://schemas.openxmlformats.org/officeDocument/2006/relationships/image" Target="../media/image44.png"/><Relationship Id="rId11" Type="http://schemas.openxmlformats.org/officeDocument/2006/relationships/tags" Target="../tags/tag6.xml"/><Relationship Id="rId10" Type="http://schemas.openxmlformats.org/officeDocument/2006/relationships/image" Target="../media/image43.png"/><Relationship Id="rId1" Type="http://schemas.openxmlformats.org/officeDocument/2006/relationships/tags" Target="../tags/tag1.xml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>
              <a:fillRect/>
            </a:stretch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6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1812028" y="4848253"/>
            <a:ext cx="694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 2.0 </a:t>
            </a:r>
            <a:r>
              <a:rPr lang="zh-CN" altLang="en-US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家族</a:t>
            </a:r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en-US" altLang="zh-CN" sz="48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组成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58775" y="1666404"/>
            <a:ext cx="1546226" cy="1130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Source</a:t>
            </a:r>
            <a:endParaRPr lang="en-US" altLang="zh-CN" sz="2400"/>
          </a:p>
        </p:txBody>
      </p:sp>
      <p:sp>
        <p:nvSpPr>
          <p:cNvPr id="8" name="矩形 7"/>
          <p:cNvSpPr/>
          <p:nvPr/>
        </p:nvSpPr>
        <p:spPr>
          <a:xfrm>
            <a:off x="2148436" y="1666404"/>
            <a:ext cx="6482121" cy="1130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/>
          </a:p>
        </p:txBody>
      </p:sp>
      <p:sp>
        <p:nvSpPr>
          <p:cNvPr id="9" name="矩形 8"/>
          <p:cNvSpPr/>
          <p:nvPr/>
        </p:nvSpPr>
        <p:spPr>
          <a:xfrm>
            <a:off x="358775" y="3193660"/>
            <a:ext cx="1546226" cy="113057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Channel</a:t>
            </a:r>
            <a:endParaRPr lang="en-US" altLang="zh-CN" sz="2400"/>
          </a:p>
        </p:txBody>
      </p:sp>
      <p:sp>
        <p:nvSpPr>
          <p:cNvPr id="10" name="矩形 9"/>
          <p:cNvSpPr/>
          <p:nvPr/>
        </p:nvSpPr>
        <p:spPr>
          <a:xfrm>
            <a:off x="2148436" y="3193660"/>
            <a:ext cx="6482121" cy="1130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/>
          </a:p>
        </p:txBody>
      </p:sp>
      <p:sp>
        <p:nvSpPr>
          <p:cNvPr id="11" name="矩形 10"/>
          <p:cNvSpPr/>
          <p:nvPr/>
        </p:nvSpPr>
        <p:spPr>
          <a:xfrm>
            <a:off x="358775" y="4650701"/>
            <a:ext cx="1546226" cy="1130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Sink</a:t>
            </a:r>
            <a:endParaRPr lang="en-US" altLang="zh-CN" sz="2400"/>
          </a:p>
        </p:txBody>
      </p:sp>
      <p:sp>
        <p:nvSpPr>
          <p:cNvPr id="12" name="矩形 11"/>
          <p:cNvSpPr/>
          <p:nvPr/>
        </p:nvSpPr>
        <p:spPr>
          <a:xfrm>
            <a:off x="2148436" y="4650701"/>
            <a:ext cx="6482121" cy="11305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400"/>
          </a:p>
        </p:txBody>
      </p:sp>
      <p:sp>
        <p:nvSpPr>
          <p:cNvPr id="13" name="矩形 12"/>
          <p:cNvSpPr/>
          <p:nvPr/>
        </p:nvSpPr>
        <p:spPr>
          <a:xfrm>
            <a:off x="2338007" y="1794488"/>
            <a:ext cx="6292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它负责读取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原始数据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，目前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支持大量类型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用户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可以自定义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Source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，使用时在配置文件里声明即可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338007" y="3321744"/>
            <a:ext cx="6292550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它负责将从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Source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端传来的数据存入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Channel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的分用、复用和过滤功能即在于此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338007" y="4778785"/>
            <a:ext cx="629255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它负责从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Channel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中取出并发送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数据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Sink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内部都是使用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netty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来发送数据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26661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40012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6773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6.7.1  Flume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6773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6.7.2  Flume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395922" y="5083415"/>
            <a:ext cx="813847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[root@iClient ~]# sudo yum install flume-ng-agent    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在</a:t>
            </a:r>
            <a:r>
              <a:rPr lang="en-US" altLang="zh-CN" sz="1400">
                <a:solidFill>
                  <a:schemeClr val="accent4"/>
                </a:solidFill>
              </a:rPr>
              <a:t>iClient</a:t>
            </a:r>
            <a:r>
              <a:rPr lang="zh-CN" altLang="en-US" sz="1400">
                <a:solidFill>
                  <a:schemeClr val="accent4"/>
                </a:solidFill>
              </a:rPr>
              <a:t>上部署</a:t>
            </a:r>
            <a:r>
              <a:rPr lang="en-US" altLang="zh-CN" sz="1400">
                <a:solidFill>
                  <a:schemeClr val="accent4"/>
                </a:solidFill>
              </a:rPr>
              <a:t>Flume</a:t>
            </a:r>
            <a:endParaRPr lang="en-US" altLang="zh-CN" sz="1400">
              <a:solidFill>
                <a:schemeClr val="accent4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5924" y="1309497"/>
            <a:ext cx="8175625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集群中只有一台机器部署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就可以接收数据了，此外下面的例题中还要有一台机器做为数据源，负责向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集群发送数据，故须在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5924" y="3164188"/>
            <a:ext cx="2880917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（</a:t>
            </a:r>
            <a:r>
              <a:rPr lang="en-US" altLang="zh-CN" b="1">
                <a:solidFill>
                  <a:schemeClr val="bg1"/>
                </a:solidFill>
              </a:rPr>
              <a:t>1</a:t>
            </a:r>
            <a:r>
              <a:rPr lang="zh-CN" altLang="en-US" b="1">
                <a:solidFill>
                  <a:schemeClr val="bg1"/>
                </a:solidFill>
              </a:rPr>
              <a:t>）部署</a:t>
            </a:r>
            <a:r>
              <a:rPr lang="en-US" altLang="zh-CN" b="1">
                <a:solidFill>
                  <a:schemeClr val="bg1"/>
                </a:solidFill>
              </a:rPr>
              <a:t>Flume</a:t>
            </a:r>
            <a:r>
              <a:rPr lang="zh-CN" altLang="en-US" b="1">
                <a:solidFill>
                  <a:schemeClr val="bg1"/>
                </a:solidFill>
              </a:rPr>
              <a:t>接收端：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923" y="3693533"/>
            <a:ext cx="8138475" cy="30777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[root@cMaster ~]# sudo yum install flume-ng-agent                  </a:t>
            </a: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在</a:t>
            </a:r>
            <a:r>
              <a:rPr lang="en-US" altLang="zh-CN" sz="1400">
                <a:solidFill>
                  <a:schemeClr val="accent4"/>
                </a:solidFill>
              </a:rPr>
              <a:t>cMaster</a:t>
            </a:r>
            <a:r>
              <a:rPr lang="zh-CN" altLang="en-US" sz="1400">
                <a:solidFill>
                  <a:schemeClr val="accent4"/>
                </a:solidFill>
              </a:rPr>
              <a:t>上部署</a:t>
            </a:r>
            <a:r>
              <a:rPr lang="en-US" altLang="zh-CN" sz="1400">
                <a:solidFill>
                  <a:schemeClr val="accent4"/>
                </a:solidFill>
              </a:rPr>
              <a:t>Flume</a:t>
            </a:r>
            <a:endParaRPr lang="en-US" altLang="zh-CN" sz="1400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95923" y="4570673"/>
            <a:ext cx="2880917" cy="369332"/>
          </a:xfrm>
          <a:prstGeom prst="rect">
            <a:avLst/>
          </a:prstGeom>
          <a:solidFill>
            <a:schemeClr val="accent6"/>
          </a:solidFill>
        </p:spPr>
        <p:txBody>
          <a:bodyPr wrap="none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</a:rPr>
              <a:t>（</a:t>
            </a:r>
            <a:r>
              <a:rPr lang="en-US" altLang="zh-CN" b="1">
                <a:solidFill>
                  <a:schemeClr val="bg1"/>
                </a:solidFill>
              </a:rPr>
              <a:t>2</a:t>
            </a:r>
            <a:r>
              <a:rPr lang="zh-CN" altLang="en-US" b="1">
                <a:solidFill>
                  <a:schemeClr val="bg1"/>
                </a:solidFill>
              </a:rPr>
              <a:t>）部署</a:t>
            </a:r>
            <a:r>
              <a:rPr lang="en-US" altLang="zh-CN" b="1">
                <a:solidFill>
                  <a:schemeClr val="bg1"/>
                </a:solidFill>
              </a:rPr>
              <a:t>Flume</a:t>
            </a:r>
            <a:r>
              <a:rPr lang="zh-CN" altLang="en-US" b="1">
                <a:solidFill>
                  <a:schemeClr val="bg1"/>
                </a:solidFill>
              </a:rPr>
              <a:t>发送端：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矩形 2"/>
          <p:cNvSpPr/>
          <p:nvPr/>
        </p:nvSpPr>
        <p:spPr>
          <a:xfrm>
            <a:off x="397538" y="1322282"/>
            <a:ext cx="827669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提供了命令行接口和程序接口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，无论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是命令行还是程序接口，都必须使用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配置文档，这也是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架构思想之一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——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配置型工具。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8881" y="2738608"/>
            <a:ext cx="8345350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  <a:buClr>
                <a:schemeClr val="accent6"/>
              </a:buClr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按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要求完成问题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进入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命令行，查看常用命令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要求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发送端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telnet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向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发送数据，而接收端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44444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端口接收数据，并将收到的数据显示于命令行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要求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发送端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将本地文件“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/home/joe/source.txt”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发往接收端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，而接收端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将这些数据存入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lnSpc>
                <a:spcPts val="2700"/>
              </a:lnSpc>
              <a:buClr>
                <a:schemeClr val="accent6"/>
              </a:buClr>
              <a:buFont typeface="+mj-ea"/>
              <a:buAutoNum type="circleNumDbPlain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根据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问题③，接收端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开启接收数据的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服务，既然此服务能接收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发来的数据，它必然也可以接收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iHacker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机器（黑客）发来的数据，问如何尽量减少端口攻击，并保证数据安全。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7538" y="2403286"/>
            <a:ext cx="1421737" cy="387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/>
              <a:t>【</a:t>
            </a:r>
            <a:r>
              <a:rPr lang="zh-CN" altLang="en-US"/>
              <a:t>例</a:t>
            </a:r>
            <a:r>
              <a:rPr lang="en-US" altLang="zh-CN"/>
              <a:t>6-7】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23505" y="2096457"/>
            <a:ext cx="83632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直接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上执行如下命令即可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97539" y="1605716"/>
            <a:ext cx="2221836" cy="387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/>
              <a:t>对于问题①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97538" y="2510349"/>
            <a:ext cx="8289261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1600">
                <a:solidFill>
                  <a:schemeClr val="bg1">
                    <a:lumMod val="95000"/>
                  </a:schemeClr>
                </a:solidFill>
              </a:rPr>
              <a:t>[root@iClient ~]# flume-ng                                        </a:t>
            </a:r>
            <a:r>
              <a:rPr lang="en-US" altLang="zh-CN" sz="1600">
                <a:solidFill>
                  <a:schemeClr val="accent4"/>
                </a:solidFill>
              </a:rPr>
              <a:t>#</a:t>
            </a:r>
            <a:r>
              <a:rPr lang="zh-CN" altLang="en-US" sz="1600">
                <a:solidFill>
                  <a:schemeClr val="accent4"/>
                </a:solidFill>
              </a:rPr>
              <a:t>查看</a:t>
            </a:r>
            <a:r>
              <a:rPr lang="en-US" altLang="zh-CN" sz="1600">
                <a:solidFill>
                  <a:schemeClr val="accent4"/>
                </a:solidFill>
              </a:rPr>
              <a:t>Flume</a:t>
            </a:r>
            <a:r>
              <a:rPr lang="zh-CN" altLang="en-US" sz="1600">
                <a:solidFill>
                  <a:schemeClr val="accent4"/>
                </a:solidFill>
              </a:rPr>
              <a:t>常用命令</a:t>
            </a:r>
            <a:endParaRPr lang="zh-CN" altLang="en-US" sz="1600">
              <a:solidFill>
                <a:schemeClr val="accent4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3505" y="4013788"/>
            <a:ext cx="8363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首先需要在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上按要求配置并开启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，接着在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telnet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向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发送数据，具体过程参见如下几步。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7539" y="3547116"/>
            <a:ext cx="2221836" cy="387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/>
              <a:t>对于问题②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3505" y="4937118"/>
            <a:ext cx="8186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root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权限，新建文件“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/etc/flume/conf/flume.conf”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，并填入如下内容：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8775" y="1416030"/>
            <a:ext cx="8647044" cy="443108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命令此处</a:t>
            </a:r>
            <a:r>
              <a:rPr lang="en-US" altLang="zh-CN" sz="1400">
                <a:solidFill>
                  <a:schemeClr val="accent4"/>
                </a:solidFill>
              </a:rPr>
              <a:t>agent</a:t>
            </a:r>
            <a:r>
              <a:rPr lang="zh-CN" altLang="en-US" sz="1400">
                <a:solidFill>
                  <a:schemeClr val="accent4"/>
                </a:solidFill>
              </a:rPr>
              <a:t>名为</a:t>
            </a:r>
            <a:r>
              <a:rPr lang="en-US" altLang="zh-CN" sz="1400">
                <a:solidFill>
                  <a:schemeClr val="accent4"/>
                </a:solidFill>
              </a:rPr>
              <a:t>a1</a:t>
            </a:r>
            <a:r>
              <a:rPr lang="zh-CN" altLang="en-US" sz="1400">
                <a:solidFill>
                  <a:schemeClr val="accent4"/>
                </a:solidFill>
              </a:rPr>
              <a:t>，并命名此</a:t>
            </a:r>
            <a:r>
              <a:rPr lang="en-US" altLang="zh-CN" sz="1400">
                <a:solidFill>
                  <a:schemeClr val="accent4"/>
                </a:solidFill>
              </a:rPr>
              <a:t>a1</a:t>
            </a:r>
            <a:r>
              <a:rPr lang="zh-CN" altLang="en-US" sz="1400">
                <a:solidFill>
                  <a:schemeClr val="accent4"/>
                </a:solidFill>
              </a:rPr>
              <a:t>的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r1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c1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sinks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k1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 = r1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a1.channels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 = k1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相关属性：即此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在</a:t>
            </a:r>
            <a:r>
              <a:rPr lang="en-US" altLang="zh-CN" sz="1400">
                <a:solidFill>
                  <a:schemeClr val="accent4"/>
                </a:solidFill>
              </a:rPr>
              <a:t>cMaster</a:t>
            </a:r>
            <a:r>
              <a:rPr lang="zh-CN" altLang="en-US" sz="1400">
                <a:solidFill>
                  <a:schemeClr val="accent4"/>
                </a:solidFill>
              </a:rPr>
              <a:t>上开启</a:t>
            </a:r>
            <a:r>
              <a:rPr lang="en-US" altLang="zh-CN" sz="1400">
                <a:solidFill>
                  <a:schemeClr val="accent4"/>
                </a:solidFill>
              </a:rPr>
              <a:t>44444</a:t>
            </a:r>
            <a:r>
              <a:rPr lang="zh-CN" altLang="en-US" sz="1400">
                <a:solidFill>
                  <a:schemeClr val="accent4"/>
                </a:solidFill>
              </a:rPr>
              <a:t>端口接收以</a:t>
            </a:r>
            <a:r>
              <a:rPr lang="en-US" altLang="zh-CN" sz="1400">
                <a:solidFill>
                  <a:schemeClr val="accent4"/>
                </a:solidFill>
              </a:rPr>
              <a:t>netcat</a:t>
            </a:r>
            <a:r>
              <a:rPr lang="zh-CN" altLang="en-US" sz="1400">
                <a:solidFill>
                  <a:schemeClr val="accent4"/>
                </a:solidFill>
              </a:rPr>
              <a:t>协议发来的数据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a1.sources.r1.type = netcat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a1.sources.r1.bind = cMaster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a1.sources.r1.port = 44444</a:t>
            </a:r>
            <a:endParaRPr lang="en-US" altLang="zh-CN" sz="140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 smtClean="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及其相关属性，此处指定此次服务使用</a:t>
            </a:r>
            <a:r>
              <a:rPr lang="en-US" altLang="zh-CN" sz="1400">
                <a:solidFill>
                  <a:schemeClr val="accent4"/>
                </a:solidFill>
              </a:rPr>
              <a:t>memory</a:t>
            </a:r>
            <a:r>
              <a:rPr lang="zh-CN" altLang="en-US" sz="1400">
                <a:solidFill>
                  <a:schemeClr val="accent4"/>
                </a:solidFill>
              </a:rPr>
              <a:t>暂存</a:t>
            </a:r>
            <a:r>
              <a:rPr lang="zh-CN" altLang="en-US" sz="1400" smtClean="0">
                <a:solidFill>
                  <a:schemeClr val="accent4"/>
                </a:solidFill>
              </a:rPr>
              <a:t>数据</a:t>
            </a:r>
            <a:endParaRPr lang="zh-CN" altLang="en-US" sz="1400" smtClean="0">
              <a:solidFill>
                <a:schemeClr val="accent4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a1.channels.c1.type = memory</a:t>
            </a:r>
            <a:endParaRPr lang="en-US" altLang="zh-CN" sz="1400" smtClean="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a1.channels.c1.capacity </a:t>
            </a: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= 1000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a1.channels.c1.transactionCapacity = 100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定义此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logger</a:t>
            </a:r>
            <a:r>
              <a:rPr lang="zh-CN" altLang="en-US" sz="1400">
                <a:solidFill>
                  <a:schemeClr val="accent4"/>
                </a:solidFill>
              </a:rPr>
              <a:t>类型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：即指定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直接将收到的数据输出到控制台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a1.sinks.k1.type = logger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将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关联到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关联到</a:t>
            </a:r>
            <a:r>
              <a:rPr lang="en-US" altLang="zh-CN" sz="1400">
                <a:solidFill>
                  <a:schemeClr val="accent4"/>
                </a:solidFill>
              </a:rPr>
              <a:t>sinks</a:t>
            </a:r>
            <a:r>
              <a:rPr lang="zh-CN" altLang="en-US" sz="1400">
                <a:solidFill>
                  <a:schemeClr val="accent4"/>
                </a:solidFill>
              </a:rPr>
              <a:t>上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a1.sources.r1.channels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ts val="2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a1.sinks.k1.channel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7" y="1225492"/>
            <a:ext cx="8012067" cy="458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接着在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上使用此配置以前台方式开启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123" y="1742376"/>
            <a:ext cx="8138715" cy="4154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[root@cMaster ~]# flume-ng agent -c /etc/flume-ng/ -f /etc/flume-ng/conf/flume.conf -n a1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25646" y="2317910"/>
            <a:ext cx="8012067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此时，接收端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已经配置好并开启了，接下来需要开启发送端，在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上执行：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04122" y="3217131"/>
            <a:ext cx="8138715" cy="4154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[root@iClient ~]# telnet cMaster 44444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8615" y="3671860"/>
            <a:ext cx="8244222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此时向此命令行里随意输入数据并回车，</a:t>
            </a:r>
            <a:r>
              <a:rPr lang="en-US" altLang="zh-CN" b="1">
                <a:solidFill>
                  <a:schemeClr val="accent6"/>
                </a:solidFill>
              </a:rPr>
              <a:t>telnet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会将这些数据发往</a:t>
            </a:r>
            <a:r>
              <a:rPr lang="en-US" altLang="zh-CN" b="1">
                <a:solidFill>
                  <a:schemeClr val="accent6"/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，再次回到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上执行命令的那个终端，会发现刚才在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里输入的数据发送到了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的终端里。如果想退出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终端里的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telnet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，按</a:t>
            </a:r>
            <a:r>
              <a:rPr lang="en-US" altLang="zh-CN" b="1">
                <a:solidFill>
                  <a:schemeClr val="accent6"/>
                </a:solidFill>
              </a:rPr>
              <a:t>Ctrl+]</a:t>
            </a:r>
            <a:r>
              <a:rPr lang="zh-CN" altLang="en-US" b="1">
                <a:solidFill>
                  <a:schemeClr val="accent6"/>
                </a:solidFill>
              </a:rPr>
              <a:t>组合键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（即同时按住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Ctrl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键和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]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键），回到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telnet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后输入</a:t>
            </a:r>
            <a:r>
              <a:rPr lang="zh-CN" altLang="en-US" b="1">
                <a:solidFill>
                  <a:schemeClr val="accent6"/>
                </a:solidFill>
              </a:rPr>
              <a:t>“</a:t>
            </a:r>
            <a:r>
              <a:rPr lang="en-US" altLang="zh-CN" b="1">
                <a:solidFill>
                  <a:schemeClr val="accent6"/>
                </a:solidFill>
              </a:rPr>
              <a:t>quit”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命令回车即可，至于退出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，直接按</a:t>
            </a:r>
            <a:r>
              <a:rPr lang="en-US" altLang="zh-CN" b="1">
                <a:solidFill>
                  <a:schemeClr val="accent6"/>
                </a:solidFill>
              </a:rPr>
              <a:t>Ctrl+C</a:t>
            </a:r>
            <a:r>
              <a:rPr lang="zh-CN" altLang="en-US" b="1">
                <a:solidFill>
                  <a:schemeClr val="accent6"/>
                </a:solidFill>
              </a:rPr>
              <a:t>组合键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06238" y="1808552"/>
            <a:ext cx="83677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首先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，在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上新建文件“</a:t>
            </a: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</a:rPr>
              <a:t>/etc/flume-ng/conf/flume.conf.hdfs”</a:t>
            </a: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，并填入如下内容：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7539" y="2195569"/>
            <a:ext cx="8276481" cy="36471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命令此处</a:t>
            </a:r>
            <a:r>
              <a:rPr lang="en-US" altLang="zh-CN" sz="1400">
                <a:solidFill>
                  <a:schemeClr val="accent4"/>
                </a:solidFill>
              </a:rPr>
              <a:t>agent</a:t>
            </a:r>
            <a:r>
              <a:rPr lang="zh-CN" altLang="en-US" sz="1400">
                <a:solidFill>
                  <a:schemeClr val="accent4"/>
                </a:solidFill>
              </a:rPr>
              <a:t>名为</a:t>
            </a:r>
            <a:r>
              <a:rPr lang="en-US" altLang="zh-CN" sz="1400">
                <a:solidFill>
                  <a:schemeClr val="accent4"/>
                </a:solidFill>
              </a:rPr>
              <a:t>a1</a:t>
            </a:r>
            <a:r>
              <a:rPr lang="zh-CN" altLang="en-US" sz="1400">
                <a:solidFill>
                  <a:schemeClr val="accent4"/>
                </a:solidFill>
              </a:rPr>
              <a:t>，并命名此</a:t>
            </a:r>
            <a:r>
              <a:rPr lang="en-US" altLang="zh-CN" sz="1400">
                <a:solidFill>
                  <a:schemeClr val="accent4"/>
                </a:solidFill>
              </a:rPr>
              <a:t>a1</a:t>
            </a:r>
            <a:r>
              <a:rPr lang="zh-CN" altLang="en-US" sz="1400">
                <a:solidFill>
                  <a:schemeClr val="accent4"/>
                </a:solidFill>
              </a:rPr>
              <a:t>的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r1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c1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sinks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k1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 = r1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 = k1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a1.channels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类型及其相关属性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即此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avro</a:t>
            </a:r>
            <a:r>
              <a:rPr lang="zh-CN" altLang="en-US" sz="1400">
                <a:solidFill>
                  <a:schemeClr val="accent4"/>
                </a:solidFill>
              </a:rPr>
              <a:t>类型，且其在</a:t>
            </a:r>
            <a:r>
              <a:rPr lang="en-US" altLang="zh-CN" sz="1400">
                <a:solidFill>
                  <a:schemeClr val="accent4"/>
                </a:solidFill>
              </a:rPr>
              <a:t>cMaster</a:t>
            </a:r>
            <a:r>
              <a:rPr lang="zh-CN" altLang="en-US" sz="1400">
                <a:solidFill>
                  <a:schemeClr val="accent4"/>
                </a:solidFill>
              </a:rPr>
              <a:t>上开启</a:t>
            </a:r>
            <a:r>
              <a:rPr lang="en-US" altLang="zh-CN" sz="1400">
                <a:solidFill>
                  <a:schemeClr val="accent4"/>
                </a:solidFill>
              </a:rPr>
              <a:t>4141</a:t>
            </a:r>
            <a:r>
              <a:rPr lang="zh-CN" altLang="en-US" sz="1400">
                <a:solidFill>
                  <a:schemeClr val="accent4"/>
                </a:solidFill>
              </a:rPr>
              <a:t>端口接收</a:t>
            </a:r>
            <a:r>
              <a:rPr lang="en-US" altLang="zh-CN" sz="1400">
                <a:solidFill>
                  <a:schemeClr val="accent4"/>
                </a:solidFill>
              </a:rPr>
              <a:t>avro</a:t>
            </a:r>
            <a:r>
              <a:rPr lang="zh-CN" altLang="en-US" sz="1400">
                <a:solidFill>
                  <a:schemeClr val="accent4"/>
                </a:solidFill>
              </a:rPr>
              <a:t>协议发来的数据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a1.sources.r1.type = avro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a1.sources.r1.bind = cMaster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a1.sources.r1.port = 4141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类型其实相关属性，此处指定此次服务使用</a:t>
            </a:r>
            <a:r>
              <a:rPr lang="en-US" altLang="zh-CN" sz="1400">
                <a:solidFill>
                  <a:schemeClr val="accent4"/>
                </a:solidFill>
              </a:rPr>
              <a:t>memory</a:t>
            </a:r>
            <a:r>
              <a:rPr lang="zh-CN" altLang="en-US" sz="1400">
                <a:solidFill>
                  <a:schemeClr val="accent4"/>
                </a:solidFill>
              </a:rPr>
              <a:t>暂存数据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a1.channels.c1.type = </a:t>
            </a: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memory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397539" y="1372210"/>
            <a:ext cx="2221836" cy="387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/>
              <a:t>对于</a:t>
            </a:r>
            <a:r>
              <a:rPr lang="zh-CN" altLang="en-US"/>
              <a:t>问题③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8775" y="3860211"/>
            <a:ext cx="8301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接着，在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上新建文件“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/root/ businessLog”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，并填入如下内容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97539" y="4229543"/>
            <a:ext cx="8276481" cy="17081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ccccccccccccccccccccc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ssssssssssssssssssssssss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tttttttttttttttttttttttttttttttttt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ooooooooooooooooooo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rrrrrrrrrrrrrrrrrrrrrrrrrrrrr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7539" y="1321347"/>
            <a:ext cx="8276481" cy="23544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定义此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HDFS</a:t>
            </a:r>
            <a:r>
              <a:rPr lang="zh-CN" altLang="en-US" sz="1400">
                <a:solidFill>
                  <a:schemeClr val="accent4"/>
                </a:solidFill>
              </a:rPr>
              <a:t>类型的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，且此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将接收的数据以文本方式存入</a:t>
            </a:r>
            <a:r>
              <a:rPr lang="en-US" altLang="zh-CN" sz="1400">
                <a:solidFill>
                  <a:schemeClr val="accent4"/>
                </a:solidFill>
              </a:rPr>
              <a:t>HDFS</a:t>
            </a:r>
            <a:r>
              <a:rPr lang="zh-CN" altLang="en-US" sz="1400">
                <a:solidFill>
                  <a:schemeClr val="accent4"/>
                </a:solidFill>
              </a:rPr>
              <a:t>指定目录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a1.sinks.k1.type = hdfs	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a1.sinks.k1.hdfs.path = /user/joe/flume/cstorArchive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a1.sinks.k1.hdfs.fileType = DataStream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将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关联到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关联到</a:t>
            </a:r>
            <a:r>
              <a:rPr lang="en-US" altLang="zh-CN" sz="1400">
                <a:solidFill>
                  <a:schemeClr val="accent4"/>
                </a:solidFill>
              </a:rPr>
              <a:t>sinks</a:t>
            </a:r>
            <a:r>
              <a:rPr lang="zh-CN" altLang="en-US" sz="1400">
                <a:solidFill>
                  <a:schemeClr val="accent4"/>
                </a:solidFill>
              </a:rPr>
              <a:t>上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a1.sources.r1.channels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a1.sinks.k1.channel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8775" y="2166596"/>
            <a:ext cx="8407854" cy="332398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命令此处</a:t>
            </a:r>
            <a:r>
              <a:rPr lang="en-US" altLang="zh-CN" sz="1400">
                <a:solidFill>
                  <a:schemeClr val="accent4"/>
                </a:solidFill>
              </a:rPr>
              <a:t>agent</a:t>
            </a:r>
            <a:r>
              <a:rPr lang="zh-CN" altLang="en-US" sz="1400">
                <a:solidFill>
                  <a:schemeClr val="accent4"/>
                </a:solidFill>
              </a:rPr>
              <a:t>名为</a:t>
            </a:r>
            <a:r>
              <a:rPr lang="en-US" altLang="zh-CN" sz="1400">
                <a:solidFill>
                  <a:schemeClr val="accent4"/>
                </a:solidFill>
              </a:rPr>
              <a:t>a1</a:t>
            </a:r>
            <a:r>
              <a:rPr lang="zh-CN" altLang="en-US" sz="1400">
                <a:solidFill>
                  <a:schemeClr val="accent4"/>
                </a:solidFill>
              </a:rPr>
              <a:t>，并命名此</a:t>
            </a:r>
            <a:r>
              <a:rPr lang="en-US" altLang="zh-CN" sz="1400">
                <a:solidFill>
                  <a:schemeClr val="accent4"/>
                </a:solidFill>
              </a:rPr>
              <a:t>a1</a:t>
            </a:r>
            <a:r>
              <a:rPr lang="zh-CN" altLang="en-US" sz="1400">
                <a:solidFill>
                  <a:schemeClr val="accent4"/>
                </a:solidFill>
              </a:rPr>
              <a:t>的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r1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c1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sinks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k1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 = r1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a1.channels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 = k1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类型及其相关属性，此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exce</a:t>
            </a:r>
            <a:r>
              <a:rPr lang="zh-CN" altLang="en-US" sz="1400">
                <a:solidFill>
                  <a:schemeClr val="accent4"/>
                </a:solidFill>
              </a:rPr>
              <a:t>类型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其使用</a:t>
            </a:r>
            <a:r>
              <a:rPr lang="en-US" altLang="zh-CN" sz="1400">
                <a:solidFill>
                  <a:schemeClr val="accent4"/>
                </a:solidFill>
              </a:rPr>
              <a:t>Linux cat</a:t>
            </a:r>
            <a:r>
              <a:rPr lang="zh-CN" altLang="en-US" sz="1400">
                <a:solidFill>
                  <a:schemeClr val="accent4"/>
                </a:solidFill>
              </a:rPr>
              <a:t>命令读取文件</a:t>
            </a:r>
            <a:r>
              <a:rPr lang="en-US" altLang="zh-CN" sz="1400">
                <a:solidFill>
                  <a:schemeClr val="accent4"/>
                </a:solidFill>
              </a:rPr>
              <a:t>/root/businessLog</a:t>
            </a:r>
            <a:r>
              <a:rPr lang="zh-CN" altLang="en-US" sz="1400">
                <a:solidFill>
                  <a:schemeClr val="accent4"/>
                </a:solidFill>
              </a:rPr>
              <a:t>，接着将读取到的内容写入</a:t>
            </a:r>
            <a:r>
              <a:rPr lang="en-US" altLang="zh-CN" sz="1400">
                <a:solidFill>
                  <a:schemeClr val="accent4"/>
                </a:solidFill>
              </a:rPr>
              <a:t>channel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a1.sources.r1.type = exec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a1.sources.r1.command = cat /root/businessLog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及其相关属性，此处指定此次服务使用</a:t>
            </a:r>
            <a:r>
              <a:rPr lang="en-US" altLang="zh-CN" sz="1400">
                <a:solidFill>
                  <a:schemeClr val="accent4"/>
                </a:solidFill>
              </a:rPr>
              <a:t>memory</a:t>
            </a:r>
            <a:r>
              <a:rPr lang="zh-CN" altLang="en-US" sz="1400">
                <a:solidFill>
                  <a:schemeClr val="accent4"/>
                </a:solidFill>
              </a:rPr>
              <a:t>暂存数据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a1.channels.c1.type = </a:t>
            </a: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memory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8775" y="1332233"/>
            <a:ext cx="82917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上还要新建文件“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/etc/flume-ng/conf/flume.conf.exce”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，并填入如下内容：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2106" y="3627486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1"/>
          </p:cNvPr>
          <p:cNvPicPr>
            <a:picLocks noChangeAspect="1"/>
          </p:cNvPicPr>
          <p:nvPr/>
        </p:nvPicPr>
        <p:blipFill rotWithShape="1">
          <a:blip r:embed="rId2"/>
          <a:srcRect t="1412" r="13390"/>
          <a:stretch>
            <a:fillRect/>
          </a:stretch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t="14107" b="57208"/>
          <a:stretch>
            <a:fillRect/>
          </a:stretch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5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3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  <a:endParaRPr lang="zh-CN" altLang="en-US" sz="3600" b="1" dirty="0">
              <a:solidFill>
                <a:srgbClr val="C00000"/>
              </a:solidFill>
            </a:endParaRPr>
          </a:p>
        </p:txBody>
      </p:sp>
      <p:sp>
        <p:nvSpPr>
          <p:cNvPr id="10" name="文本框 9">
            <a:hlinkClick r:id="rId3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3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  <a:endParaRPr lang="zh-CN" altLang="en-US" sz="3200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  <a:endParaRPr lang="zh-CN" altLang="en-US" sz="3200" dirty="0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3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  <a:endParaRPr lang="zh-CN" altLang="en-US" sz="135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8775" y="1674226"/>
            <a:ext cx="8407854" cy="235449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定义此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为</a:t>
            </a:r>
            <a:r>
              <a:rPr lang="en-US" altLang="zh-CN" sz="1400">
                <a:solidFill>
                  <a:schemeClr val="accent4"/>
                </a:solidFill>
              </a:rPr>
              <a:t>avro</a:t>
            </a:r>
            <a:r>
              <a:rPr lang="zh-CN" altLang="en-US" sz="1400">
                <a:solidFill>
                  <a:schemeClr val="accent4"/>
                </a:solidFill>
              </a:rPr>
              <a:t>类型</a:t>
            </a:r>
            <a:r>
              <a:rPr lang="en-US" altLang="zh-CN" sz="1400">
                <a:solidFill>
                  <a:schemeClr val="accent4"/>
                </a:solidFill>
              </a:rPr>
              <a:t>sink</a:t>
            </a:r>
            <a:r>
              <a:rPr lang="zh-CN" altLang="en-US" sz="1400">
                <a:solidFill>
                  <a:schemeClr val="accent4"/>
                </a:solidFill>
              </a:rPr>
              <a:t>，即其用</a:t>
            </a:r>
            <a:r>
              <a:rPr lang="en-US" altLang="zh-CN" sz="1400">
                <a:solidFill>
                  <a:schemeClr val="accent4"/>
                </a:solidFill>
              </a:rPr>
              <a:t>avro</a:t>
            </a:r>
            <a:r>
              <a:rPr lang="zh-CN" altLang="en-US" sz="1400">
                <a:solidFill>
                  <a:schemeClr val="accent4"/>
                </a:solidFill>
              </a:rPr>
              <a:t>协议将</a:t>
            </a:r>
            <a:r>
              <a:rPr lang="en-US" altLang="zh-CN" sz="1400">
                <a:solidFill>
                  <a:schemeClr val="accent4"/>
                </a:solidFill>
              </a:rPr>
              <a:t>channel</a:t>
            </a:r>
            <a:r>
              <a:rPr lang="zh-CN" altLang="en-US" sz="1400">
                <a:solidFill>
                  <a:schemeClr val="accent4"/>
                </a:solidFill>
              </a:rPr>
              <a:t>里的数据发往</a:t>
            </a:r>
            <a:r>
              <a:rPr lang="en-US" altLang="zh-CN" sz="1400">
                <a:solidFill>
                  <a:schemeClr val="accent4"/>
                </a:solidFill>
              </a:rPr>
              <a:t>cMaster</a:t>
            </a:r>
            <a:r>
              <a:rPr lang="zh-CN" altLang="en-US" sz="1400">
                <a:solidFill>
                  <a:schemeClr val="accent4"/>
                </a:solidFill>
              </a:rPr>
              <a:t>的</a:t>
            </a:r>
            <a:r>
              <a:rPr lang="en-US" altLang="zh-CN" sz="1400">
                <a:solidFill>
                  <a:schemeClr val="accent4"/>
                </a:solidFill>
              </a:rPr>
              <a:t>4141</a:t>
            </a:r>
            <a:r>
              <a:rPr lang="zh-CN" altLang="en-US" sz="1400">
                <a:solidFill>
                  <a:schemeClr val="accent4"/>
                </a:solidFill>
              </a:rPr>
              <a:t>端口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a1.sinks.k1.type = avro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a1.sinks.k1.hostname = cMaster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a1.sinks.k1.port = 4141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 </a:t>
            </a:r>
            <a:r>
              <a:rPr lang="zh-CN" altLang="en-US" sz="1400">
                <a:solidFill>
                  <a:schemeClr val="accent4"/>
                </a:solidFill>
              </a:rPr>
              <a:t>将</a:t>
            </a:r>
            <a:r>
              <a:rPr lang="en-US" altLang="zh-CN" sz="1400">
                <a:solidFill>
                  <a:schemeClr val="accent4"/>
                </a:solidFill>
              </a:rPr>
              <a:t>sources</a:t>
            </a:r>
            <a:r>
              <a:rPr lang="zh-CN" altLang="en-US" sz="1400">
                <a:solidFill>
                  <a:schemeClr val="accent4"/>
                </a:solidFill>
              </a:rPr>
              <a:t>关联到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，</a:t>
            </a:r>
            <a:r>
              <a:rPr lang="en-US" altLang="zh-CN" sz="1400">
                <a:solidFill>
                  <a:schemeClr val="accent4"/>
                </a:solidFill>
              </a:rPr>
              <a:t>channels</a:t>
            </a:r>
            <a:r>
              <a:rPr lang="zh-CN" altLang="en-US" sz="1400">
                <a:solidFill>
                  <a:schemeClr val="accent4"/>
                </a:solidFill>
              </a:rPr>
              <a:t>关联到</a:t>
            </a:r>
            <a:r>
              <a:rPr lang="en-US" altLang="zh-CN" sz="1400">
                <a:solidFill>
                  <a:schemeClr val="accent4"/>
                </a:solidFill>
              </a:rPr>
              <a:t>sinks</a:t>
            </a:r>
            <a:r>
              <a:rPr lang="zh-CN" altLang="en-US" sz="1400">
                <a:solidFill>
                  <a:schemeClr val="accent4"/>
                </a:solidFill>
              </a:rPr>
              <a:t>上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a1.sources.r1.channels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a1.sinks.k1.channel = c1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58775" y="4362881"/>
            <a:ext cx="8291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至此，发送端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和接收端的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都已配置完成。现在需要做的是在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里新建目录，并分别开启接收端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服务和发送端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服务，步骤如下。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361984" y="5614969"/>
            <a:ext cx="84486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r>
              <a:rPr lang="zh-CN" altLang="zh-CN" kern="500" smtClean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问题</a:t>
            </a:r>
            <a:r>
              <a:rPr lang="zh-CN" altLang="en-US" kern="500" smtClean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④</a:t>
            </a:r>
            <a:r>
              <a:rPr lang="zh-CN" altLang="zh-CN" kern="500" smtClean="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属于</a:t>
            </a:r>
            <a:r>
              <a:rPr lang="zh-CN" altLang="zh-CN" kern="500">
                <a:solidFill>
                  <a:schemeClr val="bg1"/>
                </a:solidFill>
                <a:latin typeface="+mj-ea"/>
                <a:ea typeface="+mj-ea"/>
                <a:cs typeface="Times New Roman" panose="02020603050405020304" pitchFamily="18" charset="0"/>
              </a:rPr>
              <a:t>开放性问题，请读者参考官方文档，讨论并解决。</a:t>
            </a:r>
            <a:endParaRPr lang="zh-CN" altLang="en-US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33392" y="1208818"/>
            <a:ext cx="8477216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，其中“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flume-ng … a1”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命令表示使用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flume.conf.hdfs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配置启动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，参数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即是配置文件里第一行定义的那个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2462" y="2141369"/>
            <a:ext cx="8448143" cy="106182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[root@cMaster ~]# sudo -u joe hdfs dfs -mkdir flume                </a:t>
            </a:r>
            <a:r>
              <a:rPr lang="en-US" altLang="zh-CN" sz="1400">
                <a:solidFill>
                  <a:schemeClr val="accent4"/>
                </a:solidFill>
              </a:rPr>
              <a:t>#HDFS</a:t>
            </a:r>
            <a:r>
              <a:rPr lang="zh-CN" altLang="en-US" sz="1400">
                <a:solidFill>
                  <a:schemeClr val="accent4"/>
                </a:solidFill>
              </a:rPr>
              <a:t>里新建目录</a:t>
            </a:r>
            <a:r>
              <a:rPr lang="en-US" altLang="zh-CN" sz="1400">
                <a:solidFill>
                  <a:schemeClr val="accent4"/>
                </a:solidFill>
              </a:rPr>
              <a:t>/user/joe/flume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[root@cMaster ~]# sudo -u joe flume-ng agent -c /etc/flume-ng/ -f /etc/flume-ng/conf/flume.conf.hdfs -n a1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33391" y="3220783"/>
            <a:ext cx="847721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最后，在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上开启发送进程，与上一条命令类似，这里的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，即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flume.conf.exce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定义的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a1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1984" y="4210127"/>
            <a:ext cx="8448621" cy="4154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95000"/>
                  </a:schemeClr>
                </a:solidFill>
              </a:rPr>
              <a:t>[root@iClient ~]# flume-ng agent -c /etc/flume-ng/ -f /etc/flume-ng/conf/flume.conf.exce -n a1</a:t>
            </a:r>
            <a:endParaRPr lang="en-US" altLang="zh-CN" sz="14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1984" y="4625625"/>
            <a:ext cx="851276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此时，用户在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端口里打开“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cMaster:50070”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，依次进入目录“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/user/joe/flume/cstorArchive”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，将会查看到从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上传送过来的文件。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914900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41553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  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大家族概述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1510161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53890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  ZooKeeper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116202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181754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  Hbase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2722243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  Pig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3328285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164487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6.5  Hive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3934326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18598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6.6  Oozie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66360" y="4540367"/>
            <a:ext cx="5693399" cy="426278"/>
            <a:chOff x="2875069" y="3833284"/>
            <a:chExt cx="5693399" cy="426278"/>
          </a:xfrm>
        </p:grpSpPr>
        <p:sp>
          <p:nvSpPr>
            <p:cNvPr id="21" name="圆角矩形 20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2949618" y="3844064"/>
              <a:ext cx="189667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6.7  Flume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66360" y="5146408"/>
            <a:ext cx="5693399" cy="426278"/>
            <a:chOff x="2875069" y="3833284"/>
            <a:chExt cx="5693399" cy="426278"/>
          </a:xfrm>
        </p:grpSpPr>
        <p:sp>
          <p:nvSpPr>
            <p:cNvPr id="24" name="圆角矩形 23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49618" y="3844064"/>
              <a:ext cx="216597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6.8  Mahout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66360" y="5752453"/>
            <a:ext cx="5693399" cy="426278"/>
            <a:chOff x="2875069" y="3833284"/>
            <a:chExt cx="5693399" cy="426278"/>
          </a:xfrm>
        </p:grpSpPr>
        <p:sp>
          <p:nvSpPr>
            <p:cNvPr id="27" name="圆角矩形 26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矩形 27"/>
            <p:cNvSpPr/>
            <p:nvPr/>
          </p:nvSpPr>
          <p:spPr>
            <a:xfrm>
              <a:off x="2949618" y="3844064"/>
              <a:ext cx="15343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6.9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307648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35095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9370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6.8.1  Mahout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9370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6.8.2  Mahout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Mahout</a:t>
            </a:r>
            <a:r>
              <a:rPr lang="zh-CN" altLang="en-US" sz="2400" b="1">
                <a:solidFill>
                  <a:schemeClr val="accent6"/>
                </a:solidFill>
              </a:rPr>
              <a:t>简介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圆角矩形 7"/>
          <p:cNvSpPr/>
          <p:nvPr/>
        </p:nvSpPr>
        <p:spPr>
          <a:xfrm>
            <a:off x="3491905" y="1928677"/>
            <a:ext cx="2160190" cy="509723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Mahout</a:t>
            </a:r>
            <a:r>
              <a:rPr lang="zh-CN" altLang="en-US"/>
              <a:t>算法</a:t>
            </a:r>
            <a:endParaRPr lang="zh-CN" altLang="en-US"/>
          </a:p>
        </p:txBody>
      </p:sp>
      <p:sp>
        <p:nvSpPr>
          <p:cNvPr id="10" name="右中括号 9"/>
          <p:cNvSpPr/>
          <p:nvPr/>
        </p:nvSpPr>
        <p:spPr>
          <a:xfrm rot="16200000">
            <a:off x="4286250" y="389221"/>
            <a:ext cx="571500" cy="5124450"/>
          </a:xfrm>
          <a:prstGeom prst="rightBracket">
            <a:avLst>
              <a:gd name="adj" fmla="val 96666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>
            <a:stCxn id="8" idx="2"/>
            <a:endCxn id="17" idx="0"/>
          </p:cNvCxnSpPr>
          <p:nvPr/>
        </p:nvCxnSpPr>
        <p:spPr>
          <a:xfrm>
            <a:off x="4572000" y="2438400"/>
            <a:ext cx="0" cy="798797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1385817" y="3237197"/>
            <a:ext cx="1258200" cy="5097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分类</a:t>
            </a:r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942900" y="3237197"/>
            <a:ext cx="1258200" cy="5097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聚类</a:t>
            </a:r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6499983" y="3237197"/>
            <a:ext cx="1258200" cy="5097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协同过滤</a:t>
            </a:r>
            <a:endParaRPr lang="zh-CN" altLang="en-US"/>
          </a:p>
        </p:txBody>
      </p:sp>
      <p:sp>
        <p:nvSpPr>
          <p:cNvPr id="23" name="圆角矩形 22"/>
          <p:cNvSpPr/>
          <p:nvPr/>
        </p:nvSpPr>
        <p:spPr>
          <a:xfrm>
            <a:off x="3773885" y="4528693"/>
            <a:ext cx="1524000" cy="820938"/>
          </a:xfrm>
          <a:prstGeom prst="roundRect">
            <a:avLst>
              <a:gd name="adj" fmla="val 12029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矩阵类型的</a:t>
            </a:r>
            <a:endParaRPr lang="zh-CN" altLang="en-US"/>
          </a:p>
          <a:p>
            <a:pPr algn="ctr"/>
            <a:r>
              <a:rPr lang="zh-CN" altLang="en-US"/>
              <a:t>二进制数据</a:t>
            </a:r>
            <a:endParaRPr lang="zh-CN" altLang="en-US"/>
          </a:p>
        </p:txBody>
      </p:sp>
      <p:sp>
        <p:nvSpPr>
          <p:cNvPr id="40" name="圆角矩形 39"/>
          <p:cNvSpPr/>
          <p:nvPr/>
        </p:nvSpPr>
        <p:spPr>
          <a:xfrm>
            <a:off x="1385817" y="4676775"/>
            <a:ext cx="1524000" cy="524774"/>
          </a:xfrm>
          <a:prstGeom prst="roundRect">
            <a:avLst>
              <a:gd name="adj" fmla="val 12029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文本类型</a:t>
            </a:r>
            <a:endParaRPr lang="zh-CN" altLang="en-US"/>
          </a:p>
        </p:txBody>
      </p:sp>
      <p:sp>
        <p:nvSpPr>
          <p:cNvPr id="41" name="下箭头 40"/>
          <p:cNvSpPr/>
          <p:nvPr/>
        </p:nvSpPr>
        <p:spPr>
          <a:xfrm rot="16200000">
            <a:off x="3136715" y="4522332"/>
            <a:ext cx="438150" cy="83619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2909817" y="4492109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转换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 rot="10800000">
            <a:off x="2009775" y="3746920"/>
            <a:ext cx="5124450" cy="798797"/>
            <a:chOff x="-2462662" y="2095500"/>
            <a:chExt cx="5124450" cy="798797"/>
          </a:xfrm>
        </p:grpSpPr>
        <p:sp>
          <p:nvSpPr>
            <p:cNvPr id="43" name="右中括号 42"/>
            <p:cNvSpPr/>
            <p:nvPr/>
          </p:nvSpPr>
          <p:spPr>
            <a:xfrm rot="16200000">
              <a:off x="-186187" y="46321"/>
              <a:ext cx="571500" cy="5124450"/>
            </a:xfrm>
            <a:prstGeom prst="rightBracket">
              <a:avLst>
                <a:gd name="adj" fmla="val 96666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99563" y="2095500"/>
              <a:ext cx="0" cy="798797"/>
            </a:xfrm>
            <a:prstGeom prst="line">
              <a:avLst/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307648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4001253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9370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6.8.1  Mahout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93702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6.8.2  Mahout</a:t>
            </a:r>
            <a:r>
              <a:rPr lang="zh-CN" altLang="en-US" sz="2100" kern="500" spc="225">
                <a:solidFill>
                  <a:schemeClr val="bg1">
                    <a:lumMod val="95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8" b="9628"/>
          <a:stretch>
            <a:fillRect/>
          </a:stretch>
        </p:blipFill>
        <p:spPr>
          <a:xfrm>
            <a:off x="0" y="1362277"/>
            <a:ext cx="9144000" cy="3219451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61984" y="4581728"/>
            <a:ext cx="82415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作为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的一个客户端，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只要在集群中或集群外某台客户机上部署即可，实验中选择在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上部署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Mahout</a:t>
            </a:r>
            <a:r>
              <a:rPr lang="zh-CN" altLang="en-US" sz="2400" b="1">
                <a:solidFill>
                  <a:schemeClr val="accent6"/>
                </a:solidFill>
              </a:rPr>
              <a:t>部署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5494595"/>
            <a:ext cx="8177864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[root@iClient ~]# sudo yum install mahout</a:t>
            </a:r>
            <a:endParaRPr lang="en-US" altLang="zh-CN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84274" y="1416030"/>
            <a:ext cx="83754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提供了程序和命令行接口，通过参考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已有的大量机器学习算法，程序员也可实现将某算法并行化。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Mahout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358774" y="2940888"/>
            <a:ext cx="8366125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要求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joe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用户运行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示例程序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naivebayes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，实现下载数据，建立学习器，训练学习器，最后使用测试数据针对此学习器进行性能测试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97538" y="2403286"/>
            <a:ext cx="1421737" cy="3878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/>
              <a:t>【</a:t>
            </a:r>
            <a:r>
              <a:rPr lang="zh-CN" altLang="en-US"/>
              <a:t>例</a:t>
            </a:r>
            <a:r>
              <a:rPr lang="en-US" altLang="zh-CN" smtClean="0"/>
              <a:t>6-8】</a:t>
            </a:r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04049" y="4092218"/>
            <a:ext cx="8134316" cy="175432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解：首先须下载训练数据集和测试数据，接着运行训练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MR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和测试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MR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，但是，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里的算法要求输入格式为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Value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和向量格式的二进制数据，故中间还须加一些步骤，将数据转换成要求格式的数据，下面的脚本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</a:rPr>
              <a:t>naivebayes.sh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</a:rPr>
              <a:t>可以完成这些动作。</a:t>
            </a:r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58775" y="1381011"/>
            <a:ext cx="8423275" cy="46166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#!/bin/sh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新建本地目录，新建</a:t>
            </a:r>
            <a:r>
              <a:rPr lang="en-US" altLang="zh-CN" sz="1400">
                <a:solidFill>
                  <a:schemeClr val="accent4"/>
                </a:solidFill>
              </a:rPr>
              <a:t>HDFS</a:t>
            </a:r>
            <a:r>
              <a:rPr lang="zh-CN" altLang="en-US" sz="1400">
                <a:solidFill>
                  <a:schemeClr val="accent4"/>
                </a:solidFill>
              </a:rPr>
              <a:t>目录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mkdir -p /tmp/mahout/20news-bydate /tmp/mahout/20news-all &amp;&amp; hdfs dfs -mkdir mahout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下载训练和测试数据集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curl http://people.csail.mit.edu/jrennie/20Newsgroups/20news-bydate.tar.gz \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-o /tmp/mahout/20news-bydate.tar.gz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将数据集解压、合并，并上传至</a:t>
            </a:r>
            <a:r>
              <a:rPr lang="en-US" altLang="zh-CN" sz="1400">
                <a:solidFill>
                  <a:schemeClr val="accent4"/>
                </a:solidFill>
              </a:rPr>
              <a:t>HDFS</a:t>
            </a:r>
            <a:endParaRPr lang="en-US" altLang="zh-CN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cd /tmp/mahout/20news-bydate &amp;&amp; tar xzf /tmp/mahout/20news-bydate.tar.gz &amp;&amp; cd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cp -R /tmp/mahout/20news-bydate/*/* /tmp/mahout/20news-all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hdfs dfs -put /tmp/mahout/20news-all mahout/20news-all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使用工具类</a:t>
            </a:r>
            <a:r>
              <a:rPr lang="en-US" altLang="zh-CN" sz="1400">
                <a:solidFill>
                  <a:schemeClr val="accent4"/>
                </a:solidFill>
              </a:rPr>
              <a:t>seqdirectory </a:t>
            </a:r>
            <a:r>
              <a:rPr lang="zh-CN" altLang="en-US" sz="1400">
                <a:solidFill>
                  <a:schemeClr val="accent4"/>
                </a:solidFill>
              </a:rPr>
              <a:t>将文本数据转换成二进制数据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mahout seqdirectory -i mahout/20news-all -o mahout/20news-seq -ow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使用工具类</a:t>
            </a:r>
            <a:r>
              <a:rPr lang="en-US" altLang="zh-CN" sz="1400">
                <a:solidFill>
                  <a:schemeClr val="accent4"/>
                </a:solidFill>
              </a:rPr>
              <a:t>seq2sparse </a:t>
            </a:r>
            <a:r>
              <a:rPr lang="zh-CN" altLang="en-US" sz="1400">
                <a:solidFill>
                  <a:schemeClr val="accent4"/>
                </a:solidFill>
              </a:rPr>
              <a:t>将二进制数据转换成算法能处理的矩阵类型二进制数据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mahout seq2sparse -i mahout/20news-seq -o mahout/20news-vectors  -lnorm -nv  -wt </a:t>
            </a: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tfidf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Mahout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66729" y="1333503"/>
            <a:ext cx="8429591" cy="461664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将总数据随机分成两部分，第一部分约占总数据</a:t>
            </a:r>
            <a:r>
              <a:rPr lang="en-US" altLang="zh-CN" sz="1400">
                <a:solidFill>
                  <a:schemeClr val="accent4"/>
                </a:solidFill>
              </a:rPr>
              <a:t>80%</a:t>
            </a:r>
            <a:r>
              <a:rPr lang="zh-CN" altLang="en-US" sz="1400">
                <a:solidFill>
                  <a:schemeClr val="accent4"/>
                </a:solidFill>
              </a:rPr>
              <a:t>，用来训练模型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剩下的约</a:t>
            </a:r>
            <a:r>
              <a:rPr lang="en-US" altLang="zh-CN" sz="1400">
                <a:solidFill>
                  <a:schemeClr val="accent4"/>
                </a:solidFill>
              </a:rPr>
              <a:t>20%</a:t>
            </a:r>
            <a:r>
              <a:rPr lang="zh-CN" altLang="en-US" sz="1400">
                <a:solidFill>
                  <a:schemeClr val="accent4"/>
                </a:solidFill>
              </a:rPr>
              <a:t>作为测试数据，用来测试模型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mahout split -i mahout/20news-vectors/tfidf-vectors --trainingOutput mahout/20news-train-vectors \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--testOutput mahout/20news-test-vectors  \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--randomSelectionPct 40 --overwrite --sequenceFiles -xm sequential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训练</a:t>
            </a:r>
            <a:r>
              <a:rPr lang="en-US" altLang="zh-CN" sz="1400">
                <a:solidFill>
                  <a:schemeClr val="accent4"/>
                </a:solidFill>
              </a:rPr>
              <a:t>Naive Bayes</a:t>
            </a:r>
            <a:r>
              <a:rPr lang="zh-CN" altLang="en-US" sz="1400">
                <a:solidFill>
                  <a:schemeClr val="accent4"/>
                </a:solidFill>
              </a:rPr>
              <a:t>模型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mahout trainnb -i mahout/20news-train-vectors -el -o mahout/model -li mahout/labelindex -ow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使用训练数据集对模型进行自我测试（可能会产生过拟合）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mahout testnb -i mahout/20news-train-vectors -m mahout/model -l mahout/labelindex \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-ow -o mahout/20news-testing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accent4"/>
                </a:solidFill>
              </a:rPr>
              <a:t>#</a:t>
            </a:r>
            <a:r>
              <a:rPr lang="zh-CN" altLang="en-US" sz="1400">
                <a:solidFill>
                  <a:schemeClr val="accent4"/>
                </a:solidFill>
              </a:rPr>
              <a:t>使用测试数据对模型进行测试</a:t>
            </a:r>
            <a:endParaRPr lang="zh-CN" altLang="en-US" sz="1400">
              <a:solidFill>
                <a:schemeClr val="accent4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mahout testnb -i mahout/20news-test-vectors -m mahout/model -l mahout/labelindex \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-ow -o mahout/20news-testing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Mahout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404049" y="1371209"/>
            <a:ext cx="78667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限于篇幅，脚本写得简陋，执行时，切记须在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iClient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上，以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joe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用户身份执行，且只能执行一次。再次执行时，先将所有数据全部删除，执行方式如下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1984" y="2429484"/>
            <a:ext cx="8248616" cy="138499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[root@iClient ~]# cp naivebayes.sh /home/joe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[root@iClient ~]# chown joe.joe naivebayes.sh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[root@iClient ~]# sudo –u joe chmod +x naivebayes.sh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1400">
                <a:solidFill>
                  <a:schemeClr val="bg1">
                    <a:lumMod val="85000"/>
                  </a:schemeClr>
                </a:solidFill>
              </a:rPr>
              <a:t>[root@iClient ~]# sudo –u joe sh </a:t>
            </a:r>
            <a:r>
              <a:rPr lang="en-US" altLang="zh-CN" sz="1400" smtClean="0">
                <a:solidFill>
                  <a:schemeClr val="bg1">
                    <a:lumMod val="85000"/>
                  </a:schemeClr>
                </a:solidFill>
              </a:rPr>
              <a:t>naivebayes.sh</a:t>
            </a:r>
            <a:endParaRPr lang="en-US" altLang="zh-CN" sz="140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98321" y="4304825"/>
            <a:ext cx="831227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脚本执行时，用户可以打开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界面“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cMaster:8088”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，查看正在执行的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任务；还可以通过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界面“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cMaster:50070”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，定位到“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/user/joe/mahout/”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查看目录变化。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2_1"/>
          <p:cNvSpPr/>
          <p:nvPr/>
        </p:nvSpPr>
        <p:spPr>
          <a:xfrm>
            <a:off x="199435" y="96020"/>
            <a:ext cx="23727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6.8  Mahout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3_1"/>
          <p:cNvSpPr txBox="1"/>
          <p:nvPr/>
        </p:nvSpPr>
        <p:spPr>
          <a:xfrm>
            <a:off x="404049" y="808059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Mahout</a:t>
            </a:r>
            <a:r>
              <a:rPr lang="zh-CN" altLang="en-US" sz="2400" b="1">
                <a:solidFill>
                  <a:schemeClr val="accent6"/>
                </a:solidFill>
              </a:rPr>
              <a:t>访问接口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914900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41553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  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大家族概述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1510161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53890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  ZooKeeper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116202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181754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  Hbase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2722243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  Pig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3328285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164487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6.5  Hive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3934326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18598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6.6  Oozie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66360" y="4540367"/>
            <a:ext cx="5693399" cy="426278"/>
            <a:chOff x="2875069" y="3833284"/>
            <a:chExt cx="5693399" cy="426278"/>
          </a:xfrm>
        </p:grpSpPr>
        <p:sp>
          <p:nvSpPr>
            <p:cNvPr id="21" name="圆角矩形 20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2949618" y="3844064"/>
              <a:ext cx="189667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6.7  Flume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66360" y="5146408"/>
            <a:ext cx="5693399" cy="426278"/>
            <a:chOff x="2875069" y="3833284"/>
            <a:chExt cx="5693399" cy="426278"/>
          </a:xfrm>
        </p:grpSpPr>
        <p:sp>
          <p:nvSpPr>
            <p:cNvPr id="24" name="圆角矩形 23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49618" y="3844064"/>
              <a:ext cx="216597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6.8  Mahout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66360" y="5752453"/>
            <a:ext cx="5693399" cy="426278"/>
            <a:chOff x="2875069" y="3833284"/>
            <a:chExt cx="5693399" cy="426278"/>
          </a:xfrm>
        </p:grpSpPr>
        <p:sp>
          <p:nvSpPr>
            <p:cNvPr id="27" name="圆角矩形 26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矩形 27"/>
            <p:cNvSpPr/>
            <p:nvPr/>
          </p:nvSpPr>
          <p:spPr>
            <a:xfrm>
              <a:off x="2949618" y="3844064"/>
              <a:ext cx="15343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6.9  </a:t>
              </a:r>
              <a:r>
                <a:rPr lang="zh-CN" altLang="en-US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1651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6.9  </a:t>
            </a:r>
            <a:r>
              <a:rPr lang="zh-CN" altLang="en-US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小结</a:t>
            </a:r>
            <a:endParaRPr lang="zh-CN" altLang="en-US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58775" y="1074509"/>
            <a:ext cx="816292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本章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讲解了最重要的分布式组件，对于这些组件，建议用户深入学习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Hive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如果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您是位程序员，除了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编程外，建议学习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ZooKeeper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与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编程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；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算法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开发人员最好能熟练使用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Mahout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运维人员应当熟悉使用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Cloudera Manager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Ambari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管理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与监控集群包括开启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/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关闭集群，配置集群，监控集群运行状态，监控当前集群负载和个别机器负载等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Cloudera Manager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Ambari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的集群部署功能大大简化了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Hadoop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及其生态圈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组件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部署。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Hue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组件则是将各个组件操作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化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4073" y="1620542"/>
            <a:ext cx="81846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1</a:t>
            </a:r>
            <a:r>
              <a:rPr lang="zh-CN" altLang="en-US" sz="2100" spc="225">
                <a:solidFill>
                  <a:prstClr val="white"/>
                </a:solidFill>
              </a:rPr>
              <a:t>．请使用</a:t>
            </a:r>
            <a:r>
              <a:rPr lang="en-US" altLang="zh-CN" sz="2100" spc="225">
                <a:solidFill>
                  <a:prstClr val="white"/>
                </a:solidFill>
              </a:rPr>
              <a:t>ZooKeeper</a:t>
            </a:r>
            <a:r>
              <a:rPr lang="zh-CN" altLang="en-US" sz="2100" spc="225">
                <a:solidFill>
                  <a:prstClr val="white"/>
                </a:solidFill>
              </a:rPr>
              <a:t>实现</a:t>
            </a:r>
            <a:r>
              <a:rPr lang="en-US" altLang="zh-CN" sz="2100" spc="225">
                <a:solidFill>
                  <a:prstClr val="white"/>
                </a:solidFill>
              </a:rPr>
              <a:t>Hadoop</a:t>
            </a:r>
            <a:r>
              <a:rPr lang="zh-CN" altLang="en-US" sz="2100" spc="225">
                <a:solidFill>
                  <a:prstClr val="white"/>
                </a:solidFill>
              </a:rPr>
              <a:t>存储主服务</a:t>
            </a:r>
            <a:r>
              <a:rPr lang="en-US" altLang="zh-CN" sz="2100" spc="225">
                <a:solidFill>
                  <a:prstClr val="white"/>
                </a:solidFill>
              </a:rPr>
              <a:t>NameNode</a:t>
            </a:r>
            <a:r>
              <a:rPr lang="zh-CN" altLang="en-US" sz="2100" spc="225">
                <a:solidFill>
                  <a:prstClr val="white"/>
                </a:solidFill>
              </a:rPr>
              <a:t>的热切双备份。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2</a:t>
            </a:r>
            <a:r>
              <a:rPr lang="zh-CN" altLang="en-US" sz="2100" spc="225">
                <a:solidFill>
                  <a:prstClr val="white"/>
                </a:solidFill>
              </a:rPr>
              <a:t>．使用</a:t>
            </a:r>
            <a:r>
              <a:rPr lang="en-US" altLang="zh-CN" sz="2100" spc="225">
                <a:solidFill>
                  <a:prstClr val="white"/>
                </a:solidFill>
              </a:rPr>
              <a:t>Hbase</a:t>
            </a:r>
            <a:r>
              <a:rPr lang="zh-CN" altLang="en-US" sz="2100" spc="225">
                <a:solidFill>
                  <a:prstClr val="white"/>
                </a:solidFill>
              </a:rPr>
              <a:t>存储表</a:t>
            </a:r>
            <a:r>
              <a:rPr lang="en-US" altLang="zh-CN" sz="2100" spc="225">
                <a:solidFill>
                  <a:prstClr val="white"/>
                </a:solidFill>
              </a:rPr>
              <a:t>6-4 </a:t>
            </a:r>
            <a:r>
              <a:rPr lang="zh-CN" altLang="en-US" sz="2100" spc="225">
                <a:solidFill>
                  <a:prstClr val="white"/>
                </a:solidFill>
              </a:rPr>
              <a:t>中的数据。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3</a:t>
            </a:r>
            <a:r>
              <a:rPr lang="zh-CN" altLang="en-US" sz="2100" spc="225">
                <a:solidFill>
                  <a:prstClr val="white"/>
                </a:solidFill>
              </a:rPr>
              <a:t>．使用</a:t>
            </a:r>
            <a:r>
              <a:rPr lang="en-US" altLang="zh-CN" sz="2100" spc="225">
                <a:solidFill>
                  <a:prstClr val="white"/>
                </a:solidFill>
              </a:rPr>
              <a:t>Pig</a:t>
            </a:r>
            <a:r>
              <a:rPr lang="zh-CN" altLang="en-US" sz="2100" spc="225">
                <a:solidFill>
                  <a:prstClr val="white"/>
                </a:solidFill>
              </a:rPr>
              <a:t>实现例</a:t>
            </a:r>
            <a:r>
              <a:rPr lang="en-US" altLang="zh-CN" sz="2100" spc="225">
                <a:solidFill>
                  <a:prstClr val="white"/>
                </a:solidFill>
              </a:rPr>
              <a:t>6-4</a:t>
            </a:r>
            <a:r>
              <a:rPr lang="zh-CN" altLang="en-US" sz="2100" spc="225">
                <a:solidFill>
                  <a:prstClr val="white"/>
                </a:solidFill>
              </a:rPr>
              <a:t>中第③问操作。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4</a:t>
            </a:r>
            <a:r>
              <a:rPr lang="zh-CN" altLang="en-US" sz="2100" spc="225">
                <a:solidFill>
                  <a:prstClr val="white"/>
                </a:solidFill>
              </a:rPr>
              <a:t>．参考</a:t>
            </a:r>
            <a:r>
              <a:rPr lang="en-US" altLang="zh-CN" sz="2100" spc="225">
                <a:solidFill>
                  <a:prstClr val="white"/>
                </a:solidFill>
              </a:rPr>
              <a:t>http://www.cloudera.com/content/cloudera-content/cloudera-docs/CDH5/latest/ CDH5-Installation-Guide/cdh5ig_topic_16_3.html</a:t>
            </a:r>
            <a:r>
              <a:rPr lang="zh-CN" altLang="en-US" sz="2100" spc="225">
                <a:solidFill>
                  <a:prstClr val="white"/>
                </a:solidFill>
              </a:rPr>
              <a:t>，为</a:t>
            </a:r>
            <a:r>
              <a:rPr lang="en-US" altLang="zh-CN" sz="2100" spc="225">
                <a:solidFill>
                  <a:prstClr val="white"/>
                </a:solidFill>
              </a:rPr>
              <a:t>Pig</a:t>
            </a:r>
            <a:r>
              <a:rPr lang="zh-CN" altLang="en-US" sz="2100" spc="225">
                <a:solidFill>
                  <a:prstClr val="white"/>
                </a:solidFill>
              </a:rPr>
              <a:t>引入</a:t>
            </a:r>
            <a:r>
              <a:rPr lang="en-US" altLang="zh-CN" sz="2100" spc="225">
                <a:solidFill>
                  <a:prstClr val="white"/>
                </a:solidFill>
              </a:rPr>
              <a:t>Hbase Jar</a:t>
            </a:r>
            <a:r>
              <a:rPr lang="zh-CN" altLang="en-US" sz="2100" spc="225">
                <a:solidFill>
                  <a:prstClr val="white"/>
                </a:solidFill>
              </a:rPr>
              <a:t>包，并实现使用</a:t>
            </a:r>
            <a:r>
              <a:rPr lang="en-US" altLang="zh-CN" sz="2100" spc="225">
                <a:solidFill>
                  <a:prstClr val="white"/>
                </a:solidFill>
              </a:rPr>
              <a:t>Pig</a:t>
            </a:r>
            <a:r>
              <a:rPr lang="zh-CN" altLang="en-US" sz="2100" spc="225">
                <a:solidFill>
                  <a:prstClr val="white"/>
                </a:solidFill>
              </a:rPr>
              <a:t>操作</a:t>
            </a:r>
            <a:r>
              <a:rPr lang="en-US" altLang="zh-CN" sz="2100" spc="225">
                <a:solidFill>
                  <a:prstClr val="white"/>
                </a:solidFill>
              </a:rPr>
              <a:t>Hbase</a:t>
            </a:r>
            <a:r>
              <a:rPr lang="zh-CN" altLang="en-US" sz="2100" spc="225">
                <a:solidFill>
                  <a:prstClr val="white"/>
                </a:solidFill>
              </a:rPr>
              <a:t>里的</a:t>
            </a:r>
            <a:r>
              <a:rPr lang="zh-CN" altLang="en-US" sz="2100" spc="225">
                <a:solidFill>
                  <a:prstClr val="white"/>
                </a:solidFill>
              </a:rPr>
              <a:t>数据</a:t>
            </a:r>
            <a:r>
              <a:rPr lang="zh-CN" altLang="en-US" sz="2100" spc="225" smtClean="0">
                <a:solidFill>
                  <a:prstClr val="white"/>
                </a:solidFill>
              </a:rPr>
              <a:t>。</a:t>
            </a:r>
            <a:endParaRPr lang="zh-CN" altLang="en-US" sz="2100" spc="225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4072" y="64520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247536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64073" y="1329531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64072" y="1558023"/>
            <a:ext cx="8364027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100" spc="225" smtClean="0">
                <a:solidFill>
                  <a:prstClr val="white"/>
                </a:solidFill>
              </a:rPr>
              <a:t>5</a:t>
            </a:r>
            <a:r>
              <a:rPr lang="zh-CN" altLang="en-US" sz="2100" spc="225">
                <a:solidFill>
                  <a:prstClr val="white"/>
                </a:solidFill>
              </a:rPr>
              <a:t>．参考</a:t>
            </a:r>
            <a:r>
              <a:rPr lang="en-US" altLang="zh-CN" sz="2100" spc="225">
                <a:solidFill>
                  <a:prstClr val="white"/>
                </a:solidFill>
              </a:rPr>
              <a:t>http://www.cloudera.com/content/cloudera-content/cloudera-docs/CDH5/latest/ CDH5-Installation-Guide/cdh5ig_topic_18_10.html</a:t>
            </a:r>
            <a:r>
              <a:rPr lang="zh-CN" altLang="en-US" sz="2100" spc="225">
                <a:solidFill>
                  <a:prstClr val="white"/>
                </a:solidFill>
              </a:rPr>
              <a:t>，为</a:t>
            </a:r>
            <a:r>
              <a:rPr lang="en-US" altLang="zh-CN" sz="2100" spc="225">
                <a:solidFill>
                  <a:prstClr val="white"/>
                </a:solidFill>
              </a:rPr>
              <a:t>Hive</a:t>
            </a:r>
            <a:r>
              <a:rPr lang="zh-CN" altLang="en-US" sz="2100" spc="225">
                <a:solidFill>
                  <a:prstClr val="white"/>
                </a:solidFill>
              </a:rPr>
              <a:t>引入</a:t>
            </a:r>
            <a:r>
              <a:rPr lang="en-US" altLang="zh-CN" sz="2100" spc="225">
                <a:solidFill>
                  <a:prstClr val="white"/>
                </a:solidFill>
              </a:rPr>
              <a:t>Hbase Jar</a:t>
            </a:r>
            <a:r>
              <a:rPr lang="zh-CN" altLang="en-US" sz="2100" spc="225">
                <a:solidFill>
                  <a:prstClr val="white"/>
                </a:solidFill>
              </a:rPr>
              <a:t>包，并实现使用</a:t>
            </a:r>
            <a:r>
              <a:rPr lang="en-US" altLang="zh-CN" sz="2100" spc="225">
                <a:solidFill>
                  <a:prstClr val="white"/>
                </a:solidFill>
              </a:rPr>
              <a:t>Hive</a:t>
            </a:r>
            <a:r>
              <a:rPr lang="zh-CN" altLang="en-US" sz="2100" spc="225">
                <a:solidFill>
                  <a:prstClr val="white"/>
                </a:solidFill>
              </a:rPr>
              <a:t>操作</a:t>
            </a:r>
            <a:r>
              <a:rPr lang="en-US" altLang="zh-CN" sz="2100" spc="225">
                <a:solidFill>
                  <a:prstClr val="white"/>
                </a:solidFill>
              </a:rPr>
              <a:t>Hbase</a:t>
            </a:r>
            <a:r>
              <a:rPr lang="zh-CN" altLang="en-US" sz="2100" spc="225">
                <a:solidFill>
                  <a:prstClr val="white"/>
                </a:solidFill>
              </a:rPr>
              <a:t>里的数据。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6</a:t>
            </a:r>
            <a:r>
              <a:rPr lang="zh-CN" altLang="en-US" sz="2100" spc="225">
                <a:solidFill>
                  <a:prstClr val="white"/>
                </a:solidFill>
              </a:rPr>
              <a:t>．使用</a:t>
            </a:r>
            <a:r>
              <a:rPr lang="en-US" altLang="zh-CN" sz="2100" spc="225">
                <a:solidFill>
                  <a:prstClr val="white"/>
                </a:solidFill>
              </a:rPr>
              <a:t>Oozie</a:t>
            </a:r>
            <a:r>
              <a:rPr lang="zh-CN" altLang="en-US" sz="2100" spc="225">
                <a:solidFill>
                  <a:prstClr val="white"/>
                </a:solidFill>
              </a:rPr>
              <a:t>，将例</a:t>
            </a:r>
            <a:r>
              <a:rPr lang="en-US" altLang="zh-CN" sz="2100" spc="225">
                <a:solidFill>
                  <a:prstClr val="white"/>
                </a:solidFill>
              </a:rPr>
              <a:t>6-1</a:t>
            </a:r>
            <a:r>
              <a:rPr lang="zh-CN" altLang="en-US" sz="2100" spc="225">
                <a:solidFill>
                  <a:prstClr val="white"/>
                </a:solidFill>
              </a:rPr>
              <a:t>到例</a:t>
            </a:r>
            <a:r>
              <a:rPr lang="en-US" altLang="zh-CN" sz="2100" spc="225">
                <a:solidFill>
                  <a:prstClr val="white"/>
                </a:solidFill>
              </a:rPr>
              <a:t>6-8</a:t>
            </a:r>
            <a:r>
              <a:rPr lang="zh-CN" altLang="en-US" sz="2100" spc="225">
                <a:solidFill>
                  <a:prstClr val="white"/>
                </a:solidFill>
              </a:rPr>
              <a:t>（例</a:t>
            </a:r>
            <a:r>
              <a:rPr lang="en-US" altLang="zh-CN" sz="2100" spc="225">
                <a:solidFill>
                  <a:prstClr val="white"/>
                </a:solidFill>
              </a:rPr>
              <a:t>6-6</a:t>
            </a:r>
            <a:r>
              <a:rPr lang="zh-CN" altLang="en-US" sz="2100" spc="225">
                <a:solidFill>
                  <a:prstClr val="white"/>
                </a:solidFill>
              </a:rPr>
              <a:t>与例</a:t>
            </a:r>
            <a:r>
              <a:rPr lang="en-US" altLang="zh-CN" sz="2100" spc="225">
                <a:solidFill>
                  <a:prstClr val="white"/>
                </a:solidFill>
              </a:rPr>
              <a:t>6-7</a:t>
            </a:r>
            <a:r>
              <a:rPr lang="zh-CN" altLang="en-US" sz="2100" spc="225">
                <a:solidFill>
                  <a:prstClr val="white"/>
                </a:solidFill>
              </a:rPr>
              <a:t>除外）的工作流全部组织起来。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7</a:t>
            </a:r>
            <a:r>
              <a:rPr lang="zh-CN" altLang="en-US" sz="2100" spc="225">
                <a:solidFill>
                  <a:prstClr val="white"/>
                </a:solidFill>
              </a:rPr>
              <a:t>．假设有</a:t>
            </a:r>
            <a:r>
              <a:rPr lang="en-US" altLang="zh-CN" sz="2100" spc="225">
                <a:solidFill>
                  <a:prstClr val="white"/>
                </a:solidFill>
              </a:rPr>
              <a:t>100</a:t>
            </a:r>
            <a:r>
              <a:rPr lang="zh-CN" altLang="en-US" sz="2100" spc="225">
                <a:solidFill>
                  <a:prstClr val="white"/>
                </a:solidFill>
              </a:rPr>
              <a:t>台生产机器，现在要使用</a:t>
            </a:r>
            <a:r>
              <a:rPr lang="en-US" altLang="zh-CN" sz="2100" spc="225">
                <a:solidFill>
                  <a:prstClr val="white"/>
                </a:solidFill>
              </a:rPr>
              <a:t>Flume</a:t>
            </a:r>
            <a:r>
              <a:rPr lang="zh-CN" altLang="en-US" sz="2100" spc="225">
                <a:solidFill>
                  <a:prstClr val="white"/>
                </a:solidFill>
              </a:rPr>
              <a:t>将这些生产机的日志导入两个不同的数据中心，如何设计数据流？</a:t>
            </a:r>
            <a:endParaRPr lang="zh-CN" altLang="en-US" sz="2100" spc="225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100" spc="225">
                <a:solidFill>
                  <a:prstClr val="white"/>
                </a:solidFill>
              </a:rPr>
              <a:t>8</a:t>
            </a:r>
            <a:r>
              <a:rPr lang="zh-CN" altLang="en-US" sz="2100" spc="225">
                <a:solidFill>
                  <a:prstClr val="white"/>
                </a:solidFill>
              </a:rPr>
              <a:t>．针对</a:t>
            </a:r>
            <a:r>
              <a:rPr lang="en-US" altLang="zh-CN" sz="2100" spc="225">
                <a:solidFill>
                  <a:prstClr val="white"/>
                </a:solidFill>
              </a:rPr>
              <a:t>Mahout</a:t>
            </a:r>
            <a:r>
              <a:rPr lang="zh-CN" altLang="en-US" sz="2100" spc="225">
                <a:solidFill>
                  <a:prstClr val="white"/>
                </a:solidFill>
              </a:rPr>
              <a:t>里聚类、分类和推荐三类算法，从每类中任意选一个算法在</a:t>
            </a:r>
            <a:r>
              <a:rPr lang="en-US" altLang="zh-CN" sz="2100" spc="225">
                <a:solidFill>
                  <a:prstClr val="white"/>
                </a:solidFill>
              </a:rPr>
              <a:t>Mahout</a:t>
            </a:r>
            <a:r>
              <a:rPr lang="zh-CN" altLang="en-US" sz="2100" spc="225">
                <a:solidFill>
                  <a:prstClr val="white"/>
                </a:solidFill>
              </a:rPr>
              <a:t>中执行。</a:t>
            </a:r>
            <a:endParaRPr lang="zh-CN" altLang="en-US" sz="2100" spc="225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64072" y="645209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247536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564073" y="1329531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115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6868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383030" cy="22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68873" y="809784"/>
            <a:ext cx="2507615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65887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052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06781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8333" y="4718475"/>
            <a:ext cx="446786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2003124" y="3836384"/>
            <a:ext cx="249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48602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3987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/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/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/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/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/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/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/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/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/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/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/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/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/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/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/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/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/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/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/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/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/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/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/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/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/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/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/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/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/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/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/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/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/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/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/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/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/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/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/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/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/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/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/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/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/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/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/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/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/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/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/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/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/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/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/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/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/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/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/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/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/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/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/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/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/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/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/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/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/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/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/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/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/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/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/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/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/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/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/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/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/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/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/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/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/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/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/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/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/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/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/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/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/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/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/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/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/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/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/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/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/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/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/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/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/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/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/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/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/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/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/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/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/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/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/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/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/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/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/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/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/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/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/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/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/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/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/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/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/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/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/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/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/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/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/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/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/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/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/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/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/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/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/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/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/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/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/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/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/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/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/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/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/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/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/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/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/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/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/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/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/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/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/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/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  <a:endParaRPr lang="zh-CN" altLang="en-US" sz="32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  <a:endParaRPr lang="zh-CN" altLang="en-US" sz="2000" dirty="0">
                  <a:solidFill>
                    <a:prstClr val="black">
                      <a:lumMod val="75000"/>
                      <a:lumOff val="25000"/>
                    </a:prstClr>
                  </a:solidFill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-24161" y="4555551"/>
            <a:ext cx="8864590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  <a:endParaRPr lang="zh-CN" altLang="en-US" sz="15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/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/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/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/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/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/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/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/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/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/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/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/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/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/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/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/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/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/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/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/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/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/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/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>
              <a:fillRect/>
            </a:stretch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/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/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/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/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/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/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/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/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/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/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/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/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5"/>
              <a:srcRect t="1412" r="13390"/>
              <a:stretch>
                <a:fillRect/>
              </a:stretch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solidFill>
                  <a:prstClr val="white"/>
                </a:solidFill>
              </a:rPr>
              <a:t>第 </a:t>
            </a:r>
            <a:r>
              <a:rPr lang="en-US" altLang="zh-CN" sz="2000" smtClean="0">
                <a:solidFill>
                  <a:prstClr val="white"/>
                </a:solidFill>
              </a:rPr>
              <a:t>6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914900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41553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6.1  Hadoop 2.0</a:t>
              </a:r>
              <a:r>
                <a:rPr lang="zh-CN" altLang="en-US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大家族概述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1510161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253890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6.2  ZooKeeper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116202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181754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6.3  Hbase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2722243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6.4  Pig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3328285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164487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6.5  Hive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3934326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185980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6.6  Oozie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866360" y="4540367"/>
            <a:ext cx="5693399" cy="426278"/>
            <a:chOff x="2875069" y="3833284"/>
            <a:chExt cx="5693399" cy="426278"/>
          </a:xfrm>
        </p:grpSpPr>
        <p:sp>
          <p:nvSpPr>
            <p:cNvPr id="21" name="圆角矩形 20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2949618" y="3844064"/>
              <a:ext cx="1896673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6.7  Flume</a:t>
              </a:r>
              <a:endParaRPr lang="zh-CN" altLang="en-US" sz="21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866360" y="5146408"/>
            <a:ext cx="5693399" cy="426278"/>
            <a:chOff x="2875069" y="3833284"/>
            <a:chExt cx="5693399" cy="426278"/>
          </a:xfrm>
        </p:grpSpPr>
        <p:sp>
          <p:nvSpPr>
            <p:cNvPr id="24" name="圆角矩形 23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矩形 24"/>
            <p:cNvSpPr/>
            <p:nvPr/>
          </p:nvSpPr>
          <p:spPr>
            <a:xfrm>
              <a:off x="2949618" y="3844064"/>
              <a:ext cx="2165978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6.8  Mahout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866360" y="5752453"/>
            <a:ext cx="5693399" cy="426278"/>
            <a:chOff x="2875069" y="3833284"/>
            <a:chExt cx="5693399" cy="426278"/>
          </a:xfrm>
        </p:grpSpPr>
        <p:sp>
          <p:nvSpPr>
            <p:cNvPr id="27" name="圆角矩形 26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矩形 27"/>
            <p:cNvSpPr/>
            <p:nvPr/>
          </p:nvSpPr>
          <p:spPr>
            <a:xfrm>
              <a:off x="2949618" y="3844064"/>
              <a:ext cx="15343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6.9  </a:t>
              </a:r>
              <a:r>
                <a:rPr lang="zh-CN" altLang="en-US" sz="21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2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392114" y="2562726"/>
            <a:ext cx="266611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zh-CN" altLang="en-US" sz="3300" b="1" spc="225">
              <a:solidFill>
                <a:srgbClr val="96C5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等腰三角形 2"/>
          <p:cNvSpPr/>
          <p:nvPr/>
        </p:nvSpPr>
        <p:spPr>
          <a:xfrm rot="5400000">
            <a:off x="2515307" y="35095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773114" y="3381805"/>
            <a:ext cx="26773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bg1"/>
                </a:solidFill>
                <a:latin typeface="+mn-ea"/>
              </a:rPr>
              <a:t>6.7.1  Flume</a:t>
            </a:r>
            <a:r>
              <a:rPr lang="zh-CN" altLang="en-US" sz="2100" kern="500" spc="225">
                <a:solidFill>
                  <a:schemeClr val="bg1"/>
                </a:solidFill>
                <a:latin typeface="+mn-ea"/>
              </a:rPr>
              <a:t>简介</a:t>
            </a:r>
            <a:endParaRPr lang="zh-CN" altLang="en-US" sz="2100" kern="500" spc="225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773114" y="3873472"/>
            <a:ext cx="267733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6.7.2  Flume</a:t>
            </a:r>
            <a:r>
              <a:rPr lang="zh-CN" altLang="en-US" sz="2100" kern="500" spc="225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入门</a:t>
            </a:r>
            <a:endParaRPr lang="zh-CN" altLang="en-US" sz="2100" kern="500" spc="225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25045" y="3105834"/>
            <a:ext cx="52950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>
                <a:solidFill>
                  <a:schemeClr val="bg1"/>
                </a:solidFill>
              </a:rPr>
              <a:t>Flume</a:t>
            </a:r>
            <a:r>
              <a:rPr lang="zh-CN" altLang="en-US" sz="3600" b="1">
                <a:solidFill>
                  <a:schemeClr val="bg1"/>
                </a:solidFill>
              </a:rPr>
              <a:t>核心思想是数据流</a:t>
            </a:r>
            <a:endParaRPr lang="zh-CN" altLang="en-US" sz="3600" b="1">
              <a:solidFill>
                <a:schemeClr val="bg1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90346" y="3006969"/>
            <a:ext cx="5364439" cy="82647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圆角矩形 35"/>
          <p:cNvSpPr/>
          <p:nvPr/>
        </p:nvSpPr>
        <p:spPr>
          <a:xfrm>
            <a:off x="4961204" y="1520098"/>
            <a:ext cx="3763696" cy="4087875"/>
          </a:xfrm>
          <a:prstGeom prst="roundRect">
            <a:avLst>
              <a:gd name="adj" fmla="val 3844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逻辑结构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503985" y="2299404"/>
            <a:ext cx="2811780" cy="9539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95425" y="2399177"/>
            <a:ext cx="1259285" cy="509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线</a:t>
            </a:r>
            <a:r>
              <a:rPr lang="zh-CN" altLang="en-US" sz="1400" smtClean="0"/>
              <a:t>上进程不断产生日志</a:t>
            </a:r>
            <a:endParaRPr lang="zh-CN" altLang="en-US" sz="1400"/>
          </a:p>
        </p:txBody>
      </p:sp>
      <p:sp>
        <p:nvSpPr>
          <p:cNvPr id="10" name="矩形 9"/>
          <p:cNvSpPr/>
          <p:nvPr/>
        </p:nvSpPr>
        <p:spPr>
          <a:xfrm>
            <a:off x="1946150" y="2399177"/>
            <a:ext cx="1259285" cy="509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/>
              <a:t>Flume</a:t>
            </a:r>
            <a:r>
              <a:rPr lang="zh-CN" altLang="en-US" sz="1400" smtClean="0"/>
              <a:t>读取并发现日志</a:t>
            </a:r>
            <a:endParaRPr lang="zh-CN" altLang="en-US" sz="1400"/>
          </a:p>
        </p:txBody>
      </p:sp>
      <p:sp>
        <p:nvSpPr>
          <p:cNvPr id="9" name="文本框 8"/>
          <p:cNvSpPr txBox="1"/>
          <p:nvPr/>
        </p:nvSpPr>
        <p:spPr>
          <a:xfrm>
            <a:off x="1269786" y="2930374"/>
            <a:ext cx="1246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3985" y="3647231"/>
            <a:ext cx="2811780" cy="9539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595425" y="3747004"/>
            <a:ext cx="1259285" cy="509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线</a:t>
            </a:r>
            <a:r>
              <a:rPr lang="zh-CN" altLang="en-US" sz="1400" smtClean="0"/>
              <a:t>上进程不断产生日志</a:t>
            </a:r>
            <a:endParaRPr lang="zh-CN" altLang="en-US" sz="1400"/>
          </a:p>
        </p:txBody>
      </p:sp>
      <p:sp>
        <p:nvSpPr>
          <p:cNvPr id="14" name="矩形 13"/>
          <p:cNvSpPr/>
          <p:nvPr/>
        </p:nvSpPr>
        <p:spPr>
          <a:xfrm>
            <a:off x="1946150" y="3747004"/>
            <a:ext cx="1259285" cy="509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/>
              <a:t>Flume</a:t>
            </a:r>
            <a:r>
              <a:rPr lang="zh-CN" altLang="en-US" sz="1400" smtClean="0"/>
              <a:t>读取并发现日志</a:t>
            </a:r>
            <a:endParaRPr lang="zh-CN" altLang="en-US" sz="1400"/>
          </a:p>
        </p:txBody>
      </p:sp>
      <p:sp>
        <p:nvSpPr>
          <p:cNvPr id="15" name="文本框 14"/>
          <p:cNvSpPr txBox="1"/>
          <p:nvPr/>
        </p:nvSpPr>
        <p:spPr>
          <a:xfrm>
            <a:off x="1269786" y="4278201"/>
            <a:ext cx="123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Web</a:t>
            </a: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</a:rPr>
              <a:t>B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698273" y="1668434"/>
            <a:ext cx="968619" cy="9539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6789715" y="1768207"/>
            <a:ext cx="789256" cy="5098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某服务</a:t>
            </a:r>
            <a:endParaRPr lang="zh-CN" altLang="en-US" sz="1400"/>
          </a:p>
        </p:txBody>
      </p:sp>
      <p:sp>
        <p:nvSpPr>
          <p:cNvPr id="18" name="文本框 17"/>
          <p:cNvSpPr txBox="1"/>
          <p:nvPr/>
        </p:nvSpPr>
        <p:spPr>
          <a:xfrm>
            <a:off x="6780924" y="2299404"/>
            <a:ext cx="82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cSlave1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394330" y="3031501"/>
            <a:ext cx="968619" cy="9539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485772" y="3131274"/>
            <a:ext cx="789256" cy="5098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某服务</a:t>
            </a:r>
            <a:endParaRPr lang="zh-CN" altLang="en-US" sz="1400"/>
          </a:p>
        </p:txBody>
      </p:sp>
      <p:sp>
        <p:nvSpPr>
          <p:cNvPr id="21" name="文本框 20"/>
          <p:cNvSpPr txBox="1"/>
          <p:nvPr/>
        </p:nvSpPr>
        <p:spPr>
          <a:xfrm>
            <a:off x="7476981" y="3662471"/>
            <a:ext cx="82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cSlave0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61642" y="2776397"/>
            <a:ext cx="1419450" cy="1486354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653084" y="2876170"/>
            <a:ext cx="1257670" cy="509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smtClean="0"/>
              <a:t>Flume</a:t>
            </a:r>
            <a:r>
              <a:rPr lang="zh-CN" altLang="en-US" sz="1400" smtClean="0"/>
              <a:t>接收并存入</a:t>
            </a:r>
            <a:r>
              <a:rPr lang="en-US" altLang="zh-CN" sz="1400" smtClean="0"/>
              <a:t>HDFS</a:t>
            </a:r>
            <a:endParaRPr lang="zh-CN" altLang="en-US" sz="1400"/>
          </a:p>
        </p:txBody>
      </p:sp>
      <p:sp>
        <p:nvSpPr>
          <p:cNvPr id="24" name="文本框 23"/>
          <p:cNvSpPr txBox="1"/>
          <p:nvPr/>
        </p:nvSpPr>
        <p:spPr>
          <a:xfrm>
            <a:off x="5853548" y="3970248"/>
            <a:ext cx="927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cMaster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5653084" y="3429727"/>
            <a:ext cx="1257670" cy="5098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其他服务</a:t>
            </a:r>
            <a:endParaRPr lang="zh-CN" altLang="en-US" sz="1400"/>
          </a:p>
        </p:txBody>
      </p:sp>
      <p:sp>
        <p:nvSpPr>
          <p:cNvPr id="26" name="矩形 25"/>
          <p:cNvSpPr/>
          <p:nvPr/>
        </p:nvSpPr>
        <p:spPr>
          <a:xfrm>
            <a:off x="6698273" y="4423540"/>
            <a:ext cx="968619" cy="953987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6789715" y="4523313"/>
            <a:ext cx="789256" cy="50982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smtClean="0"/>
              <a:t>某服务</a:t>
            </a:r>
            <a:endParaRPr lang="zh-CN" altLang="en-US" sz="1400"/>
          </a:p>
        </p:txBody>
      </p:sp>
      <p:sp>
        <p:nvSpPr>
          <p:cNvPr id="28" name="文本框 27"/>
          <p:cNvSpPr txBox="1"/>
          <p:nvPr/>
        </p:nvSpPr>
        <p:spPr>
          <a:xfrm>
            <a:off x="6780924" y="5054510"/>
            <a:ext cx="82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cSlave2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086267" y="48698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云端集群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" name="直接箭头连接符 29"/>
          <p:cNvCxnSpPr>
            <a:stCxn id="10" idx="3"/>
          </p:cNvCxnSpPr>
          <p:nvPr/>
        </p:nvCxnSpPr>
        <p:spPr>
          <a:xfrm>
            <a:off x="3205435" y="2654091"/>
            <a:ext cx="2447649" cy="48032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14" idx="3"/>
            <a:endCxn id="23" idx="1"/>
          </p:cNvCxnSpPr>
          <p:nvPr/>
        </p:nvCxnSpPr>
        <p:spPr>
          <a:xfrm flipV="1">
            <a:off x="3205435" y="3131084"/>
            <a:ext cx="2447649" cy="870834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任意多边形 43"/>
          <p:cNvSpPr/>
          <p:nvPr/>
        </p:nvSpPr>
        <p:spPr>
          <a:xfrm>
            <a:off x="4877957" y="5214027"/>
            <a:ext cx="942432" cy="553195"/>
          </a:xfrm>
          <a:custGeom>
            <a:avLst/>
            <a:gdLst>
              <a:gd name="connsiteX0" fmla="*/ 894975 w 1945436"/>
              <a:gd name="connsiteY0" fmla="*/ 0 h 1141947"/>
              <a:gd name="connsiteX1" fmla="*/ 1231969 w 1945436"/>
              <a:gd name="connsiteY1" fmla="*/ 179177 h 1141947"/>
              <a:gd name="connsiteX2" fmla="*/ 1249383 w 1945436"/>
              <a:gd name="connsiteY2" fmla="*/ 211262 h 1141947"/>
              <a:gd name="connsiteX3" fmla="*/ 1301222 w 1945436"/>
              <a:gd name="connsiteY3" fmla="*/ 206036 h 1141947"/>
              <a:gd name="connsiteX4" fmla="*/ 1616860 w 1945436"/>
              <a:gd name="connsiteY4" fmla="*/ 463289 h 1141947"/>
              <a:gd name="connsiteX5" fmla="*/ 1619652 w 1945436"/>
              <a:gd name="connsiteY5" fmla="*/ 490979 h 1141947"/>
              <a:gd name="connsiteX6" fmla="*/ 1623252 w 1945436"/>
              <a:gd name="connsiteY6" fmla="*/ 490616 h 1141947"/>
              <a:gd name="connsiteX7" fmla="*/ 1945436 w 1945436"/>
              <a:gd name="connsiteY7" fmla="*/ 812800 h 1141947"/>
              <a:gd name="connsiteX8" fmla="*/ 1623252 w 1945436"/>
              <a:gd name="connsiteY8" fmla="*/ 1134984 h 1141947"/>
              <a:gd name="connsiteX9" fmla="*/ 1418313 w 1945436"/>
              <a:gd name="connsiteY9" fmla="*/ 1061413 h 1141947"/>
              <a:gd name="connsiteX10" fmla="*/ 1402667 w 1945436"/>
              <a:gd name="connsiteY10" fmla="*/ 1043341 h 1141947"/>
              <a:gd name="connsiteX11" fmla="*/ 1367276 w 1945436"/>
              <a:gd name="connsiteY11" fmla="*/ 1072541 h 1141947"/>
              <a:gd name="connsiteX12" fmla="*/ 1140054 w 1945436"/>
              <a:gd name="connsiteY12" fmla="*/ 1141947 h 1141947"/>
              <a:gd name="connsiteX13" fmla="*/ 981865 w 1945436"/>
              <a:gd name="connsiteY13" fmla="*/ 1110010 h 1141947"/>
              <a:gd name="connsiteX14" fmla="*/ 919212 w 1945436"/>
              <a:gd name="connsiteY14" fmla="*/ 1076004 h 1141947"/>
              <a:gd name="connsiteX15" fmla="*/ 914418 w 1945436"/>
              <a:gd name="connsiteY15" fmla="*/ 1079959 h 1141947"/>
              <a:gd name="connsiteX16" fmla="*/ 734282 w 1945436"/>
              <a:gd name="connsiteY16" fmla="*/ 1134983 h 1141947"/>
              <a:gd name="connsiteX17" fmla="*/ 608874 w 1945436"/>
              <a:gd name="connsiteY17" fmla="*/ 1109664 h 1141947"/>
              <a:gd name="connsiteX18" fmla="*/ 587050 w 1945436"/>
              <a:gd name="connsiteY18" fmla="*/ 1097819 h 1141947"/>
              <a:gd name="connsiteX19" fmla="*/ 564590 w 1945436"/>
              <a:gd name="connsiteY19" fmla="*/ 1110010 h 1141947"/>
              <a:gd name="connsiteX20" fmla="*/ 406400 w 1945436"/>
              <a:gd name="connsiteY20" fmla="*/ 1141947 h 1141947"/>
              <a:gd name="connsiteX21" fmla="*/ 0 w 1945436"/>
              <a:gd name="connsiteY21" fmla="*/ 735547 h 1141947"/>
              <a:gd name="connsiteX22" fmla="*/ 406400 w 1945436"/>
              <a:gd name="connsiteY22" fmla="*/ 329147 h 1141947"/>
              <a:gd name="connsiteX23" fmla="*/ 488304 w 1945436"/>
              <a:gd name="connsiteY23" fmla="*/ 337403 h 1141947"/>
              <a:gd name="connsiteX24" fmla="*/ 495311 w 1945436"/>
              <a:gd name="connsiteY24" fmla="*/ 339578 h 1141947"/>
              <a:gd name="connsiteX25" fmla="*/ 496832 w 1945436"/>
              <a:gd name="connsiteY25" fmla="*/ 324496 h 1141947"/>
              <a:gd name="connsiteX26" fmla="*/ 894975 w 1945436"/>
              <a:gd name="connsiteY26" fmla="*/ 0 h 11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945436" h="1141947">
                <a:moveTo>
                  <a:pt x="894975" y="0"/>
                </a:moveTo>
                <a:cubicBezTo>
                  <a:pt x="1035256" y="0"/>
                  <a:pt x="1158936" y="71074"/>
                  <a:pt x="1231969" y="179177"/>
                </a:cubicBezTo>
                <a:lnTo>
                  <a:pt x="1249383" y="211262"/>
                </a:lnTo>
                <a:lnTo>
                  <a:pt x="1301222" y="206036"/>
                </a:lnTo>
                <a:cubicBezTo>
                  <a:pt x="1456917" y="206036"/>
                  <a:pt x="1586818" y="316475"/>
                  <a:pt x="1616860" y="463289"/>
                </a:cubicBezTo>
                <a:lnTo>
                  <a:pt x="1619652" y="490979"/>
                </a:lnTo>
                <a:lnTo>
                  <a:pt x="1623252" y="490616"/>
                </a:lnTo>
                <a:cubicBezTo>
                  <a:pt x="1801189" y="490616"/>
                  <a:pt x="1945436" y="634863"/>
                  <a:pt x="1945436" y="812800"/>
                </a:cubicBezTo>
                <a:cubicBezTo>
                  <a:pt x="1945436" y="990737"/>
                  <a:pt x="1801189" y="1134984"/>
                  <a:pt x="1623252" y="1134984"/>
                </a:cubicBezTo>
                <a:cubicBezTo>
                  <a:pt x="1545405" y="1134984"/>
                  <a:pt x="1474006" y="1107374"/>
                  <a:pt x="1418313" y="1061413"/>
                </a:cubicBezTo>
                <a:lnTo>
                  <a:pt x="1402667" y="1043341"/>
                </a:lnTo>
                <a:lnTo>
                  <a:pt x="1367276" y="1072541"/>
                </a:lnTo>
                <a:cubicBezTo>
                  <a:pt x="1302415" y="1116360"/>
                  <a:pt x="1224223" y="1141947"/>
                  <a:pt x="1140054" y="1141947"/>
                </a:cubicBezTo>
                <a:cubicBezTo>
                  <a:pt x="1083942" y="1141947"/>
                  <a:pt x="1030486" y="1130575"/>
                  <a:pt x="981865" y="1110010"/>
                </a:cubicBezTo>
                <a:lnTo>
                  <a:pt x="919212" y="1076004"/>
                </a:lnTo>
                <a:lnTo>
                  <a:pt x="914418" y="1079959"/>
                </a:lnTo>
                <a:cubicBezTo>
                  <a:pt x="862997" y="1114699"/>
                  <a:pt x="801009" y="1134983"/>
                  <a:pt x="734282" y="1134983"/>
                </a:cubicBezTo>
                <a:cubicBezTo>
                  <a:pt x="689798" y="1134983"/>
                  <a:pt x="647419" y="1125968"/>
                  <a:pt x="608874" y="1109664"/>
                </a:cubicBezTo>
                <a:lnTo>
                  <a:pt x="587050" y="1097819"/>
                </a:lnTo>
                <a:lnTo>
                  <a:pt x="564590" y="1110010"/>
                </a:lnTo>
                <a:cubicBezTo>
                  <a:pt x="515969" y="1130575"/>
                  <a:pt x="462512" y="1141947"/>
                  <a:pt x="406400" y="1141947"/>
                </a:cubicBezTo>
                <a:cubicBezTo>
                  <a:pt x="181951" y="1141947"/>
                  <a:pt x="0" y="959996"/>
                  <a:pt x="0" y="735547"/>
                </a:cubicBezTo>
                <a:cubicBezTo>
                  <a:pt x="0" y="511098"/>
                  <a:pt x="181951" y="329147"/>
                  <a:pt x="406400" y="329147"/>
                </a:cubicBezTo>
                <a:cubicBezTo>
                  <a:pt x="434456" y="329147"/>
                  <a:pt x="461848" y="331990"/>
                  <a:pt x="488304" y="337403"/>
                </a:cubicBezTo>
                <a:lnTo>
                  <a:pt x="495311" y="339578"/>
                </a:lnTo>
                <a:lnTo>
                  <a:pt x="496832" y="324496"/>
                </a:lnTo>
                <a:cubicBezTo>
                  <a:pt x="534727" y="139306"/>
                  <a:pt x="698582" y="0"/>
                  <a:pt x="89497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逻辑结构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1" name="组合 20"/>
          <p:cNvGrpSpPr/>
          <p:nvPr/>
        </p:nvGrpSpPr>
        <p:grpSpPr>
          <a:xfrm>
            <a:off x="361984" y="3212082"/>
            <a:ext cx="8378089" cy="2236218"/>
            <a:chOff x="361984" y="3212082"/>
            <a:chExt cx="8378089" cy="2236218"/>
          </a:xfrm>
        </p:grpSpPr>
        <p:sp>
          <p:nvSpPr>
            <p:cNvPr id="7" name="矩形 6"/>
            <p:cNvSpPr/>
            <p:nvPr/>
          </p:nvSpPr>
          <p:spPr>
            <a:xfrm>
              <a:off x="1971675" y="3212082"/>
              <a:ext cx="5200650" cy="22362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402285" y="3530091"/>
              <a:ext cx="1351917" cy="72440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Source</a:t>
              </a:r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5464913" y="3506628"/>
              <a:ext cx="1351917" cy="724409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Sink</a:t>
              </a:r>
              <a:endParaRPr lang="en-US" altLang="zh-CN" smtClean="0"/>
            </a:p>
          </p:txBody>
        </p:sp>
        <p:sp>
          <p:nvSpPr>
            <p:cNvPr id="9" name="圆柱形 8"/>
            <p:cNvSpPr/>
            <p:nvPr/>
          </p:nvSpPr>
          <p:spPr>
            <a:xfrm rot="5400000">
              <a:off x="4249880" y="4224176"/>
              <a:ext cx="572009" cy="1383282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028421" y="4731151"/>
              <a:ext cx="10871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bg1"/>
                  </a:solidFill>
                </a:rPr>
                <a:t>Channel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  <p:cxnSp>
          <p:nvCxnSpPr>
            <p:cNvPr id="13" name="直接箭头连接符 12"/>
            <p:cNvCxnSpPr>
              <a:stCxn id="8" idx="5"/>
            </p:cNvCxnSpPr>
            <p:nvPr/>
          </p:nvCxnSpPr>
          <p:spPr>
            <a:xfrm>
              <a:off x="3556218" y="4148413"/>
              <a:ext cx="472203" cy="48139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箭头连接符 15"/>
            <p:cNvCxnSpPr/>
            <p:nvPr/>
          </p:nvCxnSpPr>
          <p:spPr>
            <a:xfrm flipV="1">
              <a:off x="5227526" y="4148413"/>
              <a:ext cx="474774" cy="481399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任意多边形 18"/>
            <p:cNvSpPr/>
            <p:nvPr/>
          </p:nvSpPr>
          <p:spPr>
            <a:xfrm>
              <a:off x="361984" y="4629812"/>
              <a:ext cx="1314743" cy="771737"/>
            </a:xfrm>
            <a:custGeom>
              <a:avLst/>
              <a:gdLst>
                <a:gd name="connsiteX0" fmla="*/ 894975 w 1945436"/>
                <a:gd name="connsiteY0" fmla="*/ 0 h 1141947"/>
                <a:gd name="connsiteX1" fmla="*/ 1231969 w 1945436"/>
                <a:gd name="connsiteY1" fmla="*/ 179177 h 1141947"/>
                <a:gd name="connsiteX2" fmla="*/ 1249383 w 1945436"/>
                <a:gd name="connsiteY2" fmla="*/ 211262 h 1141947"/>
                <a:gd name="connsiteX3" fmla="*/ 1301222 w 1945436"/>
                <a:gd name="connsiteY3" fmla="*/ 206036 h 1141947"/>
                <a:gd name="connsiteX4" fmla="*/ 1616860 w 1945436"/>
                <a:gd name="connsiteY4" fmla="*/ 463289 h 1141947"/>
                <a:gd name="connsiteX5" fmla="*/ 1619652 w 1945436"/>
                <a:gd name="connsiteY5" fmla="*/ 490979 h 1141947"/>
                <a:gd name="connsiteX6" fmla="*/ 1623252 w 1945436"/>
                <a:gd name="connsiteY6" fmla="*/ 490616 h 1141947"/>
                <a:gd name="connsiteX7" fmla="*/ 1945436 w 1945436"/>
                <a:gd name="connsiteY7" fmla="*/ 812800 h 1141947"/>
                <a:gd name="connsiteX8" fmla="*/ 1623252 w 1945436"/>
                <a:gd name="connsiteY8" fmla="*/ 1134984 h 1141947"/>
                <a:gd name="connsiteX9" fmla="*/ 1418313 w 1945436"/>
                <a:gd name="connsiteY9" fmla="*/ 1061413 h 1141947"/>
                <a:gd name="connsiteX10" fmla="*/ 1402667 w 1945436"/>
                <a:gd name="connsiteY10" fmla="*/ 1043341 h 1141947"/>
                <a:gd name="connsiteX11" fmla="*/ 1367276 w 1945436"/>
                <a:gd name="connsiteY11" fmla="*/ 1072541 h 1141947"/>
                <a:gd name="connsiteX12" fmla="*/ 1140054 w 1945436"/>
                <a:gd name="connsiteY12" fmla="*/ 1141947 h 1141947"/>
                <a:gd name="connsiteX13" fmla="*/ 981865 w 1945436"/>
                <a:gd name="connsiteY13" fmla="*/ 1110010 h 1141947"/>
                <a:gd name="connsiteX14" fmla="*/ 919212 w 1945436"/>
                <a:gd name="connsiteY14" fmla="*/ 1076004 h 1141947"/>
                <a:gd name="connsiteX15" fmla="*/ 914418 w 1945436"/>
                <a:gd name="connsiteY15" fmla="*/ 1079959 h 1141947"/>
                <a:gd name="connsiteX16" fmla="*/ 734282 w 1945436"/>
                <a:gd name="connsiteY16" fmla="*/ 1134983 h 1141947"/>
                <a:gd name="connsiteX17" fmla="*/ 608874 w 1945436"/>
                <a:gd name="connsiteY17" fmla="*/ 1109664 h 1141947"/>
                <a:gd name="connsiteX18" fmla="*/ 587050 w 1945436"/>
                <a:gd name="connsiteY18" fmla="*/ 1097819 h 1141947"/>
                <a:gd name="connsiteX19" fmla="*/ 564590 w 1945436"/>
                <a:gd name="connsiteY19" fmla="*/ 1110010 h 1141947"/>
                <a:gd name="connsiteX20" fmla="*/ 406400 w 1945436"/>
                <a:gd name="connsiteY20" fmla="*/ 1141947 h 1141947"/>
                <a:gd name="connsiteX21" fmla="*/ 0 w 1945436"/>
                <a:gd name="connsiteY21" fmla="*/ 735547 h 1141947"/>
                <a:gd name="connsiteX22" fmla="*/ 406400 w 1945436"/>
                <a:gd name="connsiteY22" fmla="*/ 329147 h 1141947"/>
                <a:gd name="connsiteX23" fmla="*/ 488304 w 1945436"/>
                <a:gd name="connsiteY23" fmla="*/ 337403 h 1141947"/>
                <a:gd name="connsiteX24" fmla="*/ 495311 w 1945436"/>
                <a:gd name="connsiteY24" fmla="*/ 339578 h 1141947"/>
                <a:gd name="connsiteX25" fmla="*/ 496832 w 1945436"/>
                <a:gd name="connsiteY25" fmla="*/ 324496 h 1141947"/>
                <a:gd name="connsiteX26" fmla="*/ 894975 w 1945436"/>
                <a:gd name="connsiteY26" fmla="*/ 0 h 1141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45436" h="1141947">
                  <a:moveTo>
                    <a:pt x="894975" y="0"/>
                  </a:moveTo>
                  <a:cubicBezTo>
                    <a:pt x="1035256" y="0"/>
                    <a:pt x="1158936" y="71074"/>
                    <a:pt x="1231969" y="179177"/>
                  </a:cubicBezTo>
                  <a:lnTo>
                    <a:pt x="1249383" y="211262"/>
                  </a:lnTo>
                  <a:lnTo>
                    <a:pt x="1301222" y="206036"/>
                  </a:lnTo>
                  <a:cubicBezTo>
                    <a:pt x="1456917" y="206036"/>
                    <a:pt x="1586818" y="316475"/>
                    <a:pt x="1616860" y="463289"/>
                  </a:cubicBezTo>
                  <a:lnTo>
                    <a:pt x="1619652" y="490979"/>
                  </a:lnTo>
                  <a:lnTo>
                    <a:pt x="1623252" y="490616"/>
                  </a:lnTo>
                  <a:cubicBezTo>
                    <a:pt x="1801189" y="490616"/>
                    <a:pt x="1945436" y="634863"/>
                    <a:pt x="1945436" y="812800"/>
                  </a:cubicBezTo>
                  <a:cubicBezTo>
                    <a:pt x="1945436" y="990737"/>
                    <a:pt x="1801189" y="1134984"/>
                    <a:pt x="1623252" y="1134984"/>
                  </a:cubicBezTo>
                  <a:cubicBezTo>
                    <a:pt x="1545405" y="1134984"/>
                    <a:pt x="1474006" y="1107374"/>
                    <a:pt x="1418313" y="1061413"/>
                  </a:cubicBezTo>
                  <a:lnTo>
                    <a:pt x="1402667" y="1043341"/>
                  </a:lnTo>
                  <a:lnTo>
                    <a:pt x="1367276" y="1072541"/>
                  </a:lnTo>
                  <a:cubicBezTo>
                    <a:pt x="1302415" y="1116360"/>
                    <a:pt x="1224223" y="1141947"/>
                    <a:pt x="1140054" y="1141947"/>
                  </a:cubicBezTo>
                  <a:cubicBezTo>
                    <a:pt x="1083942" y="1141947"/>
                    <a:pt x="1030486" y="1130575"/>
                    <a:pt x="981865" y="1110010"/>
                  </a:cubicBezTo>
                  <a:lnTo>
                    <a:pt x="919212" y="1076004"/>
                  </a:lnTo>
                  <a:lnTo>
                    <a:pt x="914418" y="1079959"/>
                  </a:lnTo>
                  <a:cubicBezTo>
                    <a:pt x="862997" y="1114699"/>
                    <a:pt x="801009" y="1134983"/>
                    <a:pt x="734282" y="1134983"/>
                  </a:cubicBezTo>
                  <a:cubicBezTo>
                    <a:pt x="689798" y="1134983"/>
                    <a:pt x="647419" y="1125968"/>
                    <a:pt x="608874" y="1109664"/>
                  </a:cubicBezTo>
                  <a:lnTo>
                    <a:pt x="587050" y="1097819"/>
                  </a:lnTo>
                  <a:lnTo>
                    <a:pt x="564590" y="1110010"/>
                  </a:lnTo>
                  <a:cubicBezTo>
                    <a:pt x="515969" y="1130575"/>
                    <a:pt x="462512" y="1141947"/>
                    <a:pt x="406400" y="1141947"/>
                  </a:cubicBezTo>
                  <a:cubicBezTo>
                    <a:pt x="181951" y="1141947"/>
                    <a:pt x="0" y="959996"/>
                    <a:pt x="0" y="735547"/>
                  </a:cubicBezTo>
                  <a:cubicBezTo>
                    <a:pt x="0" y="511098"/>
                    <a:pt x="181951" y="329147"/>
                    <a:pt x="406400" y="329147"/>
                  </a:cubicBezTo>
                  <a:cubicBezTo>
                    <a:pt x="434456" y="329147"/>
                    <a:pt x="461848" y="331990"/>
                    <a:pt x="488304" y="337403"/>
                  </a:cubicBezTo>
                  <a:lnTo>
                    <a:pt x="495311" y="339578"/>
                  </a:lnTo>
                  <a:lnTo>
                    <a:pt x="496832" y="324496"/>
                  </a:lnTo>
                  <a:cubicBezTo>
                    <a:pt x="534727" y="139306"/>
                    <a:pt x="698582" y="0"/>
                    <a:pt x="89497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699718" y="4731151"/>
              <a:ext cx="8616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Web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server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912443" y="4629812"/>
              <a:ext cx="827630" cy="818488"/>
              <a:chOff x="7543800" y="4629812"/>
              <a:chExt cx="827630" cy="818488"/>
            </a:xfrm>
          </p:grpSpPr>
          <p:sp>
            <p:nvSpPr>
              <p:cNvPr id="18" name="圆柱形 17"/>
              <p:cNvSpPr/>
              <p:nvPr/>
            </p:nvSpPr>
            <p:spPr>
              <a:xfrm>
                <a:off x="7543800" y="4629812"/>
                <a:ext cx="827630" cy="818488"/>
              </a:xfrm>
              <a:prstGeom prst="can">
                <a:avLst/>
              </a:prstGeom>
              <a:solidFill>
                <a:schemeClr val="accent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7543800" y="4922568"/>
                <a:ext cx="792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mtClean="0">
                    <a:solidFill>
                      <a:schemeClr val="bg1"/>
                    </a:solidFill>
                  </a:rPr>
                  <a:t>HDFS</a:t>
                </a:r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24" name="直接箭头连接符 23"/>
            <p:cNvCxnSpPr/>
            <p:nvPr/>
          </p:nvCxnSpPr>
          <p:spPr>
            <a:xfrm flipV="1">
              <a:off x="1684993" y="4148414"/>
              <a:ext cx="855332" cy="867266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/>
            <p:cNvCxnSpPr>
              <a:endCxn id="18" idx="2"/>
            </p:cNvCxnSpPr>
            <p:nvPr/>
          </p:nvCxnSpPr>
          <p:spPr>
            <a:xfrm>
              <a:off x="6627891" y="4148413"/>
              <a:ext cx="1284552" cy="890643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358775" y="1434662"/>
            <a:ext cx="839320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用户可以将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看成是两台机器之间通过网络互相传送数据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8775" y="1906974"/>
            <a:ext cx="839320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定制了大量的数据源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Shell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）与数据汇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Thrift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HDFS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Hbase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8775" y="2379286"/>
            <a:ext cx="839320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通过使用“管道”，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Flume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能够确保不会丢失一条数据，提供了数据高可靠性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4" name="Rectangle 2_1"/>
          <p:cNvSpPr/>
          <p:nvPr/>
        </p:nvSpPr>
        <p:spPr>
          <a:xfrm>
            <a:off x="199435" y="96020"/>
            <a:ext cx="2066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6.7  Flume</a:t>
            </a:r>
            <a:endParaRPr lang="en-US" altLang="zh-CN" sz="2400" b="1" spc="225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Flume</a:t>
            </a:r>
            <a:r>
              <a:rPr lang="zh-CN" altLang="en-US" sz="2400" b="1">
                <a:solidFill>
                  <a:schemeClr val="accent6"/>
                </a:solidFill>
              </a:rPr>
              <a:t>组成</a:t>
            </a:r>
            <a:endParaRPr lang="zh-CN" altLang="en-US" sz="2400" b="1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同心圆 2"/>
          <p:cNvSpPr/>
          <p:nvPr/>
        </p:nvSpPr>
        <p:spPr>
          <a:xfrm>
            <a:off x="2872185" y="1945222"/>
            <a:ext cx="3378200" cy="3378200"/>
          </a:xfrm>
          <a:prstGeom prst="donut">
            <a:avLst>
              <a:gd name="adj" fmla="val 1218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椭圆 7"/>
          <p:cNvSpPr/>
          <p:nvPr/>
        </p:nvSpPr>
        <p:spPr>
          <a:xfrm>
            <a:off x="3889951" y="1372001"/>
            <a:ext cx="1364098" cy="1364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en-US" altLang="zh-CN" b="1"/>
              <a:t>Source</a:t>
            </a:r>
            <a:endParaRPr lang="zh-CN" altLang="en-US" b="1"/>
          </a:p>
        </p:txBody>
      </p:sp>
      <p:sp>
        <p:nvSpPr>
          <p:cNvPr id="9" name="椭圆 8"/>
          <p:cNvSpPr/>
          <p:nvPr/>
        </p:nvSpPr>
        <p:spPr>
          <a:xfrm>
            <a:off x="2525853" y="3797399"/>
            <a:ext cx="1364098" cy="1364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zh-CN" b="1" smtClean="0"/>
              <a:t>Channel</a:t>
            </a:r>
            <a:endParaRPr lang="zh-CN" altLang="en-US" b="1"/>
          </a:p>
        </p:txBody>
      </p:sp>
      <p:sp>
        <p:nvSpPr>
          <p:cNvPr id="10" name="椭圆 9"/>
          <p:cNvSpPr/>
          <p:nvPr/>
        </p:nvSpPr>
        <p:spPr>
          <a:xfrm>
            <a:off x="5232619" y="3797399"/>
            <a:ext cx="1364098" cy="136409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/>
              <a:t>Sink</a:t>
            </a:r>
            <a:endParaRPr lang="zh-CN" altLang="en-US" b="1"/>
          </a:p>
        </p:txBody>
      </p:sp>
      <p:sp>
        <p:nvSpPr>
          <p:cNvPr id="11" name="椭圆 10"/>
          <p:cNvSpPr/>
          <p:nvPr/>
        </p:nvSpPr>
        <p:spPr>
          <a:xfrm>
            <a:off x="3770164" y="2861514"/>
            <a:ext cx="1603672" cy="160367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/>
              <a:t>Flume</a:t>
            </a:r>
            <a:endParaRPr lang="zh-CN" altLang="en-US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10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11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2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13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4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ags/tag15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6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7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8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9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2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20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21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22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23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3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4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5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6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7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8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9023</Words>
  <Application>WPS 演示</Application>
  <PresentationFormat>全屏显示(4:3)</PresentationFormat>
  <Paragraphs>583</Paragraphs>
  <Slides>38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38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Arial Unicode MS</vt:lpstr>
      <vt:lpstr>Calibri</vt:lpstr>
      <vt:lpstr>Times New Roman</vt:lpstr>
      <vt:lpstr>Wingdings</vt:lpstr>
      <vt:lpstr>方正粗黑宋简体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YAYA</cp:lastModifiedBy>
  <cp:revision>300</cp:revision>
  <dcterms:created xsi:type="dcterms:W3CDTF">2015-10-22T05:46:00Z</dcterms:created>
  <dcterms:modified xsi:type="dcterms:W3CDTF">2021-03-17T01:50:30Z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