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3"/>
  </p:sldMasterIdLst>
  <p:notesMasterIdLst>
    <p:notesMasterId r:id="rId8"/>
  </p:notesMasterIdLst>
  <p:sldIdLst>
    <p:sldId id="473" r:id="rId4"/>
    <p:sldId id="474" r:id="rId5"/>
    <p:sldId id="475" r:id="rId6"/>
    <p:sldId id="650" r:id="rId7"/>
    <p:sldId id="805" r:id="rId9"/>
    <p:sldId id="632" r:id="rId10"/>
    <p:sldId id="673" r:id="rId11"/>
    <p:sldId id="421" r:id="rId12"/>
    <p:sldId id="739" r:id="rId13"/>
    <p:sldId id="738" r:id="rId14"/>
    <p:sldId id="724" r:id="rId15"/>
    <p:sldId id="740" r:id="rId16"/>
    <p:sldId id="741" r:id="rId17"/>
    <p:sldId id="725" r:id="rId18"/>
    <p:sldId id="742" r:id="rId19"/>
    <p:sldId id="728" r:id="rId20"/>
    <p:sldId id="815" r:id="rId21"/>
    <p:sldId id="743" r:id="rId22"/>
    <p:sldId id="744" r:id="rId23"/>
    <p:sldId id="729" r:id="rId24"/>
    <p:sldId id="816" r:id="rId25"/>
    <p:sldId id="745" r:id="rId26"/>
    <p:sldId id="817" r:id="rId27"/>
    <p:sldId id="746" r:id="rId28"/>
    <p:sldId id="747" r:id="rId29"/>
    <p:sldId id="748" r:id="rId30"/>
    <p:sldId id="749" r:id="rId31"/>
    <p:sldId id="750" r:id="rId32"/>
    <p:sldId id="806" r:id="rId33"/>
    <p:sldId id="838" r:id="rId34"/>
    <p:sldId id="839" r:id="rId35"/>
    <p:sldId id="841" r:id="rId36"/>
    <p:sldId id="814" r:id="rId3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4542"/>
    <a:srgbClr val="46A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57" autoAdjust="0"/>
    <p:restoredTop sz="90553" autoAdjust="0"/>
  </p:normalViewPr>
  <p:slideViewPr>
    <p:cSldViewPr snapToGrid="0" showGuides="1">
      <p:cViewPr varScale="1">
        <p:scale>
          <a:sx n="105" d="100"/>
          <a:sy n="105" d="100"/>
        </p:scale>
        <p:origin x="2148" y="108"/>
      </p:cViewPr>
      <p:guideLst>
        <p:guide orient="horz" pos="482"/>
        <p:guide pos="2880"/>
        <p:guide pos="204"/>
        <p:guide orient="horz" pos="20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bleStyles" Target="tableStyles.xml"/><Relationship Id="rId4" Type="http://schemas.openxmlformats.org/officeDocument/2006/relationships/slide" Target="slides/slide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58B0-A32B-40E1-9214-4FAA4A031E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A65BA-B9FA-4A5C-BA05-B674235F785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>
            <a:fillRect/>
          </a:stretch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4E241F-D2F4-4B3A-952F-D6E7DF06C30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>
            <a:fillRect/>
          </a:stretch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"/>
            <a:ext cx="9156701" cy="6857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7757" t="21720" r="17935" b="22029"/>
          <a:stretch>
            <a:fillRect/>
          </a:stretch>
        </p:blipFill>
        <p:spPr>
          <a:xfrm>
            <a:off x="-19050" y="-932"/>
            <a:ext cx="9194800" cy="6858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8082" t="22171" r="17776" b="21733"/>
          <a:stretch>
            <a:fillRect/>
          </a:stretch>
        </p:blipFill>
        <p:spPr>
          <a:xfrm>
            <a:off x="-25401" y="-1"/>
            <a:ext cx="9194801" cy="6858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4E241F-D2F4-4B3A-952F-D6E7DF06C30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27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28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i="1" dirty="0">
                <a:solidFill>
                  <a:prstClr val="white">
                    <a:lumMod val="65000"/>
                  </a:prstClr>
                </a:solidFill>
              </a:rPr>
              <a:t>of</a:t>
            </a:r>
            <a:endParaRPr lang="es-ES" sz="1200" b="1" i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6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smtClean="0">
                <a:solidFill>
                  <a:prstClr val="white">
                    <a:lumMod val="50000"/>
                  </a:prstClr>
                </a:solidFill>
              </a:rPr>
              <a:t>37</a:t>
            </a:r>
            <a:endParaRPr lang="es-ES" sz="12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7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8.png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8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27 Imagen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8 Imagen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3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37</a:t>
            </a:r>
            <a:endParaRPr lang="es-E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0" name="任意多边形 19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3" name="文本框 22"/>
          <p:cNvSpPr txBox="1"/>
          <p:nvPr userDrawn="1"/>
        </p:nvSpPr>
        <p:spPr>
          <a:xfrm>
            <a:off x="6500813" y="234392"/>
            <a:ext cx="25731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第三版配套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课件</a:t>
            </a:r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15.jpeg"/><Relationship Id="rId5" Type="http://schemas.openxmlformats.org/officeDocument/2006/relationships/hyperlink" Target="http://www.chinacloud.cn/list.aspx?cid=20" TargetMode="External"/><Relationship Id="rId4" Type="http://schemas.openxmlformats.org/officeDocument/2006/relationships/image" Target="../media/image14.png"/><Relationship Id="rId3" Type="http://schemas.openxmlformats.org/officeDocument/2006/relationships/hyperlink" Target="http://weidian.com/item.html?itemID=1469775685&amp;p=-1" TargetMode="External"/><Relationship Id="rId2" Type="http://schemas.openxmlformats.org/officeDocument/2006/relationships/image" Target="../media/image13.png"/><Relationship Id="rId1" Type="http://schemas.openxmlformats.org/officeDocument/2006/relationships/hyperlink" Target="http://www.chinacloud.cn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31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30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29.png"/><Relationship Id="rId29" Type="http://schemas.openxmlformats.org/officeDocument/2006/relationships/slideLayout" Target="../slideLayouts/slideLayout9.xml"/><Relationship Id="rId28" Type="http://schemas.openxmlformats.org/officeDocument/2006/relationships/image" Target="../media/image44.png"/><Relationship Id="rId27" Type="http://schemas.openxmlformats.org/officeDocument/2006/relationships/image" Target="../media/image43.png"/><Relationship Id="rId26" Type="http://schemas.openxmlformats.org/officeDocument/2006/relationships/image" Target="../media/image42.jpeg"/><Relationship Id="rId25" Type="http://schemas.openxmlformats.org/officeDocument/2006/relationships/image" Target="../media/image41.jpeg"/><Relationship Id="rId24" Type="http://schemas.openxmlformats.org/officeDocument/2006/relationships/image" Target="../media/image40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39.png"/><Relationship Id="rId21" Type="http://schemas.openxmlformats.org/officeDocument/2006/relationships/image" Target="../media/image38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37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36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35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34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33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48.png"/><Relationship Id="rId7" Type="http://schemas.openxmlformats.org/officeDocument/2006/relationships/tags" Target="../tags/tag4.xml"/><Relationship Id="rId6" Type="http://schemas.openxmlformats.org/officeDocument/2006/relationships/image" Target="../media/image47.png"/><Relationship Id="rId55" Type="http://schemas.openxmlformats.org/officeDocument/2006/relationships/slideLayout" Target="../slideLayouts/slideLayout9.xml"/><Relationship Id="rId54" Type="http://schemas.openxmlformats.org/officeDocument/2006/relationships/image" Target="../media/image75.png"/><Relationship Id="rId53" Type="http://schemas.openxmlformats.org/officeDocument/2006/relationships/tags" Target="../tags/tag23.xml"/><Relationship Id="rId52" Type="http://schemas.openxmlformats.org/officeDocument/2006/relationships/image" Target="../media/image74.png"/><Relationship Id="rId51" Type="http://schemas.openxmlformats.org/officeDocument/2006/relationships/image" Target="../media/image73.png"/><Relationship Id="rId50" Type="http://schemas.openxmlformats.org/officeDocument/2006/relationships/tags" Target="../tags/tag22.xml"/><Relationship Id="rId5" Type="http://schemas.openxmlformats.org/officeDocument/2006/relationships/tags" Target="../tags/tag3.xml"/><Relationship Id="rId49" Type="http://schemas.openxmlformats.org/officeDocument/2006/relationships/image" Target="../media/image72.png"/><Relationship Id="rId48" Type="http://schemas.openxmlformats.org/officeDocument/2006/relationships/image" Target="../media/image71.png"/><Relationship Id="rId47" Type="http://schemas.openxmlformats.org/officeDocument/2006/relationships/image" Target="../media/image70.png"/><Relationship Id="rId46" Type="http://schemas.openxmlformats.org/officeDocument/2006/relationships/image" Target="../media/image69.png"/><Relationship Id="rId45" Type="http://schemas.openxmlformats.org/officeDocument/2006/relationships/image" Target="../media/image68.png"/><Relationship Id="rId44" Type="http://schemas.openxmlformats.org/officeDocument/2006/relationships/image" Target="../media/image67.png"/><Relationship Id="rId43" Type="http://schemas.openxmlformats.org/officeDocument/2006/relationships/image" Target="../media/image66.png"/><Relationship Id="rId42" Type="http://schemas.openxmlformats.org/officeDocument/2006/relationships/image" Target="../media/image65.png"/><Relationship Id="rId41" Type="http://schemas.openxmlformats.org/officeDocument/2006/relationships/tags" Target="../tags/tag21.xml"/><Relationship Id="rId40" Type="http://schemas.openxmlformats.org/officeDocument/2006/relationships/image" Target="../media/image64.png"/><Relationship Id="rId4" Type="http://schemas.openxmlformats.org/officeDocument/2006/relationships/image" Target="../media/image46.png"/><Relationship Id="rId39" Type="http://schemas.openxmlformats.org/officeDocument/2006/relationships/tags" Target="../tags/tag20.xml"/><Relationship Id="rId38" Type="http://schemas.openxmlformats.org/officeDocument/2006/relationships/image" Target="../media/image63.png"/><Relationship Id="rId37" Type="http://schemas.openxmlformats.org/officeDocument/2006/relationships/tags" Target="../tags/tag19.xml"/><Relationship Id="rId36" Type="http://schemas.openxmlformats.org/officeDocument/2006/relationships/image" Target="../media/image62.png"/><Relationship Id="rId35" Type="http://schemas.openxmlformats.org/officeDocument/2006/relationships/tags" Target="../tags/tag18.xml"/><Relationship Id="rId34" Type="http://schemas.openxmlformats.org/officeDocument/2006/relationships/image" Target="../media/image61.png"/><Relationship Id="rId33" Type="http://schemas.openxmlformats.org/officeDocument/2006/relationships/tags" Target="../tags/tag17.xml"/><Relationship Id="rId32" Type="http://schemas.openxmlformats.org/officeDocument/2006/relationships/image" Target="../media/image60.png"/><Relationship Id="rId31" Type="http://schemas.openxmlformats.org/officeDocument/2006/relationships/tags" Target="../tags/tag16.xml"/><Relationship Id="rId30" Type="http://schemas.openxmlformats.org/officeDocument/2006/relationships/image" Target="../media/image59.png"/><Relationship Id="rId3" Type="http://schemas.openxmlformats.org/officeDocument/2006/relationships/tags" Target="../tags/tag2.xml"/><Relationship Id="rId29" Type="http://schemas.openxmlformats.org/officeDocument/2006/relationships/tags" Target="../tags/tag15.xml"/><Relationship Id="rId28" Type="http://schemas.openxmlformats.org/officeDocument/2006/relationships/image" Target="../media/image58.png"/><Relationship Id="rId27" Type="http://schemas.openxmlformats.org/officeDocument/2006/relationships/tags" Target="../tags/tag14.xml"/><Relationship Id="rId26" Type="http://schemas.openxmlformats.org/officeDocument/2006/relationships/image" Target="../media/image57.png"/><Relationship Id="rId25" Type="http://schemas.openxmlformats.org/officeDocument/2006/relationships/tags" Target="../tags/tag13.xml"/><Relationship Id="rId24" Type="http://schemas.openxmlformats.org/officeDocument/2006/relationships/image" Target="../media/image56.png"/><Relationship Id="rId23" Type="http://schemas.openxmlformats.org/officeDocument/2006/relationships/tags" Target="../tags/tag12.xml"/><Relationship Id="rId22" Type="http://schemas.openxmlformats.org/officeDocument/2006/relationships/image" Target="../media/image55.png"/><Relationship Id="rId21" Type="http://schemas.openxmlformats.org/officeDocument/2006/relationships/tags" Target="../tags/tag11.xml"/><Relationship Id="rId20" Type="http://schemas.openxmlformats.org/officeDocument/2006/relationships/image" Target="../media/image54.png"/><Relationship Id="rId2" Type="http://schemas.openxmlformats.org/officeDocument/2006/relationships/image" Target="../media/image45.png"/><Relationship Id="rId19" Type="http://schemas.openxmlformats.org/officeDocument/2006/relationships/tags" Target="../tags/tag10.xml"/><Relationship Id="rId18" Type="http://schemas.openxmlformats.org/officeDocument/2006/relationships/image" Target="../media/image53.png"/><Relationship Id="rId17" Type="http://schemas.openxmlformats.org/officeDocument/2006/relationships/tags" Target="../tags/tag9.xml"/><Relationship Id="rId16" Type="http://schemas.openxmlformats.org/officeDocument/2006/relationships/image" Target="../media/image52.png"/><Relationship Id="rId15" Type="http://schemas.openxmlformats.org/officeDocument/2006/relationships/tags" Target="../tags/tag8.xml"/><Relationship Id="rId14" Type="http://schemas.openxmlformats.org/officeDocument/2006/relationships/image" Target="../media/image51.png"/><Relationship Id="rId13" Type="http://schemas.openxmlformats.org/officeDocument/2006/relationships/tags" Target="../tags/tag7.xml"/><Relationship Id="rId12" Type="http://schemas.openxmlformats.org/officeDocument/2006/relationships/image" Target="../media/image50.png"/><Relationship Id="rId11" Type="http://schemas.openxmlformats.org/officeDocument/2006/relationships/tags" Target="../tags/tag6.xml"/><Relationship Id="rId10" Type="http://schemas.openxmlformats.org/officeDocument/2006/relationships/image" Target="../media/image49.png"/><Relationship Id="rId1" Type="http://schemas.openxmlformats.org/officeDocument/2006/relationships/tags" Target="../tags/tag1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/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/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/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/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/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/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/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/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/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/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/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/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/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/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/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/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/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/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/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/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/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/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/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/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/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/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/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/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/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/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/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/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/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/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/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/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/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/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/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/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/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/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/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/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/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/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/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/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/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/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/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/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/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/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/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/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/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/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/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/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/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/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/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/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/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/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/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/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/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/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/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/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/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/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/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/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/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/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/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/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/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/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/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/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/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/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/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/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/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/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/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/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/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/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/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/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/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/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/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/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/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/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/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/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/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/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/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/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/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/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/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/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/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/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/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/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/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/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/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/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/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/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/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/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/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/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/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/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/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/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/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/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/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/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/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/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/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/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/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/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/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/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/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/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/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/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/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/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/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/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/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/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/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/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/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/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/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/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/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/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/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/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/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5" y="3333418"/>
            <a:ext cx="3665516" cy="883655"/>
            <a:chOff x="4170232" y="1728218"/>
            <a:chExt cx="3047280" cy="673754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2" y="1728218"/>
              <a:ext cx="2490964" cy="445868"/>
              <a:chOff x="6359571" y="2096957"/>
              <a:chExt cx="3321284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  <a:endParaRPr lang="zh-CN" alt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54684" y="2237121"/>
                <a:ext cx="1626171" cy="40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  <a:endPara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" y="4555551"/>
            <a:ext cx="8840428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  <a:endParaRPr lang="zh-CN" altLang="en-US" sz="15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2" y="531690"/>
                <a:ext cx="4497545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/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/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/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/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/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/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/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/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/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/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/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/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/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/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/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/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/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/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/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/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/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3418"/>
            <a:stretch>
              <a:fillRect/>
            </a:stretch>
          </p:blipFill>
          <p:spPr>
            <a:xfrm>
              <a:off x="1487669" y="3267007"/>
              <a:ext cx="1664229" cy="843478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/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/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/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/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/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/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/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/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/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/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/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5"/>
              <a:srcRect t="1412" r="13390"/>
              <a:stretch>
                <a:fillRect/>
              </a:stretch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prstClr val="white"/>
                </a:solidFill>
              </a:rPr>
              <a:t>第 </a:t>
            </a:r>
            <a:r>
              <a:rPr lang="en-US" altLang="zh-CN" sz="2000" smtClean="0">
                <a:solidFill>
                  <a:prstClr val="white"/>
                </a:solidFill>
              </a:rPr>
              <a:t>8 </a:t>
            </a:r>
            <a:r>
              <a:rPr lang="zh-CN" altLang="en-US" sz="2000" dirty="0" smtClean="0">
                <a:solidFill>
                  <a:prstClr val="white"/>
                </a:solidFill>
              </a:rPr>
              <a:t>章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  <p:sp>
        <p:nvSpPr>
          <p:cNvPr id="742" name="文本框 740"/>
          <p:cNvSpPr txBox="1"/>
          <p:nvPr/>
        </p:nvSpPr>
        <p:spPr>
          <a:xfrm>
            <a:off x="-379754" y="4848253"/>
            <a:ext cx="9132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48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OpenStack</a:t>
            </a:r>
            <a:r>
              <a:rPr lang="zh-CN" altLang="en-US" sz="48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</a:t>
            </a:r>
            <a:r>
              <a:rPr lang="zh-CN" altLang="en-US"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源虚拟化</a:t>
            </a:r>
            <a:r>
              <a:rPr lang="zh-CN" altLang="en-US" sz="48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</a:t>
            </a:r>
            <a:r>
              <a:rPr lang="en-US" altLang="zh-CN" sz="48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48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en-US" altLang="zh-CN" sz="48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4244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8.1  OpenStack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背景介绍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2768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OpenStack</a:t>
            </a:r>
            <a:r>
              <a:rPr lang="zh-CN" altLang="en-US" sz="2400" b="1">
                <a:solidFill>
                  <a:schemeClr val="accent6"/>
                </a:solidFill>
              </a:rPr>
              <a:t>是什么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 2"/>
          <p:cNvSpPr/>
          <p:nvPr/>
        </p:nvSpPr>
        <p:spPr>
          <a:xfrm>
            <a:off x="366505" y="2971601"/>
            <a:ext cx="2501900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计算资源管理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19450" y="2971601"/>
            <a:ext cx="2501900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存储资源管理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229350" y="2952235"/>
            <a:ext cx="2501900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网络资源管理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0" name="Picture 14" descr="C:\Users\Administrator\Desktop\tu\pngicon-13\png-1282.png"/>
          <p:cNvPicPr>
            <a:picLocks noChangeAspect="1" noChangeArrowheads="1"/>
          </p:cNvPicPr>
          <p:nvPr/>
        </p:nvPicPr>
        <p:blipFill>
          <a:blip r:embed="rId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338" y="160977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Administrator\Desktop\tu\pngicon-13\png-1277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470" y="160977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Administrator\Desktop\tu\pngicon-13\png-1256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07" y="160977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04049" y="3340933"/>
            <a:ext cx="26273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OpenStack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可以规划并管理大量虚拟机，从而允许企业或服务提供商按需提供计算资源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72927" y="3340933"/>
            <a:ext cx="262788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OpenStack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可以为云服务或云应用提供所需的对象及块存储资源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29350" y="3340933"/>
            <a:ext cx="25888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IP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地址的数量、路由配置、安全规则将爆炸式增长；传统的网络管理技术无法真正高扩展、高自动化地管理下一代网络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66505" y="1358900"/>
            <a:ext cx="2501900" cy="4567356"/>
          </a:xfrm>
          <a:prstGeom prst="roundRect">
            <a:avLst>
              <a:gd name="adj" fmla="val 6007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3231014" y="1358900"/>
            <a:ext cx="2501900" cy="4567356"/>
          </a:xfrm>
          <a:prstGeom prst="roundRect">
            <a:avLst>
              <a:gd name="adj" fmla="val 6007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6229350" y="1358900"/>
            <a:ext cx="2501900" cy="4567356"/>
          </a:xfrm>
          <a:prstGeom prst="roundRect">
            <a:avLst>
              <a:gd name="adj" fmla="val 6007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49494" y="2626291"/>
            <a:ext cx="557338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8.1  OpenStack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背景介绍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236672" y="4064818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494479" y="3445370"/>
            <a:ext cx="383470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8.1.1  OpenStack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是什么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94479" y="3937037"/>
            <a:ext cx="443102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8.1.2  OpenStack</a:t>
            </a:r>
            <a:r>
              <a:rPr lang="zh-CN" altLang="en-US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的主要服务</a:t>
            </a:r>
            <a:endParaRPr lang="zh-CN" altLang="en-US" sz="2100" kern="500" spc="225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4244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8.1  OpenStack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背景介绍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3383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OpenStack</a:t>
            </a:r>
            <a:r>
              <a:rPr lang="zh-CN" altLang="en-US" sz="2400" b="1">
                <a:solidFill>
                  <a:schemeClr val="accent6"/>
                </a:solidFill>
              </a:rPr>
              <a:t>的主要服务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 2"/>
          <p:cNvSpPr/>
          <p:nvPr/>
        </p:nvSpPr>
        <p:spPr>
          <a:xfrm>
            <a:off x="404049" y="1204739"/>
            <a:ext cx="8330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OpenStack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有三个主要的服务成员：计算服务（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Nova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）、存储服务（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Swift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）、镜像服务（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Glance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648450" y="2128069"/>
            <a:ext cx="1847850" cy="10254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mtClean="0"/>
              <a:t>计算服务（</a:t>
            </a:r>
            <a:r>
              <a:rPr lang="en-US" altLang="zh-CN" smtClean="0"/>
              <a:t>Nova</a:t>
            </a:r>
            <a:r>
              <a:rPr lang="zh-CN" altLang="en-US" smtClean="0"/>
              <a:t>）</a:t>
            </a:r>
            <a:endParaRPr lang="en-US" altLang="zh-CN" smtClean="0"/>
          </a:p>
          <a:p>
            <a:pPr algn="ctr"/>
            <a:r>
              <a:rPr lang="zh-CN" altLang="en-US" smtClean="0"/>
              <a:t>管理虚拟机</a:t>
            </a: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648450" y="4614094"/>
            <a:ext cx="1847850" cy="10254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mtClean="0"/>
              <a:t>镜像管理组件（</a:t>
            </a:r>
            <a:r>
              <a:rPr lang="en-US" altLang="zh-CN" smtClean="0"/>
              <a:t>Nova</a:t>
            </a:r>
            <a:r>
              <a:rPr lang="zh-CN" altLang="en-US" smtClean="0"/>
              <a:t>）</a:t>
            </a:r>
            <a:endParaRPr lang="en-US" altLang="zh-CN" smtClean="0"/>
          </a:p>
          <a:p>
            <a:pPr algn="ctr"/>
            <a:r>
              <a:rPr lang="zh-CN" altLang="en-US" smtClean="0"/>
              <a:t>管理镜像</a:t>
            </a:r>
            <a:endParaRPr lang="zh-CN" altLang="en-US"/>
          </a:p>
        </p:txBody>
      </p:sp>
      <p:cxnSp>
        <p:nvCxnSpPr>
          <p:cNvPr id="6" name="直接箭头连接符 5"/>
          <p:cNvCxnSpPr>
            <a:stCxn id="4" idx="2"/>
            <a:endCxn id="10" idx="0"/>
          </p:cNvCxnSpPr>
          <p:nvPr/>
        </p:nvCxnSpPr>
        <p:spPr>
          <a:xfrm>
            <a:off x="7572375" y="3153553"/>
            <a:ext cx="0" cy="1460541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6072600" y="3214409"/>
            <a:ext cx="149977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通过</a:t>
            </a: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Glance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创建和管理镜像快照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7" name="直接箭头连接符 16"/>
          <p:cNvCxnSpPr>
            <a:endCxn id="20" idx="3"/>
          </p:cNvCxnSpPr>
          <p:nvPr/>
        </p:nvCxnSpPr>
        <p:spPr>
          <a:xfrm flipH="1">
            <a:off x="3048070" y="5126836"/>
            <a:ext cx="3600382" cy="0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3469085" y="5126836"/>
            <a:ext cx="224096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通过</a:t>
            </a: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Swift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存储快照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61984" y="4381500"/>
            <a:ext cx="2686086" cy="14906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mtClean="0"/>
              <a:t>对象存储组件</a:t>
            </a:r>
            <a:endParaRPr lang="en-US" altLang="zh-CN" smtClean="0"/>
          </a:p>
          <a:p>
            <a:pPr algn="ctr"/>
            <a:r>
              <a:rPr lang="zh-CN" altLang="en-US" smtClean="0"/>
              <a:t>（</a:t>
            </a:r>
            <a:r>
              <a:rPr lang="en-US" altLang="zh-CN" smtClean="0"/>
              <a:t>Swift</a:t>
            </a:r>
            <a:r>
              <a:rPr lang="zh-CN" altLang="en-US" smtClean="0"/>
              <a:t>）</a:t>
            </a:r>
            <a:endParaRPr lang="en-US" altLang="zh-CN" smtClean="0"/>
          </a:p>
          <a:p>
            <a:pPr algn="ctr"/>
            <a:r>
              <a:rPr lang="zh-CN" altLang="en-US" smtClean="0"/>
              <a:t>用标准的硬件进行</a:t>
            </a:r>
            <a:r>
              <a:rPr lang="en-US" altLang="zh-CN" smtClean="0"/>
              <a:t>PB</a:t>
            </a:r>
            <a:r>
              <a:rPr lang="zh-CN" altLang="en-US" smtClean="0"/>
              <a:t>级的安全、可靠的存储</a:t>
            </a:r>
            <a:endParaRPr lang="zh-CN" altLang="en-US"/>
          </a:p>
        </p:txBody>
      </p:sp>
      <p:cxnSp>
        <p:nvCxnSpPr>
          <p:cNvPr id="21" name="直接箭头连接符 20"/>
          <p:cNvCxnSpPr>
            <a:endCxn id="4" idx="1"/>
          </p:cNvCxnSpPr>
          <p:nvPr/>
        </p:nvCxnSpPr>
        <p:spPr>
          <a:xfrm>
            <a:off x="2159000" y="2640811"/>
            <a:ext cx="4489450" cy="0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任意多边形 21"/>
          <p:cNvSpPr/>
          <p:nvPr/>
        </p:nvSpPr>
        <p:spPr>
          <a:xfrm>
            <a:off x="2819400" y="2755900"/>
            <a:ext cx="3835400" cy="863600"/>
          </a:xfrm>
          <a:custGeom>
            <a:avLst/>
            <a:gdLst>
              <a:gd name="connsiteX0" fmla="*/ 0 w 3835400"/>
              <a:gd name="connsiteY0" fmla="*/ 863600 h 863600"/>
              <a:gd name="connsiteX1" fmla="*/ 1955800 w 3835400"/>
              <a:gd name="connsiteY1" fmla="*/ 228600 h 863600"/>
              <a:gd name="connsiteX2" fmla="*/ 3835400 w 3835400"/>
              <a:gd name="connsiteY2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5400" h="863600">
                <a:moveTo>
                  <a:pt x="0" y="863600"/>
                </a:moveTo>
                <a:cubicBezTo>
                  <a:pt x="658283" y="618066"/>
                  <a:pt x="1316567" y="372533"/>
                  <a:pt x="1955800" y="228600"/>
                </a:cubicBezTo>
                <a:cubicBezTo>
                  <a:pt x="2595033" y="84667"/>
                  <a:pt x="3215216" y="42333"/>
                  <a:pt x="3835400" y="0"/>
                </a:cubicBezTo>
              </a:path>
            </a:pathLst>
          </a:cu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2258252" y="2557200"/>
            <a:ext cx="30531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通过</a:t>
            </a: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API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调用</a:t>
            </a: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openStack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260882" y="2364856"/>
            <a:ext cx="716796" cy="755572"/>
            <a:chOff x="1756417" y="3090618"/>
            <a:chExt cx="893075" cy="941387"/>
          </a:xfrm>
        </p:grpSpPr>
        <p:sp>
          <p:nvSpPr>
            <p:cNvPr id="30" name="Oval 6"/>
            <p:cNvSpPr>
              <a:spLocks noChangeArrowheads="1"/>
            </p:cNvSpPr>
            <p:nvPr/>
          </p:nvSpPr>
          <p:spPr bwMode="auto">
            <a:xfrm>
              <a:off x="2004375" y="3090618"/>
              <a:ext cx="396448" cy="46039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7"/>
            <p:cNvSpPr/>
            <p:nvPr/>
          </p:nvSpPr>
          <p:spPr bwMode="auto">
            <a:xfrm>
              <a:off x="1756417" y="3587955"/>
              <a:ext cx="893075" cy="444050"/>
            </a:xfrm>
            <a:custGeom>
              <a:avLst/>
              <a:gdLst>
                <a:gd name="T0" fmla="*/ 610 w 949"/>
                <a:gd name="T1" fmla="*/ 0 h 472"/>
                <a:gd name="T2" fmla="*/ 472 w 949"/>
                <a:gd name="T3" fmla="*/ 398 h 472"/>
                <a:gd name="T4" fmla="*/ 339 w 949"/>
                <a:gd name="T5" fmla="*/ 0 h 472"/>
                <a:gd name="T6" fmla="*/ 0 w 949"/>
                <a:gd name="T7" fmla="*/ 472 h 472"/>
                <a:gd name="T8" fmla="*/ 949 w 949"/>
                <a:gd name="T9" fmla="*/ 472 h 472"/>
                <a:gd name="T10" fmla="*/ 610 w 949"/>
                <a:gd name="T11" fmla="*/ 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9" h="472">
                  <a:moveTo>
                    <a:pt x="610" y="0"/>
                  </a:moveTo>
                  <a:cubicBezTo>
                    <a:pt x="472" y="398"/>
                    <a:pt x="472" y="398"/>
                    <a:pt x="472" y="398"/>
                  </a:cubicBezTo>
                  <a:cubicBezTo>
                    <a:pt x="339" y="0"/>
                    <a:pt x="339" y="0"/>
                    <a:pt x="339" y="0"/>
                  </a:cubicBezTo>
                  <a:cubicBezTo>
                    <a:pt x="120" y="0"/>
                    <a:pt x="0" y="212"/>
                    <a:pt x="0" y="472"/>
                  </a:cubicBezTo>
                  <a:cubicBezTo>
                    <a:pt x="949" y="472"/>
                    <a:pt x="949" y="472"/>
                    <a:pt x="949" y="472"/>
                  </a:cubicBezTo>
                  <a:cubicBezTo>
                    <a:pt x="949" y="212"/>
                    <a:pt x="829" y="0"/>
                    <a:pt x="610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8"/>
            <p:cNvSpPr/>
            <p:nvPr/>
          </p:nvSpPr>
          <p:spPr bwMode="auto">
            <a:xfrm>
              <a:off x="2135814" y="3585823"/>
              <a:ext cx="134281" cy="281350"/>
            </a:xfrm>
            <a:custGeom>
              <a:avLst/>
              <a:gdLst>
                <a:gd name="T0" fmla="*/ 0 w 189"/>
                <a:gd name="T1" fmla="*/ 99 h 396"/>
                <a:gd name="T2" fmla="*/ 95 w 189"/>
                <a:gd name="T3" fmla="*/ 396 h 396"/>
                <a:gd name="T4" fmla="*/ 189 w 189"/>
                <a:gd name="T5" fmla="*/ 99 h 396"/>
                <a:gd name="T6" fmla="*/ 95 w 189"/>
                <a:gd name="T7" fmla="*/ 0 h 396"/>
                <a:gd name="T8" fmla="*/ 0 w 189"/>
                <a:gd name="T9" fmla="*/ 99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396">
                  <a:moveTo>
                    <a:pt x="0" y="99"/>
                  </a:moveTo>
                  <a:lnTo>
                    <a:pt x="95" y="396"/>
                  </a:lnTo>
                  <a:lnTo>
                    <a:pt x="189" y="99"/>
                  </a:lnTo>
                  <a:lnTo>
                    <a:pt x="95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2088279" y="3275303"/>
            <a:ext cx="716796" cy="755572"/>
            <a:chOff x="1756417" y="3090618"/>
            <a:chExt cx="893075" cy="941387"/>
          </a:xfrm>
        </p:grpSpPr>
        <p:sp>
          <p:nvSpPr>
            <p:cNvPr id="34" name="Oval 6"/>
            <p:cNvSpPr>
              <a:spLocks noChangeArrowheads="1"/>
            </p:cNvSpPr>
            <p:nvPr/>
          </p:nvSpPr>
          <p:spPr bwMode="auto">
            <a:xfrm>
              <a:off x="2004375" y="3090618"/>
              <a:ext cx="396448" cy="46039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1756417" y="3587955"/>
              <a:ext cx="893075" cy="444050"/>
            </a:xfrm>
            <a:custGeom>
              <a:avLst/>
              <a:gdLst>
                <a:gd name="T0" fmla="*/ 610 w 949"/>
                <a:gd name="T1" fmla="*/ 0 h 472"/>
                <a:gd name="T2" fmla="*/ 472 w 949"/>
                <a:gd name="T3" fmla="*/ 398 h 472"/>
                <a:gd name="T4" fmla="*/ 339 w 949"/>
                <a:gd name="T5" fmla="*/ 0 h 472"/>
                <a:gd name="T6" fmla="*/ 0 w 949"/>
                <a:gd name="T7" fmla="*/ 472 h 472"/>
                <a:gd name="T8" fmla="*/ 949 w 949"/>
                <a:gd name="T9" fmla="*/ 472 h 472"/>
                <a:gd name="T10" fmla="*/ 610 w 949"/>
                <a:gd name="T11" fmla="*/ 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9" h="472">
                  <a:moveTo>
                    <a:pt x="610" y="0"/>
                  </a:moveTo>
                  <a:cubicBezTo>
                    <a:pt x="472" y="398"/>
                    <a:pt x="472" y="398"/>
                    <a:pt x="472" y="398"/>
                  </a:cubicBezTo>
                  <a:cubicBezTo>
                    <a:pt x="339" y="0"/>
                    <a:pt x="339" y="0"/>
                    <a:pt x="339" y="0"/>
                  </a:cubicBezTo>
                  <a:cubicBezTo>
                    <a:pt x="120" y="0"/>
                    <a:pt x="0" y="212"/>
                    <a:pt x="0" y="472"/>
                  </a:cubicBezTo>
                  <a:cubicBezTo>
                    <a:pt x="949" y="472"/>
                    <a:pt x="949" y="472"/>
                    <a:pt x="949" y="472"/>
                  </a:cubicBezTo>
                  <a:cubicBezTo>
                    <a:pt x="949" y="212"/>
                    <a:pt x="829" y="0"/>
                    <a:pt x="610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2135814" y="3585823"/>
              <a:ext cx="134281" cy="281350"/>
            </a:xfrm>
            <a:custGeom>
              <a:avLst/>
              <a:gdLst>
                <a:gd name="T0" fmla="*/ 0 w 189"/>
                <a:gd name="T1" fmla="*/ 99 h 396"/>
                <a:gd name="T2" fmla="*/ 95 w 189"/>
                <a:gd name="T3" fmla="*/ 396 h 396"/>
                <a:gd name="T4" fmla="*/ 189 w 189"/>
                <a:gd name="T5" fmla="*/ 99 h 396"/>
                <a:gd name="T6" fmla="*/ 95 w 189"/>
                <a:gd name="T7" fmla="*/ 0 h 396"/>
                <a:gd name="T8" fmla="*/ 0 w 189"/>
                <a:gd name="T9" fmla="*/ 99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396">
                  <a:moveTo>
                    <a:pt x="0" y="99"/>
                  </a:moveTo>
                  <a:lnTo>
                    <a:pt x="95" y="396"/>
                  </a:lnTo>
                  <a:lnTo>
                    <a:pt x="189" y="99"/>
                  </a:lnTo>
                  <a:lnTo>
                    <a:pt x="95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7" name="矩形 36"/>
          <p:cNvSpPr/>
          <p:nvPr/>
        </p:nvSpPr>
        <p:spPr>
          <a:xfrm>
            <a:off x="1289285" y="3041825"/>
            <a:ext cx="7353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用户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031594" y="3933300"/>
            <a:ext cx="8825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管理员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361984" y="2136521"/>
            <a:ext cx="3930616" cy="6405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61984" y="3000777"/>
            <a:ext cx="3930616" cy="6405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61984" y="3893862"/>
            <a:ext cx="3930616" cy="6405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61984" y="4831585"/>
            <a:ext cx="3930616" cy="6405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543233" y="2136521"/>
            <a:ext cx="3930616" cy="64054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4543233" y="3000777"/>
            <a:ext cx="3930616" cy="64054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4543233" y="3893862"/>
            <a:ext cx="3930616" cy="64054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4244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8.1  OpenStack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背景介绍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3383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OpenStack</a:t>
            </a:r>
            <a:r>
              <a:rPr lang="zh-CN" altLang="en-US" sz="2400" b="1">
                <a:solidFill>
                  <a:schemeClr val="accent6"/>
                </a:solidFill>
              </a:rPr>
              <a:t>的主要服务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612617" y="2272128"/>
            <a:ext cx="2091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1</a:t>
            </a:r>
            <a:r>
              <a:rPr lang="zh-CN" altLang="en-US" b="1">
                <a:solidFill>
                  <a:schemeClr val="bg1"/>
                </a:solidFill>
              </a:rPr>
              <a:t>．计算服务</a:t>
            </a:r>
            <a:r>
              <a:rPr lang="en-US" altLang="zh-CN" b="1">
                <a:solidFill>
                  <a:schemeClr val="bg1"/>
                </a:solidFill>
              </a:rPr>
              <a:t>Nova</a:t>
            </a:r>
            <a:endParaRPr lang="en-US" altLang="zh-CN" b="1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2617" y="3170483"/>
            <a:ext cx="2540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2</a:t>
            </a:r>
            <a:r>
              <a:rPr lang="zh-CN" altLang="en-US" b="1">
                <a:solidFill>
                  <a:schemeClr val="bg1"/>
                </a:solidFill>
              </a:rPr>
              <a:t>．对象存储服务</a:t>
            </a:r>
            <a:r>
              <a:rPr lang="en-US" altLang="zh-CN" b="1">
                <a:solidFill>
                  <a:schemeClr val="bg1"/>
                </a:solidFill>
              </a:rPr>
              <a:t>Swift</a:t>
            </a:r>
            <a:endParaRPr lang="en-US" altLang="zh-CN" b="1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2617" y="4068838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3</a:t>
            </a:r>
            <a:r>
              <a:rPr lang="zh-CN" altLang="en-US" b="1">
                <a:solidFill>
                  <a:schemeClr val="bg1"/>
                </a:solidFill>
              </a:rPr>
              <a:t>．镜像服务</a:t>
            </a:r>
            <a:r>
              <a:rPr lang="en-US" altLang="zh-CN" b="1">
                <a:solidFill>
                  <a:schemeClr val="bg1"/>
                </a:solidFill>
              </a:rPr>
              <a:t>Glance</a:t>
            </a:r>
            <a:endParaRPr lang="en-US" altLang="zh-CN" b="1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2617" y="4967192"/>
            <a:ext cx="2990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4</a:t>
            </a:r>
            <a:r>
              <a:rPr lang="zh-CN" altLang="en-US" b="1">
                <a:solidFill>
                  <a:schemeClr val="bg1"/>
                </a:solidFill>
              </a:rPr>
              <a:t>．身份认证服务</a:t>
            </a:r>
            <a:r>
              <a:rPr lang="en-US" altLang="zh-CN" b="1">
                <a:solidFill>
                  <a:schemeClr val="bg1"/>
                </a:solidFill>
              </a:rPr>
              <a:t>keystone</a:t>
            </a:r>
            <a:endParaRPr lang="en-US" altLang="zh-CN" b="1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05922" y="2272128"/>
            <a:ext cx="3034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5</a:t>
            </a:r>
            <a:r>
              <a:rPr lang="zh-CN" altLang="en-US" b="1">
                <a:solidFill>
                  <a:schemeClr val="bg1"/>
                </a:solidFill>
              </a:rPr>
              <a:t>．网络管理服务</a:t>
            </a:r>
            <a:r>
              <a:rPr lang="en-US" altLang="zh-CN" b="1">
                <a:solidFill>
                  <a:schemeClr val="bg1"/>
                </a:solidFill>
              </a:rPr>
              <a:t>Quantum</a:t>
            </a:r>
            <a:endParaRPr lang="en-US" altLang="zh-CN" b="1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05922" y="3170483"/>
            <a:ext cx="2702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6</a:t>
            </a:r>
            <a:r>
              <a:rPr lang="zh-CN" altLang="en-US" b="1">
                <a:solidFill>
                  <a:schemeClr val="bg1"/>
                </a:solidFill>
              </a:rPr>
              <a:t>．存储管理服务</a:t>
            </a:r>
            <a:r>
              <a:rPr lang="en-US" altLang="zh-CN" b="1">
                <a:solidFill>
                  <a:schemeClr val="bg1"/>
                </a:solidFill>
              </a:rPr>
              <a:t>Cinder</a:t>
            </a:r>
            <a:endParaRPr lang="en-US" altLang="zh-CN" b="1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05922" y="4068838"/>
            <a:ext cx="2179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7</a:t>
            </a:r>
            <a:r>
              <a:rPr lang="zh-CN" altLang="en-US" b="1">
                <a:solidFill>
                  <a:schemeClr val="bg1"/>
                </a:solidFill>
              </a:rPr>
              <a:t>．仪表盘</a:t>
            </a:r>
            <a:r>
              <a:rPr lang="en-US" altLang="zh-CN" b="1">
                <a:solidFill>
                  <a:schemeClr val="bg1"/>
                </a:solidFill>
              </a:rPr>
              <a:t>Horizon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66360" y="2621596"/>
            <a:ext cx="5693399" cy="451095"/>
            <a:chOff x="2875069" y="1498375"/>
            <a:chExt cx="5693399" cy="410086"/>
          </a:xfrm>
        </p:grpSpPr>
        <p:sp>
          <p:nvSpPr>
            <p:cNvPr id="2" name="圆角矩形 1"/>
            <p:cNvSpPr/>
            <p:nvPr/>
          </p:nvSpPr>
          <p:spPr>
            <a:xfrm>
              <a:off x="2875069" y="151430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2951090" y="1498375"/>
              <a:ext cx="3709926" cy="377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8.1  OpenStack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背景介绍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866360" y="3305448"/>
            <a:ext cx="5693399" cy="433620"/>
            <a:chOff x="2875069" y="1970869"/>
            <a:chExt cx="5693399" cy="394200"/>
          </a:xfrm>
        </p:grpSpPr>
        <p:sp>
          <p:nvSpPr>
            <p:cNvPr id="41" name="圆角矩形 40"/>
            <p:cNvSpPr/>
            <p:nvPr/>
          </p:nvSpPr>
          <p:spPr>
            <a:xfrm>
              <a:off x="2875069" y="197086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2949618" y="1981649"/>
              <a:ext cx="2854820" cy="377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8.2  </a:t>
              </a:r>
              <a:r>
                <a:rPr lang="zh-CN" altLang="en-US" sz="2100" spc="225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计算</a:t>
              </a:r>
              <a:r>
                <a:rPr lang="zh-CN" altLang="en-US" sz="2100" spc="225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服务</a:t>
              </a:r>
              <a:r>
                <a:rPr lang="en-US" altLang="zh-CN" sz="2100" spc="225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Nova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866360" y="3971825"/>
            <a:ext cx="5693399" cy="433620"/>
            <a:chOff x="2875069" y="2436473"/>
            <a:chExt cx="5693399" cy="394200"/>
          </a:xfrm>
        </p:grpSpPr>
        <p:sp>
          <p:nvSpPr>
            <p:cNvPr id="35" name="圆角矩形 34"/>
            <p:cNvSpPr/>
            <p:nvPr/>
          </p:nvSpPr>
          <p:spPr>
            <a:xfrm>
              <a:off x="2875069" y="243647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6" name="矩形 35"/>
            <p:cNvSpPr/>
            <p:nvPr/>
          </p:nvSpPr>
          <p:spPr>
            <a:xfrm>
              <a:off x="2949618" y="2447253"/>
              <a:ext cx="3440237" cy="377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8.3  </a:t>
              </a:r>
              <a:r>
                <a:rPr lang="zh-CN" altLang="en-US" sz="2100" spc="225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对象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存储服务</a:t>
              </a:r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Swift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866360" y="4638201"/>
            <a:ext cx="5693399" cy="433620"/>
            <a:chOff x="2875069" y="2902076"/>
            <a:chExt cx="5693399" cy="394200"/>
          </a:xfrm>
        </p:grpSpPr>
        <p:sp>
          <p:nvSpPr>
            <p:cNvPr id="39" name="圆角矩形 38"/>
            <p:cNvSpPr/>
            <p:nvPr/>
          </p:nvSpPr>
          <p:spPr>
            <a:xfrm>
              <a:off x="2875069" y="290207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0" name="矩形 39"/>
            <p:cNvSpPr/>
            <p:nvPr/>
          </p:nvSpPr>
          <p:spPr>
            <a:xfrm>
              <a:off x="2949618" y="2912857"/>
              <a:ext cx="5618850" cy="377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8.4  </a:t>
              </a:r>
              <a:r>
                <a:rPr lang="zh-CN" altLang="en-US" sz="2100" spc="3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镜像</a:t>
              </a:r>
              <a:r>
                <a:rPr lang="zh-CN" altLang="en-US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服务</a:t>
              </a:r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Glance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r="8102"/>
          <a:stretch>
            <a:fillRect/>
          </a:stretch>
        </p:blipFill>
        <p:spPr>
          <a:xfrm>
            <a:off x="0" y="0"/>
            <a:ext cx="9194800" cy="6858000"/>
          </a:xfrm>
          <a:prstGeom prst="rect">
            <a:avLst/>
          </a:prstGeom>
        </p:spPr>
      </p:pic>
      <p:sp>
        <p:nvSpPr>
          <p:cNvPr id="13" name="Rectangle 2_1"/>
          <p:cNvSpPr/>
          <p:nvPr/>
        </p:nvSpPr>
        <p:spPr>
          <a:xfrm>
            <a:off x="199435" y="96020"/>
            <a:ext cx="3254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8.2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Nova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65163" y="3321050"/>
            <a:ext cx="785653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mtClean="0">
                <a:solidFill>
                  <a:schemeClr val="bg1"/>
                </a:solidFill>
              </a:rPr>
              <a:t>Nova</a:t>
            </a:r>
            <a:r>
              <a:rPr lang="zh-CN" altLang="en-US">
                <a:solidFill>
                  <a:schemeClr val="bg1"/>
                </a:solidFill>
              </a:rPr>
              <a:t>处理</a:t>
            </a:r>
            <a:r>
              <a:rPr lang="en-US" altLang="zh-CN">
                <a:solidFill>
                  <a:schemeClr val="bg1"/>
                </a:solidFill>
              </a:rPr>
              <a:t>OpenStack</a:t>
            </a:r>
            <a:r>
              <a:rPr lang="zh-CN" altLang="en-US">
                <a:solidFill>
                  <a:schemeClr val="bg1"/>
                </a:solidFill>
              </a:rPr>
              <a:t>云中实例（</a:t>
            </a:r>
            <a:r>
              <a:rPr lang="en-US" altLang="zh-CN">
                <a:solidFill>
                  <a:schemeClr val="bg1"/>
                </a:solidFill>
              </a:rPr>
              <a:t>instances</a:t>
            </a:r>
            <a:r>
              <a:rPr lang="zh-CN" altLang="en-US">
                <a:solidFill>
                  <a:schemeClr val="bg1"/>
                </a:solidFill>
              </a:rPr>
              <a:t>）生命周期的所有活动。这样使得</a:t>
            </a:r>
            <a:r>
              <a:rPr lang="en-US" altLang="zh-CN">
                <a:solidFill>
                  <a:schemeClr val="bg1"/>
                </a:solidFill>
              </a:rPr>
              <a:t>Nova</a:t>
            </a:r>
            <a:r>
              <a:rPr lang="zh-CN" altLang="en-US">
                <a:solidFill>
                  <a:schemeClr val="bg1"/>
                </a:solidFill>
              </a:rPr>
              <a:t>成为一个负责</a:t>
            </a:r>
            <a:r>
              <a:rPr lang="zh-CN" altLang="en-US" b="1">
                <a:solidFill>
                  <a:schemeClr val="accent4"/>
                </a:solidFill>
              </a:rPr>
              <a:t>管理计算资源、网络、认证</a:t>
            </a:r>
            <a:r>
              <a:rPr lang="zh-CN" altLang="en-US">
                <a:solidFill>
                  <a:schemeClr val="bg1"/>
                </a:solidFill>
              </a:rPr>
              <a:t>、所需可扩展性的平台</a:t>
            </a:r>
            <a:r>
              <a:rPr lang="zh-CN" altLang="en-US" smtClean="0">
                <a:solidFill>
                  <a:schemeClr val="bg1"/>
                </a:solidFill>
              </a:rPr>
              <a:t>。</a:t>
            </a:r>
            <a:endParaRPr lang="en-US" altLang="zh-CN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bg1"/>
                </a:solidFill>
              </a:rPr>
              <a:t>但是</a:t>
            </a:r>
            <a:r>
              <a:rPr lang="zh-CN" altLang="en-US">
                <a:solidFill>
                  <a:schemeClr val="bg1"/>
                </a:solidFill>
              </a:rPr>
              <a:t>，</a:t>
            </a:r>
            <a:r>
              <a:rPr lang="en-US" altLang="zh-CN">
                <a:solidFill>
                  <a:schemeClr val="bg1"/>
                </a:solidFill>
              </a:rPr>
              <a:t>Nova</a:t>
            </a:r>
            <a:r>
              <a:rPr lang="zh-CN" altLang="en-US">
                <a:solidFill>
                  <a:schemeClr val="bg1"/>
                </a:solidFill>
              </a:rPr>
              <a:t>并不具有虚拟化能力，相反它使用</a:t>
            </a:r>
            <a:r>
              <a:rPr lang="en-US" altLang="zh-CN">
                <a:solidFill>
                  <a:schemeClr val="bg1"/>
                </a:solidFill>
              </a:rPr>
              <a:t>Libvirt API</a:t>
            </a:r>
            <a:r>
              <a:rPr lang="zh-CN" altLang="en-US">
                <a:solidFill>
                  <a:schemeClr val="bg1"/>
                </a:solidFill>
              </a:rPr>
              <a:t>来与被支持的</a:t>
            </a:r>
            <a:r>
              <a:rPr lang="en-US" altLang="zh-CN">
                <a:solidFill>
                  <a:schemeClr val="bg1"/>
                </a:solidFill>
              </a:rPr>
              <a:t>Hypervisors</a:t>
            </a:r>
            <a:r>
              <a:rPr lang="zh-CN" altLang="en-US">
                <a:solidFill>
                  <a:schemeClr val="bg1"/>
                </a:solidFill>
              </a:rPr>
              <a:t>交互。</a:t>
            </a:r>
            <a:r>
              <a:rPr lang="en-US" altLang="zh-CN">
                <a:solidFill>
                  <a:schemeClr val="bg1"/>
                </a:solidFill>
              </a:rPr>
              <a:t>Nova</a:t>
            </a:r>
            <a:r>
              <a:rPr lang="zh-CN" altLang="en-US">
                <a:solidFill>
                  <a:schemeClr val="bg1"/>
                </a:solidFill>
              </a:rPr>
              <a:t>通过一个与</a:t>
            </a:r>
            <a:r>
              <a:rPr lang="en-US" altLang="zh-CN">
                <a:solidFill>
                  <a:schemeClr val="bg1"/>
                </a:solidFill>
              </a:rPr>
              <a:t>Amazon Web Services</a:t>
            </a:r>
            <a:r>
              <a:rPr lang="zh-CN" altLang="en-US">
                <a:solidFill>
                  <a:schemeClr val="bg1"/>
                </a:solidFill>
              </a:rPr>
              <a:t>（</a:t>
            </a:r>
            <a:r>
              <a:rPr lang="en-US" altLang="zh-CN">
                <a:solidFill>
                  <a:schemeClr val="bg1"/>
                </a:solidFill>
              </a:rPr>
              <a:t>AWS</a:t>
            </a:r>
            <a:r>
              <a:rPr lang="zh-CN" altLang="en-US">
                <a:solidFill>
                  <a:schemeClr val="bg1"/>
                </a:solidFill>
              </a:rPr>
              <a:t>）</a:t>
            </a:r>
            <a:r>
              <a:rPr lang="en-US" altLang="zh-CN">
                <a:solidFill>
                  <a:schemeClr val="bg1"/>
                </a:solidFill>
              </a:rPr>
              <a:t>EC2 API</a:t>
            </a:r>
            <a:r>
              <a:rPr lang="zh-CN" altLang="en-US">
                <a:solidFill>
                  <a:schemeClr val="bg1"/>
                </a:solidFill>
              </a:rPr>
              <a:t>兼容的</a:t>
            </a:r>
            <a:r>
              <a:rPr lang="en-US" altLang="zh-CN">
                <a:solidFill>
                  <a:schemeClr val="bg1"/>
                </a:solidFill>
              </a:rPr>
              <a:t>Web Services API</a:t>
            </a:r>
            <a:r>
              <a:rPr lang="zh-CN" altLang="en-US">
                <a:solidFill>
                  <a:schemeClr val="bg1"/>
                </a:solidFill>
              </a:rPr>
              <a:t>来对外提供服务。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65163" y="2571234"/>
            <a:ext cx="7018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chemeClr val="accent4"/>
                </a:solidFill>
              </a:rPr>
              <a:t>Nova</a:t>
            </a:r>
            <a:r>
              <a:rPr lang="zh-CN" altLang="en-US" sz="2800" b="1">
                <a:solidFill>
                  <a:schemeClr val="accent4"/>
                </a:solidFill>
              </a:rPr>
              <a:t>是</a:t>
            </a:r>
            <a:r>
              <a:rPr lang="en-US" altLang="zh-CN" sz="2800" b="1">
                <a:solidFill>
                  <a:schemeClr val="accent4"/>
                </a:solidFill>
              </a:rPr>
              <a:t>OpenStack</a:t>
            </a:r>
            <a:r>
              <a:rPr lang="zh-CN" altLang="en-US" sz="2800" b="1">
                <a:solidFill>
                  <a:schemeClr val="accent4"/>
                </a:solidFill>
              </a:rPr>
              <a:t>云中的计算组织</a:t>
            </a:r>
            <a:r>
              <a:rPr lang="zh-CN" altLang="en-US" sz="2800" b="1" smtClean="0">
                <a:solidFill>
                  <a:schemeClr val="accent4"/>
                </a:solidFill>
              </a:rPr>
              <a:t>控制器</a:t>
            </a:r>
            <a:endParaRPr lang="zh-CN" altLang="en-US" sz="2800" b="1">
              <a:solidFill>
                <a:schemeClr val="accent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49494" y="2626291"/>
            <a:ext cx="426687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8.2  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计算服务</a:t>
            </a:r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Nova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236672" y="3573151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494479" y="3445370"/>
            <a:ext cx="313534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/>
                </a:solidFill>
                <a:latin typeface="+mn-ea"/>
              </a:rPr>
              <a:t>8.2.1  Nova</a:t>
            </a:r>
            <a:r>
              <a:rPr lang="zh-CN" altLang="en-US" sz="2100" kern="500" spc="225">
                <a:solidFill>
                  <a:schemeClr val="bg1"/>
                </a:solidFill>
                <a:latin typeface="+mn-ea"/>
              </a:rPr>
              <a:t>组件介绍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94479" y="3937037"/>
            <a:ext cx="275626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8.2.2  Libvirt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简介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94479" y="4428704"/>
            <a:ext cx="469025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8.2.3  Nova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中的</a:t>
            </a:r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RabbitMQ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解析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254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8.2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Nova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2321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Nova </a:t>
            </a:r>
            <a:r>
              <a:rPr lang="zh-CN" altLang="en-US" sz="2400" b="1" smtClean="0">
                <a:solidFill>
                  <a:schemeClr val="accent6"/>
                </a:solidFill>
              </a:rPr>
              <a:t>组件</a:t>
            </a:r>
            <a:r>
              <a:rPr lang="zh-CN" altLang="en-US" sz="2400" b="1">
                <a:solidFill>
                  <a:schemeClr val="accent6"/>
                </a:solidFill>
              </a:rPr>
              <a:t>介绍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 2"/>
          <p:cNvSpPr/>
          <p:nvPr/>
        </p:nvSpPr>
        <p:spPr>
          <a:xfrm>
            <a:off x="404048" y="1907704"/>
            <a:ext cx="8212237" cy="5078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．</a:t>
            </a:r>
            <a:r>
              <a:rPr lang="en-US" altLang="zh-CN">
                <a:solidFill>
                  <a:schemeClr val="bg1"/>
                </a:solidFill>
              </a:rPr>
              <a:t>API Server</a:t>
            </a:r>
            <a:r>
              <a:rPr lang="zh-CN" altLang="en-US">
                <a:solidFill>
                  <a:schemeClr val="bg1"/>
                </a:solidFill>
              </a:rPr>
              <a:t>（</a:t>
            </a:r>
            <a:r>
              <a:rPr lang="en-US" altLang="zh-CN">
                <a:solidFill>
                  <a:schemeClr val="bg1"/>
                </a:solidFill>
              </a:rPr>
              <a:t>Nova-Api</a:t>
            </a:r>
            <a:r>
              <a:rPr lang="zh-CN" altLang="en-US">
                <a:solidFill>
                  <a:schemeClr val="bg1"/>
                </a:solidFill>
              </a:rPr>
              <a:t>）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5648" y="3831145"/>
            <a:ext cx="8190637" cy="507831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．</a:t>
            </a:r>
            <a:r>
              <a:rPr lang="en-US" altLang="zh-CN">
                <a:solidFill>
                  <a:schemeClr val="bg1"/>
                </a:solidFill>
              </a:rPr>
              <a:t>Message Queue</a:t>
            </a:r>
            <a:r>
              <a:rPr lang="zh-CN" altLang="en-US">
                <a:solidFill>
                  <a:schemeClr val="bg1"/>
                </a:solidFill>
              </a:rPr>
              <a:t>（</a:t>
            </a:r>
            <a:r>
              <a:rPr lang="en-US" altLang="zh-CN">
                <a:solidFill>
                  <a:schemeClr val="bg1"/>
                </a:solidFill>
              </a:rPr>
              <a:t>Rabbit MQ Server</a:t>
            </a:r>
            <a:r>
              <a:rPr lang="zh-CN" altLang="en-US">
                <a:solidFill>
                  <a:schemeClr val="bg1"/>
                </a:solidFill>
              </a:rPr>
              <a:t>）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74700" y="2480049"/>
            <a:ext cx="78323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API Server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对外提供一个与云基础设施交互的接口，也是外部可用于管理基础设施的唯一组件。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74700" y="4357324"/>
            <a:ext cx="78323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OpenStack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节点之间通过消息队列使用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AMQP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Advanced Message Queue Protocol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）完成通信。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254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8.2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Nova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2321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Nova </a:t>
            </a:r>
            <a:r>
              <a:rPr lang="zh-CN" altLang="en-US" sz="2400" b="1" smtClean="0">
                <a:solidFill>
                  <a:schemeClr val="accent6"/>
                </a:solidFill>
              </a:rPr>
              <a:t>组件</a:t>
            </a:r>
            <a:r>
              <a:rPr lang="zh-CN" altLang="en-US" sz="2400" b="1">
                <a:solidFill>
                  <a:schemeClr val="accent6"/>
                </a:solidFill>
              </a:rPr>
              <a:t>介绍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矩形 5"/>
          <p:cNvSpPr/>
          <p:nvPr/>
        </p:nvSpPr>
        <p:spPr>
          <a:xfrm>
            <a:off x="425647" y="1969441"/>
            <a:ext cx="8190637" cy="5078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．</a:t>
            </a:r>
            <a:r>
              <a:rPr lang="en-US" altLang="zh-CN">
                <a:solidFill>
                  <a:schemeClr val="bg1"/>
                </a:solidFill>
              </a:rPr>
              <a:t>Compute Worker</a:t>
            </a:r>
            <a:r>
              <a:rPr lang="zh-CN" altLang="en-US">
                <a:solidFill>
                  <a:schemeClr val="bg1"/>
                </a:solidFill>
              </a:rPr>
              <a:t>（</a:t>
            </a:r>
            <a:r>
              <a:rPr lang="en-US" altLang="zh-CN">
                <a:solidFill>
                  <a:schemeClr val="bg1"/>
                </a:solidFill>
              </a:rPr>
              <a:t>Nova-Compute</a:t>
            </a:r>
            <a:r>
              <a:rPr lang="zh-CN" altLang="en-US">
                <a:solidFill>
                  <a:schemeClr val="bg1"/>
                </a:solidFill>
              </a:rPr>
              <a:t>）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35330" y="3754209"/>
            <a:ext cx="8180953" cy="507831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</a:rPr>
              <a:t>4</a:t>
            </a:r>
            <a:r>
              <a:rPr lang="zh-CN" altLang="en-US">
                <a:solidFill>
                  <a:schemeClr val="bg1"/>
                </a:solidFill>
              </a:rPr>
              <a:t>．</a:t>
            </a:r>
            <a:r>
              <a:rPr lang="en-US" altLang="zh-CN">
                <a:solidFill>
                  <a:schemeClr val="bg1"/>
                </a:solidFill>
              </a:rPr>
              <a:t>Network Controller</a:t>
            </a:r>
            <a:r>
              <a:rPr lang="zh-CN" altLang="en-US">
                <a:solidFill>
                  <a:schemeClr val="bg1"/>
                </a:solidFill>
              </a:rPr>
              <a:t>（</a:t>
            </a:r>
            <a:r>
              <a:rPr lang="en-US" altLang="zh-CN">
                <a:solidFill>
                  <a:schemeClr val="bg1"/>
                </a:solidFill>
              </a:rPr>
              <a:t>Nova-Network</a:t>
            </a:r>
            <a:r>
              <a:rPr lang="zh-CN" altLang="en-US">
                <a:solidFill>
                  <a:schemeClr val="bg1"/>
                </a:solidFill>
              </a:rPr>
              <a:t>）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83967" y="2504484"/>
            <a:ext cx="78323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Compute Worker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管理实例生命周期，通过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Message Queue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接收实例生命周期管理的请求，并承担操作工作。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93234" y="4262040"/>
            <a:ext cx="78230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Network Controller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处理主机的网络配置，包括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IP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地址分配、为项目配置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VLAN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、实现安全组、配置计算节点网络。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254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8.2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Nova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2321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Nova </a:t>
            </a:r>
            <a:r>
              <a:rPr lang="zh-CN" altLang="en-US" sz="2400" b="1">
                <a:solidFill>
                  <a:schemeClr val="accent6"/>
                </a:solidFill>
              </a:rPr>
              <a:t>组件介绍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404048" y="1335432"/>
            <a:ext cx="8212237" cy="5078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</a:rPr>
              <a:t>5</a:t>
            </a:r>
            <a:r>
              <a:rPr lang="zh-CN" altLang="en-US">
                <a:solidFill>
                  <a:schemeClr val="bg1"/>
                </a:solidFill>
              </a:rPr>
              <a:t>．</a:t>
            </a:r>
            <a:r>
              <a:rPr lang="en-US" altLang="zh-CN">
                <a:solidFill>
                  <a:schemeClr val="bg1"/>
                </a:solidFill>
              </a:rPr>
              <a:t>Volume Workers</a:t>
            </a:r>
            <a:r>
              <a:rPr lang="zh-CN" altLang="en-US">
                <a:solidFill>
                  <a:schemeClr val="bg1"/>
                </a:solidFill>
              </a:rPr>
              <a:t>（</a:t>
            </a:r>
            <a:r>
              <a:rPr lang="en-US" altLang="zh-CN">
                <a:solidFill>
                  <a:schemeClr val="bg1"/>
                </a:solidFill>
              </a:rPr>
              <a:t>Nova-Volume</a:t>
            </a:r>
            <a:r>
              <a:rPr lang="zh-CN" altLang="en-US">
                <a:solidFill>
                  <a:schemeClr val="bg1"/>
                </a:solidFill>
              </a:rPr>
              <a:t>）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25648" y="3321050"/>
            <a:ext cx="8190637" cy="507831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</a:rPr>
              <a:t>6</a:t>
            </a:r>
            <a:r>
              <a:rPr lang="zh-CN" altLang="en-US">
                <a:solidFill>
                  <a:schemeClr val="bg1"/>
                </a:solidFill>
              </a:rPr>
              <a:t>．</a:t>
            </a:r>
            <a:r>
              <a:rPr lang="en-US" altLang="zh-CN">
                <a:solidFill>
                  <a:schemeClr val="bg1"/>
                </a:solidFill>
              </a:rPr>
              <a:t>Scheduler</a:t>
            </a:r>
            <a:r>
              <a:rPr lang="zh-CN" altLang="en-US">
                <a:solidFill>
                  <a:schemeClr val="bg1"/>
                </a:solidFill>
              </a:rPr>
              <a:t>（</a:t>
            </a:r>
            <a:r>
              <a:rPr lang="en-US" altLang="zh-CN">
                <a:solidFill>
                  <a:schemeClr val="bg1"/>
                </a:solidFill>
              </a:rPr>
              <a:t>Nova-Scheduler</a:t>
            </a:r>
            <a:r>
              <a:rPr lang="zh-CN" altLang="en-US">
                <a:solidFill>
                  <a:schemeClr val="bg1"/>
                </a:solidFill>
              </a:rPr>
              <a:t>）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71139" y="1804690"/>
            <a:ext cx="784514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Volume Workers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用来管理基于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LVM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Logical Volume Manager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）的实例卷。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Volume Workers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有卷的相关功能，例如新建卷、删除卷、为实例附加卷、为实例分离卷。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71139" y="3765313"/>
            <a:ext cx="784514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调度器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Scheduler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把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Nova-API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调用映射为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OpenStack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组件。调度器作为一个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Nova-Schedule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守护进程运行，通过恰当的调度算法从可用资源池获得一个计算服务。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901701" y="5179072"/>
            <a:ext cx="2336800" cy="508759"/>
          </a:xfrm>
          <a:prstGeom prst="roundRect">
            <a:avLst/>
          </a:prstGeom>
          <a:noFill/>
          <a:ln>
            <a:solidFill>
              <a:srgbClr val="494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随机算法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584093" y="5179072"/>
            <a:ext cx="2336800" cy="508759"/>
          </a:xfrm>
          <a:prstGeom prst="roundRect">
            <a:avLst/>
          </a:prstGeom>
          <a:noFill/>
          <a:ln>
            <a:solidFill>
              <a:srgbClr val="494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可用域算法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6266485" y="5179072"/>
            <a:ext cx="2336800" cy="508759"/>
          </a:xfrm>
          <a:prstGeom prst="roundRect">
            <a:avLst/>
          </a:prstGeom>
          <a:noFill/>
          <a:ln>
            <a:solidFill>
              <a:srgbClr val="494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简单算法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2106" y="3627486"/>
            <a:ext cx="9144000" cy="3276600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5" name="图片 4">
            <a:hlinkClick r:id="rId1"/>
          </p:cNvPr>
          <p:cNvPicPr>
            <a:picLocks noChangeAspect="1"/>
          </p:cNvPicPr>
          <p:nvPr/>
        </p:nvPicPr>
        <p:blipFill rotWithShape="1">
          <a:blip r:embed="rId2"/>
          <a:srcRect t="1412" r="13390"/>
          <a:stretch>
            <a:fillRect/>
          </a:stretch>
        </p:blipFill>
        <p:spPr>
          <a:xfrm>
            <a:off x="3774622" y="1121196"/>
            <a:ext cx="2763791" cy="870596"/>
          </a:xfrm>
          <a:prstGeom prst="rect">
            <a:avLst/>
          </a:prstGeom>
        </p:spPr>
      </p:pic>
      <p:pic>
        <p:nvPicPr>
          <p:cNvPr id="3" name="图片 2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t="14107" b="57208"/>
          <a:stretch>
            <a:fillRect/>
          </a:stretch>
        </p:blipFill>
        <p:spPr>
          <a:xfrm>
            <a:off x="279400" y="1381302"/>
            <a:ext cx="3384649" cy="47479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hlinkClick r:id="rId5"/>
          </p:cNvPr>
          <p:cNvSpPr txBox="1"/>
          <p:nvPr/>
        </p:nvSpPr>
        <p:spPr>
          <a:xfrm>
            <a:off x="3878822" y="2028354"/>
            <a:ext cx="5261884" cy="3000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本套</a:t>
            </a:r>
            <a:r>
              <a:rPr lang="en-US" altLang="zh-CN" sz="1350" dirty="0">
                <a:solidFill>
                  <a:prstClr val="white"/>
                </a:solidFill>
              </a:rPr>
              <a:t>PPT</a:t>
            </a:r>
            <a:r>
              <a:rPr lang="zh-CN" altLang="en-US" sz="1350" dirty="0">
                <a:solidFill>
                  <a:prstClr val="white"/>
                </a:solidFill>
              </a:rPr>
              <a:t>下载地址：</a:t>
            </a:r>
            <a:r>
              <a:rPr lang="en-US" altLang="zh-CN" sz="1350" dirty="0">
                <a:solidFill>
                  <a:prstClr val="white"/>
                </a:solidFill>
              </a:rPr>
              <a:t>http://www.chinacloud.cn/list.aspx?cid=20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8" name="文本框 7">
            <a:hlinkClick r:id="rId3"/>
          </p:cNvPr>
          <p:cNvSpPr txBox="1"/>
          <p:nvPr/>
        </p:nvSpPr>
        <p:spPr>
          <a:xfrm>
            <a:off x="3774622" y="2422035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云</a:t>
            </a:r>
            <a:r>
              <a:rPr lang="zh-CN" altLang="en-US" sz="36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计算的</a:t>
            </a:r>
            <a:r>
              <a:rPr lang="zh-CN" altLang="en-US" sz="3600" b="1" dirty="0">
                <a:solidFill>
                  <a:srgbClr val="C00000"/>
                </a:solidFill>
              </a:rPr>
              <a:t>红宝书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10" name="文本框 9">
            <a:hlinkClick r:id="rId3"/>
          </p:cNvPr>
          <p:cNvSpPr txBox="1"/>
          <p:nvPr/>
        </p:nvSpPr>
        <p:spPr>
          <a:xfrm>
            <a:off x="3774622" y="3068366"/>
            <a:ext cx="49407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书籍购买地址：</a:t>
            </a:r>
            <a:r>
              <a:rPr lang="en-US" altLang="zh-CN" sz="10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http://weidian.com/item.html?itemID=1469775685&amp;p=-1</a:t>
            </a:r>
            <a:endParaRPr lang="en-US" altLang="zh-CN" sz="1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89601" y="4931529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微信扫描二维码</a:t>
            </a:r>
            <a:endParaRPr lang="zh-CN" altLang="en-US" sz="3200" dirty="0"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89601" y="5530371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prstClr val="white"/>
                </a:solidFill>
              </a:rPr>
              <a:t>关注云计算头条</a:t>
            </a:r>
            <a:endParaRPr lang="zh-CN" altLang="en-US" sz="3200" dirty="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22" y="4300413"/>
            <a:ext cx="1828800" cy="1828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6" name="文本框 15">
            <a:hlinkClick r:id="rId3"/>
          </p:cNvPr>
          <p:cNvSpPr txBox="1"/>
          <p:nvPr/>
        </p:nvSpPr>
        <p:spPr>
          <a:xfrm>
            <a:off x="3774622" y="3288070"/>
            <a:ext cx="26084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（包邮且有刘鹏教授亲笔签名）</a:t>
            </a:r>
            <a:endParaRPr lang="zh-CN" altLang="en-US" sz="135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49494" y="2626291"/>
            <a:ext cx="426687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8.2  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计算服务</a:t>
            </a:r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Nova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236672" y="4064818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494479" y="3445370"/>
            <a:ext cx="313534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8.2.1  Nova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组件介绍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94479" y="3937037"/>
            <a:ext cx="275626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/>
                </a:solidFill>
                <a:latin typeface="+mn-ea"/>
              </a:rPr>
              <a:t>8.2.2  Libvirt</a:t>
            </a:r>
            <a:r>
              <a:rPr lang="zh-CN" altLang="en-US" sz="2100" kern="500" spc="225">
                <a:solidFill>
                  <a:schemeClr val="bg1"/>
                </a:solidFill>
                <a:latin typeface="+mn-ea"/>
              </a:rPr>
              <a:t>简介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94479" y="4428704"/>
            <a:ext cx="469025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8.2.3  Nova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中的</a:t>
            </a:r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RabbitMQ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解析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254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8.2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Nova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1801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Libvirt</a:t>
            </a:r>
            <a:r>
              <a:rPr lang="zh-CN" altLang="en-US" sz="2400" b="1">
                <a:solidFill>
                  <a:schemeClr val="accent6"/>
                </a:solidFill>
              </a:rPr>
              <a:t>简介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425648" y="1885421"/>
            <a:ext cx="800715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Nova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通过独立的软件管理模块实现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XenServer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Hyper-V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VMWare ESX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的调用与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管理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同时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对于其他的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Hypervisor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，如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KVM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LXC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QEMU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UML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Xen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则通过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Libvirt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标准接口统一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实现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3850" y="4416943"/>
            <a:ext cx="8426450" cy="874407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</a:rPr>
              <a:t>为了更好地理解在</a:t>
            </a:r>
            <a:r>
              <a:rPr lang="en-US" altLang="zh-CN">
                <a:solidFill>
                  <a:schemeClr val="bg1"/>
                </a:solidFill>
              </a:rPr>
              <a:t>Nova</a:t>
            </a:r>
            <a:r>
              <a:rPr lang="zh-CN" altLang="en-US">
                <a:solidFill>
                  <a:schemeClr val="bg1"/>
                </a:solidFill>
              </a:rPr>
              <a:t>环境下</a:t>
            </a:r>
            <a:r>
              <a:rPr lang="en-US" altLang="zh-CN">
                <a:solidFill>
                  <a:schemeClr val="bg1"/>
                </a:solidFill>
              </a:rPr>
              <a:t>Libvirt</a:t>
            </a:r>
            <a:r>
              <a:rPr lang="zh-CN" altLang="en-US">
                <a:solidFill>
                  <a:schemeClr val="bg1"/>
                </a:solidFill>
              </a:rPr>
              <a:t>如何管理底层的</a:t>
            </a:r>
            <a:r>
              <a:rPr lang="en-US" altLang="zh-CN">
                <a:solidFill>
                  <a:schemeClr val="bg1"/>
                </a:solidFill>
              </a:rPr>
              <a:t>Hypervisor</a:t>
            </a:r>
            <a:r>
              <a:rPr lang="zh-CN" altLang="en-US">
                <a:solidFill>
                  <a:schemeClr val="bg1"/>
                </a:solidFill>
              </a:rPr>
              <a:t>，先要基本了解</a:t>
            </a:r>
            <a:r>
              <a:rPr lang="en-US" altLang="zh-CN">
                <a:solidFill>
                  <a:schemeClr val="bg1"/>
                </a:solidFill>
              </a:rPr>
              <a:t>Libvirt</a:t>
            </a:r>
            <a:r>
              <a:rPr lang="zh-CN" altLang="en-US">
                <a:solidFill>
                  <a:schemeClr val="bg1"/>
                </a:solidFill>
              </a:rPr>
              <a:t>的体系架构与实现方法。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254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8.2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Nova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2109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什么是</a:t>
            </a:r>
            <a:r>
              <a:rPr lang="en-US" altLang="zh-CN" sz="2400" b="1">
                <a:solidFill>
                  <a:schemeClr val="accent6"/>
                </a:solidFill>
              </a:rPr>
              <a:t>Libvirt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7" name="组合 6"/>
          <p:cNvGrpSpPr/>
          <p:nvPr/>
        </p:nvGrpSpPr>
        <p:grpSpPr>
          <a:xfrm>
            <a:off x="408675" y="2217406"/>
            <a:ext cx="2252994" cy="2252994"/>
            <a:chOff x="810451" y="2217406"/>
            <a:chExt cx="2252994" cy="2252994"/>
          </a:xfrm>
        </p:grpSpPr>
        <p:sp>
          <p:nvSpPr>
            <p:cNvPr id="5" name="椭圆 4"/>
            <p:cNvSpPr/>
            <p:nvPr/>
          </p:nvSpPr>
          <p:spPr>
            <a:xfrm>
              <a:off x="810451" y="2217406"/>
              <a:ext cx="2252994" cy="225299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/>
                <a:t>虚拟</a:t>
              </a:r>
              <a:r>
                <a:rPr lang="zh-CN" altLang="en-US" sz="2000" smtClean="0"/>
                <a:t>化</a:t>
              </a:r>
              <a:endParaRPr lang="en-US" altLang="zh-CN" sz="2000" smtClean="0"/>
            </a:p>
            <a:p>
              <a:pPr algn="ctr"/>
              <a:r>
                <a:rPr lang="zh-CN" altLang="en-US" sz="2000" smtClean="0"/>
                <a:t>技术</a:t>
              </a:r>
              <a:r>
                <a:rPr lang="zh-CN" altLang="en-US" sz="2000"/>
                <a:t>实现</a:t>
              </a:r>
              <a:endParaRPr lang="zh-CN" altLang="en-US" sz="2000"/>
            </a:p>
          </p:txBody>
        </p:sp>
        <p:sp>
          <p:nvSpPr>
            <p:cNvPr id="6" name="椭圆 5"/>
            <p:cNvSpPr/>
            <p:nvPr/>
          </p:nvSpPr>
          <p:spPr>
            <a:xfrm>
              <a:off x="933471" y="2340426"/>
              <a:ext cx="2006954" cy="200695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453531" y="2217406"/>
            <a:ext cx="2252994" cy="2252994"/>
            <a:chOff x="810451" y="2217406"/>
            <a:chExt cx="2252994" cy="2252994"/>
          </a:xfrm>
        </p:grpSpPr>
        <p:sp>
          <p:nvSpPr>
            <p:cNvPr id="12" name="椭圆 11"/>
            <p:cNvSpPr/>
            <p:nvPr/>
          </p:nvSpPr>
          <p:spPr>
            <a:xfrm>
              <a:off x="810451" y="2217406"/>
              <a:ext cx="2252994" cy="225299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smtClean="0"/>
                <a:t>虚拟机</a:t>
              </a:r>
              <a:endParaRPr lang="en-US" altLang="zh-CN" sz="2000" smtClean="0"/>
            </a:p>
            <a:p>
              <a:pPr algn="ctr"/>
              <a:r>
                <a:rPr lang="zh-CN" altLang="en-US" sz="2000" smtClean="0"/>
                <a:t>管理</a:t>
              </a:r>
              <a:endParaRPr lang="zh-CN" altLang="en-US" sz="2000"/>
            </a:p>
          </p:txBody>
        </p:sp>
        <p:sp>
          <p:nvSpPr>
            <p:cNvPr id="16" name="椭圆 15"/>
            <p:cNvSpPr/>
            <p:nvPr/>
          </p:nvSpPr>
          <p:spPr>
            <a:xfrm>
              <a:off x="933471" y="2340426"/>
              <a:ext cx="2006954" cy="200695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498387" y="2217406"/>
            <a:ext cx="2252994" cy="2252994"/>
            <a:chOff x="810451" y="2217406"/>
            <a:chExt cx="2252994" cy="2252994"/>
          </a:xfrm>
        </p:grpSpPr>
        <p:sp>
          <p:nvSpPr>
            <p:cNvPr id="18" name="椭圆 17"/>
            <p:cNvSpPr/>
            <p:nvPr/>
          </p:nvSpPr>
          <p:spPr>
            <a:xfrm>
              <a:off x="810451" y="2217406"/>
              <a:ext cx="2252994" cy="225299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smtClean="0"/>
                <a:t>集群</a:t>
              </a:r>
              <a:endParaRPr lang="en-US" altLang="zh-CN" sz="2000" smtClean="0"/>
            </a:p>
            <a:p>
              <a:pPr algn="ctr"/>
              <a:r>
                <a:rPr lang="zh-CN" altLang="en-US" sz="2000" smtClean="0"/>
                <a:t>资源管理</a:t>
              </a:r>
              <a:endParaRPr lang="en-US" altLang="zh-CN" sz="2000" smtClean="0"/>
            </a:p>
            <a:p>
              <a:pPr algn="ctr"/>
              <a:r>
                <a:rPr lang="zh-CN" altLang="en-US" sz="2000" smtClean="0"/>
                <a:t>（</a:t>
              </a:r>
              <a:r>
                <a:rPr lang="zh-CN" altLang="en-US" sz="2000"/>
                <a:t>云管理）</a:t>
              </a:r>
              <a:endParaRPr lang="zh-CN" altLang="en-US" sz="2000"/>
            </a:p>
          </p:txBody>
        </p:sp>
        <p:sp>
          <p:nvSpPr>
            <p:cNvPr id="19" name="椭圆 18"/>
            <p:cNvSpPr/>
            <p:nvPr/>
          </p:nvSpPr>
          <p:spPr>
            <a:xfrm>
              <a:off x="933471" y="2340426"/>
              <a:ext cx="2006954" cy="200695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3440921" y="5161932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虚拟云实现的三部曲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2809960" y="2489224"/>
            <a:ext cx="508492" cy="166365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右箭头 19"/>
          <p:cNvSpPr/>
          <p:nvPr/>
        </p:nvSpPr>
        <p:spPr>
          <a:xfrm>
            <a:off x="5848210" y="2489224"/>
            <a:ext cx="508492" cy="166365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254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8.2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Nova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2109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什么是</a:t>
            </a:r>
            <a:r>
              <a:rPr lang="en-US" altLang="zh-CN" sz="2400" b="1">
                <a:solidFill>
                  <a:schemeClr val="accent6"/>
                </a:solidFill>
              </a:rPr>
              <a:t>Libvirt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404048" y="1269724"/>
            <a:ext cx="82954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各种不同的虚拟化技术都提供了基本的管理工具，比如启动、停用、配置、连接控制台等。这样在构建云管理的时候就存在两个问题。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5300" y="2361215"/>
            <a:ext cx="923330" cy="92333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/>
              <a:t>1</a:t>
            </a:r>
            <a:endParaRPr lang="zh-CN" altLang="en-US" sz="2000" b="1"/>
          </a:p>
        </p:txBody>
      </p:sp>
      <p:sp>
        <p:nvSpPr>
          <p:cNvPr id="11" name="矩形 10"/>
          <p:cNvSpPr/>
          <p:nvPr/>
        </p:nvSpPr>
        <p:spPr>
          <a:xfrm>
            <a:off x="495300" y="3465734"/>
            <a:ext cx="912821" cy="91282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/>
              <a:t>2</a:t>
            </a:r>
            <a:endParaRPr lang="zh-CN" altLang="en-US" sz="2000" b="1"/>
          </a:p>
        </p:txBody>
      </p:sp>
      <p:sp>
        <p:nvSpPr>
          <p:cNvPr id="8" name="矩形 7"/>
          <p:cNvSpPr/>
          <p:nvPr/>
        </p:nvSpPr>
        <p:spPr>
          <a:xfrm>
            <a:off x="1587499" y="2361215"/>
            <a:ext cx="7112000" cy="92333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</a:rPr>
              <a:t>如果采用混合虚拟技术，上层就需要对不同的虚拟化技术调用不同管理工具，很是麻烦。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87499" y="3484772"/>
            <a:ext cx="7112000" cy="87440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</a:rPr>
              <a:t>可能有新的虚拟化技术更加符合现在的应用场景，需要迁移过去。这样管理平台就需要大幅改动。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87499" y="4835393"/>
            <a:ext cx="711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accent6"/>
                </a:solidFill>
              </a:rPr>
              <a:t>Libvirt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的主要目标是为各种虚拟化工具提供一套方便、可靠的编程接口，用一种单一的方式管理多种不同的虚拟化提供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方式。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直角上箭头 11"/>
          <p:cNvSpPr/>
          <p:nvPr/>
        </p:nvSpPr>
        <p:spPr>
          <a:xfrm rot="5400000">
            <a:off x="771795" y="4742794"/>
            <a:ext cx="979718" cy="651690"/>
          </a:xfrm>
          <a:prstGeom prst="bentUpArrow">
            <a:avLst>
              <a:gd name="adj1" fmla="val 29454"/>
              <a:gd name="adj2" fmla="val 37249"/>
              <a:gd name="adj3" fmla="val 25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254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8.2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Nova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3340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Libvirt</a:t>
            </a:r>
            <a:r>
              <a:rPr lang="zh-CN" altLang="en-US" sz="2400" b="1">
                <a:solidFill>
                  <a:schemeClr val="accent6"/>
                </a:solidFill>
              </a:rPr>
              <a:t>主要支持的功能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323850" y="1454390"/>
            <a:ext cx="2390321" cy="71290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虚拟机管理</a:t>
            </a: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23850" y="2359563"/>
            <a:ext cx="2390321" cy="7129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远程机器支持</a:t>
            </a: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23850" y="3264736"/>
            <a:ext cx="2390321" cy="71290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存储管理</a:t>
            </a: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23850" y="4169909"/>
            <a:ext cx="2390321" cy="7129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网络接口管理</a:t>
            </a:r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23850" y="5075082"/>
            <a:ext cx="2390321" cy="71290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虚拟</a:t>
            </a:r>
            <a:r>
              <a:rPr lang="en-US" altLang="zh-CN"/>
              <a:t>NAT</a:t>
            </a:r>
            <a:r>
              <a:rPr lang="zh-CN" altLang="en-US"/>
              <a:t>和基于路由的网络</a:t>
            </a: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917371" y="1454390"/>
            <a:ext cx="5548993" cy="71290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998382" y="1520098"/>
            <a:ext cx="5467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/>
              <a:t>包括不同的领域生命周期操作</a:t>
            </a:r>
            <a:r>
              <a:rPr lang="zh-CN" altLang="en-US" smtClean="0"/>
              <a:t>，，</a:t>
            </a:r>
            <a:r>
              <a:rPr lang="zh-CN" altLang="en-US"/>
              <a:t>支持多种设备类型的热插拔操作</a:t>
            </a:r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917371" y="2359563"/>
            <a:ext cx="5548993" cy="71290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998382" y="2425271"/>
            <a:ext cx="5467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/>
              <a:t>只要机器上运行了</a:t>
            </a:r>
            <a:r>
              <a:rPr lang="en-US" altLang="zh-CN"/>
              <a:t>Libvirt </a:t>
            </a:r>
            <a:r>
              <a:rPr lang="en-US" altLang="zh-CN" smtClean="0"/>
              <a:t>Daemon</a:t>
            </a:r>
            <a:r>
              <a:rPr lang="zh-CN" altLang="en-US"/>
              <a:t>，所有的</a:t>
            </a:r>
            <a:r>
              <a:rPr lang="en-US" altLang="zh-CN"/>
              <a:t>Libvirt</a:t>
            </a:r>
            <a:r>
              <a:rPr lang="zh-CN" altLang="en-US"/>
              <a:t>功能就都可以访问和</a:t>
            </a:r>
            <a:r>
              <a:rPr lang="zh-CN" altLang="en-US" smtClean="0"/>
              <a:t>使用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917371" y="3265606"/>
            <a:ext cx="5548993" cy="71290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998382" y="3331314"/>
            <a:ext cx="5467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/>
              <a:t>任何运行了</a:t>
            </a:r>
            <a:r>
              <a:rPr lang="en-US" altLang="zh-CN"/>
              <a:t>Libvirt Daemon</a:t>
            </a:r>
            <a:r>
              <a:rPr lang="zh-CN" altLang="en-US"/>
              <a:t>的主机都可以用来管理不同类型的存储</a:t>
            </a:r>
            <a:r>
              <a:rPr lang="en-US" altLang="zh-CN"/>
              <a:t>,</a:t>
            </a:r>
            <a:r>
              <a:rPr lang="zh-CN" altLang="en-US"/>
              <a:t>创建不同格式的文件镜像</a:t>
            </a:r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2917371" y="4170779"/>
            <a:ext cx="5548993" cy="71290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2998382" y="4236487"/>
            <a:ext cx="5467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/>
              <a:t>任何运行了</a:t>
            </a:r>
            <a:r>
              <a:rPr lang="en-US" altLang="zh-CN"/>
              <a:t>Libvirt Daemon</a:t>
            </a:r>
            <a:r>
              <a:rPr lang="zh-CN" altLang="en-US"/>
              <a:t>的主机都可以用来管理物理和逻辑的网络</a:t>
            </a:r>
            <a:r>
              <a:rPr lang="zh-CN" altLang="en-US" smtClean="0"/>
              <a:t>接口。</a:t>
            </a:r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2917371" y="5075952"/>
            <a:ext cx="5548993" cy="71290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2998382" y="5141660"/>
            <a:ext cx="5467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/>
              <a:t>任何运行了</a:t>
            </a:r>
            <a:r>
              <a:rPr lang="en-US" altLang="zh-CN"/>
              <a:t>Libvirt Daemon</a:t>
            </a:r>
            <a:r>
              <a:rPr lang="zh-CN" altLang="en-US"/>
              <a:t>的主机都可以用来管理和创建虚拟网络。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254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8.2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Nova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2417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Libvirt</a:t>
            </a:r>
            <a:r>
              <a:rPr lang="zh-CN" altLang="en-US" sz="2400" b="1">
                <a:solidFill>
                  <a:schemeClr val="accent6"/>
                </a:solidFill>
              </a:rPr>
              <a:t>体系结构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425648" y="1307857"/>
            <a:ext cx="871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mtClean="0"/>
              <a:t>没有</a:t>
            </a:r>
            <a:r>
              <a:rPr lang="zh-CN" altLang="en-US"/>
              <a:t>使用</a:t>
            </a:r>
            <a:r>
              <a:rPr lang="en-US" altLang="zh-CN"/>
              <a:t>Libvirt</a:t>
            </a:r>
            <a:r>
              <a:rPr lang="zh-CN" altLang="en-US"/>
              <a:t>的虚拟机管理</a:t>
            </a:r>
            <a:r>
              <a:rPr lang="zh-CN" altLang="en-US" smtClean="0"/>
              <a:t>方式</a:t>
            </a:r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88822" y="1987327"/>
            <a:ext cx="2395922" cy="889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smtClean="0"/>
              <a:t>虚拟机</a:t>
            </a:r>
            <a:endParaRPr lang="en-US" altLang="zh-CN" sz="2000" smtClean="0"/>
          </a:p>
          <a:p>
            <a:pPr algn="ctr"/>
            <a:r>
              <a:rPr lang="zh-CN" altLang="en-US" sz="2000" smtClean="0"/>
              <a:t>（</a:t>
            </a:r>
            <a:r>
              <a:rPr lang="en-US" altLang="zh-CN" sz="2000" smtClean="0"/>
              <a:t>guest OS</a:t>
            </a:r>
            <a:r>
              <a:rPr lang="zh-CN" altLang="en-US" sz="2000" smtClean="0"/>
              <a:t>）</a:t>
            </a:r>
            <a:endParaRPr lang="zh-CN" altLang="en-US" sz="2000"/>
          </a:p>
        </p:txBody>
      </p:sp>
      <p:sp>
        <p:nvSpPr>
          <p:cNvPr id="9" name="矩形 8"/>
          <p:cNvSpPr/>
          <p:nvPr/>
        </p:nvSpPr>
        <p:spPr>
          <a:xfrm>
            <a:off x="2884744" y="1987327"/>
            <a:ext cx="2395922" cy="889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/>
              <a:t>虚拟机</a:t>
            </a:r>
            <a:endParaRPr lang="en-US" altLang="zh-CN" sz="2000"/>
          </a:p>
          <a:p>
            <a:pPr algn="ctr"/>
            <a:r>
              <a:rPr lang="zh-CN" altLang="en-US" sz="2000"/>
              <a:t>（</a:t>
            </a:r>
            <a:r>
              <a:rPr lang="en-US" altLang="zh-CN" sz="2000"/>
              <a:t>guest OS</a:t>
            </a:r>
            <a:r>
              <a:rPr lang="zh-CN" altLang="en-US" sz="2000"/>
              <a:t>）</a:t>
            </a:r>
            <a:endParaRPr lang="zh-CN" altLang="en-US" sz="2000"/>
          </a:p>
        </p:txBody>
      </p:sp>
      <p:sp>
        <p:nvSpPr>
          <p:cNvPr id="10" name="矩形 9"/>
          <p:cNvSpPr/>
          <p:nvPr/>
        </p:nvSpPr>
        <p:spPr>
          <a:xfrm>
            <a:off x="488822" y="2876327"/>
            <a:ext cx="7842378" cy="889000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Hypervisor</a:t>
            </a:r>
            <a:endParaRPr lang="zh-CN" altLang="en-US" sz="2000"/>
          </a:p>
        </p:txBody>
      </p:sp>
      <p:sp>
        <p:nvSpPr>
          <p:cNvPr id="11" name="矩形 10"/>
          <p:cNvSpPr/>
          <p:nvPr/>
        </p:nvSpPr>
        <p:spPr>
          <a:xfrm>
            <a:off x="488822" y="3765327"/>
            <a:ext cx="7842378" cy="889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Linux </a:t>
            </a:r>
            <a:r>
              <a:rPr lang="zh-CN" altLang="en-US" sz="2000" smtClean="0"/>
              <a:t>主机（</a:t>
            </a:r>
            <a:r>
              <a:rPr lang="en-US" altLang="zh-CN" sz="2000" smtClean="0"/>
              <a:t>Domain 0</a:t>
            </a:r>
            <a:r>
              <a:rPr lang="zh-CN" altLang="en-US" sz="2000" smtClean="0"/>
              <a:t>）</a:t>
            </a:r>
            <a:endParaRPr lang="zh-CN" altLang="en-US" sz="2000"/>
          </a:p>
        </p:txBody>
      </p:sp>
      <p:sp>
        <p:nvSpPr>
          <p:cNvPr id="12" name="矩形 11"/>
          <p:cNvSpPr/>
          <p:nvPr/>
        </p:nvSpPr>
        <p:spPr>
          <a:xfrm>
            <a:off x="488822" y="4654327"/>
            <a:ext cx="7842378" cy="889000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smtClean="0"/>
              <a:t>物理机节点</a:t>
            </a:r>
            <a:endParaRPr lang="zh-CN" alt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254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8.2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Nova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2417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Libvirt</a:t>
            </a:r>
            <a:r>
              <a:rPr lang="zh-CN" altLang="en-US" sz="2400" b="1">
                <a:solidFill>
                  <a:schemeClr val="accent6"/>
                </a:solidFill>
              </a:rPr>
              <a:t>体系结构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488822" y="2699366"/>
            <a:ext cx="2395922" cy="8280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Libvirt</a:t>
            </a:r>
            <a:endParaRPr lang="zh-CN" altLang="en-US" sz="2000"/>
          </a:p>
        </p:txBody>
      </p:sp>
      <p:sp>
        <p:nvSpPr>
          <p:cNvPr id="9" name="矩形 8"/>
          <p:cNvSpPr/>
          <p:nvPr/>
        </p:nvSpPr>
        <p:spPr>
          <a:xfrm>
            <a:off x="5121138" y="2783017"/>
            <a:ext cx="1605031" cy="7443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QEMU</a:t>
            </a:r>
            <a:endParaRPr lang="en-US" altLang="zh-CN" sz="2000" smtClean="0"/>
          </a:p>
          <a:p>
            <a:pPr algn="ctr"/>
            <a:r>
              <a:rPr lang="en-US" altLang="zh-CN" sz="2000"/>
              <a:t>driver</a:t>
            </a:r>
            <a:endParaRPr lang="zh-CN" altLang="en-US" sz="2000"/>
          </a:p>
        </p:txBody>
      </p:sp>
      <p:sp>
        <p:nvSpPr>
          <p:cNvPr id="10" name="矩形 9"/>
          <p:cNvSpPr/>
          <p:nvPr/>
        </p:nvSpPr>
        <p:spPr>
          <a:xfrm>
            <a:off x="488822" y="3527398"/>
            <a:ext cx="7842378" cy="785826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Libvirt API</a:t>
            </a:r>
            <a:endParaRPr lang="zh-CN" altLang="en-US" sz="2000"/>
          </a:p>
        </p:txBody>
      </p:sp>
      <p:sp>
        <p:nvSpPr>
          <p:cNvPr id="11" name="矩形 10"/>
          <p:cNvSpPr/>
          <p:nvPr/>
        </p:nvSpPr>
        <p:spPr>
          <a:xfrm>
            <a:off x="488822" y="4313224"/>
            <a:ext cx="7842378" cy="7858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Linux </a:t>
            </a:r>
            <a:r>
              <a:rPr lang="zh-CN" altLang="en-US" sz="2000" smtClean="0"/>
              <a:t>主机（</a:t>
            </a:r>
            <a:r>
              <a:rPr lang="en-US" altLang="zh-CN" sz="2000" smtClean="0"/>
              <a:t>Domain 0</a:t>
            </a:r>
            <a:r>
              <a:rPr lang="zh-CN" altLang="en-US" sz="2000" smtClean="0"/>
              <a:t>）</a:t>
            </a:r>
            <a:endParaRPr lang="zh-CN" altLang="en-US" sz="2000"/>
          </a:p>
        </p:txBody>
      </p:sp>
      <p:sp>
        <p:nvSpPr>
          <p:cNvPr id="12" name="矩形 11"/>
          <p:cNvSpPr/>
          <p:nvPr/>
        </p:nvSpPr>
        <p:spPr>
          <a:xfrm>
            <a:off x="488822" y="5099050"/>
            <a:ext cx="7842378" cy="785826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smtClean="0"/>
              <a:t>物理机节点</a:t>
            </a:r>
            <a:endParaRPr lang="zh-CN" altLang="en-US" sz="2000"/>
          </a:p>
        </p:txBody>
      </p:sp>
      <p:sp>
        <p:nvSpPr>
          <p:cNvPr id="16" name="矩形 15"/>
          <p:cNvSpPr/>
          <p:nvPr/>
        </p:nvSpPr>
        <p:spPr>
          <a:xfrm>
            <a:off x="6726169" y="2783017"/>
            <a:ext cx="1605031" cy="7443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Xen</a:t>
            </a:r>
            <a:endParaRPr lang="en-US" altLang="zh-CN" sz="2000" smtClean="0"/>
          </a:p>
          <a:p>
            <a:pPr algn="ctr"/>
            <a:r>
              <a:rPr lang="en-US" altLang="zh-CN" sz="2000" smtClean="0"/>
              <a:t>driver</a:t>
            </a:r>
            <a:endParaRPr lang="zh-CN" altLang="en-US" sz="2000"/>
          </a:p>
        </p:txBody>
      </p:sp>
      <p:sp>
        <p:nvSpPr>
          <p:cNvPr id="17" name="矩形 16"/>
          <p:cNvSpPr/>
          <p:nvPr/>
        </p:nvSpPr>
        <p:spPr>
          <a:xfrm>
            <a:off x="5121138" y="2059651"/>
            <a:ext cx="1605031" cy="7233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QEMU</a:t>
            </a:r>
            <a:endParaRPr lang="en-US" altLang="zh-CN" sz="2000" smtClean="0"/>
          </a:p>
        </p:txBody>
      </p:sp>
      <p:sp>
        <p:nvSpPr>
          <p:cNvPr id="18" name="矩形 17"/>
          <p:cNvSpPr/>
          <p:nvPr/>
        </p:nvSpPr>
        <p:spPr>
          <a:xfrm>
            <a:off x="6726169" y="2059651"/>
            <a:ext cx="1605031" cy="7233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Xen</a:t>
            </a:r>
            <a:endParaRPr lang="zh-CN" altLang="en-US" sz="2000"/>
          </a:p>
        </p:txBody>
      </p:sp>
      <p:sp>
        <p:nvSpPr>
          <p:cNvPr id="19" name="矩形 18"/>
          <p:cNvSpPr/>
          <p:nvPr/>
        </p:nvSpPr>
        <p:spPr>
          <a:xfrm>
            <a:off x="5121139" y="1336285"/>
            <a:ext cx="1294176" cy="723366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Domain</a:t>
            </a:r>
            <a:endParaRPr lang="zh-CN" altLang="en-US" sz="2000"/>
          </a:p>
        </p:txBody>
      </p:sp>
      <p:sp>
        <p:nvSpPr>
          <p:cNvPr id="20" name="矩形 19"/>
          <p:cNvSpPr/>
          <p:nvPr/>
        </p:nvSpPr>
        <p:spPr>
          <a:xfrm>
            <a:off x="6726170" y="1336285"/>
            <a:ext cx="1294176" cy="723366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Domain</a:t>
            </a:r>
            <a:endParaRPr lang="zh-CN" altLang="en-US" sz="2000"/>
          </a:p>
        </p:txBody>
      </p:sp>
      <p:sp>
        <p:nvSpPr>
          <p:cNvPr id="3" name="矩形 2"/>
          <p:cNvSpPr/>
          <p:nvPr/>
        </p:nvSpPr>
        <p:spPr>
          <a:xfrm>
            <a:off x="442333" y="1335432"/>
            <a:ext cx="4085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Libvirt API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与相关驱动程序的层次结构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488821" y="3043948"/>
            <a:ext cx="2022149" cy="126927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Hypervisor</a:t>
            </a:r>
            <a:endParaRPr lang="zh-CN" altLang="en-US" sz="2000"/>
          </a:p>
        </p:txBody>
      </p:sp>
      <p:sp>
        <p:nvSpPr>
          <p:cNvPr id="18" name="矩形 17"/>
          <p:cNvSpPr/>
          <p:nvPr/>
        </p:nvSpPr>
        <p:spPr>
          <a:xfrm>
            <a:off x="6309051" y="3043948"/>
            <a:ext cx="2022149" cy="126927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Hypervisor</a:t>
            </a:r>
            <a:endParaRPr lang="zh-CN" altLang="en-US" sz="200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254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8.2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Nova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2417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Libvirt</a:t>
            </a:r>
            <a:r>
              <a:rPr lang="zh-CN" altLang="en-US" sz="2400" b="1">
                <a:solidFill>
                  <a:schemeClr val="accent6"/>
                </a:solidFill>
              </a:rPr>
              <a:t>体系结构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404049" y="1327778"/>
            <a:ext cx="6054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）管理位于同一节点上的应用程序和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域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管理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应用程序通过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Libvirt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工作，以控制本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地域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8822" y="4313224"/>
            <a:ext cx="7842378" cy="7858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Linux </a:t>
            </a:r>
            <a:r>
              <a:rPr lang="zh-CN" altLang="en-US" sz="2000" smtClean="0"/>
              <a:t>主机（</a:t>
            </a:r>
            <a:r>
              <a:rPr lang="en-US" altLang="zh-CN" sz="2000" smtClean="0"/>
              <a:t>Domain 0</a:t>
            </a:r>
            <a:r>
              <a:rPr lang="zh-CN" altLang="en-US" sz="2000" smtClean="0"/>
              <a:t>）</a:t>
            </a:r>
            <a:endParaRPr lang="zh-CN" altLang="en-US" sz="2000"/>
          </a:p>
        </p:txBody>
      </p:sp>
      <p:sp>
        <p:nvSpPr>
          <p:cNvPr id="11" name="矩形 10"/>
          <p:cNvSpPr/>
          <p:nvPr/>
        </p:nvSpPr>
        <p:spPr>
          <a:xfrm>
            <a:off x="488822" y="5099050"/>
            <a:ext cx="7842378" cy="785826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smtClean="0"/>
              <a:t>物理机节点</a:t>
            </a:r>
            <a:endParaRPr lang="zh-CN" altLang="en-US" sz="2000"/>
          </a:p>
        </p:txBody>
      </p:sp>
      <p:sp>
        <p:nvSpPr>
          <p:cNvPr id="12" name="矩形 11"/>
          <p:cNvSpPr/>
          <p:nvPr/>
        </p:nvSpPr>
        <p:spPr>
          <a:xfrm>
            <a:off x="2027336" y="3835724"/>
            <a:ext cx="4765350" cy="477500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Libvirt</a:t>
            </a:r>
            <a:endParaRPr lang="zh-CN" altLang="en-US" sz="2000"/>
          </a:p>
        </p:txBody>
      </p:sp>
      <p:sp>
        <p:nvSpPr>
          <p:cNvPr id="16" name="矩形 15"/>
          <p:cNvSpPr/>
          <p:nvPr/>
        </p:nvSpPr>
        <p:spPr>
          <a:xfrm>
            <a:off x="3536822" y="3043948"/>
            <a:ext cx="1746378" cy="7858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Mgmt</a:t>
            </a:r>
            <a:endParaRPr lang="en-US" altLang="zh-CN" sz="2000" smtClean="0"/>
          </a:p>
          <a:p>
            <a:pPr algn="ctr"/>
            <a:r>
              <a:rPr lang="en-US" altLang="zh-CN" sz="2000"/>
              <a:t>app</a:t>
            </a:r>
            <a:endParaRPr lang="zh-CN" altLang="en-US" sz="2000"/>
          </a:p>
        </p:txBody>
      </p:sp>
      <p:sp>
        <p:nvSpPr>
          <p:cNvPr id="19" name="矩形 18"/>
          <p:cNvSpPr/>
          <p:nvPr/>
        </p:nvSpPr>
        <p:spPr>
          <a:xfrm>
            <a:off x="488820" y="2566448"/>
            <a:ext cx="1509485" cy="477500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Domain</a:t>
            </a:r>
            <a:endParaRPr lang="zh-CN" altLang="en-US" sz="2000"/>
          </a:p>
        </p:txBody>
      </p:sp>
      <p:sp>
        <p:nvSpPr>
          <p:cNvPr id="20" name="矩形 19"/>
          <p:cNvSpPr/>
          <p:nvPr/>
        </p:nvSpPr>
        <p:spPr>
          <a:xfrm>
            <a:off x="6802084" y="2566448"/>
            <a:ext cx="1509485" cy="477500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Domain</a:t>
            </a:r>
            <a:endParaRPr lang="zh-CN" alt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6865257" y="3107932"/>
            <a:ext cx="1843314" cy="10697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CN" sz="2000" smtClean="0"/>
              <a:t>Hypervisor</a:t>
            </a:r>
            <a:endParaRPr lang="zh-CN" altLang="en-US" sz="200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254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8.2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Nova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2417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Libvirt</a:t>
            </a:r>
            <a:r>
              <a:rPr lang="zh-CN" altLang="en-US" sz="2400" b="1">
                <a:solidFill>
                  <a:schemeClr val="accent6"/>
                </a:solidFill>
              </a:rPr>
              <a:t>体系结构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404049" y="1327778"/>
            <a:ext cx="83045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管理位于不同节点上的应用程序和域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该管理应用程序通过一种通用协议从本地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Llibvirt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连接到远程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Libvirt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118879" y="4177633"/>
            <a:ext cx="3589692" cy="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Linux </a:t>
            </a:r>
            <a:r>
              <a:rPr lang="en-US" altLang="zh-CN" sz="2000"/>
              <a:t>host</a:t>
            </a:r>
            <a:r>
              <a:rPr lang="zh-CN" altLang="en-US" sz="2000" smtClean="0"/>
              <a:t> （</a:t>
            </a:r>
            <a:r>
              <a:rPr lang="en-US" altLang="zh-CN" sz="2000" smtClean="0"/>
              <a:t>Domain 0</a:t>
            </a:r>
            <a:r>
              <a:rPr lang="zh-CN" altLang="en-US" sz="2000" smtClean="0"/>
              <a:t>）</a:t>
            </a:r>
            <a:endParaRPr lang="zh-CN" altLang="en-US" sz="2000"/>
          </a:p>
        </p:txBody>
      </p:sp>
      <p:sp>
        <p:nvSpPr>
          <p:cNvPr id="10" name="矩形 9"/>
          <p:cNvSpPr/>
          <p:nvPr/>
        </p:nvSpPr>
        <p:spPr>
          <a:xfrm>
            <a:off x="5118879" y="4791768"/>
            <a:ext cx="3589692" cy="614135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smtClean="0"/>
              <a:t>物理机节点</a:t>
            </a:r>
            <a:endParaRPr lang="zh-CN" altLang="en-US" sz="2000"/>
          </a:p>
        </p:txBody>
      </p:sp>
      <p:sp>
        <p:nvSpPr>
          <p:cNvPr id="12" name="矩形 11"/>
          <p:cNvSpPr/>
          <p:nvPr/>
        </p:nvSpPr>
        <p:spPr>
          <a:xfrm>
            <a:off x="5118879" y="3563498"/>
            <a:ext cx="2544664" cy="614135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Libvirt</a:t>
            </a:r>
            <a:endParaRPr lang="zh-CN" altLang="en-US" sz="2000"/>
          </a:p>
        </p:txBody>
      </p:sp>
      <p:sp>
        <p:nvSpPr>
          <p:cNvPr id="17" name="矩形 16"/>
          <p:cNvSpPr/>
          <p:nvPr/>
        </p:nvSpPr>
        <p:spPr>
          <a:xfrm>
            <a:off x="7344229" y="2652366"/>
            <a:ext cx="1364341" cy="455566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Domain</a:t>
            </a:r>
            <a:endParaRPr lang="zh-CN" altLang="en-US" sz="2000"/>
          </a:p>
        </p:txBody>
      </p:sp>
      <p:sp>
        <p:nvSpPr>
          <p:cNvPr id="18" name="矩形 17"/>
          <p:cNvSpPr/>
          <p:nvPr/>
        </p:nvSpPr>
        <p:spPr>
          <a:xfrm>
            <a:off x="5309898" y="3107932"/>
            <a:ext cx="1364341" cy="4555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Libvirt</a:t>
            </a:r>
            <a:endParaRPr lang="en-US" altLang="zh-CN" sz="2000"/>
          </a:p>
        </p:txBody>
      </p:sp>
      <p:sp>
        <p:nvSpPr>
          <p:cNvPr id="19" name="矩形 18"/>
          <p:cNvSpPr/>
          <p:nvPr/>
        </p:nvSpPr>
        <p:spPr>
          <a:xfrm>
            <a:off x="404049" y="4177633"/>
            <a:ext cx="3589692" cy="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Linux host </a:t>
            </a:r>
            <a:r>
              <a:rPr lang="zh-CN" altLang="en-US" sz="2000" smtClean="0"/>
              <a:t>（</a:t>
            </a:r>
            <a:r>
              <a:rPr lang="en-US" altLang="zh-CN" sz="2000" smtClean="0"/>
              <a:t>Domain 0</a:t>
            </a:r>
            <a:r>
              <a:rPr lang="zh-CN" altLang="en-US" sz="2000" smtClean="0"/>
              <a:t>）</a:t>
            </a:r>
            <a:endParaRPr lang="zh-CN" altLang="en-US" sz="2000"/>
          </a:p>
        </p:txBody>
      </p:sp>
      <p:sp>
        <p:nvSpPr>
          <p:cNvPr id="20" name="矩形 19"/>
          <p:cNvSpPr/>
          <p:nvPr/>
        </p:nvSpPr>
        <p:spPr>
          <a:xfrm>
            <a:off x="404049" y="4791768"/>
            <a:ext cx="3589692" cy="614135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smtClean="0"/>
              <a:t>物理机节点</a:t>
            </a:r>
            <a:endParaRPr lang="zh-CN" altLang="en-US" sz="2000"/>
          </a:p>
        </p:txBody>
      </p:sp>
      <p:sp>
        <p:nvSpPr>
          <p:cNvPr id="21" name="矩形 20"/>
          <p:cNvSpPr/>
          <p:nvPr/>
        </p:nvSpPr>
        <p:spPr>
          <a:xfrm>
            <a:off x="1449077" y="3563498"/>
            <a:ext cx="2544664" cy="614135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Libvirt</a:t>
            </a:r>
            <a:endParaRPr lang="zh-CN" altLang="en-US" sz="2000"/>
          </a:p>
        </p:txBody>
      </p:sp>
      <p:sp>
        <p:nvSpPr>
          <p:cNvPr id="22" name="矩形 21"/>
          <p:cNvSpPr/>
          <p:nvPr/>
        </p:nvSpPr>
        <p:spPr>
          <a:xfrm>
            <a:off x="1449077" y="2652367"/>
            <a:ext cx="2544664" cy="9111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Mgmt</a:t>
            </a:r>
            <a:endParaRPr lang="en-US" altLang="zh-CN" sz="2000" smtClean="0"/>
          </a:p>
          <a:p>
            <a:pPr algn="ctr"/>
            <a:r>
              <a:rPr lang="en-US" altLang="zh-CN" sz="2000"/>
              <a:t>app</a:t>
            </a:r>
            <a:endParaRPr lang="zh-CN" altLang="en-US" sz="2000"/>
          </a:p>
        </p:txBody>
      </p:sp>
      <p:cxnSp>
        <p:nvCxnSpPr>
          <p:cNvPr id="5" name="直接连接符 4"/>
          <p:cNvCxnSpPr>
            <a:stCxn id="21" idx="3"/>
            <a:endCxn id="12" idx="1"/>
          </p:cNvCxnSpPr>
          <p:nvPr/>
        </p:nvCxnSpPr>
        <p:spPr>
          <a:xfrm>
            <a:off x="3993741" y="3870566"/>
            <a:ext cx="112513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任意多边形 5"/>
          <p:cNvSpPr/>
          <p:nvPr/>
        </p:nvSpPr>
        <p:spPr>
          <a:xfrm>
            <a:off x="2206171" y="5399314"/>
            <a:ext cx="4876800" cy="377372"/>
          </a:xfrm>
          <a:custGeom>
            <a:avLst/>
            <a:gdLst>
              <a:gd name="connsiteX0" fmla="*/ 0 w 4876800"/>
              <a:gd name="connsiteY0" fmla="*/ 0 h 377372"/>
              <a:gd name="connsiteX1" fmla="*/ 0 w 4876800"/>
              <a:gd name="connsiteY1" fmla="*/ 377372 h 377372"/>
              <a:gd name="connsiteX2" fmla="*/ 4876800 w 4876800"/>
              <a:gd name="connsiteY2" fmla="*/ 377372 h 377372"/>
              <a:gd name="connsiteX3" fmla="*/ 4876800 w 4876800"/>
              <a:gd name="connsiteY3" fmla="*/ 14515 h 377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6800" h="377372">
                <a:moveTo>
                  <a:pt x="0" y="0"/>
                </a:moveTo>
                <a:lnTo>
                  <a:pt x="0" y="377372"/>
                </a:lnTo>
                <a:lnTo>
                  <a:pt x="4876800" y="377372"/>
                </a:lnTo>
                <a:lnTo>
                  <a:pt x="4876800" y="14515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005530" y="5588000"/>
            <a:ext cx="113293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Network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97874" y="2848517"/>
            <a:ext cx="4339650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rgbClr val="96C527"/>
                </a:solidFill>
              </a:rPr>
              <a:t>本章未完待续</a:t>
            </a:r>
            <a:endParaRPr lang="zh-CN" altLang="en-US" sz="5400" b="1" dirty="0">
              <a:solidFill>
                <a:srgbClr val="96C52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019300"/>
            <a:ext cx="9144000" cy="48387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1026" y="2942497"/>
            <a:ext cx="79438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教授、博导、学科带头人，清华大学博士。现任中国云计算专家咨询委员会秘书长、中国信息协会大数据分会副会长、工业与信息化部云计算研究中心专家。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主持完成科研项目</a:t>
            </a:r>
            <a:r>
              <a:rPr lang="en-US" altLang="zh-CN" sz="1600" dirty="0" smtClean="0">
                <a:solidFill>
                  <a:prstClr val="white"/>
                </a:solidFill>
              </a:rPr>
              <a:t>25</a:t>
            </a:r>
            <a:r>
              <a:rPr lang="zh-CN" altLang="en-US" sz="1600" dirty="0" smtClean="0">
                <a:solidFill>
                  <a:prstClr val="white"/>
                </a:solidFill>
              </a:rPr>
              <a:t>项，发表论文</a:t>
            </a:r>
            <a:r>
              <a:rPr lang="en-US" altLang="zh-CN" sz="1600" dirty="0" smtClean="0">
                <a:solidFill>
                  <a:prstClr val="white"/>
                </a:solidFill>
              </a:rPr>
              <a:t>80</a:t>
            </a:r>
            <a:r>
              <a:rPr lang="zh-CN" altLang="en-US" sz="1600" dirty="0" smtClean="0">
                <a:solidFill>
                  <a:prstClr val="white"/>
                </a:solidFill>
              </a:rPr>
              <a:t>余篇，出版专业书籍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15</a:t>
            </a:r>
            <a:r>
              <a:rPr lang="zh-CN" altLang="en-US" sz="1600" dirty="0" smtClean="0">
                <a:solidFill>
                  <a:prstClr val="white"/>
                </a:solidFill>
              </a:rPr>
              <a:t>本。获部级科技进步二等奖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项、三等奖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项。主编了国内第一本云计算教材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云计算</a:t>
            </a:r>
            <a:r>
              <a:rPr lang="en-US" altLang="zh-CN" sz="1600" dirty="0" smtClean="0">
                <a:solidFill>
                  <a:prstClr val="white"/>
                </a:solidFill>
              </a:rPr>
              <a:t>》</a:t>
            </a:r>
            <a:r>
              <a:rPr lang="zh-CN" altLang="en-US" sz="1600" dirty="0" smtClean="0">
                <a:solidFill>
                  <a:prstClr val="white"/>
                </a:solidFill>
              </a:rPr>
              <a:t>和第一本云计算编程书籍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实战</a:t>
            </a:r>
            <a:r>
              <a:rPr lang="en-US" altLang="zh-CN" sz="1600" dirty="0" smtClean="0">
                <a:solidFill>
                  <a:prstClr val="white"/>
                </a:solidFill>
              </a:rPr>
              <a:t>Hadoop》</a:t>
            </a:r>
            <a:r>
              <a:rPr lang="zh-CN" altLang="en-US" sz="1600" dirty="0" smtClean="0">
                <a:solidFill>
                  <a:prstClr val="white"/>
                </a:solidFill>
              </a:rPr>
              <a:t>。创办了知名的中国云计算（</a:t>
            </a:r>
            <a:r>
              <a:rPr lang="en-US" altLang="zh-CN" sz="1600" dirty="0" smtClean="0">
                <a:solidFill>
                  <a:prstClr val="white"/>
                </a:solidFill>
              </a:rPr>
              <a:t>chinacloud.cn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）和中国大数据（</a:t>
            </a:r>
            <a:r>
              <a:rPr lang="en-US" altLang="zh-CN" sz="1600" dirty="0" smtClean="0">
                <a:solidFill>
                  <a:prstClr val="white"/>
                </a:solidFill>
              </a:rPr>
              <a:t>thebigdata.cn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）网站。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曾率队夺得</a:t>
            </a:r>
            <a:r>
              <a:rPr lang="en-US" altLang="zh-CN" sz="1600" dirty="0" smtClean="0">
                <a:solidFill>
                  <a:prstClr val="white"/>
                </a:solidFill>
              </a:rPr>
              <a:t>2002 </a:t>
            </a:r>
            <a:r>
              <a:rPr lang="en-US" altLang="zh-CN" sz="1600" dirty="0" err="1" smtClean="0">
                <a:solidFill>
                  <a:prstClr val="white"/>
                </a:solidFill>
              </a:rPr>
              <a:t>PennySort</a:t>
            </a:r>
            <a:r>
              <a:rPr lang="zh-CN" altLang="en-US" sz="1600" dirty="0" smtClean="0">
                <a:solidFill>
                  <a:prstClr val="white"/>
                </a:solidFill>
              </a:rPr>
              <a:t>国际计算机排序比赛冠军，两次夺得全国高校科技比赛最高奖，并三次夺得清华大学科技比赛最高奖。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荣获“全军十大学习成才标兵”（排名第一）、南京“十大杰出青年”、江苏省“</a:t>
            </a:r>
            <a:r>
              <a:rPr lang="en-US" altLang="zh-CN" sz="1600" dirty="0" smtClean="0">
                <a:solidFill>
                  <a:prstClr val="white"/>
                </a:solidFill>
              </a:rPr>
              <a:t>333</a:t>
            </a:r>
            <a:r>
              <a:rPr lang="zh-CN" altLang="en-US" sz="1600" dirty="0" smtClean="0">
                <a:solidFill>
                  <a:prstClr val="white"/>
                </a:solidFill>
              </a:rPr>
              <a:t>高层次人才培养工程”中青年科学技术带头人、清华大学“学术新秀”等称号。</a:t>
            </a:r>
            <a:endParaRPr lang="zh-CN" altLang="en-US" sz="1600" dirty="0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79963" y="2234611"/>
            <a:ext cx="1362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prstClr val="white"/>
                </a:solidFill>
              </a:rPr>
              <a:t>刘 鹏</a:t>
            </a:r>
            <a:endParaRPr lang="zh-CN" altLang="en-US" sz="4000" b="1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933575"/>
            <a:ext cx="9144000" cy="123825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47" y="600076"/>
            <a:ext cx="1639695" cy="2342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椭圆 8"/>
          <p:cNvSpPr/>
          <p:nvPr/>
        </p:nvSpPr>
        <p:spPr>
          <a:xfrm>
            <a:off x="876300" y="31527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76300" y="38606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76300" y="53244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76300" y="60323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3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1158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6868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38303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68873" y="809784"/>
            <a:ext cx="2507615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6588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052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0678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78333" y="4718475"/>
            <a:ext cx="4467860" cy="4603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2003124" y="3836384"/>
            <a:ext cx="2494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48602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3987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/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/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/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/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/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/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/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/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/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/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/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/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/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/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/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/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/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/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/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/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/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/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/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/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/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/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/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/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/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/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/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/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/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/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/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/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/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/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/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/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/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/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/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/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/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/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/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/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/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/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/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/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/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/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/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/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/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/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/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/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/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/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/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/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/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/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/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/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/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/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/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/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/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/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/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/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/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/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/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/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/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/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/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/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/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/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/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/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/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/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/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/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/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/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/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/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/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/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/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/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/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/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/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/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/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/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/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/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/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/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/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/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/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/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/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/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/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/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/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/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/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/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/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/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/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/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/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/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/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/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/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/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/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/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/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/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/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/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/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/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/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/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/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/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/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/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/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/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/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/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/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/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/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/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/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/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/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/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/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/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/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/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/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3" y="3333424"/>
            <a:ext cx="3665518" cy="883650"/>
            <a:chOff x="4170230" y="1728222"/>
            <a:chExt cx="3047282" cy="673750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0" y="1728222"/>
              <a:ext cx="2454515" cy="445869"/>
              <a:chOff x="6359571" y="2096957"/>
              <a:chExt cx="3272686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  <a:endParaRPr lang="zh-CN" alt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06086" y="2273224"/>
                <a:ext cx="1626171" cy="4067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  <a:endPara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-24161" y="4555551"/>
            <a:ext cx="8864590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45386" y="4819474"/>
            <a:ext cx="417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prstClr val="white"/>
                </a:solidFill>
              </a:rPr>
              <a:t>谢谢观看</a:t>
            </a:r>
            <a:endParaRPr lang="en-US" altLang="zh-CN" sz="2800" dirty="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  <a:endParaRPr lang="zh-CN" altLang="en-US" sz="15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2" y="531690"/>
                <a:ext cx="4497545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/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/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/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/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/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/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/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/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/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/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/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/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/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/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/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/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/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/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/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/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/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>
              <a:fillRect/>
            </a:stretch>
          </p:blipFill>
          <p:spPr>
            <a:xfrm>
              <a:off x="1482164" y="3267008"/>
              <a:ext cx="1683537" cy="856531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/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/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/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/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/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/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/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/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/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/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/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5"/>
              <a:srcRect t="1412" r="13390"/>
              <a:stretch>
                <a:fillRect/>
              </a:stretch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prstClr val="white"/>
                </a:solidFill>
              </a:rPr>
              <a:t>第 </a:t>
            </a:r>
            <a:r>
              <a:rPr lang="en-US" altLang="zh-CN" sz="2000" smtClean="0">
                <a:solidFill>
                  <a:prstClr val="white"/>
                </a:solidFill>
              </a:rPr>
              <a:t>8 </a:t>
            </a:r>
            <a:r>
              <a:rPr lang="zh-CN" altLang="en-US" sz="2000" dirty="0">
                <a:solidFill>
                  <a:prstClr val="white"/>
                </a:solidFill>
              </a:rPr>
              <a:t>章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45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1408" r="742" b="7873"/>
          <a:stretch>
            <a:fillRect/>
          </a:stretch>
        </p:blipFill>
        <p:spPr>
          <a:xfrm>
            <a:off x="1929384" y="648153"/>
            <a:ext cx="7214616" cy="623161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3850" y="912258"/>
            <a:ext cx="839952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bg1"/>
                </a:solidFill>
              </a:rPr>
              <a:t>既是</a:t>
            </a:r>
            <a:r>
              <a:rPr lang="zh-CN" altLang="en-US">
                <a:solidFill>
                  <a:schemeClr val="bg1"/>
                </a:solidFill>
              </a:rPr>
              <a:t>一个</a:t>
            </a:r>
            <a:r>
              <a:rPr lang="zh-CN" altLang="en-US" b="1">
                <a:solidFill>
                  <a:srgbClr val="FFC000"/>
                </a:solidFill>
              </a:rPr>
              <a:t>社区</a:t>
            </a:r>
            <a:r>
              <a:rPr lang="zh-CN" altLang="en-US">
                <a:solidFill>
                  <a:schemeClr val="bg1"/>
                </a:solidFill>
              </a:rPr>
              <a:t>，也是一个</a:t>
            </a:r>
            <a:r>
              <a:rPr lang="zh-CN" altLang="en-US" b="1">
                <a:solidFill>
                  <a:srgbClr val="FFC000"/>
                </a:solidFill>
              </a:rPr>
              <a:t>项目</a:t>
            </a:r>
            <a:r>
              <a:rPr lang="zh-CN" altLang="en-US">
                <a:solidFill>
                  <a:schemeClr val="bg1"/>
                </a:solidFill>
              </a:rPr>
              <a:t>和一个</a:t>
            </a:r>
            <a:r>
              <a:rPr lang="zh-CN" altLang="en-US" b="1">
                <a:solidFill>
                  <a:srgbClr val="FFC000"/>
                </a:solidFill>
              </a:rPr>
              <a:t>开源软件</a:t>
            </a:r>
            <a:r>
              <a:rPr lang="zh-CN" altLang="en-US">
                <a:solidFill>
                  <a:schemeClr val="bg1"/>
                </a:solidFill>
              </a:rPr>
              <a:t>，提供了一个部署云的操作平台或工具集</a:t>
            </a:r>
            <a:r>
              <a:rPr lang="zh-CN" altLang="en-US" smtClean="0">
                <a:solidFill>
                  <a:schemeClr val="bg1"/>
                </a:solidFill>
              </a:rPr>
              <a:t>。用</a:t>
            </a:r>
            <a:r>
              <a:rPr lang="en-US" altLang="zh-CN">
                <a:solidFill>
                  <a:schemeClr val="bg1"/>
                </a:solidFill>
              </a:rPr>
              <a:t>OpenStack</a:t>
            </a:r>
            <a:r>
              <a:rPr lang="zh-CN" altLang="en-US">
                <a:solidFill>
                  <a:schemeClr val="bg1"/>
                </a:solidFill>
              </a:rPr>
              <a:t>易于构建虚拟计算或存储服务的云，既可以为公有云、私有云，也可以为大云、小云提供可扩展、灵活的云计算</a:t>
            </a:r>
            <a:r>
              <a:rPr lang="zh-CN" altLang="en-US" smtClean="0">
                <a:solidFill>
                  <a:schemeClr val="bg1"/>
                </a:solidFill>
              </a:rPr>
              <a:t>。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3850" y="143888"/>
            <a:ext cx="32274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>
                <a:solidFill>
                  <a:srgbClr val="FFC000"/>
                </a:solidFill>
              </a:rPr>
              <a:t>OpenStack</a:t>
            </a:r>
            <a:endParaRPr lang="zh-CN" altLang="en-US" sz="4400" b="1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17"/>
          <a:stretch>
            <a:fillRect/>
          </a:stretch>
        </p:blipFill>
        <p:spPr>
          <a:xfrm>
            <a:off x="0" y="0"/>
            <a:ext cx="9171432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2023667"/>
            <a:ext cx="9144000" cy="2848883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23850" y="2129517"/>
            <a:ext cx="31454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solidFill>
                  <a:srgbClr val="FFC000"/>
                </a:solidFill>
              </a:rPr>
              <a:t>Rackspace</a:t>
            </a:r>
            <a:r>
              <a:rPr lang="zh-CN" altLang="en-US" sz="3200" b="1">
                <a:solidFill>
                  <a:srgbClr val="FFC000"/>
                </a:solidFill>
              </a:rPr>
              <a:t>公司</a:t>
            </a:r>
            <a:endParaRPr lang="zh-CN" altLang="en-US" sz="3200" b="1">
              <a:solidFill>
                <a:srgbClr val="FFC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3850" y="3448109"/>
            <a:ext cx="34499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FFC000"/>
                </a:solidFill>
              </a:rPr>
              <a:t>美国宇航局</a:t>
            </a:r>
            <a:r>
              <a:rPr lang="en-US" altLang="zh-CN" sz="3200" b="1">
                <a:solidFill>
                  <a:srgbClr val="FFC000"/>
                </a:solidFill>
              </a:rPr>
              <a:t>NASA</a:t>
            </a:r>
            <a:endParaRPr lang="zh-CN" altLang="en-US" sz="3200" b="1">
              <a:solidFill>
                <a:srgbClr val="FFC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9004" y="2775848"/>
            <a:ext cx="280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“云文件”平台（</a:t>
            </a:r>
            <a:r>
              <a:rPr lang="en-US" altLang="zh-CN">
                <a:solidFill>
                  <a:schemeClr val="bg1"/>
                </a:solidFill>
              </a:rPr>
              <a:t>Swift</a:t>
            </a:r>
            <a:r>
              <a:rPr lang="zh-CN" altLang="en-US">
                <a:solidFill>
                  <a:schemeClr val="bg1"/>
                </a:solidFill>
              </a:rPr>
              <a:t>）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9004" y="4190870"/>
            <a:ext cx="2611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“星云”平台（</a:t>
            </a:r>
            <a:r>
              <a:rPr lang="en-US" altLang="zh-CN">
                <a:solidFill>
                  <a:schemeClr val="bg1"/>
                </a:solidFill>
              </a:rPr>
              <a:t>Nova</a:t>
            </a:r>
            <a:r>
              <a:rPr lang="zh-CN" altLang="en-US">
                <a:solidFill>
                  <a:schemeClr val="bg1"/>
                </a:solidFill>
              </a:rPr>
              <a:t>）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66360" y="2621596"/>
            <a:ext cx="5693399" cy="451095"/>
            <a:chOff x="2875069" y="1498375"/>
            <a:chExt cx="5693399" cy="410086"/>
          </a:xfrm>
        </p:grpSpPr>
        <p:sp>
          <p:nvSpPr>
            <p:cNvPr id="2" name="圆角矩形 1"/>
            <p:cNvSpPr/>
            <p:nvPr/>
          </p:nvSpPr>
          <p:spPr>
            <a:xfrm>
              <a:off x="2875069" y="151430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2951090" y="1498375"/>
              <a:ext cx="3709926" cy="377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8.1  OpenStack</a:t>
              </a:r>
              <a:r>
                <a:rPr lang="zh-CN" altLang="en-US" sz="2100" spc="225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背景介绍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866360" y="3305448"/>
            <a:ext cx="5693399" cy="433620"/>
            <a:chOff x="2875069" y="1970869"/>
            <a:chExt cx="5693399" cy="394200"/>
          </a:xfrm>
        </p:grpSpPr>
        <p:sp>
          <p:nvSpPr>
            <p:cNvPr id="41" name="圆角矩形 40"/>
            <p:cNvSpPr/>
            <p:nvPr/>
          </p:nvSpPr>
          <p:spPr>
            <a:xfrm>
              <a:off x="2875069" y="197086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2949618" y="1981649"/>
              <a:ext cx="2854820" cy="377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8.2  </a:t>
              </a:r>
              <a:r>
                <a:rPr lang="zh-CN" altLang="en-US" sz="2100" spc="225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计算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服务</a:t>
              </a:r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Nova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866360" y="3971825"/>
            <a:ext cx="5693399" cy="433620"/>
            <a:chOff x="2875069" y="2436473"/>
            <a:chExt cx="5693399" cy="394200"/>
          </a:xfrm>
        </p:grpSpPr>
        <p:sp>
          <p:nvSpPr>
            <p:cNvPr id="35" name="圆角矩形 34"/>
            <p:cNvSpPr/>
            <p:nvPr/>
          </p:nvSpPr>
          <p:spPr>
            <a:xfrm>
              <a:off x="2875069" y="243647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6" name="矩形 35"/>
            <p:cNvSpPr/>
            <p:nvPr/>
          </p:nvSpPr>
          <p:spPr>
            <a:xfrm>
              <a:off x="2949618" y="2447253"/>
              <a:ext cx="3440237" cy="377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8.3  </a:t>
              </a:r>
              <a:r>
                <a:rPr lang="zh-CN" altLang="en-US" sz="2100" spc="225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对象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存储服务</a:t>
              </a:r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Swift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866360" y="4638201"/>
            <a:ext cx="5693399" cy="433620"/>
            <a:chOff x="2875069" y="2902076"/>
            <a:chExt cx="5693399" cy="394200"/>
          </a:xfrm>
        </p:grpSpPr>
        <p:sp>
          <p:nvSpPr>
            <p:cNvPr id="39" name="圆角矩形 38"/>
            <p:cNvSpPr/>
            <p:nvPr/>
          </p:nvSpPr>
          <p:spPr>
            <a:xfrm>
              <a:off x="2875069" y="290207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0" name="矩形 39"/>
            <p:cNvSpPr/>
            <p:nvPr/>
          </p:nvSpPr>
          <p:spPr>
            <a:xfrm>
              <a:off x="2949618" y="2912857"/>
              <a:ext cx="5618850" cy="377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8.4  </a:t>
              </a:r>
              <a:r>
                <a:rPr lang="zh-CN" altLang="en-US" sz="2100" spc="3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镜像</a:t>
              </a:r>
              <a:r>
                <a:rPr lang="zh-CN" altLang="en-US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服务</a:t>
              </a:r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Glance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5394755" y="1911096"/>
            <a:ext cx="2404872" cy="35021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207008" y="1911096"/>
            <a:ext cx="2404872" cy="35021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4244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8.1  OpenStack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背景介绍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04362" y="2349703"/>
            <a:ext cx="1430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tx1">
                    <a:lumMod val="75000"/>
                    <a:lumOff val="25000"/>
                  </a:schemeClr>
                </a:solidFill>
              </a:rPr>
              <a:t>OpenStack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25104" y="4468085"/>
            <a:ext cx="199343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NASA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的计算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处理服务而开发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687878" y="4468084"/>
            <a:ext cx="1818626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Rackspace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开发的存储服务组件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530139" y="2383067"/>
            <a:ext cx="1786186" cy="1786186"/>
            <a:chOff x="859191" y="2464470"/>
            <a:chExt cx="1786186" cy="1786186"/>
          </a:xfrm>
        </p:grpSpPr>
        <p:sp>
          <p:nvSpPr>
            <p:cNvPr id="8" name="椭圆 7"/>
            <p:cNvSpPr/>
            <p:nvPr/>
          </p:nvSpPr>
          <p:spPr>
            <a:xfrm>
              <a:off x="924781" y="2530059"/>
              <a:ext cx="1655007" cy="1655007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859191" y="2464470"/>
              <a:ext cx="1786186" cy="1786186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1320016" y="3202070"/>
              <a:ext cx="86171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>
                  <a:solidFill>
                    <a:schemeClr val="bg1"/>
                  </a:solidFill>
                </a:rPr>
                <a:t>Nova</a:t>
              </a:r>
              <a:endParaRPr lang="zh-CN" altLang="en-US" sz="20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705511" y="2398880"/>
            <a:ext cx="1786186" cy="1786186"/>
            <a:chOff x="7278279" y="2464470"/>
            <a:chExt cx="1786186" cy="1786186"/>
          </a:xfrm>
        </p:grpSpPr>
        <p:sp>
          <p:nvSpPr>
            <p:cNvPr id="17" name="椭圆 16"/>
            <p:cNvSpPr/>
            <p:nvPr/>
          </p:nvSpPr>
          <p:spPr>
            <a:xfrm>
              <a:off x="7343869" y="2530059"/>
              <a:ext cx="1655007" cy="165500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7278279" y="2464470"/>
              <a:ext cx="1786186" cy="1786186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7739104" y="3202070"/>
              <a:ext cx="86171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>
                  <a:solidFill>
                    <a:schemeClr val="bg1"/>
                  </a:solidFill>
                </a:rPr>
                <a:t>Swift</a:t>
              </a:r>
              <a:endParaRPr lang="en-US" altLang="zh-CN" sz="2000" b="1">
                <a:solidFill>
                  <a:schemeClr val="bg1"/>
                </a:solidFill>
              </a:endParaRPr>
            </a:p>
          </p:txBody>
        </p:sp>
      </p:grpSp>
      <p:sp>
        <p:nvSpPr>
          <p:cNvPr id="12" name="十字形 11"/>
          <p:cNvSpPr/>
          <p:nvPr/>
        </p:nvSpPr>
        <p:spPr>
          <a:xfrm>
            <a:off x="4127500" y="2970213"/>
            <a:ext cx="774700" cy="774700"/>
          </a:xfrm>
          <a:prstGeom prst="plus">
            <a:avLst>
              <a:gd name="adj" fmla="val 39754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49494" y="2626291"/>
            <a:ext cx="557338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8.1  OpenStack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背景介绍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236672" y="3573151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494479" y="3445370"/>
            <a:ext cx="383470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/>
                </a:solidFill>
                <a:latin typeface="+mn-ea"/>
              </a:rPr>
              <a:t>8.1.1  OpenStack</a:t>
            </a:r>
            <a:r>
              <a:rPr lang="zh-CN" altLang="en-US" sz="2100" kern="500" spc="225">
                <a:solidFill>
                  <a:schemeClr val="bg1"/>
                </a:solidFill>
                <a:latin typeface="+mn-ea"/>
              </a:rPr>
              <a:t>是什么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94479" y="3937037"/>
            <a:ext cx="443102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8.1.2  OpenStack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的主要服务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4244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8.1  OpenStack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背景介绍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2768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OpenStack</a:t>
            </a:r>
            <a:r>
              <a:rPr lang="zh-CN" altLang="en-US" sz="2400" b="1">
                <a:solidFill>
                  <a:schemeClr val="accent6"/>
                </a:solidFill>
              </a:rPr>
              <a:t>是什么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/>
        </p:nvGrpSpPr>
        <p:grpSpPr>
          <a:xfrm>
            <a:off x="425649" y="1666404"/>
            <a:ext cx="8242102" cy="3838170"/>
            <a:chOff x="425649" y="1666404"/>
            <a:chExt cx="8242102" cy="3838170"/>
          </a:xfrm>
        </p:grpSpPr>
        <p:sp>
          <p:nvSpPr>
            <p:cNvPr id="5" name="圆角矩形 4"/>
            <p:cNvSpPr/>
            <p:nvPr/>
          </p:nvSpPr>
          <p:spPr>
            <a:xfrm>
              <a:off x="425649" y="1666404"/>
              <a:ext cx="8242102" cy="3838170"/>
            </a:xfrm>
            <a:prstGeom prst="roundRect">
              <a:avLst>
                <a:gd name="adj" fmla="val 5996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26" b="26168"/>
            <a:stretch>
              <a:fillRect/>
            </a:stretch>
          </p:blipFill>
          <p:spPr>
            <a:xfrm>
              <a:off x="2482834" y="1860291"/>
              <a:ext cx="4106101" cy="1609725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781944" y="3647694"/>
              <a:ext cx="752951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OpenStack</a:t>
              </a:r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是一个管理计算、存储和网络资源的数据中心云计算开放平台，通过一个仪表板，为管理员提供了所有的管理控制，同时通过</a:t>
              </a:r>
              <a:r>
                <a: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Web</a:t>
              </a:r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界面为其用户提供资源。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10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1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2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1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4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1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6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17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18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19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2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0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21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22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23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4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5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6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7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8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9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4402</Words>
  <Application>WPS 演示</Application>
  <PresentationFormat>全屏显示(4:3)</PresentationFormat>
  <Paragraphs>474</Paragraphs>
  <Slides>33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Arial Unicode MS</vt:lpstr>
      <vt:lpstr>Calibri</vt:lpstr>
      <vt:lpstr>Wingdings</vt:lpstr>
      <vt:lpstr>方正粗黑宋简体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YAYA</cp:lastModifiedBy>
  <cp:revision>286</cp:revision>
  <dcterms:created xsi:type="dcterms:W3CDTF">2015-10-22T05:46:00Z</dcterms:created>
  <dcterms:modified xsi:type="dcterms:W3CDTF">2021-03-17T01:53:51Z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