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60" r:id="rId4"/>
  </p:sldMasterIdLst>
  <p:notesMasterIdLst>
    <p:notesMasterId r:id="rId11"/>
  </p:notesMasterIdLst>
  <p:sldIdLst>
    <p:sldId id="813" r:id="rId5"/>
    <p:sldId id="814" r:id="rId6"/>
    <p:sldId id="815" r:id="rId7"/>
    <p:sldId id="732" r:id="rId8"/>
    <p:sldId id="816" r:id="rId9"/>
    <p:sldId id="781" r:id="rId10"/>
    <p:sldId id="783" r:id="rId12"/>
    <p:sldId id="785" r:id="rId13"/>
    <p:sldId id="787" r:id="rId14"/>
    <p:sldId id="788" r:id="rId15"/>
    <p:sldId id="789" r:id="rId16"/>
    <p:sldId id="791" r:id="rId17"/>
    <p:sldId id="818" r:id="rId18"/>
    <p:sldId id="819" r:id="rId19"/>
    <p:sldId id="792" r:id="rId20"/>
    <p:sldId id="793" r:id="rId21"/>
    <p:sldId id="794" r:id="rId22"/>
    <p:sldId id="795" r:id="rId23"/>
    <p:sldId id="735" r:id="rId24"/>
    <p:sldId id="797" r:id="rId25"/>
    <p:sldId id="727" r:id="rId26"/>
    <p:sldId id="798" r:id="rId27"/>
    <p:sldId id="736" r:id="rId28"/>
    <p:sldId id="799" r:id="rId29"/>
    <p:sldId id="737" r:id="rId30"/>
    <p:sldId id="800" r:id="rId31"/>
    <p:sldId id="801" r:id="rId32"/>
    <p:sldId id="802" r:id="rId33"/>
    <p:sldId id="817" r:id="rId34"/>
    <p:sldId id="850" r:id="rId35"/>
    <p:sldId id="851" r:id="rId36"/>
    <p:sldId id="853" r:id="rId37"/>
    <p:sldId id="723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542"/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0553" autoAdjust="0"/>
  </p:normalViewPr>
  <p:slideViewPr>
    <p:cSldViewPr snapToGrid="0" showGuides="1">
      <p:cViewPr varScale="1">
        <p:scale>
          <a:sx n="105" d="100"/>
          <a:sy n="105" d="100"/>
        </p:scale>
        <p:origin x="2148" y="108"/>
      </p:cViewPr>
      <p:guideLst>
        <p:guide orient="horz" pos="504"/>
        <p:guide pos="2880"/>
        <p:guide pos="226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目</a:t>
            </a:r>
            <a:endParaRPr lang="en-US" altLang="zh-CN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CN" altLang="en-US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录</a:t>
            </a:r>
            <a:r>
              <a:rPr lang="en-US" altLang="zh-CN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zh-CN" alt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37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37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37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》</a:t>
            </a:r>
            <a:r>
              <a:rPr lang="zh-CN" altLang="en-US" sz="1350" dirty="0">
                <a:solidFill>
                  <a:prstClr val="white"/>
                </a:solidFill>
              </a:rPr>
              <a:t>第三版配套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9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7.png"/><Relationship Id="rId29" Type="http://schemas.openxmlformats.org/officeDocument/2006/relationships/slideLayout" Target="../slideLayouts/slideLayout8.xml"/><Relationship Id="rId28" Type="http://schemas.openxmlformats.org/officeDocument/2006/relationships/image" Target="../media/image42.png"/><Relationship Id="rId27" Type="http://schemas.openxmlformats.org/officeDocument/2006/relationships/image" Target="../media/image41.png"/><Relationship Id="rId26" Type="http://schemas.openxmlformats.org/officeDocument/2006/relationships/image" Target="../media/image40.jpeg"/><Relationship Id="rId25" Type="http://schemas.openxmlformats.org/officeDocument/2006/relationships/image" Target="../media/image39.jpeg"/><Relationship Id="rId24" Type="http://schemas.openxmlformats.org/officeDocument/2006/relationships/image" Target="../media/image38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7.png"/><Relationship Id="rId21" Type="http://schemas.openxmlformats.org/officeDocument/2006/relationships/image" Target="../media/image36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5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4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3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2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1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6.png"/><Relationship Id="rId7" Type="http://schemas.openxmlformats.org/officeDocument/2006/relationships/tags" Target="../tags/tag4.xml"/><Relationship Id="rId6" Type="http://schemas.openxmlformats.org/officeDocument/2006/relationships/image" Target="../media/image45.png"/><Relationship Id="rId55" Type="http://schemas.openxmlformats.org/officeDocument/2006/relationships/slideLayout" Target="../slideLayouts/slideLayout8.xml"/><Relationship Id="rId54" Type="http://schemas.openxmlformats.org/officeDocument/2006/relationships/image" Target="../media/image73.png"/><Relationship Id="rId53" Type="http://schemas.openxmlformats.org/officeDocument/2006/relationships/tags" Target="../tags/tag23.xml"/><Relationship Id="rId52" Type="http://schemas.openxmlformats.org/officeDocument/2006/relationships/image" Target="../media/image72.png"/><Relationship Id="rId51" Type="http://schemas.openxmlformats.org/officeDocument/2006/relationships/image" Target="../media/image71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70.png"/><Relationship Id="rId48" Type="http://schemas.openxmlformats.org/officeDocument/2006/relationships/image" Target="../media/image69.png"/><Relationship Id="rId47" Type="http://schemas.openxmlformats.org/officeDocument/2006/relationships/image" Target="../media/image68.png"/><Relationship Id="rId46" Type="http://schemas.openxmlformats.org/officeDocument/2006/relationships/image" Target="../media/image67.png"/><Relationship Id="rId45" Type="http://schemas.openxmlformats.org/officeDocument/2006/relationships/image" Target="../media/image66.png"/><Relationship Id="rId44" Type="http://schemas.openxmlformats.org/officeDocument/2006/relationships/image" Target="../media/image65.png"/><Relationship Id="rId43" Type="http://schemas.openxmlformats.org/officeDocument/2006/relationships/image" Target="../media/image64.png"/><Relationship Id="rId42" Type="http://schemas.openxmlformats.org/officeDocument/2006/relationships/image" Target="../media/image63.png"/><Relationship Id="rId41" Type="http://schemas.openxmlformats.org/officeDocument/2006/relationships/tags" Target="../tags/tag21.xml"/><Relationship Id="rId40" Type="http://schemas.openxmlformats.org/officeDocument/2006/relationships/image" Target="../media/image62.png"/><Relationship Id="rId4" Type="http://schemas.openxmlformats.org/officeDocument/2006/relationships/image" Target="../media/image44.png"/><Relationship Id="rId39" Type="http://schemas.openxmlformats.org/officeDocument/2006/relationships/tags" Target="../tags/tag20.xml"/><Relationship Id="rId38" Type="http://schemas.openxmlformats.org/officeDocument/2006/relationships/image" Target="../media/image61.png"/><Relationship Id="rId37" Type="http://schemas.openxmlformats.org/officeDocument/2006/relationships/tags" Target="../tags/tag19.xml"/><Relationship Id="rId36" Type="http://schemas.openxmlformats.org/officeDocument/2006/relationships/image" Target="../media/image60.png"/><Relationship Id="rId35" Type="http://schemas.openxmlformats.org/officeDocument/2006/relationships/tags" Target="../tags/tag18.xml"/><Relationship Id="rId34" Type="http://schemas.openxmlformats.org/officeDocument/2006/relationships/image" Target="../media/image59.png"/><Relationship Id="rId33" Type="http://schemas.openxmlformats.org/officeDocument/2006/relationships/tags" Target="../tags/tag17.xml"/><Relationship Id="rId32" Type="http://schemas.openxmlformats.org/officeDocument/2006/relationships/image" Target="../media/image58.png"/><Relationship Id="rId31" Type="http://schemas.openxmlformats.org/officeDocument/2006/relationships/tags" Target="../tags/tag16.xml"/><Relationship Id="rId30" Type="http://schemas.openxmlformats.org/officeDocument/2006/relationships/image" Target="../media/image57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6.png"/><Relationship Id="rId27" Type="http://schemas.openxmlformats.org/officeDocument/2006/relationships/tags" Target="../tags/tag14.xml"/><Relationship Id="rId26" Type="http://schemas.openxmlformats.org/officeDocument/2006/relationships/image" Target="../media/image55.png"/><Relationship Id="rId25" Type="http://schemas.openxmlformats.org/officeDocument/2006/relationships/tags" Target="../tags/tag13.xml"/><Relationship Id="rId24" Type="http://schemas.openxmlformats.org/officeDocument/2006/relationships/image" Target="../media/image54.png"/><Relationship Id="rId23" Type="http://schemas.openxmlformats.org/officeDocument/2006/relationships/tags" Target="../tags/tag12.xml"/><Relationship Id="rId22" Type="http://schemas.openxmlformats.org/officeDocument/2006/relationships/image" Target="../media/image53.png"/><Relationship Id="rId21" Type="http://schemas.openxmlformats.org/officeDocument/2006/relationships/tags" Target="../tags/tag11.xml"/><Relationship Id="rId20" Type="http://schemas.openxmlformats.org/officeDocument/2006/relationships/image" Target="../media/image52.png"/><Relationship Id="rId2" Type="http://schemas.openxmlformats.org/officeDocument/2006/relationships/image" Target="../media/image43.png"/><Relationship Id="rId19" Type="http://schemas.openxmlformats.org/officeDocument/2006/relationships/tags" Target="../tags/tag10.xml"/><Relationship Id="rId18" Type="http://schemas.openxmlformats.org/officeDocument/2006/relationships/image" Target="../media/image51.png"/><Relationship Id="rId17" Type="http://schemas.openxmlformats.org/officeDocument/2006/relationships/tags" Target="../tags/tag9.xml"/><Relationship Id="rId16" Type="http://schemas.openxmlformats.org/officeDocument/2006/relationships/image" Target="../media/image50.png"/><Relationship Id="rId15" Type="http://schemas.openxmlformats.org/officeDocument/2006/relationships/tags" Target="../tags/tag8.xml"/><Relationship Id="rId14" Type="http://schemas.openxmlformats.org/officeDocument/2006/relationships/image" Target="../media/image49.png"/><Relationship Id="rId13" Type="http://schemas.openxmlformats.org/officeDocument/2006/relationships/tags" Target="../tags/tag7.xml"/><Relationship Id="rId12" Type="http://schemas.openxmlformats.org/officeDocument/2006/relationships/image" Target="../media/image48.png"/><Relationship Id="rId11" Type="http://schemas.openxmlformats.org/officeDocument/2006/relationships/tags" Target="../tags/tag6.xml"/><Relationship Id="rId10" Type="http://schemas.openxmlformats.org/officeDocument/2006/relationships/image" Target="../media/image47.png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8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-379754" y="4848253"/>
            <a:ext cx="913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800" smtClean="0">
                <a:solidFill>
                  <a:prstClr val="white"/>
                </a:solidFill>
              </a:rPr>
              <a:t>OpenStack</a:t>
            </a:r>
            <a:r>
              <a:rPr lang="zh-CN" altLang="en-US" sz="4800" smtClean="0">
                <a:solidFill>
                  <a:prstClr val="white"/>
                </a:solidFill>
              </a:rPr>
              <a:t>开</a:t>
            </a:r>
            <a:r>
              <a:rPr lang="zh-CN" altLang="en-US" sz="4800">
                <a:solidFill>
                  <a:prstClr val="white"/>
                </a:solidFill>
              </a:rPr>
              <a:t>源虚拟化</a:t>
            </a:r>
            <a:r>
              <a:rPr lang="zh-CN" altLang="en-US" sz="4800" smtClean="0">
                <a:solidFill>
                  <a:prstClr val="white"/>
                </a:solidFill>
              </a:rPr>
              <a:t>平台</a:t>
            </a:r>
            <a:r>
              <a:rPr lang="en-US" altLang="zh-CN" sz="4800" smtClean="0">
                <a:solidFill>
                  <a:prstClr val="white"/>
                </a:solidFill>
              </a:rPr>
              <a:t>(</a:t>
            </a:r>
            <a:r>
              <a:rPr lang="zh-CN" altLang="en-US" sz="4800" smtClean="0">
                <a:solidFill>
                  <a:prstClr val="white"/>
                </a:solidFill>
              </a:rPr>
              <a:t>四</a:t>
            </a:r>
            <a:r>
              <a:rPr lang="en-US" altLang="zh-CN" sz="4800" smtClean="0">
                <a:solidFill>
                  <a:prstClr val="white"/>
                </a:solidFill>
              </a:rPr>
              <a:t>)</a:t>
            </a:r>
            <a:endParaRPr lang="zh-CN" altLang="en-US" sz="4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04048" y="4987899"/>
            <a:ext cx="8282752" cy="4859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04048" y="3952953"/>
            <a:ext cx="8282752" cy="4859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04048" y="2514600"/>
            <a:ext cx="8282752" cy="4859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环的数据结构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298321" y="4008288"/>
            <a:ext cx="2866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（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）分区到设备映射关系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4048" y="1426032"/>
            <a:ext cx="828275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环是为了将虚拟节点（分区）映射到一组物理存储设备上，并提供一定的冗余度而设计</a:t>
            </a:r>
            <a:r>
              <a:rPr lang="zh-CN" altLang="en-US" smtClean="0"/>
              <a:t>的</a:t>
            </a:r>
            <a:r>
              <a:rPr lang="zh-CN" altLang="en-US"/>
              <a:t>，</a:t>
            </a:r>
            <a:r>
              <a:rPr lang="zh-CN" altLang="en-US" smtClean="0"/>
              <a:t>其</a:t>
            </a:r>
            <a:r>
              <a:rPr lang="zh-CN" altLang="en-US"/>
              <a:t>数据结构由以下信息组成。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8321" y="2577168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（</a:t>
            </a:r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）存储设备列表、设备信息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7993" y="2984826"/>
            <a:ext cx="7964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包括唯一标识号（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）、区域号（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zone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）、权重（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weight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地址（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）、端口（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port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）、设备名称（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device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）、元数据（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metadata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8321" y="5029859"/>
            <a:ext cx="2627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（</a:t>
            </a:r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）计算分区号的位移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8797" y="4481221"/>
            <a:ext cx="2812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replica2part2dev_id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8797" y="5518669"/>
            <a:ext cx="1687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part_shift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整数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环的数据结构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4" name="组合 3"/>
          <p:cNvGrpSpPr/>
          <p:nvPr/>
        </p:nvGrpSpPr>
        <p:grpSpPr>
          <a:xfrm>
            <a:off x="336131" y="1931718"/>
            <a:ext cx="8465523" cy="3579040"/>
            <a:chOff x="336131" y="2109150"/>
            <a:chExt cx="8465523" cy="3579040"/>
          </a:xfrm>
        </p:grpSpPr>
        <p:sp>
          <p:nvSpPr>
            <p:cNvPr id="3" name="矩形 2"/>
            <p:cNvSpPr/>
            <p:nvPr/>
          </p:nvSpPr>
          <p:spPr>
            <a:xfrm>
              <a:off x="4535885" y="3248026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P0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" name="直接箭头连接符 4"/>
            <p:cNvCxnSpPr>
              <a:stCxn id="3" idx="3"/>
            </p:cNvCxnSpPr>
            <p:nvPr/>
          </p:nvCxnSpPr>
          <p:spPr>
            <a:xfrm>
              <a:off x="4972050" y="3381376"/>
              <a:ext cx="219075" cy="190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5190132" y="3248026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</a:t>
              </a:r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626296" y="3248026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d8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062461" y="3248026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d16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535885" y="3514725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P1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直接箭头连接符 16"/>
            <p:cNvCxnSpPr>
              <a:stCxn id="16" idx="3"/>
            </p:cNvCxnSpPr>
            <p:nvPr/>
          </p:nvCxnSpPr>
          <p:spPr>
            <a:xfrm>
              <a:off x="4972050" y="3648075"/>
              <a:ext cx="219075" cy="190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5190132" y="3514725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d1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626296" y="3514725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d9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062461" y="3514725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d17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535885" y="3790948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P2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2" name="直接箭头连接符 21"/>
            <p:cNvCxnSpPr>
              <a:stCxn id="21" idx="3"/>
            </p:cNvCxnSpPr>
            <p:nvPr/>
          </p:nvCxnSpPr>
          <p:spPr>
            <a:xfrm>
              <a:off x="4972050" y="3924298"/>
              <a:ext cx="219075" cy="190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5190132" y="3790948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d2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626296" y="3790948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d10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062461" y="3790948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d18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535885" y="4067171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P3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直接箭头连接符 26"/>
            <p:cNvCxnSpPr>
              <a:stCxn id="26" idx="3"/>
            </p:cNvCxnSpPr>
            <p:nvPr/>
          </p:nvCxnSpPr>
          <p:spPr>
            <a:xfrm>
              <a:off x="4972050" y="4200521"/>
              <a:ext cx="219075" cy="190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5190132" y="4067171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d3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626296" y="4067171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d11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062461" y="4067171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d19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535885" y="4343394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2" name="直接箭头连接符 31"/>
            <p:cNvCxnSpPr>
              <a:stCxn id="31" idx="3"/>
            </p:cNvCxnSpPr>
            <p:nvPr/>
          </p:nvCxnSpPr>
          <p:spPr>
            <a:xfrm>
              <a:off x="4972050" y="4476744"/>
              <a:ext cx="219075" cy="190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>
              <a:off x="5190132" y="4343394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626296" y="4343394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062461" y="4343394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535885" y="4610093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P7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7" name="直接箭头连接符 36"/>
            <p:cNvCxnSpPr>
              <a:stCxn id="36" idx="3"/>
            </p:cNvCxnSpPr>
            <p:nvPr/>
          </p:nvCxnSpPr>
          <p:spPr>
            <a:xfrm>
              <a:off x="4972050" y="4743443"/>
              <a:ext cx="219075" cy="190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5190132" y="4610093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d7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626296" y="4610093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d15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062461" y="4610093"/>
              <a:ext cx="436165" cy="2666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d23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081587" y="491025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设备编号列表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335789" y="531885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分区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到设备映射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V="1">
              <a:off x="5066347" y="4773086"/>
              <a:ext cx="0" cy="517094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立方体 41"/>
            <p:cNvSpPr/>
            <p:nvPr/>
          </p:nvSpPr>
          <p:spPr>
            <a:xfrm>
              <a:off x="6934790" y="3709769"/>
              <a:ext cx="482010" cy="981502"/>
            </a:xfrm>
            <a:prstGeom prst="cube">
              <a:avLst>
                <a:gd name="adj" fmla="val 4116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mtClean="0"/>
                <a:t>z1</a:t>
              </a:r>
              <a:endParaRPr lang="zh-CN" altLang="en-US"/>
            </a:p>
          </p:txBody>
        </p:sp>
        <p:sp>
          <p:nvSpPr>
            <p:cNvPr id="44" name="立方体 43"/>
            <p:cNvSpPr/>
            <p:nvPr/>
          </p:nvSpPr>
          <p:spPr>
            <a:xfrm>
              <a:off x="7281003" y="3709769"/>
              <a:ext cx="482010" cy="981502"/>
            </a:xfrm>
            <a:prstGeom prst="cube">
              <a:avLst>
                <a:gd name="adj" fmla="val 4116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mtClean="0"/>
                <a:t>z2</a:t>
              </a:r>
              <a:endParaRPr lang="zh-CN" altLang="en-US"/>
            </a:p>
          </p:txBody>
        </p:sp>
        <p:sp>
          <p:nvSpPr>
            <p:cNvPr id="45" name="立方体 44"/>
            <p:cNvSpPr/>
            <p:nvPr/>
          </p:nvSpPr>
          <p:spPr>
            <a:xfrm>
              <a:off x="7627216" y="3709769"/>
              <a:ext cx="482010" cy="981502"/>
            </a:xfrm>
            <a:prstGeom prst="cube">
              <a:avLst>
                <a:gd name="adj" fmla="val 4116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mtClean="0"/>
                <a:t>z3</a:t>
              </a:r>
              <a:endParaRPr lang="zh-CN" altLang="en-US"/>
            </a:p>
          </p:txBody>
        </p:sp>
        <p:sp>
          <p:nvSpPr>
            <p:cNvPr id="46" name="立方体 45"/>
            <p:cNvSpPr/>
            <p:nvPr/>
          </p:nvSpPr>
          <p:spPr>
            <a:xfrm>
              <a:off x="7973429" y="3709769"/>
              <a:ext cx="482010" cy="981502"/>
            </a:xfrm>
            <a:prstGeom prst="cube">
              <a:avLst>
                <a:gd name="adj" fmla="val 4116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mtClean="0"/>
                <a:t>z4</a:t>
              </a:r>
              <a:endParaRPr lang="zh-CN" altLang="en-US"/>
            </a:p>
          </p:txBody>
        </p:sp>
        <p:sp>
          <p:nvSpPr>
            <p:cNvPr id="47" name="立方体 46"/>
            <p:cNvSpPr/>
            <p:nvPr/>
          </p:nvSpPr>
          <p:spPr>
            <a:xfrm>
              <a:off x="8319644" y="3709769"/>
              <a:ext cx="482010" cy="981502"/>
            </a:xfrm>
            <a:prstGeom prst="cube">
              <a:avLst>
                <a:gd name="adj" fmla="val 4116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mtClean="0"/>
                <a:t>z5</a:t>
              </a:r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5397499" y="2603500"/>
              <a:ext cx="2575929" cy="1117600"/>
            </a:xfrm>
            <a:custGeom>
              <a:avLst/>
              <a:gdLst>
                <a:gd name="connsiteX0" fmla="*/ 0 w 2501900"/>
                <a:gd name="connsiteY0" fmla="*/ 647700 h 1117600"/>
                <a:gd name="connsiteX1" fmla="*/ 0 w 2501900"/>
                <a:gd name="connsiteY1" fmla="*/ 0 h 1117600"/>
                <a:gd name="connsiteX2" fmla="*/ 2501900 w 2501900"/>
                <a:gd name="connsiteY2" fmla="*/ 0 h 1117600"/>
                <a:gd name="connsiteX3" fmla="*/ 2501900 w 2501900"/>
                <a:gd name="connsiteY3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1900" h="1117600">
                  <a:moveTo>
                    <a:pt x="0" y="647700"/>
                  </a:moveTo>
                  <a:lnTo>
                    <a:pt x="0" y="0"/>
                  </a:lnTo>
                  <a:lnTo>
                    <a:pt x="2501900" y="0"/>
                  </a:lnTo>
                  <a:lnTo>
                    <a:pt x="2501900" y="1117600"/>
                  </a:ln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5854700" y="2781300"/>
              <a:ext cx="1772514" cy="939800"/>
            </a:xfrm>
            <a:custGeom>
              <a:avLst/>
              <a:gdLst>
                <a:gd name="connsiteX0" fmla="*/ 0 w 1790700"/>
                <a:gd name="connsiteY0" fmla="*/ 457200 h 939800"/>
                <a:gd name="connsiteX1" fmla="*/ 0 w 1790700"/>
                <a:gd name="connsiteY1" fmla="*/ 0 h 939800"/>
                <a:gd name="connsiteX2" fmla="*/ 1790700 w 1790700"/>
                <a:gd name="connsiteY2" fmla="*/ 0 h 939800"/>
                <a:gd name="connsiteX3" fmla="*/ 1790700 w 1790700"/>
                <a:gd name="connsiteY3" fmla="*/ 901700 h 939800"/>
                <a:gd name="connsiteX4" fmla="*/ 1790700 w 1790700"/>
                <a:gd name="connsiteY4" fmla="*/ 93980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939800">
                  <a:moveTo>
                    <a:pt x="0" y="457200"/>
                  </a:moveTo>
                  <a:lnTo>
                    <a:pt x="0" y="0"/>
                  </a:lnTo>
                  <a:lnTo>
                    <a:pt x="1790700" y="0"/>
                  </a:lnTo>
                  <a:lnTo>
                    <a:pt x="1790700" y="901700"/>
                  </a:lnTo>
                  <a:lnTo>
                    <a:pt x="1790700" y="939800"/>
                  </a:ln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6286500" y="2946400"/>
              <a:ext cx="965200" cy="774700"/>
            </a:xfrm>
            <a:custGeom>
              <a:avLst/>
              <a:gdLst>
                <a:gd name="connsiteX0" fmla="*/ 0 w 965200"/>
                <a:gd name="connsiteY0" fmla="*/ 292100 h 774700"/>
                <a:gd name="connsiteX1" fmla="*/ 0 w 965200"/>
                <a:gd name="connsiteY1" fmla="*/ 0 h 774700"/>
                <a:gd name="connsiteX2" fmla="*/ 965200 w 965200"/>
                <a:gd name="connsiteY2" fmla="*/ 0 h 774700"/>
                <a:gd name="connsiteX3" fmla="*/ 965200 w 965200"/>
                <a:gd name="connsiteY3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200" h="774700">
                  <a:moveTo>
                    <a:pt x="0" y="292100"/>
                  </a:moveTo>
                  <a:lnTo>
                    <a:pt x="0" y="0"/>
                  </a:lnTo>
                  <a:lnTo>
                    <a:pt x="965200" y="0"/>
                  </a:lnTo>
                  <a:lnTo>
                    <a:pt x="965200" y="774700"/>
                  </a:ln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830107" y="2243327"/>
              <a:ext cx="3877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设备与区域映射（存在设备信息里）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4467472" y="2825010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分区</a:t>
              </a:r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1510110" y="3790948"/>
              <a:ext cx="287348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01416" y="3790948"/>
              <a:ext cx="287348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2089948" y="3790948"/>
              <a:ext cx="287348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2451207" y="3790948"/>
              <a:ext cx="218580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663621" y="3790948"/>
              <a:ext cx="218580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2876035" y="3790948"/>
              <a:ext cx="218580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088449" y="3790948"/>
              <a:ext cx="218580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3300863" y="3790948"/>
              <a:ext cx="218580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513278" y="3790948"/>
              <a:ext cx="218580" cy="4286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左大括号 52"/>
            <p:cNvSpPr/>
            <p:nvPr/>
          </p:nvSpPr>
          <p:spPr>
            <a:xfrm rot="5400000">
              <a:off x="2525995" y="2498840"/>
              <a:ext cx="186571" cy="2218344"/>
            </a:xfrm>
            <a:prstGeom prst="leftBrace">
              <a:avLst>
                <a:gd name="adj1" fmla="val 36777"/>
                <a:gd name="adj2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左大括号 62"/>
            <p:cNvSpPr/>
            <p:nvPr/>
          </p:nvSpPr>
          <p:spPr>
            <a:xfrm rot="16200000">
              <a:off x="2996546" y="3748727"/>
              <a:ext cx="186571" cy="1277244"/>
            </a:xfrm>
            <a:prstGeom prst="leftBrace">
              <a:avLst>
                <a:gd name="adj1" fmla="val 36777"/>
                <a:gd name="adj2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左大括号 63"/>
            <p:cNvSpPr/>
            <p:nvPr/>
          </p:nvSpPr>
          <p:spPr>
            <a:xfrm rot="16200000">
              <a:off x="1850419" y="3953754"/>
              <a:ext cx="186571" cy="867189"/>
            </a:xfrm>
            <a:prstGeom prst="leftBrace">
              <a:avLst>
                <a:gd name="adj1" fmla="val 36777"/>
                <a:gd name="adj2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2535097" y="4537905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向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右移除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1943100" y="3390900"/>
              <a:ext cx="2578100" cy="1727200"/>
            </a:xfrm>
            <a:custGeom>
              <a:avLst/>
              <a:gdLst>
                <a:gd name="connsiteX0" fmla="*/ 0 w 2578100"/>
                <a:gd name="connsiteY0" fmla="*/ 1130300 h 1727200"/>
                <a:gd name="connsiteX1" fmla="*/ 0 w 2578100"/>
                <a:gd name="connsiteY1" fmla="*/ 1727200 h 1727200"/>
                <a:gd name="connsiteX2" fmla="*/ 2184400 w 2578100"/>
                <a:gd name="connsiteY2" fmla="*/ 1727200 h 1727200"/>
                <a:gd name="connsiteX3" fmla="*/ 2184400 w 2578100"/>
                <a:gd name="connsiteY3" fmla="*/ 0 h 1727200"/>
                <a:gd name="connsiteX4" fmla="*/ 2578100 w 2578100"/>
                <a:gd name="connsiteY4" fmla="*/ 0 h 17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8100" h="1727200">
                  <a:moveTo>
                    <a:pt x="0" y="1130300"/>
                  </a:moveTo>
                  <a:lnTo>
                    <a:pt x="0" y="1727200"/>
                  </a:lnTo>
                  <a:lnTo>
                    <a:pt x="2184400" y="1727200"/>
                  </a:lnTo>
                  <a:lnTo>
                    <a:pt x="2184400" y="0"/>
                  </a:lnTo>
                  <a:lnTo>
                    <a:pt x="2578100" y="0"/>
                  </a:ln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2535097" y="513419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分区索引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327760" y="2134023"/>
              <a:ext cx="583040" cy="5830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>
              <a:stCxn id="66" idx="1"/>
              <a:endCxn id="66" idx="5"/>
            </p:cNvCxnSpPr>
            <p:nvPr/>
          </p:nvCxnSpPr>
          <p:spPr>
            <a:xfrm>
              <a:off x="2413144" y="2219407"/>
              <a:ext cx="412272" cy="41227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>
              <a:stCxn id="66" idx="7"/>
              <a:endCxn id="66" idx="3"/>
            </p:cNvCxnSpPr>
            <p:nvPr/>
          </p:nvCxnSpPr>
          <p:spPr>
            <a:xfrm flipH="1">
              <a:off x="2413144" y="2219407"/>
              <a:ext cx="412272" cy="41227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>
              <a:stCxn id="66" idx="4"/>
              <a:endCxn id="53" idx="1"/>
            </p:cNvCxnSpPr>
            <p:nvPr/>
          </p:nvCxnSpPr>
          <p:spPr>
            <a:xfrm>
              <a:off x="2619280" y="2717063"/>
              <a:ext cx="1" cy="797664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矩形 75"/>
            <p:cNvSpPr/>
            <p:nvPr/>
          </p:nvSpPr>
          <p:spPr>
            <a:xfrm>
              <a:off x="2959280" y="2240877"/>
              <a:ext cx="11833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MD5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散列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77" name="直接连接符 76"/>
            <p:cNvCxnSpPr>
              <a:endCxn id="66" idx="2"/>
            </p:cNvCxnSpPr>
            <p:nvPr/>
          </p:nvCxnSpPr>
          <p:spPr>
            <a:xfrm>
              <a:off x="2088764" y="2425543"/>
              <a:ext cx="23899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矩形 79"/>
            <p:cNvSpPr/>
            <p:nvPr/>
          </p:nvSpPr>
          <p:spPr>
            <a:xfrm>
              <a:off x="336131" y="2109150"/>
              <a:ext cx="1764914" cy="62327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账户名</a:t>
              </a:r>
              <a:r>
                <a:rPr lang="en-US" altLang="zh-CN" smtClean="0"/>
                <a:t>/</a:t>
              </a:r>
              <a:r>
                <a:rPr lang="zh-CN" altLang="en-US" smtClean="0"/>
                <a:t>容器名</a:t>
              </a:r>
              <a:r>
                <a:rPr lang="en-US" altLang="zh-CN" smtClean="0"/>
                <a:t>/</a:t>
              </a:r>
              <a:r>
                <a:rPr lang="zh-CN" altLang="en-US" smtClean="0"/>
                <a:t>对象名</a:t>
              </a:r>
              <a:endParaRPr lang="zh-CN" altLang="en-US"/>
            </a:p>
          </p:txBody>
        </p:sp>
        <p:sp>
          <p:nvSpPr>
            <p:cNvPr id="82" name="矩形 81"/>
            <p:cNvSpPr/>
            <p:nvPr/>
          </p:nvSpPr>
          <p:spPr>
            <a:xfrm>
              <a:off x="7482727" y="4727104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区域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1295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Replica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358775" y="1904148"/>
            <a:ext cx="3993769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如果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集群中的数据在本地节点上只有一份，一旦发生故障就可能会造成数据的永久性丢失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因此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，需要有冗余的副本来保证数据安全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Swift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中引入了</a:t>
            </a:r>
            <a:r>
              <a:rPr lang="en-US" altLang="zh-CN" b="1">
                <a:solidFill>
                  <a:schemeClr val="accent6"/>
                </a:solidFill>
              </a:rPr>
              <a:t>Replica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的概念，其默认值为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，理论依据主要来源于</a:t>
            </a:r>
            <a:r>
              <a:rPr lang="en-US" altLang="zh-CN" b="1">
                <a:solidFill>
                  <a:schemeClr val="accent6"/>
                </a:solidFill>
              </a:rPr>
              <a:t>NWR</a:t>
            </a:r>
            <a:r>
              <a:rPr lang="zh-CN" altLang="en-US" b="1">
                <a:solidFill>
                  <a:schemeClr val="accent6"/>
                </a:solidFill>
              </a:rPr>
              <a:t>策略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（也叫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Quorum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协议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2" y="2063070"/>
            <a:ext cx="4575829" cy="3199506"/>
          </a:xfrm>
          <a:prstGeom prst="rect">
            <a:avLst/>
          </a:prstGeom>
        </p:spPr>
      </p:pic>
      <p:sp>
        <p:nvSpPr>
          <p:cNvPr id="6" name="图文框 5"/>
          <p:cNvSpPr/>
          <p:nvPr/>
        </p:nvSpPr>
        <p:spPr>
          <a:xfrm>
            <a:off x="4416552" y="2063070"/>
            <a:ext cx="4575829" cy="3199506"/>
          </a:xfrm>
          <a:prstGeom prst="frame">
            <a:avLst>
              <a:gd name="adj1" fmla="val 335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07697" y="3352800"/>
            <a:ext cx="8060231" cy="7239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07697" y="4196477"/>
            <a:ext cx="8060231" cy="7239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07697" y="5058398"/>
            <a:ext cx="8060231" cy="7239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07697" y="1591056"/>
            <a:ext cx="8060231" cy="15140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1295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Replica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417551" y="1662739"/>
            <a:ext cx="510074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  <a:t>一种在分布式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存储系统中用于控制一致性级别的策略</a:t>
            </a:r>
            <a:r>
              <a:rPr lang="zh-CN" altLang="en-US" smtClean="0">
                <a:solidFill>
                  <a:schemeClr val="bg1">
                    <a:lumMod val="95000"/>
                  </a:schemeClr>
                </a:solidFill>
              </a:rPr>
              <a:t>。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在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Amazon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的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Dynamo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云存储系统中，使用了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NWR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来控制一致性。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15207" t="15893" r="15037" b="30067"/>
          <a:stretch>
            <a:fillRect/>
          </a:stretch>
        </p:blipFill>
        <p:spPr>
          <a:xfrm>
            <a:off x="576072" y="1617726"/>
            <a:ext cx="2791843" cy="146837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14916" y="3425227"/>
            <a:ext cx="873428" cy="542560"/>
          </a:xfrm>
          <a:prstGeom prst="rect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N</a:t>
            </a:r>
            <a:endParaRPr lang="zh-CN" altLang="en-US" sz="2000" b="1"/>
          </a:p>
        </p:txBody>
      </p:sp>
      <p:sp>
        <p:nvSpPr>
          <p:cNvPr id="16" name="矩形 15"/>
          <p:cNvSpPr/>
          <p:nvPr/>
        </p:nvSpPr>
        <p:spPr>
          <a:xfrm>
            <a:off x="614916" y="4287148"/>
            <a:ext cx="873428" cy="542560"/>
          </a:xfrm>
          <a:prstGeom prst="rect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W</a:t>
            </a:r>
            <a:endParaRPr lang="zh-CN" altLang="en-US" sz="2000" b="1"/>
          </a:p>
        </p:txBody>
      </p:sp>
      <p:sp>
        <p:nvSpPr>
          <p:cNvPr id="17" name="矩形 16"/>
          <p:cNvSpPr/>
          <p:nvPr/>
        </p:nvSpPr>
        <p:spPr>
          <a:xfrm>
            <a:off x="614916" y="5149069"/>
            <a:ext cx="873428" cy="542560"/>
          </a:xfrm>
          <a:prstGeom prst="rect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R</a:t>
            </a:r>
            <a:endParaRPr lang="zh-CN" altLang="en-US" sz="2000" b="1"/>
          </a:p>
        </p:txBody>
      </p:sp>
      <p:sp>
        <p:nvSpPr>
          <p:cNvPr id="11" name="矩形 10"/>
          <p:cNvSpPr/>
          <p:nvPr/>
        </p:nvSpPr>
        <p:spPr>
          <a:xfrm>
            <a:off x="1747747" y="3528463"/>
            <a:ext cx="4903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代表同一份数据的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</a:rPr>
              <a:t>Replica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的份数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7747" y="4373761"/>
            <a:ext cx="6555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更新一个数据对象时需要确保成功更新的份数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47746" y="5235682"/>
            <a:ext cx="63294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代表读取一个数据需要读取的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</a:rPr>
              <a:t>Replica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的份数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425648" y="4791933"/>
            <a:ext cx="7981752" cy="9258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1295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Replica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413333" y="1250690"/>
            <a:ext cx="8340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公式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W+R&gt;N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，保证某个数据不被两个不同的事务同时读和写，公式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W&gt;N/2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保证两个事务不能并发写某一个数据。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95325" y="3392488"/>
            <a:ext cx="7806109" cy="595535"/>
            <a:chOff x="695325" y="2957512"/>
            <a:chExt cx="7806109" cy="595535"/>
          </a:xfrm>
        </p:grpSpPr>
        <p:cxnSp>
          <p:nvCxnSpPr>
            <p:cNvPr id="5" name="直接箭头连接符 4"/>
            <p:cNvCxnSpPr/>
            <p:nvPr/>
          </p:nvCxnSpPr>
          <p:spPr>
            <a:xfrm>
              <a:off x="695325" y="3048000"/>
              <a:ext cx="7620000" cy="0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1699212" y="2957512"/>
              <a:ext cx="180975" cy="1809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902123" y="2957512"/>
              <a:ext cx="180975" cy="1809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4105034" y="2957512"/>
              <a:ext cx="180975" cy="1809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5307945" y="2957512"/>
              <a:ext cx="180975" cy="1809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6510856" y="2957512"/>
              <a:ext cx="180975" cy="1809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129216" y="3138487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630040" y="3183715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832951" y="3183715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035862" y="3183715"/>
              <a:ext cx="319318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>
              <a:spAutoFit/>
            </a:bodyPr>
            <a:lstStyle/>
            <a:p>
              <a:r>
                <a:rPr lang="en-US" altLang="zh-CN" smtClean="0">
                  <a:solidFill>
                    <a:schemeClr val="bg1"/>
                  </a:solidFill>
                </a:rPr>
                <a:t>3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238773" y="3183715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441684" y="3183715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235701" y="29260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非常危险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402285" y="29260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比较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危险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895234" y="2717412"/>
            <a:ext cx="27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N&gt;2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越大，成本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越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高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3060700" y="3073400"/>
            <a:ext cx="4648200" cy="330200"/>
          </a:xfrm>
          <a:custGeom>
            <a:avLst/>
            <a:gdLst>
              <a:gd name="connsiteX0" fmla="*/ 0 w 4648200"/>
              <a:gd name="connsiteY0" fmla="*/ 330200 h 330200"/>
              <a:gd name="connsiteX1" fmla="*/ 850900 w 4648200"/>
              <a:gd name="connsiteY1" fmla="*/ 0 h 330200"/>
              <a:gd name="connsiteX2" fmla="*/ 4648200 w 4648200"/>
              <a:gd name="connsiteY2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48200" h="330200">
                <a:moveTo>
                  <a:pt x="0" y="330200"/>
                </a:moveTo>
                <a:lnTo>
                  <a:pt x="850900" y="0"/>
                </a:lnTo>
                <a:lnTo>
                  <a:pt x="4648200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220474" y="4278438"/>
            <a:ext cx="258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工业界通常把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设置为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4" name="直接连接符 33"/>
          <p:cNvCxnSpPr>
            <a:stCxn id="20" idx="2"/>
          </p:cNvCxnSpPr>
          <p:nvPr/>
        </p:nvCxnSpPr>
        <p:spPr>
          <a:xfrm>
            <a:off x="4195521" y="3988023"/>
            <a:ext cx="0" cy="600821"/>
          </a:xfrm>
          <a:prstGeom prst="lin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矩形 34"/>
          <p:cNvSpPr/>
          <p:nvPr/>
        </p:nvSpPr>
        <p:spPr>
          <a:xfrm>
            <a:off x="450439" y="4781327"/>
            <a:ext cx="5734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Swift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r>
              <a:rPr lang="en-US" altLang="zh-CN">
                <a:solidFill>
                  <a:schemeClr val="bg1"/>
                </a:solidFill>
              </a:rPr>
              <a:t>N=3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W=2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R=2</a:t>
            </a:r>
            <a:r>
              <a:rPr lang="zh-CN" altLang="en-US">
                <a:solidFill>
                  <a:schemeClr val="bg1"/>
                </a:solidFill>
              </a:rPr>
              <a:t>，完全符合</a:t>
            </a:r>
            <a:r>
              <a:rPr lang="en-US" altLang="zh-CN">
                <a:solidFill>
                  <a:schemeClr val="bg1"/>
                </a:solidFill>
              </a:rPr>
              <a:t>NWR</a:t>
            </a:r>
            <a:r>
              <a:rPr lang="zh-CN" altLang="en-US">
                <a:solidFill>
                  <a:schemeClr val="bg1"/>
                </a:solidFill>
              </a:rPr>
              <a:t>策略， </a:t>
            </a:r>
            <a:endParaRPr lang="en-US" altLang="zh-CN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Swift</a:t>
            </a:r>
            <a:r>
              <a:rPr lang="zh-CN" altLang="en-US">
                <a:solidFill>
                  <a:schemeClr val="bg1"/>
                </a:solidFill>
              </a:rPr>
              <a:t>系统是可靠的，没有单点故障。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Zone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505969" y="1788314"/>
            <a:ext cx="8134151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如果所有的节点都在一个机架或一个机房中，那么一旦发生断电、网络故障等事故，都将导致用户无法访问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5968" y="3427344"/>
            <a:ext cx="8134151" cy="5078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需要一种机制对机器的物理位置进行隔离，以满足分区容忍性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953" y="4611176"/>
            <a:ext cx="8132064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Ring</a:t>
            </a:r>
            <a:r>
              <a:rPr lang="zh-CN" altLang="en-US">
                <a:solidFill>
                  <a:schemeClr val="bg1"/>
                </a:solidFill>
              </a:rPr>
              <a:t>中引入了</a:t>
            </a:r>
            <a:r>
              <a:rPr lang="en-US" altLang="zh-CN">
                <a:solidFill>
                  <a:schemeClr val="bg1"/>
                </a:solidFill>
              </a:rPr>
              <a:t>Zone</a:t>
            </a:r>
            <a:r>
              <a:rPr lang="zh-CN" altLang="en-US">
                <a:solidFill>
                  <a:schemeClr val="bg1"/>
                </a:solidFill>
              </a:rPr>
              <a:t>的概念，把集群的节点分配到每个</a:t>
            </a:r>
            <a:r>
              <a:rPr lang="en-US" altLang="zh-CN">
                <a:solidFill>
                  <a:schemeClr val="bg1"/>
                </a:solidFill>
              </a:rPr>
              <a:t>Zone</a:t>
            </a:r>
            <a:r>
              <a:rPr lang="zh-CN" altLang="en-US">
                <a:solidFill>
                  <a:schemeClr val="bg1"/>
                </a:solidFill>
              </a:rPr>
              <a:t>中，其中，同一个</a:t>
            </a:r>
            <a:r>
              <a:rPr lang="en-US" altLang="zh-CN">
                <a:solidFill>
                  <a:schemeClr val="bg1"/>
                </a:solidFill>
              </a:rPr>
              <a:t>Partition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r>
              <a:rPr lang="en-US" altLang="zh-CN">
                <a:solidFill>
                  <a:schemeClr val="bg1"/>
                </a:solidFill>
              </a:rPr>
              <a:t>Replica</a:t>
            </a:r>
            <a:r>
              <a:rPr lang="zh-CN" altLang="en-US">
                <a:solidFill>
                  <a:schemeClr val="bg1"/>
                </a:solidFill>
              </a:rPr>
              <a:t>不能同时放在同一个节点上或同一个</a:t>
            </a:r>
            <a:r>
              <a:rPr lang="en-US" altLang="zh-CN">
                <a:solidFill>
                  <a:schemeClr val="bg1"/>
                </a:solidFill>
              </a:rPr>
              <a:t>Zone</a:t>
            </a:r>
            <a:r>
              <a:rPr lang="zh-CN" altLang="en-US">
                <a:solidFill>
                  <a:schemeClr val="bg1"/>
                </a:solidFill>
              </a:rPr>
              <a:t>内。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3785245" y="2762903"/>
            <a:ext cx="1575596" cy="57577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3785245" y="3974914"/>
            <a:ext cx="1575596" cy="57577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>
            <a:fillRect/>
          </a:stretch>
        </p:blipFill>
        <p:spPr>
          <a:xfrm>
            <a:off x="358774" y="1269723"/>
            <a:ext cx="8465185" cy="46814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4875" y="4514850"/>
            <a:ext cx="7919084" cy="130492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1926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Weight</a:t>
            </a:r>
            <a:r>
              <a:rPr lang="zh-CN" altLang="en-US" sz="2400" b="1">
                <a:solidFill>
                  <a:schemeClr val="accent6"/>
                </a:solidFill>
              </a:rPr>
              <a:t>权重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1101725" y="4476748"/>
            <a:ext cx="765492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bg1"/>
                </a:solidFill>
              </a:rPr>
              <a:t>Ring</a:t>
            </a:r>
            <a:r>
              <a:rPr lang="zh-CN" altLang="en-US">
                <a:solidFill>
                  <a:schemeClr val="bg1"/>
                </a:solidFill>
              </a:rPr>
              <a:t>引入权重的目的是</a:t>
            </a:r>
            <a:r>
              <a:rPr lang="zh-CN" altLang="en-US" b="1">
                <a:solidFill>
                  <a:schemeClr val="accent4"/>
                </a:solidFill>
              </a:rPr>
              <a:t>解决未来添加存储能力更大的节点时，分配到更多的</a:t>
            </a:r>
            <a:r>
              <a:rPr lang="en-US" altLang="zh-CN" b="1">
                <a:solidFill>
                  <a:schemeClr val="accent4"/>
                </a:solidFill>
              </a:rPr>
              <a:t>Partition</a:t>
            </a:r>
            <a:r>
              <a:rPr lang="zh-CN" altLang="en-US" smtClean="0">
                <a:solidFill>
                  <a:schemeClr val="bg1"/>
                </a:solidFill>
              </a:rPr>
              <a:t>。例如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en-US" altLang="zh-CN">
                <a:solidFill>
                  <a:schemeClr val="bg1"/>
                </a:solidFill>
              </a:rPr>
              <a:t>2TB</a:t>
            </a:r>
            <a:r>
              <a:rPr lang="zh-CN" altLang="en-US">
                <a:solidFill>
                  <a:schemeClr val="bg1"/>
                </a:solidFill>
              </a:rPr>
              <a:t>容量的节点的</a:t>
            </a:r>
            <a:r>
              <a:rPr lang="en-US" altLang="zh-CN">
                <a:solidFill>
                  <a:schemeClr val="bg1"/>
                </a:solidFill>
              </a:rPr>
              <a:t>Partition</a:t>
            </a:r>
            <a:r>
              <a:rPr lang="zh-CN" altLang="en-US">
                <a:solidFill>
                  <a:schemeClr val="bg1"/>
                </a:solidFill>
              </a:rPr>
              <a:t>数为</a:t>
            </a:r>
            <a:r>
              <a:rPr lang="en-US" altLang="zh-CN">
                <a:solidFill>
                  <a:schemeClr val="bg1"/>
                </a:solidFill>
              </a:rPr>
              <a:t>1TB</a:t>
            </a:r>
            <a:r>
              <a:rPr lang="zh-CN" altLang="en-US">
                <a:solidFill>
                  <a:schemeClr val="bg1"/>
                </a:solidFill>
              </a:rPr>
              <a:t>的两倍，那么就可以设置</a:t>
            </a:r>
            <a:r>
              <a:rPr lang="en-US" altLang="zh-CN">
                <a:solidFill>
                  <a:schemeClr val="bg1"/>
                </a:solidFill>
              </a:rPr>
              <a:t>2TB</a:t>
            </a:r>
            <a:r>
              <a:rPr lang="zh-CN" altLang="en-US">
                <a:solidFill>
                  <a:schemeClr val="bg1"/>
                </a:solidFill>
              </a:rPr>
              <a:t>的权重为</a:t>
            </a:r>
            <a:r>
              <a:rPr lang="en-US" altLang="zh-CN">
                <a:solidFill>
                  <a:schemeClr val="bg1"/>
                </a:solidFill>
              </a:rPr>
              <a:t>200</a:t>
            </a:r>
            <a:r>
              <a:rPr lang="zh-CN" altLang="en-US">
                <a:solidFill>
                  <a:schemeClr val="bg1"/>
                </a:solidFill>
              </a:rPr>
              <a:t>，而</a:t>
            </a:r>
            <a:r>
              <a:rPr lang="en-US" altLang="zh-CN">
                <a:solidFill>
                  <a:schemeClr val="bg1"/>
                </a:solidFill>
              </a:rPr>
              <a:t>1TB</a:t>
            </a:r>
            <a:r>
              <a:rPr lang="zh-CN" altLang="en-US">
                <a:solidFill>
                  <a:schemeClr val="bg1"/>
                </a:solidFill>
              </a:rPr>
              <a:t>的权重为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697333" y="2640497"/>
            <a:ext cx="1503982" cy="150398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753132" y="2638250"/>
            <a:ext cx="1503982" cy="150398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808931" y="2638250"/>
            <a:ext cx="1503982" cy="15039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864729" y="2638250"/>
            <a:ext cx="1503982" cy="15039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系统架构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867059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完全对称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51125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面向资源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91508" y="324433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smtClean="0">
                <a:solidFill>
                  <a:schemeClr val="bg1"/>
                </a:solidFill>
              </a:rPr>
              <a:t>组件可</a:t>
            </a:r>
            <a:r>
              <a:rPr lang="zh-CN" altLang="en-US" b="1">
                <a:solidFill>
                  <a:schemeClr val="bg1"/>
                </a:solidFill>
              </a:rPr>
              <a:t>扩展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30477" y="310583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非阻塞</a:t>
            </a:r>
            <a:r>
              <a:rPr lang="zh-CN" altLang="en-US" b="1" smtClean="0">
                <a:solidFill>
                  <a:schemeClr val="bg1"/>
                </a:solidFill>
              </a:rPr>
              <a:t>式</a:t>
            </a:r>
            <a:endParaRPr lang="en-US" altLang="zh-CN" b="1" smtClean="0">
              <a:solidFill>
                <a:schemeClr val="bg1"/>
              </a:solidFill>
            </a:endParaRPr>
          </a:p>
          <a:p>
            <a:r>
              <a:rPr lang="en-US" altLang="zh-CN" b="1" smtClean="0">
                <a:solidFill>
                  <a:schemeClr val="bg1"/>
                </a:solidFill>
              </a:rPr>
              <a:t>I/O</a:t>
            </a:r>
            <a:r>
              <a:rPr lang="zh-CN" altLang="en-US" b="1">
                <a:solidFill>
                  <a:schemeClr val="bg1"/>
                </a:solidFill>
              </a:rPr>
              <a:t>模式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37120" y="2580284"/>
            <a:ext cx="1624408" cy="1624408"/>
          </a:xfrm>
          <a:custGeom>
            <a:avLst/>
            <a:gdLst>
              <a:gd name="connsiteX0" fmla="*/ 0 w 1624408"/>
              <a:gd name="connsiteY0" fmla="*/ 812204 h 1624408"/>
              <a:gd name="connsiteX1" fmla="*/ 812204 w 1624408"/>
              <a:gd name="connsiteY1" fmla="*/ 0 h 1624408"/>
              <a:gd name="connsiteX2" fmla="*/ 1624408 w 1624408"/>
              <a:gd name="connsiteY2" fmla="*/ 812204 h 1624408"/>
              <a:gd name="connsiteX3" fmla="*/ 812204 w 1624408"/>
              <a:gd name="connsiteY3" fmla="*/ 1624408 h 1624408"/>
              <a:gd name="connsiteX4" fmla="*/ 0 w 1624408"/>
              <a:gd name="connsiteY4" fmla="*/ 812204 h 1624408"/>
              <a:gd name="connsiteX0-1" fmla="*/ 1624408 w 1715848"/>
              <a:gd name="connsiteY0-2" fmla="*/ 812204 h 1624408"/>
              <a:gd name="connsiteX1-3" fmla="*/ 812204 w 1715848"/>
              <a:gd name="connsiteY1-4" fmla="*/ 1624408 h 1624408"/>
              <a:gd name="connsiteX2-5" fmla="*/ 0 w 1715848"/>
              <a:gd name="connsiteY2-6" fmla="*/ 812204 h 1624408"/>
              <a:gd name="connsiteX3-7" fmla="*/ 812204 w 1715848"/>
              <a:gd name="connsiteY3-8" fmla="*/ 0 h 1624408"/>
              <a:gd name="connsiteX4-9" fmla="*/ 1715848 w 1715848"/>
              <a:gd name="connsiteY4-10" fmla="*/ 903644 h 1624408"/>
              <a:gd name="connsiteX0-11" fmla="*/ 1624408 w 1624408"/>
              <a:gd name="connsiteY0-12" fmla="*/ 812204 h 1624408"/>
              <a:gd name="connsiteX1-13" fmla="*/ 812204 w 1624408"/>
              <a:gd name="connsiteY1-14" fmla="*/ 1624408 h 1624408"/>
              <a:gd name="connsiteX2-15" fmla="*/ 0 w 1624408"/>
              <a:gd name="connsiteY2-16" fmla="*/ 812204 h 1624408"/>
              <a:gd name="connsiteX3-17" fmla="*/ 812204 w 1624408"/>
              <a:gd name="connsiteY3-18" fmla="*/ 0 h 162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4408" h="1624408">
                <a:moveTo>
                  <a:pt x="1624408" y="812204"/>
                </a:moveTo>
                <a:cubicBezTo>
                  <a:pt x="1624408" y="1260772"/>
                  <a:pt x="1260772" y="1624408"/>
                  <a:pt x="812204" y="1624408"/>
                </a:cubicBezTo>
                <a:cubicBezTo>
                  <a:pt x="363636" y="1624408"/>
                  <a:pt x="0" y="1260772"/>
                  <a:pt x="0" y="812204"/>
                </a:cubicBezTo>
                <a:cubicBezTo>
                  <a:pt x="0" y="363636"/>
                  <a:pt x="363636" y="0"/>
                  <a:pt x="812204" y="0"/>
                </a:cubicBezTo>
              </a:path>
            </a:pathLst>
          </a:custGeom>
          <a:noFill/>
          <a:ln>
            <a:gradFill flip="none" rotWithShape="1">
              <a:gsLst>
                <a:gs pos="29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9"/>
          <p:cNvSpPr/>
          <p:nvPr/>
        </p:nvSpPr>
        <p:spPr>
          <a:xfrm rot="5400000">
            <a:off x="2692919" y="2580284"/>
            <a:ext cx="1624408" cy="1624408"/>
          </a:xfrm>
          <a:custGeom>
            <a:avLst/>
            <a:gdLst>
              <a:gd name="connsiteX0" fmla="*/ 0 w 1624408"/>
              <a:gd name="connsiteY0" fmla="*/ 812204 h 1624408"/>
              <a:gd name="connsiteX1" fmla="*/ 812204 w 1624408"/>
              <a:gd name="connsiteY1" fmla="*/ 0 h 1624408"/>
              <a:gd name="connsiteX2" fmla="*/ 1624408 w 1624408"/>
              <a:gd name="connsiteY2" fmla="*/ 812204 h 1624408"/>
              <a:gd name="connsiteX3" fmla="*/ 812204 w 1624408"/>
              <a:gd name="connsiteY3" fmla="*/ 1624408 h 1624408"/>
              <a:gd name="connsiteX4" fmla="*/ 0 w 1624408"/>
              <a:gd name="connsiteY4" fmla="*/ 812204 h 1624408"/>
              <a:gd name="connsiteX0-1" fmla="*/ 1624408 w 1715848"/>
              <a:gd name="connsiteY0-2" fmla="*/ 812204 h 1624408"/>
              <a:gd name="connsiteX1-3" fmla="*/ 812204 w 1715848"/>
              <a:gd name="connsiteY1-4" fmla="*/ 1624408 h 1624408"/>
              <a:gd name="connsiteX2-5" fmla="*/ 0 w 1715848"/>
              <a:gd name="connsiteY2-6" fmla="*/ 812204 h 1624408"/>
              <a:gd name="connsiteX3-7" fmla="*/ 812204 w 1715848"/>
              <a:gd name="connsiteY3-8" fmla="*/ 0 h 1624408"/>
              <a:gd name="connsiteX4-9" fmla="*/ 1715848 w 1715848"/>
              <a:gd name="connsiteY4-10" fmla="*/ 903644 h 1624408"/>
              <a:gd name="connsiteX0-11" fmla="*/ 1624408 w 1624408"/>
              <a:gd name="connsiteY0-12" fmla="*/ 812204 h 1624408"/>
              <a:gd name="connsiteX1-13" fmla="*/ 812204 w 1624408"/>
              <a:gd name="connsiteY1-14" fmla="*/ 1624408 h 1624408"/>
              <a:gd name="connsiteX2-15" fmla="*/ 0 w 1624408"/>
              <a:gd name="connsiteY2-16" fmla="*/ 812204 h 1624408"/>
              <a:gd name="connsiteX3-17" fmla="*/ 812204 w 1624408"/>
              <a:gd name="connsiteY3-18" fmla="*/ 0 h 162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4408" h="1624408">
                <a:moveTo>
                  <a:pt x="1624408" y="812204"/>
                </a:moveTo>
                <a:cubicBezTo>
                  <a:pt x="1624408" y="1260772"/>
                  <a:pt x="1260772" y="1624408"/>
                  <a:pt x="812204" y="1624408"/>
                </a:cubicBezTo>
                <a:cubicBezTo>
                  <a:pt x="363636" y="1624408"/>
                  <a:pt x="0" y="1260772"/>
                  <a:pt x="0" y="812204"/>
                </a:cubicBezTo>
                <a:cubicBezTo>
                  <a:pt x="0" y="363636"/>
                  <a:pt x="363636" y="0"/>
                  <a:pt x="812204" y="0"/>
                </a:cubicBezTo>
              </a:path>
            </a:pathLst>
          </a:custGeom>
          <a:noFill/>
          <a:ln>
            <a:gradFill flip="none" rotWithShape="1">
              <a:gsLst>
                <a:gs pos="29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9"/>
          <p:cNvSpPr/>
          <p:nvPr/>
        </p:nvSpPr>
        <p:spPr>
          <a:xfrm rot="10800000">
            <a:off x="4748718" y="2580284"/>
            <a:ext cx="1624408" cy="1624408"/>
          </a:xfrm>
          <a:custGeom>
            <a:avLst/>
            <a:gdLst>
              <a:gd name="connsiteX0" fmla="*/ 0 w 1624408"/>
              <a:gd name="connsiteY0" fmla="*/ 812204 h 1624408"/>
              <a:gd name="connsiteX1" fmla="*/ 812204 w 1624408"/>
              <a:gd name="connsiteY1" fmla="*/ 0 h 1624408"/>
              <a:gd name="connsiteX2" fmla="*/ 1624408 w 1624408"/>
              <a:gd name="connsiteY2" fmla="*/ 812204 h 1624408"/>
              <a:gd name="connsiteX3" fmla="*/ 812204 w 1624408"/>
              <a:gd name="connsiteY3" fmla="*/ 1624408 h 1624408"/>
              <a:gd name="connsiteX4" fmla="*/ 0 w 1624408"/>
              <a:gd name="connsiteY4" fmla="*/ 812204 h 1624408"/>
              <a:gd name="connsiteX0-1" fmla="*/ 1624408 w 1715848"/>
              <a:gd name="connsiteY0-2" fmla="*/ 812204 h 1624408"/>
              <a:gd name="connsiteX1-3" fmla="*/ 812204 w 1715848"/>
              <a:gd name="connsiteY1-4" fmla="*/ 1624408 h 1624408"/>
              <a:gd name="connsiteX2-5" fmla="*/ 0 w 1715848"/>
              <a:gd name="connsiteY2-6" fmla="*/ 812204 h 1624408"/>
              <a:gd name="connsiteX3-7" fmla="*/ 812204 w 1715848"/>
              <a:gd name="connsiteY3-8" fmla="*/ 0 h 1624408"/>
              <a:gd name="connsiteX4-9" fmla="*/ 1715848 w 1715848"/>
              <a:gd name="connsiteY4-10" fmla="*/ 903644 h 1624408"/>
              <a:gd name="connsiteX0-11" fmla="*/ 1624408 w 1624408"/>
              <a:gd name="connsiteY0-12" fmla="*/ 812204 h 1624408"/>
              <a:gd name="connsiteX1-13" fmla="*/ 812204 w 1624408"/>
              <a:gd name="connsiteY1-14" fmla="*/ 1624408 h 1624408"/>
              <a:gd name="connsiteX2-15" fmla="*/ 0 w 1624408"/>
              <a:gd name="connsiteY2-16" fmla="*/ 812204 h 1624408"/>
              <a:gd name="connsiteX3-17" fmla="*/ 812204 w 1624408"/>
              <a:gd name="connsiteY3-18" fmla="*/ 0 h 162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4408" h="1624408">
                <a:moveTo>
                  <a:pt x="1624408" y="812204"/>
                </a:moveTo>
                <a:cubicBezTo>
                  <a:pt x="1624408" y="1260772"/>
                  <a:pt x="1260772" y="1624408"/>
                  <a:pt x="812204" y="1624408"/>
                </a:cubicBezTo>
                <a:cubicBezTo>
                  <a:pt x="363636" y="1624408"/>
                  <a:pt x="0" y="1260772"/>
                  <a:pt x="0" y="812204"/>
                </a:cubicBezTo>
                <a:cubicBezTo>
                  <a:pt x="0" y="363636"/>
                  <a:pt x="363636" y="0"/>
                  <a:pt x="812204" y="0"/>
                </a:cubicBezTo>
              </a:path>
            </a:pathLst>
          </a:custGeom>
          <a:noFill/>
          <a:ln>
            <a:gradFill flip="none" rotWithShape="1">
              <a:gsLst>
                <a:gs pos="2900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9"/>
          <p:cNvSpPr/>
          <p:nvPr/>
        </p:nvSpPr>
        <p:spPr>
          <a:xfrm rot="16200000">
            <a:off x="6804516" y="2580284"/>
            <a:ext cx="1624408" cy="1624408"/>
          </a:xfrm>
          <a:custGeom>
            <a:avLst/>
            <a:gdLst>
              <a:gd name="connsiteX0" fmla="*/ 0 w 1624408"/>
              <a:gd name="connsiteY0" fmla="*/ 812204 h 1624408"/>
              <a:gd name="connsiteX1" fmla="*/ 812204 w 1624408"/>
              <a:gd name="connsiteY1" fmla="*/ 0 h 1624408"/>
              <a:gd name="connsiteX2" fmla="*/ 1624408 w 1624408"/>
              <a:gd name="connsiteY2" fmla="*/ 812204 h 1624408"/>
              <a:gd name="connsiteX3" fmla="*/ 812204 w 1624408"/>
              <a:gd name="connsiteY3" fmla="*/ 1624408 h 1624408"/>
              <a:gd name="connsiteX4" fmla="*/ 0 w 1624408"/>
              <a:gd name="connsiteY4" fmla="*/ 812204 h 1624408"/>
              <a:gd name="connsiteX0-1" fmla="*/ 1624408 w 1715848"/>
              <a:gd name="connsiteY0-2" fmla="*/ 812204 h 1624408"/>
              <a:gd name="connsiteX1-3" fmla="*/ 812204 w 1715848"/>
              <a:gd name="connsiteY1-4" fmla="*/ 1624408 h 1624408"/>
              <a:gd name="connsiteX2-5" fmla="*/ 0 w 1715848"/>
              <a:gd name="connsiteY2-6" fmla="*/ 812204 h 1624408"/>
              <a:gd name="connsiteX3-7" fmla="*/ 812204 w 1715848"/>
              <a:gd name="connsiteY3-8" fmla="*/ 0 h 1624408"/>
              <a:gd name="connsiteX4-9" fmla="*/ 1715848 w 1715848"/>
              <a:gd name="connsiteY4-10" fmla="*/ 903644 h 1624408"/>
              <a:gd name="connsiteX0-11" fmla="*/ 1624408 w 1624408"/>
              <a:gd name="connsiteY0-12" fmla="*/ 812204 h 1624408"/>
              <a:gd name="connsiteX1-13" fmla="*/ 812204 w 1624408"/>
              <a:gd name="connsiteY1-14" fmla="*/ 1624408 h 1624408"/>
              <a:gd name="connsiteX2-15" fmla="*/ 0 w 1624408"/>
              <a:gd name="connsiteY2-16" fmla="*/ 812204 h 1624408"/>
              <a:gd name="connsiteX3-17" fmla="*/ 812204 w 1624408"/>
              <a:gd name="connsiteY3-18" fmla="*/ 0 h 162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24408" h="1624408">
                <a:moveTo>
                  <a:pt x="1624408" y="812204"/>
                </a:moveTo>
                <a:cubicBezTo>
                  <a:pt x="1624408" y="1260772"/>
                  <a:pt x="1260772" y="1624408"/>
                  <a:pt x="812204" y="1624408"/>
                </a:cubicBezTo>
                <a:cubicBezTo>
                  <a:pt x="363636" y="1624408"/>
                  <a:pt x="0" y="1260772"/>
                  <a:pt x="0" y="812204"/>
                </a:cubicBezTo>
                <a:cubicBezTo>
                  <a:pt x="0" y="363636"/>
                  <a:pt x="363636" y="0"/>
                  <a:pt x="812204" y="0"/>
                </a:cubicBezTo>
              </a:path>
            </a:pathLst>
          </a:custGeom>
          <a:noFill/>
          <a:ln>
            <a:gradFill flip="none" rotWithShape="1">
              <a:gsLst>
                <a:gs pos="2900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_1"/>
          <p:cNvSpPr txBox="1"/>
          <p:nvPr/>
        </p:nvSpPr>
        <p:spPr>
          <a:xfrm>
            <a:off x="404049" y="18366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系统架构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32996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436" name="组合 18435"/>
          <p:cNvGrpSpPr/>
          <p:nvPr/>
        </p:nvGrpSpPr>
        <p:grpSpPr>
          <a:xfrm>
            <a:off x="958068" y="645325"/>
            <a:ext cx="7315202" cy="5987249"/>
            <a:chOff x="977898" y="477051"/>
            <a:chExt cx="7315202" cy="5987249"/>
          </a:xfrm>
        </p:grpSpPr>
        <p:sp>
          <p:nvSpPr>
            <p:cNvPr id="4" name="圆角矩形 3"/>
            <p:cNvSpPr/>
            <p:nvPr/>
          </p:nvSpPr>
          <p:spPr>
            <a:xfrm>
              <a:off x="977898" y="2528403"/>
              <a:ext cx="7315202" cy="3935897"/>
            </a:xfrm>
            <a:prstGeom prst="roundRect">
              <a:avLst>
                <a:gd name="adj" fmla="val 483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62" name="直接箭头连接符 61"/>
            <p:cNvCxnSpPr/>
            <p:nvPr/>
          </p:nvCxnSpPr>
          <p:spPr>
            <a:xfrm>
              <a:off x="4558661" y="1771601"/>
              <a:ext cx="0" cy="8789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圆角矩形 2"/>
            <p:cNvSpPr/>
            <p:nvPr/>
          </p:nvSpPr>
          <p:spPr>
            <a:xfrm>
              <a:off x="1415730" y="930170"/>
              <a:ext cx="1552575" cy="273240"/>
            </a:xfrm>
            <a:prstGeom prst="roundRect">
              <a:avLst>
                <a:gd name="adj" fmla="val 42857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mtClean="0"/>
                <a:t>认证服务节点</a:t>
              </a:r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795712" y="930170"/>
              <a:ext cx="1552575" cy="273240"/>
            </a:xfrm>
            <a:prstGeom prst="roundRect">
              <a:avLst>
                <a:gd name="adj" fmla="val 4285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mtClean="0"/>
                <a:t>代理节点</a:t>
              </a:r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248084" y="930170"/>
              <a:ext cx="1552575" cy="273240"/>
            </a:xfrm>
            <a:prstGeom prst="roundRect">
              <a:avLst>
                <a:gd name="adj" fmla="val 42857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mtClean="0"/>
                <a:t>缓存服务</a:t>
              </a:r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288540" y="1467151"/>
              <a:ext cx="1806954" cy="294925"/>
            </a:xfrm>
            <a:prstGeom prst="roundRect">
              <a:avLst>
                <a:gd name="adj" fmla="val 4285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Object Ring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6120895" y="1467151"/>
              <a:ext cx="1806954" cy="294925"/>
            </a:xfrm>
            <a:prstGeom prst="roundRect">
              <a:avLst>
                <a:gd name="adj" fmla="val 4285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Account Ring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菱形 15"/>
            <p:cNvSpPr/>
            <p:nvPr/>
          </p:nvSpPr>
          <p:spPr>
            <a:xfrm>
              <a:off x="3452327" y="1431864"/>
              <a:ext cx="2239346" cy="365498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Controller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668523" y="2070039"/>
              <a:ext cx="1806954" cy="294925"/>
            </a:xfrm>
            <a:prstGeom prst="roundRect">
              <a:avLst>
                <a:gd name="adj" fmla="val 4285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Container Ring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533203" y="2676311"/>
              <a:ext cx="1317627" cy="279536"/>
            </a:xfrm>
            <a:prstGeom prst="roundRect">
              <a:avLst>
                <a:gd name="adj" fmla="val 4285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对象服务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913185" y="2676311"/>
              <a:ext cx="1317627" cy="279536"/>
            </a:xfrm>
            <a:prstGeom prst="roundRect">
              <a:avLst>
                <a:gd name="adj" fmla="val 4285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容器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6365557" y="2676311"/>
              <a:ext cx="1317627" cy="279536"/>
            </a:xfrm>
            <a:prstGeom prst="roundRect">
              <a:avLst>
                <a:gd name="adj" fmla="val 4285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账户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流程图: 库存数据 4"/>
            <p:cNvSpPr/>
            <p:nvPr/>
          </p:nvSpPr>
          <p:spPr>
            <a:xfrm>
              <a:off x="1569622" y="3119286"/>
              <a:ext cx="1140854" cy="567602"/>
            </a:xfrm>
            <a:prstGeom prst="flowChartOnlineStorag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Object File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流程图: 磁盘 5"/>
            <p:cNvSpPr/>
            <p:nvPr/>
          </p:nvSpPr>
          <p:spPr>
            <a:xfrm>
              <a:off x="4357758" y="3122002"/>
              <a:ext cx="428484" cy="328105"/>
            </a:xfrm>
            <a:prstGeom prst="flowChartMagneticDisk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743889" y="3403087"/>
              <a:ext cx="16562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Container </a:t>
              </a: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DB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流程图: 磁盘 21"/>
            <p:cNvSpPr/>
            <p:nvPr/>
          </p:nvSpPr>
          <p:spPr>
            <a:xfrm>
              <a:off x="6801607" y="3122002"/>
              <a:ext cx="428484" cy="328105"/>
            </a:xfrm>
            <a:prstGeom prst="flowChartMagneticDisk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079377" y="3414698"/>
              <a:ext cx="221265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Account DB</a:t>
              </a:r>
              <a:endPara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Eventual consistency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105087" y="4036432"/>
              <a:ext cx="7061013" cy="729367"/>
            </a:xfrm>
            <a:prstGeom prst="roundRect">
              <a:avLst>
                <a:gd name="adj" fmla="val 3544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105087" y="4807746"/>
              <a:ext cx="7061013" cy="729367"/>
            </a:xfrm>
            <a:prstGeom prst="roundRect">
              <a:avLst>
                <a:gd name="adj" fmla="val 3544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105087" y="5579059"/>
              <a:ext cx="7061013" cy="729367"/>
            </a:xfrm>
            <a:prstGeom prst="roundRect">
              <a:avLst>
                <a:gd name="adj" fmla="val 3544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1581644" y="4130480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smtClean="0"/>
                <a:t>Object Updater</a:t>
              </a:r>
              <a:endParaRPr lang="zh-CN" altLang="en-US" sz="1600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1581644" y="4904030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smtClean="0"/>
                <a:t>Object Replicator</a:t>
              </a:r>
              <a:endParaRPr lang="zh-CN" altLang="en-US" sz="1600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581644" y="5675343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smtClean="0"/>
                <a:t>Object Auditor</a:t>
              </a:r>
              <a:endParaRPr lang="zh-CN" altLang="en-US" sz="1600"/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960777" y="4130480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smtClean="0"/>
                <a:t>Container</a:t>
              </a:r>
              <a:endParaRPr lang="en-US" altLang="zh-CN" sz="1600" smtClean="0"/>
            </a:p>
            <a:p>
              <a:pPr algn="ctr"/>
              <a:r>
                <a:rPr lang="en-US" altLang="zh-CN" sz="1600" smtClean="0"/>
                <a:t>Updater</a:t>
              </a:r>
              <a:endParaRPr lang="zh-CN" altLang="en-US" sz="1600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3960777" y="4904030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/>
                <a:t>Container</a:t>
              </a:r>
              <a:endParaRPr lang="en-US" altLang="zh-CN" sz="1600"/>
            </a:p>
            <a:p>
              <a:pPr algn="ctr"/>
              <a:r>
                <a:rPr lang="en-US" altLang="zh-CN" sz="1600" smtClean="0"/>
                <a:t>Replicator</a:t>
              </a:r>
              <a:endParaRPr lang="zh-CN" altLang="en-US" sz="1600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3960777" y="5675343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/>
                <a:t>Container</a:t>
              </a:r>
              <a:endParaRPr lang="en-US" altLang="zh-CN" sz="1600"/>
            </a:p>
            <a:p>
              <a:pPr algn="ctr"/>
              <a:r>
                <a:rPr lang="en-US" altLang="zh-CN" sz="1600" smtClean="0"/>
                <a:t>Auditor</a:t>
              </a:r>
              <a:endParaRPr lang="zh-CN" altLang="en-US" sz="1600"/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6400623" y="4130480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 smtClean="0"/>
                <a:t>Account</a:t>
              </a:r>
              <a:endParaRPr lang="en-US" altLang="zh-CN" sz="1600" smtClean="0"/>
            </a:p>
            <a:p>
              <a:pPr algn="ctr"/>
              <a:r>
                <a:rPr lang="en-US" altLang="zh-CN" sz="1600" smtClean="0"/>
                <a:t>Updater</a:t>
              </a:r>
              <a:endParaRPr lang="zh-CN" altLang="en-US" sz="1600"/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6400623" y="4904030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/>
                <a:t>Account</a:t>
              </a:r>
              <a:endParaRPr lang="en-US" altLang="zh-CN" sz="1600"/>
            </a:p>
            <a:p>
              <a:pPr algn="ctr"/>
              <a:r>
                <a:rPr lang="en-US" altLang="zh-CN" sz="1600" smtClean="0"/>
                <a:t>Replicator</a:t>
              </a:r>
              <a:endParaRPr lang="zh-CN" altLang="en-US" sz="1600"/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6400623" y="5675343"/>
              <a:ext cx="1222446" cy="536798"/>
            </a:xfrm>
            <a:prstGeom prst="roundRect">
              <a:avLst>
                <a:gd name="adj" fmla="val 4607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600"/>
                <a:t>Account</a:t>
              </a:r>
              <a:endParaRPr lang="en-US" altLang="zh-CN" sz="1600"/>
            </a:p>
            <a:p>
              <a:pPr algn="ctr"/>
              <a:r>
                <a:rPr lang="en-US" altLang="zh-CN" sz="1600" smtClean="0"/>
                <a:t>Auditor</a:t>
              </a:r>
              <a:endParaRPr lang="zh-CN" altLang="en-US" sz="1600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282468" y="3390900"/>
              <a:ext cx="299176" cy="2581276"/>
              <a:chOff x="1282468" y="3390900"/>
              <a:chExt cx="299176" cy="2581276"/>
            </a:xfrm>
          </p:grpSpPr>
          <p:sp>
            <p:nvSpPr>
              <p:cNvPr id="27" name="任意多边形 26"/>
              <p:cNvSpPr/>
              <p:nvPr/>
            </p:nvSpPr>
            <p:spPr>
              <a:xfrm>
                <a:off x="1447766" y="3390900"/>
                <a:ext cx="114334" cy="981075"/>
              </a:xfrm>
              <a:custGeom>
                <a:avLst/>
                <a:gdLst>
                  <a:gd name="connsiteX0" fmla="*/ 104809 w 114334"/>
                  <a:gd name="connsiteY0" fmla="*/ 0 h 981075"/>
                  <a:gd name="connsiteX1" fmla="*/ 34 w 114334"/>
                  <a:gd name="connsiteY1" fmla="*/ 523875 h 981075"/>
                  <a:gd name="connsiteX2" fmla="*/ 114334 w 114334"/>
                  <a:gd name="connsiteY2" fmla="*/ 981075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34" h="981075">
                    <a:moveTo>
                      <a:pt x="104809" y="0"/>
                    </a:moveTo>
                    <a:cubicBezTo>
                      <a:pt x="51628" y="180181"/>
                      <a:pt x="-1553" y="360363"/>
                      <a:pt x="34" y="523875"/>
                    </a:cubicBezTo>
                    <a:cubicBezTo>
                      <a:pt x="1621" y="687387"/>
                      <a:pt x="57977" y="834231"/>
                      <a:pt x="114334" y="981075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1375964" y="3400425"/>
                <a:ext cx="205680" cy="1800225"/>
              </a:xfrm>
              <a:custGeom>
                <a:avLst/>
                <a:gdLst>
                  <a:gd name="connsiteX0" fmla="*/ 238817 w 305492"/>
                  <a:gd name="connsiteY0" fmla="*/ 0 h 1800225"/>
                  <a:gd name="connsiteX1" fmla="*/ 692 w 305492"/>
                  <a:gd name="connsiteY1" fmla="*/ 1123950 h 1800225"/>
                  <a:gd name="connsiteX2" fmla="*/ 305492 w 305492"/>
                  <a:gd name="connsiteY2" fmla="*/ 1800225 h 1800225"/>
                  <a:gd name="connsiteX0-1" fmla="*/ 380426 w 447101"/>
                  <a:gd name="connsiteY0-2" fmla="*/ 0 h 1800225"/>
                  <a:gd name="connsiteX1-3" fmla="*/ 336 w 447101"/>
                  <a:gd name="connsiteY1-4" fmla="*/ 581025 h 1800225"/>
                  <a:gd name="connsiteX2-5" fmla="*/ 447101 w 447101"/>
                  <a:gd name="connsiteY2-6" fmla="*/ 1800225 h 1800225"/>
                  <a:gd name="connsiteX0-7" fmla="*/ 382799 w 449474"/>
                  <a:gd name="connsiteY0-8" fmla="*/ 0 h 1800225"/>
                  <a:gd name="connsiteX1-9" fmla="*/ 2709 w 449474"/>
                  <a:gd name="connsiteY1-10" fmla="*/ 581025 h 1800225"/>
                  <a:gd name="connsiteX2-11" fmla="*/ 449474 w 449474"/>
                  <a:gd name="connsiteY2-12" fmla="*/ 1800225 h 1800225"/>
                  <a:gd name="connsiteX0-13" fmla="*/ 382799 w 449474"/>
                  <a:gd name="connsiteY0-14" fmla="*/ 0 h 1800225"/>
                  <a:gd name="connsiteX1-15" fmla="*/ 2709 w 449474"/>
                  <a:gd name="connsiteY1-16" fmla="*/ 581025 h 1800225"/>
                  <a:gd name="connsiteX2-17" fmla="*/ 449474 w 449474"/>
                  <a:gd name="connsiteY2-18" fmla="*/ 1800225 h 1800225"/>
                  <a:gd name="connsiteX0-19" fmla="*/ 304671 w 371346"/>
                  <a:gd name="connsiteY0-20" fmla="*/ 0 h 1800225"/>
                  <a:gd name="connsiteX1-21" fmla="*/ 3451 w 371346"/>
                  <a:gd name="connsiteY1-22" fmla="*/ 647700 h 1800225"/>
                  <a:gd name="connsiteX2-23" fmla="*/ 371346 w 371346"/>
                  <a:gd name="connsiteY2-24" fmla="*/ 1800225 h 1800225"/>
                  <a:gd name="connsiteX0-25" fmla="*/ 304671 w 371346"/>
                  <a:gd name="connsiteY0-26" fmla="*/ 0 h 1800225"/>
                  <a:gd name="connsiteX1-27" fmla="*/ 3451 w 371346"/>
                  <a:gd name="connsiteY1-28" fmla="*/ 647700 h 1800225"/>
                  <a:gd name="connsiteX2-29" fmla="*/ 371346 w 371346"/>
                  <a:gd name="connsiteY2-30" fmla="*/ 1800225 h 18002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71346" h="1800225">
                    <a:moveTo>
                      <a:pt x="304671" y="0"/>
                    </a:moveTo>
                    <a:cubicBezTo>
                      <a:pt x="85409" y="230981"/>
                      <a:pt x="39659" y="433388"/>
                      <a:pt x="3451" y="647700"/>
                    </a:cubicBezTo>
                    <a:cubicBezTo>
                      <a:pt x="-32757" y="862012"/>
                      <a:pt x="224502" y="1612106"/>
                      <a:pt x="371346" y="1800225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1282468" y="3429002"/>
                <a:ext cx="287153" cy="2543174"/>
              </a:xfrm>
              <a:custGeom>
                <a:avLst/>
                <a:gdLst>
                  <a:gd name="connsiteX0" fmla="*/ 238817 w 305492"/>
                  <a:gd name="connsiteY0" fmla="*/ 0 h 1800225"/>
                  <a:gd name="connsiteX1" fmla="*/ 692 w 305492"/>
                  <a:gd name="connsiteY1" fmla="*/ 1123950 h 1800225"/>
                  <a:gd name="connsiteX2" fmla="*/ 305492 w 305492"/>
                  <a:gd name="connsiteY2" fmla="*/ 1800225 h 1800225"/>
                  <a:gd name="connsiteX0-1" fmla="*/ 380426 w 447101"/>
                  <a:gd name="connsiteY0-2" fmla="*/ 0 h 1800225"/>
                  <a:gd name="connsiteX1-3" fmla="*/ 336 w 447101"/>
                  <a:gd name="connsiteY1-4" fmla="*/ 581025 h 1800225"/>
                  <a:gd name="connsiteX2-5" fmla="*/ 447101 w 447101"/>
                  <a:gd name="connsiteY2-6" fmla="*/ 1800225 h 1800225"/>
                  <a:gd name="connsiteX0-7" fmla="*/ 382799 w 449474"/>
                  <a:gd name="connsiteY0-8" fmla="*/ 0 h 1800225"/>
                  <a:gd name="connsiteX1-9" fmla="*/ 2709 w 449474"/>
                  <a:gd name="connsiteY1-10" fmla="*/ 581025 h 1800225"/>
                  <a:gd name="connsiteX2-11" fmla="*/ 449474 w 449474"/>
                  <a:gd name="connsiteY2-12" fmla="*/ 1800225 h 1800225"/>
                  <a:gd name="connsiteX0-13" fmla="*/ 382799 w 449474"/>
                  <a:gd name="connsiteY0-14" fmla="*/ 0 h 1800225"/>
                  <a:gd name="connsiteX1-15" fmla="*/ 2709 w 449474"/>
                  <a:gd name="connsiteY1-16" fmla="*/ 581025 h 1800225"/>
                  <a:gd name="connsiteX2-17" fmla="*/ 449474 w 449474"/>
                  <a:gd name="connsiteY2-18" fmla="*/ 1800225 h 1800225"/>
                  <a:gd name="connsiteX0-19" fmla="*/ 304671 w 371346"/>
                  <a:gd name="connsiteY0-20" fmla="*/ 0 h 1800225"/>
                  <a:gd name="connsiteX1-21" fmla="*/ 3451 w 371346"/>
                  <a:gd name="connsiteY1-22" fmla="*/ 647700 h 1800225"/>
                  <a:gd name="connsiteX2-23" fmla="*/ 371346 w 371346"/>
                  <a:gd name="connsiteY2-24" fmla="*/ 1800225 h 1800225"/>
                  <a:gd name="connsiteX0-25" fmla="*/ 304671 w 371346"/>
                  <a:gd name="connsiteY0-26" fmla="*/ 0 h 1800225"/>
                  <a:gd name="connsiteX1-27" fmla="*/ 3451 w 371346"/>
                  <a:gd name="connsiteY1-28" fmla="*/ 647700 h 1800225"/>
                  <a:gd name="connsiteX2-29" fmla="*/ 371346 w 371346"/>
                  <a:gd name="connsiteY2-30" fmla="*/ 1800225 h 1800225"/>
                  <a:gd name="connsiteX0-31" fmla="*/ 360487 w 427162"/>
                  <a:gd name="connsiteY0-32" fmla="*/ 0 h 1800225"/>
                  <a:gd name="connsiteX1-33" fmla="*/ 2886 w 427162"/>
                  <a:gd name="connsiteY1-34" fmla="*/ 641057 h 1800225"/>
                  <a:gd name="connsiteX2-35" fmla="*/ 427162 w 427162"/>
                  <a:gd name="connsiteY2-36" fmla="*/ 1800225 h 1800225"/>
                  <a:gd name="connsiteX0-37" fmla="*/ 372038 w 424617"/>
                  <a:gd name="connsiteY0-38" fmla="*/ 0 h 1773653"/>
                  <a:gd name="connsiteX1-39" fmla="*/ 341 w 424617"/>
                  <a:gd name="connsiteY1-40" fmla="*/ 614485 h 1773653"/>
                  <a:gd name="connsiteX2-41" fmla="*/ 424617 w 424617"/>
                  <a:gd name="connsiteY2-42" fmla="*/ 1773653 h 1773653"/>
                  <a:gd name="connsiteX0-43" fmla="*/ 372038 w 424617"/>
                  <a:gd name="connsiteY0-44" fmla="*/ 0 h 1773653"/>
                  <a:gd name="connsiteX1-45" fmla="*/ 340 w 424617"/>
                  <a:gd name="connsiteY1-46" fmla="*/ 787200 h 1773653"/>
                  <a:gd name="connsiteX2-47" fmla="*/ 424617 w 424617"/>
                  <a:gd name="connsiteY2-48" fmla="*/ 1773653 h 1773653"/>
                  <a:gd name="connsiteX0-49" fmla="*/ 372355 w 424934"/>
                  <a:gd name="connsiteY0-50" fmla="*/ 0 h 1773653"/>
                  <a:gd name="connsiteX1-51" fmla="*/ 657 w 424934"/>
                  <a:gd name="connsiteY1-52" fmla="*/ 787200 h 1773653"/>
                  <a:gd name="connsiteX2-53" fmla="*/ 424934 w 424934"/>
                  <a:gd name="connsiteY2-54" fmla="*/ 1773653 h 1773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24934" h="1773653">
                    <a:moveTo>
                      <a:pt x="372355" y="0"/>
                    </a:moveTo>
                    <a:cubicBezTo>
                      <a:pt x="68522" y="217695"/>
                      <a:pt x="-8106" y="491591"/>
                      <a:pt x="657" y="787200"/>
                    </a:cubicBezTo>
                    <a:cubicBezTo>
                      <a:pt x="9420" y="1082809"/>
                      <a:pt x="278090" y="1585534"/>
                      <a:pt x="424934" y="1773653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588904" y="3390900"/>
              <a:ext cx="299176" cy="2581276"/>
              <a:chOff x="1282468" y="3390900"/>
              <a:chExt cx="299176" cy="2581276"/>
            </a:xfrm>
          </p:grpSpPr>
          <p:sp>
            <p:nvSpPr>
              <p:cNvPr id="42" name="任意多边形 41"/>
              <p:cNvSpPr/>
              <p:nvPr/>
            </p:nvSpPr>
            <p:spPr>
              <a:xfrm>
                <a:off x="1447766" y="3390900"/>
                <a:ext cx="114334" cy="981075"/>
              </a:xfrm>
              <a:custGeom>
                <a:avLst/>
                <a:gdLst>
                  <a:gd name="connsiteX0" fmla="*/ 104809 w 114334"/>
                  <a:gd name="connsiteY0" fmla="*/ 0 h 981075"/>
                  <a:gd name="connsiteX1" fmla="*/ 34 w 114334"/>
                  <a:gd name="connsiteY1" fmla="*/ 523875 h 981075"/>
                  <a:gd name="connsiteX2" fmla="*/ 114334 w 114334"/>
                  <a:gd name="connsiteY2" fmla="*/ 981075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34" h="981075">
                    <a:moveTo>
                      <a:pt x="104809" y="0"/>
                    </a:moveTo>
                    <a:cubicBezTo>
                      <a:pt x="51628" y="180181"/>
                      <a:pt x="-1553" y="360363"/>
                      <a:pt x="34" y="523875"/>
                    </a:cubicBezTo>
                    <a:cubicBezTo>
                      <a:pt x="1621" y="687387"/>
                      <a:pt x="57977" y="834231"/>
                      <a:pt x="114334" y="981075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1375964" y="3400425"/>
                <a:ext cx="205680" cy="1800225"/>
              </a:xfrm>
              <a:custGeom>
                <a:avLst/>
                <a:gdLst>
                  <a:gd name="connsiteX0" fmla="*/ 238817 w 305492"/>
                  <a:gd name="connsiteY0" fmla="*/ 0 h 1800225"/>
                  <a:gd name="connsiteX1" fmla="*/ 692 w 305492"/>
                  <a:gd name="connsiteY1" fmla="*/ 1123950 h 1800225"/>
                  <a:gd name="connsiteX2" fmla="*/ 305492 w 305492"/>
                  <a:gd name="connsiteY2" fmla="*/ 1800225 h 1800225"/>
                  <a:gd name="connsiteX0-1" fmla="*/ 380426 w 447101"/>
                  <a:gd name="connsiteY0-2" fmla="*/ 0 h 1800225"/>
                  <a:gd name="connsiteX1-3" fmla="*/ 336 w 447101"/>
                  <a:gd name="connsiteY1-4" fmla="*/ 581025 h 1800225"/>
                  <a:gd name="connsiteX2-5" fmla="*/ 447101 w 447101"/>
                  <a:gd name="connsiteY2-6" fmla="*/ 1800225 h 1800225"/>
                  <a:gd name="connsiteX0-7" fmla="*/ 382799 w 449474"/>
                  <a:gd name="connsiteY0-8" fmla="*/ 0 h 1800225"/>
                  <a:gd name="connsiteX1-9" fmla="*/ 2709 w 449474"/>
                  <a:gd name="connsiteY1-10" fmla="*/ 581025 h 1800225"/>
                  <a:gd name="connsiteX2-11" fmla="*/ 449474 w 449474"/>
                  <a:gd name="connsiteY2-12" fmla="*/ 1800225 h 1800225"/>
                  <a:gd name="connsiteX0-13" fmla="*/ 382799 w 449474"/>
                  <a:gd name="connsiteY0-14" fmla="*/ 0 h 1800225"/>
                  <a:gd name="connsiteX1-15" fmla="*/ 2709 w 449474"/>
                  <a:gd name="connsiteY1-16" fmla="*/ 581025 h 1800225"/>
                  <a:gd name="connsiteX2-17" fmla="*/ 449474 w 449474"/>
                  <a:gd name="connsiteY2-18" fmla="*/ 1800225 h 1800225"/>
                  <a:gd name="connsiteX0-19" fmla="*/ 304671 w 371346"/>
                  <a:gd name="connsiteY0-20" fmla="*/ 0 h 1800225"/>
                  <a:gd name="connsiteX1-21" fmla="*/ 3451 w 371346"/>
                  <a:gd name="connsiteY1-22" fmla="*/ 647700 h 1800225"/>
                  <a:gd name="connsiteX2-23" fmla="*/ 371346 w 371346"/>
                  <a:gd name="connsiteY2-24" fmla="*/ 1800225 h 1800225"/>
                  <a:gd name="connsiteX0-25" fmla="*/ 304671 w 371346"/>
                  <a:gd name="connsiteY0-26" fmla="*/ 0 h 1800225"/>
                  <a:gd name="connsiteX1-27" fmla="*/ 3451 w 371346"/>
                  <a:gd name="connsiteY1-28" fmla="*/ 647700 h 1800225"/>
                  <a:gd name="connsiteX2-29" fmla="*/ 371346 w 371346"/>
                  <a:gd name="connsiteY2-30" fmla="*/ 1800225 h 18002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71346" h="1800225">
                    <a:moveTo>
                      <a:pt x="304671" y="0"/>
                    </a:moveTo>
                    <a:cubicBezTo>
                      <a:pt x="85409" y="230981"/>
                      <a:pt x="39659" y="433388"/>
                      <a:pt x="3451" y="647700"/>
                    </a:cubicBezTo>
                    <a:cubicBezTo>
                      <a:pt x="-32757" y="862012"/>
                      <a:pt x="224502" y="1612106"/>
                      <a:pt x="371346" y="1800225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1282468" y="3429002"/>
                <a:ext cx="287153" cy="2543174"/>
              </a:xfrm>
              <a:custGeom>
                <a:avLst/>
                <a:gdLst>
                  <a:gd name="connsiteX0" fmla="*/ 238817 w 305492"/>
                  <a:gd name="connsiteY0" fmla="*/ 0 h 1800225"/>
                  <a:gd name="connsiteX1" fmla="*/ 692 w 305492"/>
                  <a:gd name="connsiteY1" fmla="*/ 1123950 h 1800225"/>
                  <a:gd name="connsiteX2" fmla="*/ 305492 w 305492"/>
                  <a:gd name="connsiteY2" fmla="*/ 1800225 h 1800225"/>
                  <a:gd name="connsiteX0-1" fmla="*/ 380426 w 447101"/>
                  <a:gd name="connsiteY0-2" fmla="*/ 0 h 1800225"/>
                  <a:gd name="connsiteX1-3" fmla="*/ 336 w 447101"/>
                  <a:gd name="connsiteY1-4" fmla="*/ 581025 h 1800225"/>
                  <a:gd name="connsiteX2-5" fmla="*/ 447101 w 447101"/>
                  <a:gd name="connsiteY2-6" fmla="*/ 1800225 h 1800225"/>
                  <a:gd name="connsiteX0-7" fmla="*/ 382799 w 449474"/>
                  <a:gd name="connsiteY0-8" fmla="*/ 0 h 1800225"/>
                  <a:gd name="connsiteX1-9" fmla="*/ 2709 w 449474"/>
                  <a:gd name="connsiteY1-10" fmla="*/ 581025 h 1800225"/>
                  <a:gd name="connsiteX2-11" fmla="*/ 449474 w 449474"/>
                  <a:gd name="connsiteY2-12" fmla="*/ 1800225 h 1800225"/>
                  <a:gd name="connsiteX0-13" fmla="*/ 382799 w 449474"/>
                  <a:gd name="connsiteY0-14" fmla="*/ 0 h 1800225"/>
                  <a:gd name="connsiteX1-15" fmla="*/ 2709 w 449474"/>
                  <a:gd name="connsiteY1-16" fmla="*/ 581025 h 1800225"/>
                  <a:gd name="connsiteX2-17" fmla="*/ 449474 w 449474"/>
                  <a:gd name="connsiteY2-18" fmla="*/ 1800225 h 1800225"/>
                  <a:gd name="connsiteX0-19" fmla="*/ 304671 w 371346"/>
                  <a:gd name="connsiteY0-20" fmla="*/ 0 h 1800225"/>
                  <a:gd name="connsiteX1-21" fmla="*/ 3451 w 371346"/>
                  <a:gd name="connsiteY1-22" fmla="*/ 647700 h 1800225"/>
                  <a:gd name="connsiteX2-23" fmla="*/ 371346 w 371346"/>
                  <a:gd name="connsiteY2-24" fmla="*/ 1800225 h 1800225"/>
                  <a:gd name="connsiteX0-25" fmla="*/ 304671 w 371346"/>
                  <a:gd name="connsiteY0-26" fmla="*/ 0 h 1800225"/>
                  <a:gd name="connsiteX1-27" fmla="*/ 3451 w 371346"/>
                  <a:gd name="connsiteY1-28" fmla="*/ 647700 h 1800225"/>
                  <a:gd name="connsiteX2-29" fmla="*/ 371346 w 371346"/>
                  <a:gd name="connsiteY2-30" fmla="*/ 1800225 h 1800225"/>
                  <a:gd name="connsiteX0-31" fmla="*/ 360487 w 427162"/>
                  <a:gd name="connsiteY0-32" fmla="*/ 0 h 1800225"/>
                  <a:gd name="connsiteX1-33" fmla="*/ 2886 w 427162"/>
                  <a:gd name="connsiteY1-34" fmla="*/ 641057 h 1800225"/>
                  <a:gd name="connsiteX2-35" fmla="*/ 427162 w 427162"/>
                  <a:gd name="connsiteY2-36" fmla="*/ 1800225 h 1800225"/>
                  <a:gd name="connsiteX0-37" fmla="*/ 372038 w 424617"/>
                  <a:gd name="connsiteY0-38" fmla="*/ 0 h 1773653"/>
                  <a:gd name="connsiteX1-39" fmla="*/ 341 w 424617"/>
                  <a:gd name="connsiteY1-40" fmla="*/ 614485 h 1773653"/>
                  <a:gd name="connsiteX2-41" fmla="*/ 424617 w 424617"/>
                  <a:gd name="connsiteY2-42" fmla="*/ 1773653 h 1773653"/>
                  <a:gd name="connsiteX0-43" fmla="*/ 372038 w 424617"/>
                  <a:gd name="connsiteY0-44" fmla="*/ 0 h 1773653"/>
                  <a:gd name="connsiteX1-45" fmla="*/ 340 w 424617"/>
                  <a:gd name="connsiteY1-46" fmla="*/ 787200 h 1773653"/>
                  <a:gd name="connsiteX2-47" fmla="*/ 424617 w 424617"/>
                  <a:gd name="connsiteY2-48" fmla="*/ 1773653 h 1773653"/>
                  <a:gd name="connsiteX0-49" fmla="*/ 372355 w 424934"/>
                  <a:gd name="connsiteY0-50" fmla="*/ 0 h 1773653"/>
                  <a:gd name="connsiteX1-51" fmla="*/ 657 w 424934"/>
                  <a:gd name="connsiteY1-52" fmla="*/ 787200 h 1773653"/>
                  <a:gd name="connsiteX2-53" fmla="*/ 424934 w 424934"/>
                  <a:gd name="connsiteY2-54" fmla="*/ 1773653 h 1773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24934" h="1773653">
                    <a:moveTo>
                      <a:pt x="372355" y="0"/>
                    </a:moveTo>
                    <a:cubicBezTo>
                      <a:pt x="68522" y="217695"/>
                      <a:pt x="-8106" y="491591"/>
                      <a:pt x="657" y="787200"/>
                    </a:cubicBezTo>
                    <a:cubicBezTo>
                      <a:pt x="9420" y="1082809"/>
                      <a:pt x="278090" y="1585534"/>
                      <a:pt x="424934" y="1773653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5979438" y="3390900"/>
              <a:ext cx="299176" cy="2581276"/>
              <a:chOff x="1282468" y="3390900"/>
              <a:chExt cx="299176" cy="2581276"/>
            </a:xfrm>
          </p:grpSpPr>
          <p:sp>
            <p:nvSpPr>
              <p:cNvPr id="46" name="任意多边形 45"/>
              <p:cNvSpPr/>
              <p:nvPr/>
            </p:nvSpPr>
            <p:spPr>
              <a:xfrm>
                <a:off x="1447766" y="3390900"/>
                <a:ext cx="114334" cy="981075"/>
              </a:xfrm>
              <a:custGeom>
                <a:avLst/>
                <a:gdLst>
                  <a:gd name="connsiteX0" fmla="*/ 104809 w 114334"/>
                  <a:gd name="connsiteY0" fmla="*/ 0 h 981075"/>
                  <a:gd name="connsiteX1" fmla="*/ 34 w 114334"/>
                  <a:gd name="connsiteY1" fmla="*/ 523875 h 981075"/>
                  <a:gd name="connsiteX2" fmla="*/ 114334 w 114334"/>
                  <a:gd name="connsiteY2" fmla="*/ 981075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34" h="981075">
                    <a:moveTo>
                      <a:pt x="104809" y="0"/>
                    </a:moveTo>
                    <a:cubicBezTo>
                      <a:pt x="51628" y="180181"/>
                      <a:pt x="-1553" y="360363"/>
                      <a:pt x="34" y="523875"/>
                    </a:cubicBezTo>
                    <a:cubicBezTo>
                      <a:pt x="1621" y="687387"/>
                      <a:pt x="57977" y="834231"/>
                      <a:pt x="114334" y="981075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1375964" y="3400425"/>
                <a:ext cx="205680" cy="1800225"/>
              </a:xfrm>
              <a:custGeom>
                <a:avLst/>
                <a:gdLst>
                  <a:gd name="connsiteX0" fmla="*/ 238817 w 305492"/>
                  <a:gd name="connsiteY0" fmla="*/ 0 h 1800225"/>
                  <a:gd name="connsiteX1" fmla="*/ 692 w 305492"/>
                  <a:gd name="connsiteY1" fmla="*/ 1123950 h 1800225"/>
                  <a:gd name="connsiteX2" fmla="*/ 305492 w 305492"/>
                  <a:gd name="connsiteY2" fmla="*/ 1800225 h 1800225"/>
                  <a:gd name="connsiteX0-1" fmla="*/ 380426 w 447101"/>
                  <a:gd name="connsiteY0-2" fmla="*/ 0 h 1800225"/>
                  <a:gd name="connsiteX1-3" fmla="*/ 336 w 447101"/>
                  <a:gd name="connsiteY1-4" fmla="*/ 581025 h 1800225"/>
                  <a:gd name="connsiteX2-5" fmla="*/ 447101 w 447101"/>
                  <a:gd name="connsiteY2-6" fmla="*/ 1800225 h 1800225"/>
                  <a:gd name="connsiteX0-7" fmla="*/ 382799 w 449474"/>
                  <a:gd name="connsiteY0-8" fmla="*/ 0 h 1800225"/>
                  <a:gd name="connsiteX1-9" fmla="*/ 2709 w 449474"/>
                  <a:gd name="connsiteY1-10" fmla="*/ 581025 h 1800225"/>
                  <a:gd name="connsiteX2-11" fmla="*/ 449474 w 449474"/>
                  <a:gd name="connsiteY2-12" fmla="*/ 1800225 h 1800225"/>
                  <a:gd name="connsiteX0-13" fmla="*/ 382799 w 449474"/>
                  <a:gd name="connsiteY0-14" fmla="*/ 0 h 1800225"/>
                  <a:gd name="connsiteX1-15" fmla="*/ 2709 w 449474"/>
                  <a:gd name="connsiteY1-16" fmla="*/ 581025 h 1800225"/>
                  <a:gd name="connsiteX2-17" fmla="*/ 449474 w 449474"/>
                  <a:gd name="connsiteY2-18" fmla="*/ 1800225 h 1800225"/>
                  <a:gd name="connsiteX0-19" fmla="*/ 304671 w 371346"/>
                  <a:gd name="connsiteY0-20" fmla="*/ 0 h 1800225"/>
                  <a:gd name="connsiteX1-21" fmla="*/ 3451 w 371346"/>
                  <a:gd name="connsiteY1-22" fmla="*/ 647700 h 1800225"/>
                  <a:gd name="connsiteX2-23" fmla="*/ 371346 w 371346"/>
                  <a:gd name="connsiteY2-24" fmla="*/ 1800225 h 1800225"/>
                  <a:gd name="connsiteX0-25" fmla="*/ 304671 w 371346"/>
                  <a:gd name="connsiteY0-26" fmla="*/ 0 h 1800225"/>
                  <a:gd name="connsiteX1-27" fmla="*/ 3451 w 371346"/>
                  <a:gd name="connsiteY1-28" fmla="*/ 647700 h 1800225"/>
                  <a:gd name="connsiteX2-29" fmla="*/ 371346 w 371346"/>
                  <a:gd name="connsiteY2-30" fmla="*/ 1800225 h 18002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71346" h="1800225">
                    <a:moveTo>
                      <a:pt x="304671" y="0"/>
                    </a:moveTo>
                    <a:cubicBezTo>
                      <a:pt x="85409" y="230981"/>
                      <a:pt x="39659" y="433388"/>
                      <a:pt x="3451" y="647700"/>
                    </a:cubicBezTo>
                    <a:cubicBezTo>
                      <a:pt x="-32757" y="862012"/>
                      <a:pt x="224502" y="1612106"/>
                      <a:pt x="371346" y="1800225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1282468" y="3429002"/>
                <a:ext cx="287153" cy="2543174"/>
              </a:xfrm>
              <a:custGeom>
                <a:avLst/>
                <a:gdLst>
                  <a:gd name="connsiteX0" fmla="*/ 238817 w 305492"/>
                  <a:gd name="connsiteY0" fmla="*/ 0 h 1800225"/>
                  <a:gd name="connsiteX1" fmla="*/ 692 w 305492"/>
                  <a:gd name="connsiteY1" fmla="*/ 1123950 h 1800225"/>
                  <a:gd name="connsiteX2" fmla="*/ 305492 w 305492"/>
                  <a:gd name="connsiteY2" fmla="*/ 1800225 h 1800225"/>
                  <a:gd name="connsiteX0-1" fmla="*/ 380426 w 447101"/>
                  <a:gd name="connsiteY0-2" fmla="*/ 0 h 1800225"/>
                  <a:gd name="connsiteX1-3" fmla="*/ 336 w 447101"/>
                  <a:gd name="connsiteY1-4" fmla="*/ 581025 h 1800225"/>
                  <a:gd name="connsiteX2-5" fmla="*/ 447101 w 447101"/>
                  <a:gd name="connsiteY2-6" fmla="*/ 1800225 h 1800225"/>
                  <a:gd name="connsiteX0-7" fmla="*/ 382799 w 449474"/>
                  <a:gd name="connsiteY0-8" fmla="*/ 0 h 1800225"/>
                  <a:gd name="connsiteX1-9" fmla="*/ 2709 w 449474"/>
                  <a:gd name="connsiteY1-10" fmla="*/ 581025 h 1800225"/>
                  <a:gd name="connsiteX2-11" fmla="*/ 449474 w 449474"/>
                  <a:gd name="connsiteY2-12" fmla="*/ 1800225 h 1800225"/>
                  <a:gd name="connsiteX0-13" fmla="*/ 382799 w 449474"/>
                  <a:gd name="connsiteY0-14" fmla="*/ 0 h 1800225"/>
                  <a:gd name="connsiteX1-15" fmla="*/ 2709 w 449474"/>
                  <a:gd name="connsiteY1-16" fmla="*/ 581025 h 1800225"/>
                  <a:gd name="connsiteX2-17" fmla="*/ 449474 w 449474"/>
                  <a:gd name="connsiteY2-18" fmla="*/ 1800225 h 1800225"/>
                  <a:gd name="connsiteX0-19" fmla="*/ 304671 w 371346"/>
                  <a:gd name="connsiteY0-20" fmla="*/ 0 h 1800225"/>
                  <a:gd name="connsiteX1-21" fmla="*/ 3451 w 371346"/>
                  <a:gd name="connsiteY1-22" fmla="*/ 647700 h 1800225"/>
                  <a:gd name="connsiteX2-23" fmla="*/ 371346 w 371346"/>
                  <a:gd name="connsiteY2-24" fmla="*/ 1800225 h 1800225"/>
                  <a:gd name="connsiteX0-25" fmla="*/ 304671 w 371346"/>
                  <a:gd name="connsiteY0-26" fmla="*/ 0 h 1800225"/>
                  <a:gd name="connsiteX1-27" fmla="*/ 3451 w 371346"/>
                  <a:gd name="connsiteY1-28" fmla="*/ 647700 h 1800225"/>
                  <a:gd name="connsiteX2-29" fmla="*/ 371346 w 371346"/>
                  <a:gd name="connsiteY2-30" fmla="*/ 1800225 h 1800225"/>
                  <a:gd name="connsiteX0-31" fmla="*/ 360487 w 427162"/>
                  <a:gd name="connsiteY0-32" fmla="*/ 0 h 1800225"/>
                  <a:gd name="connsiteX1-33" fmla="*/ 2886 w 427162"/>
                  <a:gd name="connsiteY1-34" fmla="*/ 641057 h 1800225"/>
                  <a:gd name="connsiteX2-35" fmla="*/ 427162 w 427162"/>
                  <a:gd name="connsiteY2-36" fmla="*/ 1800225 h 1800225"/>
                  <a:gd name="connsiteX0-37" fmla="*/ 372038 w 424617"/>
                  <a:gd name="connsiteY0-38" fmla="*/ 0 h 1773653"/>
                  <a:gd name="connsiteX1-39" fmla="*/ 341 w 424617"/>
                  <a:gd name="connsiteY1-40" fmla="*/ 614485 h 1773653"/>
                  <a:gd name="connsiteX2-41" fmla="*/ 424617 w 424617"/>
                  <a:gd name="connsiteY2-42" fmla="*/ 1773653 h 1773653"/>
                  <a:gd name="connsiteX0-43" fmla="*/ 372038 w 424617"/>
                  <a:gd name="connsiteY0-44" fmla="*/ 0 h 1773653"/>
                  <a:gd name="connsiteX1-45" fmla="*/ 340 w 424617"/>
                  <a:gd name="connsiteY1-46" fmla="*/ 787200 h 1773653"/>
                  <a:gd name="connsiteX2-47" fmla="*/ 424617 w 424617"/>
                  <a:gd name="connsiteY2-48" fmla="*/ 1773653 h 1773653"/>
                  <a:gd name="connsiteX0-49" fmla="*/ 372355 w 424934"/>
                  <a:gd name="connsiteY0-50" fmla="*/ 0 h 1773653"/>
                  <a:gd name="connsiteX1-51" fmla="*/ 657 w 424934"/>
                  <a:gd name="connsiteY1-52" fmla="*/ 787200 h 1773653"/>
                  <a:gd name="connsiteX2-53" fmla="*/ 424934 w 424934"/>
                  <a:gd name="connsiteY2-54" fmla="*/ 1773653 h 17736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24934" h="1773653">
                    <a:moveTo>
                      <a:pt x="372355" y="0"/>
                    </a:moveTo>
                    <a:cubicBezTo>
                      <a:pt x="68522" y="217695"/>
                      <a:pt x="-8106" y="491591"/>
                      <a:pt x="657" y="787200"/>
                    </a:cubicBezTo>
                    <a:cubicBezTo>
                      <a:pt x="9420" y="1082809"/>
                      <a:pt x="278090" y="1585534"/>
                      <a:pt x="424934" y="1773653"/>
                    </a:cubicBezTo>
                  </a:path>
                </a:pathLst>
              </a:cu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6253206" y="4676831"/>
              <a:ext cx="1928080" cy="215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Eventual consistency</a:t>
              </a:r>
              <a:endPara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253206" y="5438926"/>
              <a:ext cx="1928080" cy="2154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Integrity checking</a:t>
              </a:r>
              <a:endPara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1" name="直接箭头连接符 50"/>
            <p:cNvCxnSpPr>
              <a:stCxn id="3" idx="3"/>
              <a:endCxn id="9" idx="1"/>
            </p:cNvCxnSpPr>
            <p:nvPr/>
          </p:nvCxnSpPr>
          <p:spPr>
            <a:xfrm>
              <a:off x="2968305" y="1066790"/>
              <a:ext cx="827407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>
              <a:endCxn id="10" idx="1"/>
            </p:cNvCxnSpPr>
            <p:nvPr/>
          </p:nvCxnSpPr>
          <p:spPr>
            <a:xfrm>
              <a:off x="5348287" y="1066790"/>
              <a:ext cx="899797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>
              <a:stCxn id="9" idx="2"/>
              <a:endCxn id="16" idx="0"/>
            </p:cNvCxnSpPr>
            <p:nvPr/>
          </p:nvCxnSpPr>
          <p:spPr>
            <a:xfrm>
              <a:off x="4572000" y="1203410"/>
              <a:ext cx="0" cy="228454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>
              <a:off x="2163441" y="1762076"/>
              <a:ext cx="0" cy="8789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>
              <a:off x="7044686" y="1762076"/>
              <a:ext cx="0" cy="87894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/>
            <p:cNvCxnSpPr/>
            <p:nvPr/>
          </p:nvCxnSpPr>
          <p:spPr>
            <a:xfrm>
              <a:off x="7035161" y="2955847"/>
              <a:ext cx="0" cy="15993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/>
          </p:nvCxnSpPr>
          <p:spPr>
            <a:xfrm>
              <a:off x="4558661" y="2955847"/>
              <a:ext cx="0" cy="15993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/>
          </p:nvCxnSpPr>
          <p:spPr>
            <a:xfrm>
              <a:off x="2178677" y="2955847"/>
              <a:ext cx="0" cy="15993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/>
            <p:nvPr/>
          </p:nvCxnSpPr>
          <p:spPr>
            <a:xfrm>
              <a:off x="3216902" y="2516373"/>
              <a:ext cx="0" cy="394792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/>
          </p:nvCxnSpPr>
          <p:spPr>
            <a:xfrm>
              <a:off x="5786112" y="2516373"/>
              <a:ext cx="0" cy="394792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/>
            <p:cNvCxnSpPr/>
            <p:nvPr/>
          </p:nvCxnSpPr>
          <p:spPr>
            <a:xfrm>
              <a:off x="4559927" y="765175"/>
              <a:ext cx="0" cy="16499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/>
            <p:cNvSpPr/>
            <p:nvPr/>
          </p:nvSpPr>
          <p:spPr>
            <a:xfrm>
              <a:off x="4028932" y="477051"/>
              <a:ext cx="10594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Swift API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49494" y="2080191"/>
            <a:ext cx="517237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236672" y="4993719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94479" y="2899270"/>
            <a:ext cx="25281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8.3.1  Swift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特性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4479" y="3390937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8.3.2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应用场景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94479" y="3882604"/>
            <a:ext cx="31244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8.3.3  Swift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主要组件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94479" y="4374271"/>
            <a:ext cx="31244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8.3.4  Swift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基本原理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94479" y="4865938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8.3.5  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实例分析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106" y="3627486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实例分析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圆角矩形 2"/>
          <p:cNvSpPr/>
          <p:nvPr/>
        </p:nvSpPr>
        <p:spPr>
          <a:xfrm>
            <a:off x="461273" y="2921554"/>
            <a:ext cx="1976816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544177" y="2921554"/>
            <a:ext cx="1976816" cy="297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627081" y="2921554"/>
            <a:ext cx="1976816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6709985" y="2921554"/>
            <a:ext cx="1976816" cy="297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62560" y="3028710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Proxy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62560" y="4407454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62560" y="4880685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Container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62560" y="5353916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Account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636942" y="3028710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Proxy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636942" y="4407454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636942" y="4880685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Container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636942" y="5353916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Account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732546" y="3028710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Proxy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732546" y="4407454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732546" y="4880685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Container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732546" y="5353916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Account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6823661" y="3028710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Proxy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6823661" y="4407454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6823661" y="4880685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Container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6823661" y="5353916"/>
            <a:ext cx="1774240" cy="40029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Account 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直接箭头连接符 5"/>
          <p:cNvCxnSpPr>
            <a:stCxn id="18" idx="2"/>
          </p:cNvCxnSpPr>
          <p:nvPr/>
        </p:nvCxnSpPr>
        <p:spPr>
          <a:xfrm flipH="1">
            <a:off x="1473200" y="3429000"/>
            <a:ext cx="2050862" cy="97845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18" idx="2"/>
          </p:cNvCxnSpPr>
          <p:nvPr/>
        </p:nvCxnSpPr>
        <p:spPr>
          <a:xfrm>
            <a:off x="3524062" y="3429000"/>
            <a:ext cx="2091427" cy="96245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18" idx="2"/>
            <a:endCxn id="27" idx="0"/>
          </p:cNvCxnSpPr>
          <p:nvPr/>
        </p:nvCxnSpPr>
        <p:spPr>
          <a:xfrm>
            <a:off x="3524062" y="3429000"/>
            <a:ext cx="4186719" cy="97845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26" idx="2"/>
            <a:endCxn id="27" idx="0"/>
          </p:cNvCxnSpPr>
          <p:nvPr/>
        </p:nvCxnSpPr>
        <p:spPr>
          <a:xfrm>
            <a:off x="7710781" y="3429000"/>
            <a:ext cx="0" cy="97845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26" idx="2"/>
          </p:cNvCxnSpPr>
          <p:nvPr/>
        </p:nvCxnSpPr>
        <p:spPr>
          <a:xfrm flipH="1">
            <a:off x="5615489" y="3429000"/>
            <a:ext cx="2095292" cy="96245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26" idx="2"/>
            <a:endCxn id="12" idx="0"/>
          </p:cNvCxnSpPr>
          <p:nvPr/>
        </p:nvCxnSpPr>
        <p:spPr>
          <a:xfrm flipH="1">
            <a:off x="1449680" y="3429000"/>
            <a:ext cx="6261101" cy="97845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1016708" y="2566779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Zone 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099613" y="2566779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Zone 2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182517" y="2566779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Zone 3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277809" y="2566779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Zone 4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六边形 46"/>
          <p:cNvSpPr/>
          <p:nvPr/>
        </p:nvSpPr>
        <p:spPr>
          <a:xfrm>
            <a:off x="2544177" y="1821656"/>
            <a:ext cx="3209322" cy="457200"/>
          </a:xfrm>
          <a:prstGeom prst="hex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负载均衡器</a:t>
            </a:r>
            <a:endParaRPr lang="zh-CN" altLang="en-US"/>
          </a:p>
        </p:txBody>
      </p:sp>
      <p:cxnSp>
        <p:nvCxnSpPr>
          <p:cNvPr id="52" name="直接箭头连接符 51"/>
          <p:cNvCxnSpPr>
            <a:endCxn id="18" idx="0"/>
          </p:cNvCxnSpPr>
          <p:nvPr/>
        </p:nvCxnSpPr>
        <p:spPr>
          <a:xfrm flipH="1">
            <a:off x="3524062" y="2278856"/>
            <a:ext cx="624776" cy="74985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stCxn id="26" idx="0"/>
          </p:cNvCxnSpPr>
          <p:nvPr/>
        </p:nvCxnSpPr>
        <p:spPr>
          <a:xfrm flipH="1" flipV="1">
            <a:off x="4138014" y="2285243"/>
            <a:ext cx="3572767" cy="74346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2560" y="1276669"/>
            <a:ext cx="335309" cy="652329"/>
          </a:xfrm>
          <a:prstGeom prst="rect">
            <a:avLst/>
          </a:prstGeom>
        </p:spPr>
      </p:pic>
      <p:cxnSp>
        <p:nvCxnSpPr>
          <p:cNvPr id="59" name="直接箭头连接符 58"/>
          <p:cNvCxnSpPr>
            <a:stCxn id="56" idx="3"/>
          </p:cNvCxnSpPr>
          <p:nvPr/>
        </p:nvCxnSpPr>
        <p:spPr>
          <a:xfrm>
            <a:off x="897869" y="1602834"/>
            <a:ext cx="1646308" cy="30458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 flipH="1" flipV="1">
            <a:off x="897869" y="1469815"/>
            <a:ext cx="3250969" cy="28531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2281338" y="1323442"/>
            <a:ext cx="1369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CET.abc.png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016708" y="1805480"/>
            <a:ext cx="1397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PUT.abc.png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2621596"/>
            <a:ext cx="5693399" cy="451095"/>
            <a:chOff x="2875069" y="1498375"/>
            <a:chExt cx="5693399" cy="410086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3709926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  OpenStack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背景介绍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3305448"/>
            <a:ext cx="5693399" cy="433620"/>
            <a:chOff x="2875069" y="1970869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285482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  </a:t>
              </a:r>
              <a:r>
                <a:rPr lang="zh-CN" altLang="en-US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Nova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3971825"/>
            <a:ext cx="5693399" cy="433620"/>
            <a:chOff x="2875069" y="2436473"/>
            <a:chExt cx="5693399" cy="394200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3440237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  </a:t>
              </a:r>
              <a:r>
                <a:rPr lang="zh-CN" altLang="en-US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对象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存储服务</a:t>
              </a:r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Swift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4638201"/>
            <a:ext cx="5693399" cy="433620"/>
            <a:chOff x="2875069" y="2902076"/>
            <a:chExt cx="5693399" cy="394200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377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  </a:t>
              </a:r>
              <a:r>
                <a:rPr lang="zh-CN" altLang="en-US" sz="2100" spc="30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镜像</a:t>
              </a:r>
              <a:r>
                <a:rPr lang="zh-CN" altLang="en-US" sz="21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r>
                <a:rPr lang="en-US" altLang="zh-CN" sz="2100" spc="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Glance</a:t>
              </a:r>
              <a:endParaRPr lang="zh-CN" altLang="en-US" sz="2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53559" y="3141494"/>
            <a:ext cx="8335282" cy="2063474"/>
          </a:xfrm>
          <a:prstGeom prst="roundRect">
            <a:avLst>
              <a:gd name="adj" fmla="val 7996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539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镜像服务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Glance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3559" y="1473914"/>
            <a:ext cx="8436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Glance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提供了一个虚拟磁盘镜像的目录和存储仓库，并且可以提供对虚拟机镜像的存储和检索。这些磁盘镜像常常广泛应用于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 Compute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组件之中。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81350" y="2890392"/>
            <a:ext cx="2781300" cy="5022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三种形式加以配置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79326" y="3583370"/>
            <a:ext cx="4374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利用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对象存储机制来存储镜像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90209" y="4091386"/>
            <a:ext cx="6153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利用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的简单存储解决方案（简称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）直接存储信息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04534" y="4650544"/>
            <a:ext cx="552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存储与对象存储结合起来，作为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访问的连接器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49494" y="2631734"/>
            <a:ext cx="463780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8.4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镜像服务</a:t>
            </a:r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Glance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236672" y="3578594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94479" y="3450813"/>
            <a:ext cx="309411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8.4.1  Glance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的作用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4479" y="3942480"/>
            <a:ext cx="36904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8.4.2  Glance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的组成部分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539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镜像服务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Glance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Glance</a:t>
            </a:r>
            <a:r>
              <a:rPr lang="zh-CN" altLang="en-US" sz="2400" b="1">
                <a:solidFill>
                  <a:schemeClr val="accent6"/>
                </a:solidFill>
              </a:rPr>
              <a:t>的作用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342900" y="140401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Glance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作为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的虚拟机的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（镜像）服务，提供了一系列的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REST API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，用来管理、查询虚拟机的镜像，它支持多种后端存储介质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1984" y="4366349"/>
            <a:ext cx="83668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可以看出，通过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Glance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个模块被链接成了一个整体，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Glance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Nova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提供镜像的查找操作，而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Swift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又为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Glance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提供实际的存储服务，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Swift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可以看成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Glacne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存储接口的一个具体实现。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61984" y="2878230"/>
            <a:ext cx="8385969" cy="696686"/>
            <a:chOff x="342900" y="2878230"/>
            <a:chExt cx="8385969" cy="696686"/>
          </a:xfrm>
        </p:grpSpPr>
        <p:sp>
          <p:nvSpPr>
            <p:cNvPr id="5" name="矩形 4"/>
            <p:cNvSpPr/>
            <p:nvPr/>
          </p:nvSpPr>
          <p:spPr>
            <a:xfrm>
              <a:off x="342900" y="2878230"/>
              <a:ext cx="1863271" cy="6966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/>
                <a:t>Nova</a:t>
              </a:r>
              <a:endParaRPr lang="zh-CN" altLang="en-US" sz="2000"/>
            </a:p>
          </p:txBody>
        </p:sp>
        <p:sp>
          <p:nvSpPr>
            <p:cNvPr id="10" name="矩形 9"/>
            <p:cNvSpPr/>
            <p:nvPr/>
          </p:nvSpPr>
          <p:spPr>
            <a:xfrm>
              <a:off x="3604249" y="2878230"/>
              <a:ext cx="1863271" cy="6966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/>
                <a:t>Glance</a:t>
              </a:r>
              <a:endParaRPr lang="zh-CN" altLang="en-US" sz="20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865598" y="2878230"/>
              <a:ext cx="1863271" cy="6966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/>
                <a:t>Swift</a:t>
              </a:r>
              <a:endParaRPr lang="zh-CN" altLang="en-US" sz="2000"/>
            </a:p>
          </p:txBody>
        </p:sp>
        <p:cxnSp>
          <p:nvCxnSpPr>
            <p:cNvPr id="7" name="直接箭头连接符 6"/>
            <p:cNvCxnSpPr>
              <a:stCxn id="5" idx="3"/>
            </p:cNvCxnSpPr>
            <p:nvPr/>
          </p:nvCxnSpPr>
          <p:spPr>
            <a:xfrm>
              <a:off x="2206171" y="3226573"/>
              <a:ext cx="1398078" cy="1977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5467520" y="3226573"/>
              <a:ext cx="1398078" cy="1977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2459874" y="3753982"/>
            <a:ext cx="41901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</a:rPr>
              <a:t>Glance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在整个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</a:rPr>
              <a:t>OpenStack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项目中的角色</a:t>
            </a:r>
            <a:r>
              <a:rPr lang="zh-CN" altLang="en-US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定位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49494" y="2631734"/>
            <a:ext cx="463780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8.4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镜像服务</a:t>
            </a:r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Glance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236672" y="4070261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94479" y="3450813"/>
            <a:ext cx="309411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8.4.1  Glance</a:t>
            </a:r>
            <a:r>
              <a:rPr lang="zh-CN" altLang="en-US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的作用</a:t>
            </a:r>
            <a:endParaRPr lang="zh-CN" altLang="en-US" sz="2100" kern="500" spc="225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4479" y="3942480"/>
            <a:ext cx="36904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8.4.2  Glance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的组成部分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522624" y="2902064"/>
            <a:ext cx="1556650" cy="15566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5919546" y="2902064"/>
            <a:ext cx="1556650" cy="15566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539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镜像服务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Glance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Glance</a:t>
            </a:r>
            <a:r>
              <a:rPr lang="zh-CN" altLang="en-US" sz="2400" b="1">
                <a:solidFill>
                  <a:schemeClr val="accent6"/>
                </a:solidFill>
              </a:rPr>
              <a:t>的组成部分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1637690" y="3526623"/>
            <a:ext cx="132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API Server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56793" y="3384910"/>
            <a:ext cx="1082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Registry</a:t>
            </a:r>
            <a:endParaRPr lang="en-US" altLang="zh-CN" smtClean="0">
              <a:solidFill>
                <a:schemeClr val="bg1"/>
              </a:solidFill>
            </a:endParaRPr>
          </a:p>
          <a:p>
            <a:r>
              <a:rPr lang="en-US" altLang="zh-CN" smtClean="0">
                <a:solidFill>
                  <a:schemeClr val="bg1"/>
                </a:solidFill>
              </a:rPr>
              <a:t>Server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9600" y="4650886"/>
            <a:ext cx="3416301" cy="8744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主要用来接受各种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API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调用请求，并提供相应的操作。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80000" y="4650886"/>
            <a:ext cx="3454400" cy="8744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用来和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数据库进行交互，存储或者获取镜像的元数据。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2972419" y="2188268"/>
            <a:ext cx="1599581" cy="1004470"/>
          </a:xfrm>
          <a:prstGeom prst="line">
            <a:avLst/>
          </a:prstGeom>
          <a:ln w="28575">
            <a:solidFill>
              <a:srgbClr val="494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 flipV="1">
            <a:off x="4572000" y="2188268"/>
            <a:ext cx="1494112" cy="1004470"/>
          </a:xfrm>
          <a:prstGeom prst="line">
            <a:avLst/>
          </a:prstGeom>
          <a:ln w="28575">
            <a:solidFill>
              <a:srgbClr val="494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609600" y="1854995"/>
            <a:ext cx="7924800" cy="609600"/>
            <a:chOff x="601388" y="1629974"/>
            <a:chExt cx="7924800" cy="609600"/>
          </a:xfrm>
        </p:grpSpPr>
        <p:sp>
          <p:nvSpPr>
            <p:cNvPr id="9" name="矩形 8"/>
            <p:cNvSpPr/>
            <p:nvPr/>
          </p:nvSpPr>
          <p:spPr>
            <a:xfrm>
              <a:off x="601388" y="1629974"/>
              <a:ext cx="7924800" cy="609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154960" y="1733688"/>
              <a:ext cx="48340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</a:rPr>
                <a:t>OpenStack Image Service</a:t>
              </a:r>
              <a:r>
                <a:rPr lang="zh-CN" altLang="en-US" sz="2000" b="1">
                  <a:solidFill>
                    <a:schemeClr val="bg1"/>
                  </a:solidFill>
                </a:rPr>
                <a:t>（</a:t>
              </a:r>
              <a:r>
                <a:rPr lang="en-US" altLang="zh-CN" sz="2000" b="1">
                  <a:solidFill>
                    <a:schemeClr val="bg1"/>
                  </a:solidFill>
                </a:rPr>
                <a:t>Glance</a:t>
              </a:r>
              <a:r>
                <a:rPr lang="zh-CN" altLang="en-US" sz="2000" b="1">
                  <a:solidFill>
                    <a:schemeClr val="bg1"/>
                  </a:solidFill>
                </a:rPr>
                <a:t>）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2300947" y="4244707"/>
            <a:ext cx="1" cy="38787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712819" y="4244707"/>
            <a:ext cx="1" cy="38787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2933699" y="2617024"/>
            <a:ext cx="5610225" cy="945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933699" y="3755676"/>
            <a:ext cx="5610225" cy="9455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933699" y="4894328"/>
            <a:ext cx="5610225" cy="945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933699" y="1478372"/>
            <a:ext cx="5610225" cy="9455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539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镜像服务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Glance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Glance</a:t>
            </a:r>
            <a:r>
              <a:rPr lang="zh-CN" altLang="en-US" sz="2400" b="1">
                <a:solidFill>
                  <a:schemeClr val="accent6"/>
                </a:solidFill>
              </a:rPr>
              <a:t>的组成部分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404049" y="1478372"/>
            <a:ext cx="2367726" cy="945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OpenStack Object Storage</a:t>
            </a:r>
            <a:endParaRPr lang="zh-CN" altLang="en-US" sz="2000" b="1"/>
          </a:p>
        </p:txBody>
      </p:sp>
      <p:sp>
        <p:nvSpPr>
          <p:cNvPr id="8" name="矩形 7"/>
          <p:cNvSpPr/>
          <p:nvPr/>
        </p:nvSpPr>
        <p:spPr>
          <a:xfrm>
            <a:off x="404049" y="2617024"/>
            <a:ext cx="2367726" cy="9455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FileSystem</a:t>
            </a:r>
            <a:endParaRPr lang="zh-CN" altLang="en-US" sz="2000" b="1"/>
          </a:p>
        </p:txBody>
      </p:sp>
      <p:sp>
        <p:nvSpPr>
          <p:cNvPr id="9" name="矩形 8"/>
          <p:cNvSpPr/>
          <p:nvPr/>
        </p:nvSpPr>
        <p:spPr>
          <a:xfrm>
            <a:off x="404049" y="3755676"/>
            <a:ext cx="2367726" cy="9455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S3</a:t>
            </a:r>
            <a:endParaRPr lang="zh-CN" altLang="en-US" sz="2000" b="1"/>
          </a:p>
        </p:txBody>
      </p:sp>
      <p:sp>
        <p:nvSpPr>
          <p:cNvPr id="10" name="矩形 9"/>
          <p:cNvSpPr/>
          <p:nvPr/>
        </p:nvSpPr>
        <p:spPr>
          <a:xfrm>
            <a:off x="404049" y="4894328"/>
            <a:ext cx="2367726" cy="9455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HTTP</a:t>
            </a:r>
            <a:endParaRPr lang="zh-CN" altLang="en-US" sz="2000" b="1"/>
          </a:p>
        </p:txBody>
      </p:sp>
      <p:sp>
        <p:nvSpPr>
          <p:cNvPr id="4" name="矩形 3"/>
          <p:cNvSpPr/>
          <p:nvPr/>
        </p:nvSpPr>
        <p:spPr>
          <a:xfrm>
            <a:off x="3094661" y="1715549"/>
            <a:ext cx="537434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它是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中高可用的对象存储项目。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4661" y="2652577"/>
            <a:ext cx="5334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 Image Service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存储虚拟机镜像的默认后端是后端文件系统。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94661" y="3791229"/>
            <a:ext cx="5334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该后端允许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 Image Service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存储虚拟机镜像在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Amazon S3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服务中。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94661" y="4929379"/>
            <a:ext cx="5334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OpenStack Image Service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能通过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HTTP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Internet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上读取可用的虚拟机镜像。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539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8.4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镜像服务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Glance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Glance</a:t>
            </a:r>
            <a:r>
              <a:rPr lang="zh-CN" altLang="en-US" sz="2400" b="1">
                <a:solidFill>
                  <a:schemeClr val="accent6"/>
                </a:solidFill>
              </a:rPr>
              <a:t>的组成部分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3358704" y="1682852"/>
            <a:ext cx="2119086" cy="711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Glance-api</a:t>
            </a:r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1349999" y="3241624"/>
            <a:ext cx="2119086" cy="711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Glance-registry</a:t>
            </a:r>
            <a:endParaRPr lang="zh-CN" altLang="en-US" sz="2000"/>
          </a:p>
        </p:txBody>
      </p:sp>
      <p:sp>
        <p:nvSpPr>
          <p:cNvPr id="9" name="椭圆 8"/>
          <p:cNvSpPr/>
          <p:nvPr/>
        </p:nvSpPr>
        <p:spPr>
          <a:xfrm>
            <a:off x="6589486" y="1682852"/>
            <a:ext cx="2104742" cy="7112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Nova-compute</a:t>
            </a:r>
            <a:endParaRPr lang="zh-CN" altLang="en-US" sz="2000"/>
          </a:p>
        </p:txBody>
      </p:sp>
      <p:sp>
        <p:nvSpPr>
          <p:cNvPr id="4" name="流程图: 磁盘 3"/>
          <p:cNvSpPr/>
          <p:nvPr/>
        </p:nvSpPr>
        <p:spPr>
          <a:xfrm>
            <a:off x="1283160" y="4621832"/>
            <a:ext cx="2119086" cy="1011329"/>
          </a:xfrm>
          <a:prstGeom prst="flowChartMagneticDisk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Database</a:t>
            </a:r>
            <a:endParaRPr lang="zh-CN" altLang="en-US" sz="2000"/>
          </a:p>
        </p:txBody>
      </p:sp>
      <p:sp>
        <p:nvSpPr>
          <p:cNvPr id="5" name="立方体 4"/>
          <p:cNvSpPr/>
          <p:nvPr/>
        </p:nvSpPr>
        <p:spPr>
          <a:xfrm>
            <a:off x="3976914" y="4621832"/>
            <a:ext cx="2017486" cy="908110"/>
          </a:xfrm>
          <a:prstGeom prst="cube">
            <a:avLst/>
          </a:prstGeom>
          <a:solidFill>
            <a:schemeClr val="accent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/>
              <a:t>Swift or S3</a:t>
            </a:r>
            <a:endParaRPr lang="zh-CN" altLang="en-US" sz="2000"/>
          </a:p>
        </p:txBody>
      </p:sp>
      <p:cxnSp>
        <p:nvCxnSpPr>
          <p:cNvPr id="11" name="直接连接符 10"/>
          <p:cNvCxnSpPr/>
          <p:nvPr/>
        </p:nvCxnSpPr>
        <p:spPr>
          <a:xfrm>
            <a:off x="4985657" y="2394052"/>
            <a:ext cx="0" cy="219875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endCxn id="8" idx="0"/>
          </p:cNvCxnSpPr>
          <p:nvPr/>
        </p:nvCxnSpPr>
        <p:spPr>
          <a:xfrm flipH="1">
            <a:off x="2409542" y="2394052"/>
            <a:ext cx="1734286" cy="84757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5477790" y="2021618"/>
            <a:ext cx="105271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332707" y="3952824"/>
            <a:ext cx="0" cy="63998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4073" y="2815085"/>
            <a:ext cx="81417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1</a:t>
            </a:r>
            <a:r>
              <a:rPr lang="zh-CN" altLang="en-US" sz="2100" spc="225">
                <a:solidFill>
                  <a:prstClr val="white"/>
                </a:solidFill>
              </a:rPr>
              <a:t>．</a:t>
            </a:r>
            <a:r>
              <a:rPr lang="en-US" altLang="zh-CN" sz="2100" spc="225">
                <a:solidFill>
                  <a:prstClr val="white"/>
                </a:solidFill>
              </a:rPr>
              <a:t>OpenStack</a:t>
            </a:r>
            <a:r>
              <a:rPr lang="zh-CN" altLang="en-US" sz="2100" spc="225">
                <a:solidFill>
                  <a:prstClr val="white"/>
                </a:solidFill>
              </a:rPr>
              <a:t>是什么？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2</a:t>
            </a:r>
            <a:r>
              <a:rPr lang="zh-CN" altLang="en-US" sz="2100" spc="225">
                <a:solidFill>
                  <a:prstClr val="white"/>
                </a:solidFill>
              </a:rPr>
              <a:t>．总结</a:t>
            </a:r>
            <a:r>
              <a:rPr lang="en-US" altLang="zh-CN" sz="2100" spc="225">
                <a:solidFill>
                  <a:prstClr val="white"/>
                </a:solidFill>
              </a:rPr>
              <a:t>OpenStack</a:t>
            </a:r>
            <a:r>
              <a:rPr lang="zh-CN" altLang="en-US" sz="2100" spc="225">
                <a:solidFill>
                  <a:prstClr val="white"/>
                </a:solidFill>
              </a:rPr>
              <a:t>的主要组件及其功能。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3</a:t>
            </a:r>
            <a:r>
              <a:rPr lang="zh-CN" altLang="en-US" sz="2100" spc="225">
                <a:solidFill>
                  <a:prstClr val="white"/>
                </a:solidFill>
              </a:rPr>
              <a:t>．请根据学过的知识总结一下各服务模块之间如何协同工作。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4</a:t>
            </a:r>
            <a:r>
              <a:rPr lang="zh-CN" altLang="en-US" sz="2100" spc="225">
                <a:solidFill>
                  <a:prstClr val="white"/>
                </a:solidFill>
              </a:rPr>
              <a:t>．请通过学过的知识概括一下</a:t>
            </a:r>
            <a:r>
              <a:rPr lang="en-US" altLang="zh-CN" sz="2100" spc="225">
                <a:solidFill>
                  <a:prstClr val="white"/>
                </a:solidFill>
              </a:rPr>
              <a:t>OpenStack</a:t>
            </a:r>
            <a:r>
              <a:rPr lang="zh-CN" altLang="en-US" sz="2100" spc="225">
                <a:solidFill>
                  <a:prstClr val="white"/>
                </a:solidFill>
              </a:rPr>
              <a:t>与</a:t>
            </a:r>
            <a:r>
              <a:rPr lang="en-US" altLang="zh-CN" sz="2100" spc="225">
                <a:solidFill>
                  <a:prstClr val="white"/>
                </a:solidFill>
              </a:rPr>
              <a:t>AWS</a:t>
            </a:r>
            <a:r>
              <a:rPr lang="zh-CN" altLang="en-US" sz="2100" spc="225">
                <a:solidFill>
                  <a:prstClr val="white"/>
                </a:solidFill>
              </a:rPr>
              <a:t>的异同。</a:t>
            </a:r>
            <a:endParaRPr lang="zh-CN" altLang="en-US" sz="2100" spc="225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4072" y="1258727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861054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64073" y="1943049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115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3830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68873" y="809784"/>
            <a:ext cx="2507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658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05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0678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8333" y="4718475"/>
            <a:ext cx="446786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24161" y="4555551"/>
            <a:ext cx="8864590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8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49494" y="2080191"/>
            <a:ext cx="517237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236672" y="4502052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94479" y="2899270"/>
            <a:ext cx="25281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8.3.1  Swift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特性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4479" y="3390937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8.3.2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应用场景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94479" y="3882604"/>
            <a:ext cx="31244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8.3.3  Swift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主要组件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94479" y="4374271"/>
            <a:ext cx="31244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8.3.4  Swift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基本原理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94479" y="4865938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8.3.5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实例分析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434" y="2950387"/>
            <a:ext cx="84635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mtClean="0">
                <a:solidFill>
                  <a:schemeClr val="bg1"/>
                </a:solidFill>
              </a:rPr>
              <a:t>Swift </a:t>
            </a:r>
            <a:r>
              <a:rPr lang="zh-CN" altLang="en-US" sz="3600" b="1" smtClean="0">
                <a:solidFill>
                  <a:schemeClr val="bg1"/>
                </a:solidFill>
              </a:rPr>
              <a:t>的</a:t>
            </a:r>
            <a:r>
              <a:rPr lang="zh-CN" altLang="en-US" sz="3600" b="1">
                <a:solidFill>
                  <a:schemeClr val="bg1"/>
                </a:solidFill>
              </a:rPr>
              <a:t>算法和存储理论并不</a:t>
            </a:r>
            <a:r>
              <a:rPr lang="zh-CN" altLang="en-US" sz="3600" b="1" smtClean="0">
                <a:solidFill>
                  <a:schemeClr val="bg1"/>
                </a:solidFill>
              </a:rPr>
              <a:t>复杂</a:t>
            </a:r>
            <a:endParaRPr lang="en-US" altLang="zh-CN" sz="1400" b="1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smtClean="0">
                <a:solidFill>
                  <a:schemeClr val="accent4"/>
                </a:solidFill>
              </a:rPr>
              <a:t>主要</a:t>
            </a:r>
            <a:r>
              <a:rPr lang="zh-CN" altLang="en-US" sz="2000" smtClean="0">
                <a:solidFill>
                  <a:schemeClr val="accent4"/>
                </a:solidFill>
              </a:rPr>
              <a:t>有</a:t>
            </a:r>
            <a:r>
              <a:rPr lang="zh-CN" altLang="en-US" sz="2000">
                <a:solidFill>
                  <a:schemeClr val="accent4"/>
                </a:solidFill>
              </a:rPr>
              <a:t>以</a:t>
            </a:r>
            <a:r>
              <a:rPr lang="zh-CN" altLang="en-US" sz="2000" smtClean="0">
                <a:solidFill>
                  <a:schemeClr val="accent4"/>
                </a:solidFill>
              </a:rPr>
              <a:t>下</a:t>
            </a:r>
            <a:r>
              <a:rPr lang="zh-CN" altLang="en-US" sz="2000">
                <a:solidFill>
                  <a:schemeClr val="accent4"/>
                </a:solidFill>
              </a:rPr>
              <a:t>几个</a:t>
            </a:r>
            <a:r>
              <a:rPr lang="zh-CN" altLang="en-US" sz="2000" smtClean="0">
                <a:solidFill>
                  <a:schemeClr val="accent4"/>
                </a:solidFill>
              </a:rPr>
              <a:t>概念</a:t>
            </a:r>
            <a:endParaRPr lang="en-US" altLang="zh-CN" sz="2000" smtClean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588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数据一致性模型（</a:t>
            </a:r>
            <a:r>
              <a:rPr lang="en-US" altLang="zh-CN" sz="2400" b="1">
                <a:solidFill>
                  <a:schemeClr val="accent6"/>
                </a:solidFill>
              </a:rPr>
              <a:t>Consistency Model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404048" y="1520098"/>
            <a:ext cx="5182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为了实现这一目标，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Swift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采用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Quorum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仲裁协议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3080" y="1991942"/>
            <a:ext cx="2628448" cy="7757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N</a:t>
            </a:r>
            <a:r>
              <a:rPr lang="zh-CN" altLang="en-US"/>
              <a:t>为数据的副本总数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257776" y="1991942"/>
            <a:ext cx="2628448" cy="7757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altLang="zh-CN"/>
              <a:t>W</a:t>
            </a:r>
            <a:r>
              <a:rPr lang="zh-CN" altLang="en-US"/>
              <a:t>为写操作被确认接受的副本数量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062472" y="1991942"/>
            <a:ext cx="2628448" cy="7757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R</a:t>
            </a:r>
            <a:r>
              <a:rPr lang="zh-CN" altLang="en-US"/>
              <a:t>为读操作的副本数量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55971" y="5104766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）强一致性：</a:t>
            </a: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53080" y="3680923"/>
            <a:ext cx="8237840" cy="6430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04048" y="3171421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强一致性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5648" y="3817788"/>
            <a:ext cx="8375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R+W &gt;N</a:t>
            </a:r>
            <a:r>
              <a:rPr lang="zh-CN" altLang="en-US">
                <a:solidFill>
                  <a:schemeClr val="bg1"/>
                </a:solidFill>
              </a:rPr>
              <a:t>，以保证对副本的读写操作会产生交集，从而保证可以读取到最新</a:t>
            </a:r>
            <a:r>
              <a:rPr lang="zh-CN" altLang="en-US" smtClean="0">
                <a:solidFill>
                  <a:schemeClr val="bg1"/>
                </a:solidFill>
              </a:rPr>
              <a:t>版本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3080" y="5062081"/>
            <a:ext cx="8237840" cy="6430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4048" y="455257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弱一致性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5648" y="5198946"/>
            <a:ext cx="8375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R+W&lt;=N</a:t>
            </a:r>
            <a:r>
              <a:rPr lang="zh-CN" altLang="en-US">
                <a:solidFill>
                  <a:schemeClr val="bg1"/>
                </a:solidFill>
              </a:rPr>
              <a:t>，如果读写操作的副本集合不产生交集，就可能会读到脏数据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588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数据一致性模型（</a:t>
            </a:r>
            <a:r>
              <a:rPr lang="en-US" altLang="zh-CN" sz="2400" b="1">
                <a:solidFill>
                  <a:schemeClr val="accent6"/>
                </a:solidFill>
              </a:rPr>
              <a:t>Consistency Model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654050" y="1675836"/>
            <a:ext cx="1943100" cy="698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写操作</a:t>
            </a:r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6121400" y="1675836"/>
            <a:ext cx="1943100" cy="698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/>
              <a:t>读操作</a:t>
            </a:r>
            <a:endParaRPr lang="zh-CN" altLang="en-US" sz="2000"/>
          </a:p>
        </p:txBody>
      </p:sp>
      <p:cxnSp>
        <p:nvCxnSpPr>
          <p:cNvPr id="6" name="直接箭头连接符 5"/>
          <p:cNvCxnSpPr/>
          <p:nvPr/>
        </p:nvCxnSpPr>
        <p:spPr>
          <a:xfrm>
            <a:off x="1625600" y="2374336"/>
            <a:ext cx="0" cy="24770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1622624" y="2374336"/>
            <a:ext cx="3341258" cy="24770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3" idx="2"/>
          </p:cNvCxnSpPr>
          <p:nvPr/>
        </p:nvCxnSpPr>
        <p:spPr>
          <a:xfrm>
            <a:off x="1625600" y="2374336"/>
            <a:ext cx="6264376" cy="24770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endCxn id="8" idx="2"/>
          </p:cNvCxnSpPr>
          <p:nvPr/>
        </p:nvCxnSpPr>
        <p:spPr>
          <a:xfrm flipH="1" flipV="1">
            <a:off x="7092950" y="2374336"/>
            <a:ext cx="757373" cy="24770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endCxn id="8" idx="2"/>
          </p:cNvCxnSpPr>
          <p:nvPr/>
        </p:nvCxnSpPr>
        <p:spPr>
          <a:xfrm flipV="1">
            <a:off x="4913350" y="2374336"/>
            <a:ext cx="2179600" cy="24770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1130002" y="4902200"/>
            <a:ext cx="985243" cy="9852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/>
              <a:t>v2</a:t>
            </a:r>
            <a:endParaRPr lang="zh-CN" altLang="en-US" sz="2400" b="1"/>
          </a:p>
        </p:txBody>
      </p:sp>
      <p:sp>
        <p:nvSpPr>
          <p:cNvPr id="36" name="椭圆 35"/>
          <p:cNvSpPr/>
          <p:nvPr/>
        </p:nvSpPr>
        <p:spPr>
          <a:xfrm>
            <a:off x="4420728" y="4902200"/>
            <a:ext cx="985243" cy="9852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/>
              <a:t>v2</a:t>
            </a:r>
            <a:endParaRPr lang="zh-CN" altLang="en-US" sz="2400" b="1"/>
          </a:p>
        </p:txBody>
      </p:sp>
      <p:sp>
        <p:nvSpPr>
          <p:cNvPr id="37" name="椭圆 36"/>
          <p:cNvSpPr/>
          <p:nvPr/>
        </p:nvSpPr>
        <p:spPr>
          <a:xfrm>
            <a:off x="7397354" y="4902200"/>
            <a:ext cx="985243" cy="9852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/>
              <a:t>v1</a:t>
            </a:r>
            <a:endParaRPr lang="zh-CN" altLang="en-US" sz="2400" b="1"/>
          </a:p>
        </p:txBody>
      </p:sp>
      <p:sp>
        <p:nvSpPr>
          <p:cNvPr id="4" name="椭圆 3"/>
          <p:cNvSpPr/>
          <p:nvPr/>
        </p:nvSpPr>
        <p:spPr>
          <a:xfrm>
            <a:off x="1231900" y="3098800"/>
            <a:ext cx="800100" cy="8001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/>
              <a:t>Y</a:t>
            </a:r>
            <a:endParaRPr lang="zh-CN" altLang="en-US" sz="2400" b="1"/>
          </a:p>
        </p:txBody>
      </p:sp>
      <p:sp>
        <p:nvSpPr>
          <p:cNvPr id="10" name="椭圆 9"/>
          <p:cNvSpPr/>
          <p:nvPr/>
        </p:nvSpPr>
        <p:spPr>
          <a:xfrm>
            <a:off x="2700735" y="3098800"/>
            <a:ext cx="800100" cy="8001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/>
              <a:t>Y</a:t>
            </a:r>
            <a:endParaRPr lang="zh-CN" altLang="en-US" sz="2400" b="1"/>
          </a:p>
        </p:txBody>
      </p:sp>
      <p:sp>
        <p:nvSpPr>
          <p:cNvPr id="11" name="椭圆 10"/>
          <p:cNvSpPr/>
          <p:nvPr/>
        </p:nvSpPr>
        <p:spPr>
          <a:xfrm>
            <a:off x="4163782" y="3098800"/>
            <a:ext cx="800100" cy="8001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/>
              <a:t>N</a:t>
            </a:r>
            <a:endParaRPr lang="zh-CN" altLang="en-US" sz="2400" b="1"/>
          </a:p>
        </p:txBody>
      </p:sp>
      <p:sp>
        <p:nvSpPr>
          <p:cNvPr id="12" name="椭圆 11"/>
          <p:cNvSpPr/>
          <p:nvPr/>
        </p:nvSpPr>
        <p:spPr>
          <a:xfrm>
            <a:off x="5626829" y="3098800"/>
            <a:ext cx="800100" cy="8001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/>
              <a:t>Y</a:t>
            </a:r>
            <a:endParaRPr lang="zh-CN" altLang="en-US" sz="2400" b="1"/>
          </a:p>
        </p:txBody>
      </p:sp>
      <p:sp>
        <p:nvSpPr>
          <p:cNvPr id="16" name="椭圆 15"/>
          <p:cNvSpPr/>
          <p:nvPr/>
        </p:nvSpPr>
        <p:spPr>
          <a:xfrm>
            <a:off x="7089876" y="3098800"/>
            <a:ext cx="800100" cy="8001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/>
              <a:t>？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534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一致性散列（</a:t>
            </a:r>
            <a:r>
              <a:rPr lang="en-US" altLang="zh-CN" sz="2400" b="1">
                <a:solidFill>
                  <a:schemeClr val="accent6"/>
                </a:solidFill>
              </a:rPr>
              <a:t>Consistent Hashing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7"/>
          <p:cNvGrpSpPr/>
          <p:nvPr/>
        </p:nvGrpSpPr>
        <p:grpSpPr>
          <a:xfrm>
            <a:off x="358775" y="1453896"/>
            <a:ext cx="6864558" cy="4284802"/>
            <a:chOff x="953113" y="1453896"/>
            <a:chExt cx="6864558" cy="4284802"/>
          </a:xfrm>
        </p:grpSpPr>
        <p:sp>
          <p:nvSpPr>
            <p:cNvPr id="4" name="椭圆 3"/>
            <p:cNvSpPr/>
            <p:nvPr/>
          </p:nvSpPr>
          <p:spPr>
            <a:xfrm>
              <a:off x="3337560" y="3041878"/>
              <a:ext cx="2468880" cy="2468880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365371" y="2835249"/>
              <a:ext cx="413258" cy="4132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P0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69085" y="3274643"/>
              <a:ext cx="413258" cy="4132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P1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130931" y="4069689"/>
              <a:ext cx="413258" cy="4132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P2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69085" y="4939614"/>
              <a:ext cx="413258" cy="4132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P3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365371" y="5325440"/>
              <a:ext cx="413258" cy="4132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P4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153438" y="5004841"/>
              <a:ext cx="413258" cy="4132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P5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599811" y="4069689"/>
              <a:ext cx="413258" cy="4132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P6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272311" y="3274643"/>
              <a:ext cx="413258" cy="41325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P7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596143" y="4075764"/>
              <a:ext cx="20746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散</a:t>
              </a:r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列空间（</a:t>
              </a:r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0,2</a:t>
              </a:r>
              <a:r>
                <a:rPr lang="en-US" altLang="zh-CN" sz="1600" baseline="300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32</a:t>
              </a:r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-1</a:t>
              </a:r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）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886995" y="4414318"/>
              <a:ext cx="13853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位移量</a:t>
              </a:r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m=29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46093" y="2650583"/>
              <a:ext cx="13500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（</a:t>
              </a: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0,2</a:t>
              </a:r>
              <a:r>
                <a:rPr lang="en-US" altLang="zh-CN" baseline="300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-1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）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53113" y="3586242"/>
              <a:ext cx="1697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（</a:t>
              </a: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lang="en-US" altLang="zh-CN" baseline="300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,2</a:t>
              </a:r>
              <a:r>
                <a:rPr lang="en-US" altLang="zh-CN" baseline="300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m+1</a:t>
              </a: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-1</a:t>
              </a:r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）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9" name="直接箭头连接符 8"/>
            <p:cNvCxnSpPr>
              <a:stCxn id="21" idx="3"/>
            </p:cNvCxnSpPr>
            <p:nvPr/>
          </p:nvCxnSpPr>
          <p:spPr>
            <a:xfrm>
              <a:off x="2651014" y="3770908"/>
              <a:ext cx="686546" cy="1846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任意多边形 21"/>
            <p:cNvSpPr/>
            <p:nvPr/>
          </p:nvSpPr>
          <p:spPr>
            <a:xfrm>
              <a:off x="3319272" y="3145536"/>
              <a:ext cx="356616" cy="795528"/>
            </a:xfrm>
            <a:custGeom>
              <a:avLst/>
              <a:gdLst>
                <a:gd name="connsiteX0" fmla="*/ 0 w 356616"/>
                <a:gd name="connsiteY0" fmla="*/ 795528 h 795528"/>
                <a:gd name="connsiteX1" fmla="*/ 0 w 356616"/>
                <a:gd name="connsiteY1" fmla="*/ 0 h 795528"/>
                <a:gd name="connsiteX2" fmla="*/ 356616 w 356616"/>
                <a:gd name="connsiteY2" fmla="*/ 0 h 795528"/>
                <a:gd name="connsiteX3" fmla="*/ 356616 w 356616"/>
                <a:gd name="connsiteY3" fmla="*/ 109728 h 79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16" h="795528">
                  <a:moveTo>
                    <a:pt x="0" y="795528"/>
                  </a:moveTo>
                  <a:lnTo>
                    <a:pt x="0" y="0"/>
                  </a:lnTo>
                  <a:lnTo>
                    <a:pt x="356616" y="0"/>
                  </a:lnTo>
                  <a:lnTo>
                    <a:pt x="356616" y="109728"/>
                  </a:ln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3409163" y="2857212"/>
              <a:ext cx="650773" cy="26804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任意多边形 24"/>
            <p:cNvSpPr/>
            <p:nvPr/>
          </p:nvSpPr>
          <p:spPr>
            <a:xfrm>
              <a:off x="4059936" y="2441448"/>
              <a:ext cx="521208" cy="667512"/>
            </a:xfrm>
            <a:custGeom>
              <a:avLst/>
              <a:gdLst>
                <a:gd name="connsiteX0" fmla="*/ 0 w 521208"/>
                <a:gd name="connsiteY0" fmla="*/ 667512 h 667512"/>
                <a:gd name="connsiteX1" fmla="*/ 0 w 521208"/>
                <a:gd name="connsiteY1" fmla="*/ 0 h 667512"/>
                <a:gd name="connsiteX2" fmla="*/ 521208 w 521208"/>
                <a:gd name="connsiteY2" fmla="*/ 0 h 667512"/>
                <a:gd name="connsiteX3" fmla="*/ 521208 w 521208"/>
                <a:gd name="connsiteY3" fmla="*/ 384048 h 66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1208" h="667512">
                  <a:moveTo>
                    <a:pt x="0" y="667512"/>
                  </a:moveTo>
                  <a:lnTo>
                    <a:pt x="0" y="0"/>
                  </a:lnTo>
                  <a:lnTo>
                    <a:pt x="521208" y="0"/>
                  </a:lnTo>
                  <a:lnTo>
                    <a:pt x="521208" y="384048"/>
                  </a:ln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824250" y="2119536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右移</a:t>
              </a:r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位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246093" y="1453896"/>
              <a:ext cx="1251487" cy="3523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对象键</a:t>
              </a:r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246093" y="2048183"/>
              <a:ext cx="1251487" cy="3523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散列函数</a:t>
              </a:r>
              <a:endParaRPr lang="zh-CN" altLang="en-US"/>
            </a:p>
          </p:txBody>
        </p:sp>
        <p:cxnSp>
          <p:nvCxnSpPr>
            <p:cNvPr id="30" name="直接箭头连接符 29"/>
            <p:cNvCxnSpPr>
              <a:stCxn id="26" idx="2"/>
              <a:endCxn id="29" idx="0"/>
            </p:cNvCxnSpPr>
            <p:nvPr/>
          </p:nvCxnSpPr>
          <p:spPr>
            <a:xfrm>
              <a:off x="2871837" y="1806258"/>
              <a:ext cx="0" cy="24192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2871837" y="2400545"/>
              <a:ext cx="0" cy="24192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5707326" y="3481272"/>
              <a:ext cx="1152144" cy="28963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6041956" y="3941064"/>
              <a:ext cx="817514" cy="35289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6812268" y="3685660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虚拟节点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765729" y="1450122"/>
            <a:ext cx="3937361" cy="1338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将散列结果右移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位，可产生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232-m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个虚拟节点，例如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m=29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时可产生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个虚拟节点。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 96"/>
          <p:cNvSpPr/>
          <p:nvPr/>
        </p:nvSpPr>
        <p:spPr>
          <a:xfrm>
            <a:off x="2712720" y="1451232"/>
            <a:ext cx="5855502" cy="484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98" name="矩形 97"/>
          <p:cNvSpPr/>
          <p:nvPr/>
        </p:nvSpPr>
        <p:spPr>
          <a:xfrm>
            <a:off x="2712720" y="2022665"/>
            <a:ext cx="5855502" cy="484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2712720" y="2593827"/>
            <a:ext cx="5855502" cy="484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93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对象存储服务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Swift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数据模型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7"/>
          <p:cNvGrpSpPr/>
          <p:nvPr/>
        </p:nvGrpSpPr>
        <p:grpSpPr>
          <a:xfrm>
            <a:off x="465260" y="3239805"/>
            <a:ext cx="8125822" cy="2510164"/>
            <a:chOff x="465260" y="3014336"/>
            <a:chExt cx="8125822" cy="2510164"/>
          </a:xfrm>
        </p:grpSpPr>
        <p:cxnSp>
          <p:nvCxnSpPr>
            <p:cNvPr id="5" name="直接箭头连接符 4"/>
            <p:cNvCxnSpPr/>
            <p:nvPr/>
          </p:nvCxnSpPr>
          <p:spPr>
            <a:xfrm flipH="1">
              <a:off x="1881376" y="3436620"/>
              <a:ext cx="2654509" cy="42672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H="1">
              <a:off x="4535885" y="3436620"/>
              <a:ext cx="1" cy="42672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4535885" y="3436620"/>
              <a:ext cx="2771695" cy="42672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286570" y="3927769"/>
              <a:ext cx="1085235" cy="3581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/>
                <a:t>AccountA</a:t>
              </a:r>
              <a:endParaRPr lang="zh-CN" altLang="en-US" sz="16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3993267" y="3927769"/>
              <a:ext cx="1085235" cy="3581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/>
                <a:t>AccountB</a:t>
              </a:r>
              <a:endParaRPr lang="zh-CN" altLang="en-US" sz="16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6764962" y="3927769"/>
              <a:ext cx="1085235" cy="3581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600" smtClean="0"/>
                <a:t>AccountC</a:t>
              </a:r>
              <a:endParaRPr lang="zh-CN" altLang="en-US" sz="1600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465260" y="4292435"/>
              <a:ext cx="2567007" cy="1232065"/>
              <a:chOff x="465260" y="4292435"/>
              <a:chExt cx="2567007" cy="1232065"/>
            </a:xfrm>
          </p:grpSpPr>
          <p:cxnSp>
            <p:nvCxnSpPr>
              <p:cNvPr id="18" name="直接箭头连接符 17"/>
              <p:cNvCxnSpPr/>
              <p:nvPr/>
            </p:nvCxnSpPr>
            <p:spPr>
              <a:xfrm flipH="1">
                <a:off x="1066800" y="4292435"/>
                <a:ext cx="670561" cy="40148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/>
            </p:nvCxnSpPr>
            <p:spPr>
              <a:xfrm>
                <a:off x="1881377" y="4292435"/>
                <a:ext cx="518735" cy="372569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组合 25"/>
              <p:cNvGrpSpPr/>
              <p:nvPr/>
            </p:nvGrpSpPr>
            <p:grpSpPr>
              <a:xfrm>
                <a:off x="465260" y="4690987"/>
                <a:ext cx="1203080" cy="456732"/>
                <a:chOff x="465260" y="4690987"/>
                <a:chExt cx="1203080" cy="456732"/>
              </a:xfrm>
            </p:grpSpPr>
            <p:sp>
              <p:nvSpPr>
                <p:cNvPr id="24" name="菱形 23"/>
                <p:cNvSpPr/>
                <p:nvPr/>
              </p:nvSpPr>
              <p:spPr>
                <a:xfrm>
                  <a:off x="465260" y="4690987"/>
                  <a:ext cx="1203080" cy="456732"/>
                </a:xfrm>
                <a:prstGeom prst="diamond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 sz="1000"/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569708" y="4780853"/>
                  <a:ext cx="99418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200" smtClean="0">
                      <a:solidFill>
                        <a:schemeClr val="bg1"/>
                      </a:solidFill>
                    </a:rPr>
                    <a:t>Container1</a:t>
                  </a:r>
                  <a:endParaRPr lang="zh-CN" altLang="en-US" sz="12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829187" y="4690987"/>
                <a:ext cx="1203080" cy="456732"/>
                <a:chOff x="465260" y="4690987"/>
                <a:chExt cx="1203080" cy="456732"/>
              </a:xfrm>
            </p:grpSpPr>
            <p:sp>
              <p:nvSpPr>
                <p:cNvPr id="28" name="菱形 27"/>
                <p:cNvSpPr/>
                <p:nvPr/>
              </p:nvSpPr>
              <p:spPr>
                <a:xfrm>
                  <a:off x="465260" y="4690987"/>
                  <a:ext cx="1203080" cy="456732"/>
                </a:xfrm>
                <a:prstGeom prst="diamond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 sz="1000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569708" y="4780853"/>
                  <a:ext cx="99418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200" smtClean="0">
                      <a:solidFill>
                        <a:schemeClr val="bg1"/>
                      </a:solidFill>
                    </a:rPr>
                    <a:t>Container2</a:t>
                  </a:r>
                  <a:endParaRPr lang="zh-CN" altLang="en-US" sz="120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0" name="直接箭头连接符 29"/>
              <p:cNvCxnSpPr/>
              <p:nvPr/>
            </p:nvCxnSpPr>
            <p:spPr>
              <a:xfrm flipH="1">
                <a:off x="602844" y="5056935"/>
                <a:ext cx="254856" cy="27229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/>
              <p:nvPr/>
            </p:nvCxnSpPr>
            <p:spPr>
              <a:xfrm flipH="1">
                <a:off x="1056495" y="5144785"/>
                <a:ext cx="1" cy="18444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/>
              <p:cNvCxnSpPr/>
              <p:nvPr/>
            </p:nvCxnSpPr>
            <p:spPr>
              <a:xfrm>
                <a:off x="1255291" y="5092472"/>
                <a:ext cx="175259" cy="23675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/>
              <p:cNvSpPr/>
              <p:nvPr/>
            </p:nvSpPr>
            <p:spPr>
              <a:xfrm>
                <a:off x="465260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907000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294287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2" name="直接箭头连接符 41"/>
              <p:cNvCxnSpPr/>
              <p:nvPr/>
            </p:nvCxnSpPr>
            <p:spPr>
              <a:xfrm flipH="1">
                <a:off x="1983399" y="5056935"/>
                <a:ext cx="254856" cy="27229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/>
              <p:cNvCxnSpPr/>
              <p:nvPr/>
            </p:nvCxnSpPr>
            <p:spPr>
              <a:xfrm flipH="1">
                <a:off x="2437050" y="5144785"/>
                <a:ext cx="1" cy="18444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/>
              <p:nvPr/>
            </p:nvCxnSpPr>
            <p:spPr>
              <a:xfrm>
                <a:off x="2635846" y="5092472"/>
                <a:ext cx="175259" cy="23675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/>
              <p:cNvSpPr/>
              <p:nvPr/>
            </p:nvSpPr>
            <p:spPr>
              <a:xfrm>
                <a:off x="1845815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2287555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2674842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3237250" y="4292435"/>
              <a:ext cx="2567007" cy="1232065"/>
              <a:chOff x="465260" y="4292435"/>
              <a:chExt cx="2567007" cy="1232065"/>
            </a:xfrm>
          </p:grpSpPr>
          <p:cxnSp>
            <p:nvCxnSpPr>
              <p:cNvPr id="50" name="直接箭头连接符 49"/>
              <p:cNvCxnSpPr/>
              <p:nvPr/>
            </p:nvCxnSpPr>
            <p:spPr>
              <a:xfrm flipH="1">
                <a:off x="1066800" y="4292435"/>
                <a:ext cx="670561" cy="40148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/>
              <p:cNvCxnSpPr/>
              <p:nvPr/>
            </p:nvCxnSpPr>
            <p:spPr>
              <a:xfrm>
                <a:off x="1881377" y="4292435"/>
                <a:ext cx="518735" cy="372569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组合 51"/>
              <p:cNvGrpSpPr/>
              <p:nvPr/>
            </p:nvGrpSpPr>
            <p:grpSpPr>
              <a:xfrm>
                <a:off x="465260" y="4690987"/>
                <a:ext cx="1203080" cy="456732"/>
                <a:chOff x="465260" y="4690987"/>
                <a:chExt cx="1203080" cy="456732"/>
              </a:xfrm>
            </p:grpSpPr>
            <p:sp>
              <p:nvSpPr>
                <p:cNvPr id="68" name="菱形 67"/>
                <p:cNvSpPr/>
                <p:nvPr/>
              </p:nvSpPr>
              <p:spPr>
                <a:xfrm>
                  <a:off x="465260" y="4690987"/>
                  <a:ext cx="1203080" cy="456732"/>
                </a:xfrm>
                <a:prstGeom prst="diamond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 sz="1000"/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569708" y="4780853"/>
                  <a:ext cx="99418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200" smtClean="0">
                      <a:solidFill>
                        <a:schemeClr val="bg1"/>
                      </a:solidFill>
                    </a:rPr>
                    <a:t>Container1</a:t>
                  </a:r>
                  <a:endParaRPr lang="zh-CN" altLang="en-US" sz="12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1829187" y="4690987"/>
                <a:ext cx="1203080" cy="456732"/>
                <a:chOff x="465260" y="4690987"/>
                <a:chExt cx="1203080" cy="456732"/>
              </a:xfrm>
            </p:grpSpPr>
            <p:sp>
              <p:nvSpPr>
                <p:cNvPr id="66" name="菱形 65"/>
                <p:cNvSpPr/>
                <p:nvPr/>
              </p:nvSpPr>
              <p:spPr>
                <a:xfrm>
                  <a:off x="465260" y="4690987"/>
                  <a:ext cx="1203080" cy="456732"/>
                </a:xfrm>
                <a:prstGeom prst="diamond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 sz="1000"/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569708" y="4780853"/>
                  <a:ext cx="99418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200" smtClean="0">
                      <a:solidFill>
                        <a:schemeClr val="bg1"/>
                      </a:solidFill>
                    </a:rPr>
                    <a:t>Container2</a:t>
                  </a:r>
                  <a:endParaRPr lang="zh-CN" altLang="en-US" sz="120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54" name="直接箭头连接符 53"/>
              <p:cNvCxnSpPr/>
              <p:nvPr/>
            </p:nvCxnSpPr>
            <p:spPr>
              <a:xfrm flipH="1">
                <a:off x="602844" y="5056935"/>
                <a:ext cx="254856" cy="27229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/>
              <p:cNvCxnSpPr/>
              <p:nvPr/>
            </p:nvCxnSpPr>
            <p:spPr>
              <a:xfrm flipH="1">
                <a:off x="1056495" y="5144785"/>
                <a:ext cx="1" cy="18444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/>
              <p:nvPr/>
            </p:nvCxnSpPr>
            <p:spPr>
              <a:xfrm>
                <a:off x="1255291" y="5092472"/>
                <a:ext cx="175259" cy="23675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椭圆 56"/>
              <p:cNvSpPr/>
              <p:nvPr/>
            </p:nvSpPr>
            <p:spPr>
              <a:xfrm>
                <a:off x="465260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907000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1294287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0" name="直接箭头连接符 59"/>
              <p:cNvCxnSpPr/>
              <p:nvPr/>
            </p:nvCxnSpPr>
            <p:spPr>
              <a:xfrm flipH="1">
                <a:off x="1983399" y="5056935"/>
                <a:ext cx="254856" cy="27229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/>
              <p:cNvCxnSpPr/>
              <p:nvPr/>
            </p:nvCxnSpPr>
            <p:spPr>
              <a:xfrm flipH="1">
                <a:off x="2437050" y="5144785"/>
                <a:ext cx="1" cy="18444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箭头连接符 61"/>
              <p:cNvCxnSpPr/>
              <p:nvPr/>
            </p:nvCxnSpPr>
            <p:spPr>
              <a:xfrm>
                <a:off x="2635846" y="5092472"/>
                <a:ext cx="175259" cy="23675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椭圆 62"/>
              <p:cNvSpPr/>
              <p:nvPr/>
            </p:nvSpPr>
            <p:spPr>
              <a:xfrm>
                <a:off x="1845815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2287555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674842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6024075" y="4292435"/>
              <a:ext cx="2567007" cy="1232065"/>
              <a:chOff x="465260" y="4292435"/>
              <a:chExt cx="2567007" cy="1232065"/>
            </a:xfrm>
          </p:grpSpPr>
          <p:cxnSp>
            <p:nvCxnSpPr>
              <p:cNvPr id="71" name="直接箭头连接符 70"/>
              <p:cNvCxnSpPr/>
              <p:nvPr/>
            </p:nvCxnSpPr>
            <p:spPr>
              <a:xfrm flipH="1">
                <a:off x="1066800" y="4292435"/>
                <a:ext cx="670561" cy="40148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箭头连接符 71"/>
              <p:cNvCxnSpPr/>
              <p:nvPr/>
            </p:nvCxnSpPr>
            <p:spPr>
              <a:xfrm>
                <a:off x="1881377" y="4292435"/>
                <a:ext cx="518735" cy="372569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组合 72"/>
              <p:cNvGrpSpPr/>
              <p:nvPr/>
            </p:nvGrpSpPr>
            <p:grpSpPr>
              <a:xfrm>
                <a:off x="465260" y="4690987"/>
                <a:ext cx="1203080" cy="456732"/>
                <a:chOff x="465260" y="4690987"/>
                <a:chExt cx="1203080" cy="456732"/>
              </a:xfrm>
            </p:grpSpPr>
            <p:sp>
              <p:nvSpPr>
                <p:cNvPr id="89" name="菱形 88"/>
                <p:cNvSpPr/>
                <p:nvPr/>
              </p:nvSpPr>
              <p:spPr>
                <a:xfrm>
                  <a:off x="465260" y="4690987"/>
                  <a:ext cx="1203080" cy="456732"/>
                </a:xfrm>
                <a:prstGeom prst="diamond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 sz="1000"/>
                </a:p>
              </p:txBody>
            </p:sp>
            <p:sp>
              <p:nvSpPr>
                <p:cNvPr id="90" name="矩形 89"/>
                <p:cNvSpPr/>
                <p:nvPr/>
              </p:nvSpPr>
              <p:spPr>
                <a:xfrm>
                  <a:off x="569708" y="4780853"/>
                  <a:ext cx="99418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200" smtClean="0">
                      <a:solidFill>
                        <a:schemeClr val="bg1"/>
                      </a:solidFill>
                    </a:rPr>
                    <a:t>Container1</a:t>
                  </a:r>
                  <a:endParaRPr lang="zh-CN" altLang="en-US" sz="12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4" name="组合 73"/>
              <p:cNvGrpSpPr/>
              <p:nvPr/>
            </p:nvGrpSpPr>
            <p:grpSpPr>
              <a:xfrm>
                <a:off x="1829187" y="4690987"/>
                <a:ext cx="1203080" cy="456732"/>
                <a:chOff x="465260" y="4690987"/>
                <a:chExt cx="1203080" cy="456732"/>
              </a:xfrm>
            </p:grpSpPr>
            <p:sp>
              <p:nvSpPr>
                <p:cNvPr id="87" name="菱形 86"/>
                <p:cNvSpPr/>
                <p:nvPr/>
              </p:nvSpPr>
              <p:spPr>
                <a:xfrm>
                  <a:off x="465260" y="4690987"/>
                  <a:ext cx="1203080" cy="456732"/>
                </a:xfrm>
                <a:prstGeom prst="diamond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zh-CN" altLang="en-US" sz="1000"/>
                </a:p>
              </p:txBody>
            </p:sp>
            <p:sp>
              <p:nvSpPr>
                <p:cNvPr id="88" name="矩形 87"/>
                <p:cNvSpPr/>
                <p:nvPr/>
              </p:nvSpPr>
              <p:spPr>
                <a:xfrm>
                  <a:off x="569708" y="4780853"/>
                  <a:ext cx="99418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200" smtClean="0">
                      <a:solidFill>
                        <a:schemeClr val="bg1"/>
                      </a:solidFill>
                    </a:rPr>
                    <a:t>Container2</a:t>
                  </a:r>
                  <a:endParaRPr lang="zh-CN" altLang="en-US" sz="120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75" name="直接箭头连接符 74"/>
              <p:cNvCxnSpPr/>
              <p:nvPr/>
            </p:nvCxnSpPr>
            <p:spPr>
              <a:xfrm flipH="1">
                <a:off x="602844" y="5056935"/>
                <a:ext cx="254856" cy="27229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/>
              <p:cNvCxnSpPr/>
              <p:nvPr/>
            </p:nvCxnSpPr>
            <p:spPr>
              <a:xfrm flipH="1">
                <a:off x="1056495" y="5144785"/>
                <a:ext cx="1" cy="18444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箭头连接符 76"/>
              <p:cNvCxnSpPr/>
              <p:nvPr/>
            </p:nvCxnSpPr>
            <p:spPr>
              <a:xfrm>
                <a:off x="1255291" y="5092472"/>
                <a:ext cx="175259" cy="23675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椭圆 77"/>
              <p:cNvSpPr/>
              <p:nvPr/>
            </p:nvSpPr>
            <p:spPr>
              <a:xfrm>
                <a:off x="465260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907000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294287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1" name="直接箭头连接符 80"/>
              <p:cNvCxnSpPr/>
              <p:nvPr/>
            </p:nvCxnSpPr>
            <p:spPr>
              <a:xfrm flipH="1">
                <a:off x="1983399" y="5056935"/>
                <a:ext cx="254856" cy="27229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81"/>
              <p:cNvCxnSpPr/>
              <p:nvPr/>
            </p:nvCxnSpPr>
            <p:spPr>
              <a:xfrm flipH="1">
                <a:off x="2437050" y="5144785"/>
                <a:ext cx="1" cy="18444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82"/>
              <p:cNvCxnSpPr/>
              <p:nvPr/>
            </p:nvCxnSpPr>
            <p:spPr>
              <a:xfrm>
                <a:off x="2635846" y="5092472"/>
                <a:ext cx="175259" cy="23675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椭圆 83"/>
              <p:cNvSpPr/>
              <p:nvPr/>
            </p:nvSpPr>
            <p:spPr>
              <a:xfrm>
                <a:off x="1845815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2287555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674842" y="5329227"/>
                <a:ext cx="319600" cy="19527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1" name="文本框 90"/>
            <p:cNvSpPr txBox="1"/>
            <p:nvPr/>
          </p:nvSpPr>
          <p:spPr>
            <a:xfrm>
              <a:off x="4018002" y="30143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叶子节点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46498" y="1451232"/>
            <a:ext cx="2160657" cy="48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/>
              <a:t>Account  </a:t>
            </a:r>
            <a:r>
              <a:rPr lang="zh-CN" altLang="en-US" smtClean="0"/>
              <a:t>账户</a:t>
            </a:r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446498" y="2025748"/>
            <a:ext cx="2160657" cy="48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/>
              <a:t>Container  </a:t>
            </a:r>
            <a:r>
              <a:rPr lang="zh-CN" altLang="en-US" smtClean="0"/>
              <a:t>容器</a:t>
            </a:r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446498" y="2599844"/>
            <a:ext cx="2160657" cy="48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/>
              <a:t>Object  </a:t>
            </a:r>
            <a:r>
              <a:rPr lang="zh-CN" altLang="en-US" smtClean="0"/>
              <a:t>对象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782234" y="1523967"/>
            <a:ext cx="3227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租户，用来做顶层的隔离机制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2769918" y="2099647"/>
            <a:ext cx="4163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代表封装一组对象，类似文件夹或</a:t>
            </a:r>
            <a:r>
              <a:rPr lang="zh-CN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目录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2785314" y="2663130"/>
            <a:ext cx="2994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由元数据和内容两部分组成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4681</Words>
  <Application>WPS 演示</Application>
  <PresentationFormat>全屏显示(4:3)</PresentationFormat>
  <Paragraphs>675</Paragraphs>
  <Slides>33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334</cp:revision>
  <dcterms:created xsi:type="dcterms:W3CDTF">2015-10-22T05:46:00Z</dcterms:created>
  <dcterms:modified xsi:type="dcterms:W3CDTF">2021-03-17T01:55:02Z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