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32"/>
  </p:notesMasterIdLst>
  <p:sldIdLst>
    <p:sldId id="895" r:id="rId4"/>
    <p:sldId id="896" r:id="rId5"/>
    <p:sldId id="897" r:id="rId6"/>
    <p:sldId id="979" r:id="rId7"/>
    <p:sldId id="985" r:id="rId8"/>
    <p:sldId id="1034" r:id="rId9"/>
    <p:sldId id="1012" r:id="rId10"/>
    <p:sldId id="1035" r:id="rId11"/>
    <p:sldId id="1013" r:id="rId12"/>
    <p:sldId id="1038" r:id="rId13"/>
    <p:sldId id="1039" r:id="rId14"/>
    <p:sldId id="1040" r:id="rId15"/>
    <p:sldId id="1068" r:id="rId16"/>
    <p:sldId id="986" r:id="rId17"/>
    <p:sldId id="1014" r:id="rId18"/>
    <p:sldId id="1015" r:id="rId19"/>
    <p:sldId id="1044" r:id="rId20"/>
    <p:sldId id="1016" r:id="rId21"/>
    <p:sldId id="1017" r:id="rId22"/>
    <p:sldId id="1065" r:id="rId23"/>
    <p:sldId id="1066" r:id="rId24"/>
    <p:sldId id="1067" r:id="rId25"/>
    <p:sldId id="1020" r:id="rId26"/>
    <p:sldId id="1064" r:id="rId27"/>
    <p:sldId id="1088" r:id="rId28"/>
    <p:sldId id="1089" r:id="rId29"/>
    <p:sldId id="1091" r:id="rId30"/>
    <p:sldId id="1063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49454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96283" autoAdjust="0"/>
  </p:normalViewPr>
  <p:slideViewPr>
    <p:cSldViewPr snapToGrid="0" showGuides="1">
      <p:cViewPr varScale="1">
        <p:scale>
          <a:sx n="112" d="100"/>
          <a:sy n="112" d="100"/>
        </p:scale>
        <p:origin x="1740" y="96"/>
      </p:cViewPr>
      <p:guideLst>
        <p:guide orient="horz" pos="504"/>
        <p:guide pos="2880"/>
        <p:guide pos="249"/>
        <p:guide orient="horz" pos="2115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32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32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0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45.png"/><Relationship Id="rId27" Type="http://schemas.openxmlformats.org/officeDocument/2006/relationships/image" Target="../media/image44.png"/><Relationship Id="rId26" Type="http://schemas.openxmlformats.org/officeDocument/2006/relationships/image" Target="../media/image43.jpeg"/><Relationship Id="rId25" Type="http://schemas.openxmlformats.org/officeDocument/2006/relationships/image" Target="../media/image42.jpeg"/><Relationship Id="rId24" Type="http://schemas.openxmlformats.org/officeDocument/2006/relationships/image" Target="../media/image4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0.png"/><Relationship Id="rId21" Type="http://schemas.openxmlformats.org/officeDocument/2006/relationships/image" Target="../media/image3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9.png"/><Relationship Id="rId7" Type="http://schemas.openxmlformats.org/officeDocument/2006/relationships/tags" Target="../tags/tag4.xml"/><Relationship Id="rId6" Type="http://schemas.openxmlformats.org/officeDocument/2006/relationships/image" Target="../media/image48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76.png"/><Relationship Id="rId53" Type="http://schemas.openxmlformats.org/officeDocument/2006/relationships/tags" Target="../tags/tag23.xml"/><Relationship Id="rId52" Type="http://schemas.openxmlformats.org/officeDocument/2006/relationships/image" Target="../media/image75.png"/><Relationship Id="rId51" Type="http://schemas.openxmlformats.org/officeDocument/2006/relationships/image" Target="../media/image74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3.png"/><Relationship Id="rId48" Type="http://schemas.openxmlformats.org/officeDocument/2006/relationships/image" Target="../media/image72.png"/><Relationship Id="rId47" Type="http://schemas.openxmlformats.org/officeDocument/2006/relationships/image" Target="../media/image71.png"/><Relationship Id="rId46" Type="http://schemas.openxmlformats.org/officeDocument/2006/relationships/image" Target="../media/image70.png"/><Relationship Id="rId45" Type="http://schemas.openxmlformats.org/officeDocument/2006/relationships/image" Target="../media/image69.png"/><Relationship Id="rId44" Type="http://schemas.openxmlformats.org/officeDocument/2006/relationships/image" Target="../media/image68.png"/><Relationship Id="rId43" Type="http://schemas.openxmlformats.org/officeDocument/2006/relationships/image" Target="../media/image67.png"/><Relationship Id="rId42" Type="http://schemas.openxmlformats.org/officeDocument/2006/relationships/image" Target="../media/image66.png"/><Relationship Id="rId41" Type="http://schemas.openxmlformats.org/officeDocument/2006/relationships/tags" Target="../tags/tag21.xml"/><Relationship Id="rId40" Type="http://schemas.openxmlformats.org/officeDocument/2006/relationships/image" Target="../media/image65.png"/><Relationship Id="rId4" Type="http://schemas.openxmlformats.org/officeDocument/2006/relationships/image" Target="../media/image47.png"/><Relationship Id="rId39" Type="http://schemas.openxmlformats.org/officeDocument/2006/relationships/tags" Target="../tags/tag20.xml"/><Relationship Id="rId38" Type="http://schemas.openxmlformats.org/officeDocument/2006/relationships/image" Target="../media/image64.png"/><Relationship Id="rId37" Type="http://schemas.openxmlformats.org/officeDocument/2006/relationships/tags" Target="../tags/tag19.xml"/><Relationship Id="rId36" Type="http://schemas.openxmlformats.org/officeDocument/2006/relationships/image" Target="../media/image63.png"/><Relationship Id="rId35" Type="http://schemas.openxmlformats.org/officeDocument/2006/relationships/tags" Target="../tags/tag18.xml"/><Relationship Id="rId34" Type="http://schemas.openxmlformats.org/officeDocument/2006/relationships/image" Target="../media/image62.png"/><Relationship Id="rId33" Type="http://schemas.openxmlformats.org/officeDocument/2006/relationships/tags" Target="../tags/tag17.xml"/><Relationship Id="rId32" Type="http://schemas.openxmlformats.org/officeDocument/2006/relationships/image" Target="../media/image61.png"/><Relationship Id="rId31" Type="http://schemas.openxmlformats.org/officeDocument/2006/relationships/tags" Target="../tags/tag16.xml"/><Relationship Id="rId30" Type="http://schemas.openxmlformats.org/officeDocument/2006/relationships/image" Target="../media/image60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9.png"/><Relationship Id="rId27" Type="http://schemas.openxmlformats.org/officeDocument/2006/relationships/tags" Target="../tags/tag14.xml"/><Relationship Id="rId26" Type="http://schemas.openxmlformats.org/officeDocument/2006/relationships/image" Target="../media/image58.png"/><Relationship Id="rId25" Type="http://schemas.openxmlformats.org/officeDocument/2006/relationships/tags" Target="../tags/tag13.xml"/><Relationship Id="rId24" Type="http://schemas.openxmlformats.org/officeDocument/2006/relationships/image" Target="../media/image57.png"/><Relationship Id="rId23" Type="http://schemas.openxmlformats.org/officeDocument/2006/relationships/tags" Target="../tags/tag12.xml"/><Relationship Id="rId22" Type="http://schemas.openxmlformats.org/officeDocument/2006/relationships/image" Target="../media/image56.png"/><Relationship Id="rId21" Type="http://schemas.openxmlformats.org/officeDocument/2006/relationships/tags" Target="../tags/tag11.xml"/><Relationship Id="rId20" Type="http://schemas.openxmlformats.org/officeDocument/2006/relationships/image" Target="../media/image55.png"/><Relationship Id="rId2" Type="http://schemas.openxmlformats.org/officeDocument/2006/relationships/image" Target="../media/image46.png"/><Relationship Id="rId19" Type="http://schemas.openxmlformats.org/officeDocument/2006/relationships/tags" Target="../tags/tag10.xml"/><Relationship Id="rId18" Type="http://schemas.openxmlformats.org/officeDocument/2006/relationships/image" Target="../media/image54.png"/><Relationship Id="rId17" Type="http://schemas.openxmlformats.org/officeDocument/2006/relationships/tags" Target="../tags/tag9.xml"/><Relationship Id="rId16" Type="http://schemas.openxmlformats.org/officeDocument/2006/relationships/image" Target="../media/image53.png"/><Relationship Id="rId15" Type="http://schemas.openxmlformats.org/officeDocument/2006/relationships/tags" Target="../tags/tag8.xml"/><Relationship Id="rId14" Type="http://schemas.openxmlformats.org/officeDocument/2006/relationships/image" Target="../media/image52.png"/><Relationship Id="rId13" Type="http://schemas.openxmlformats.org/officeDocument/2006/relationships/tags" Target="../tags/tag7.xml"/><Relationship Id="rId12" Type="http://schemas.openxmlformats.org/officeDocument/2006/relationships/image" Target="../media/image51.png"/><Relationship Id="rId11" Type="http://schemas.openxmlformats.org/officeDocument/2006/relationships/tags" Target="../tags/tag6.xml"/><Relationship Id="rId10" Type="http://schemas.openxmlformats.org/officeDocument/2006/relationships/image" Target="../media/image50.png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3" y="531690"/>
                <a:ext cx="4497544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11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2723194" y="4848253"/>
            <a:ext cx="6029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800" spc="300" smtClean="0">
                <a:solidFill>
                  <a:prstClr val="white"/>
                </a:solidFill>
              </a:rPr>
              <a:t>中国云计算技术</a:t>
            </a:r>
            <a:r>
              <a:rPr lang="en-US" altLang="zh-CN" sz="4800" spc="300" smtClean="0">
                <a:solidFill>
                  <a:prstClr val="white"/>
                </a:solidFill>
              </a:rPr>
              <a:t>(</a:t>
            </a:r>
            <a:r>
              <a:rPr lang="zh-CN" altLang="en-US" sz="4800" spc="300" smtClean="0">
                <a:solidFill>
                  <a:prstClr val="white"/>
                </a:solidFill>
              </a:rPr>
              <a:t>二</a:t>
            </a:r>
            <a:r>
              <a:rPr lang="en-US" altLang="zh-CN" sz="4800" spc="300" smtClean="0">
                <a:solidFill>
                  <a:prstClr val="white"/>
                </a:solidFill>
              </a:rPr>
              <a:t>)</a:t>
            </a:r>
            <a:endParaRPr lang="zh-CN" altLang="en-US" sz="4800" spc="3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95288" y="2688760"/>
            <a:ext cx="8253412" cy="6985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95288" y="3476043"/>
            <a:ext cx="8253412" cy="6985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95288" y="4263326"/>
            <a:ext cx="8253412" cy="6985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95288" y="5050609"/>
            <a:ext cx="8253412" cy="6985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95288" y="1901477"/>
            <a:ext cx="8253412" cy="6985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95288" y="1278778"/>
            <a:ext cx="180049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系统特点及优势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5648" y="2086426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>
                <a:solidFill>
                  <a:schemeClr val="accent6"/>
                </a:solidFill>
              </a:rPr>
              <a:t>主体数据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在一段时间内保持相对稳定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5648" y="2853344"/>
            <a:ext cx="7511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以内存保存增删改记录极大地提高了系统</a:t>
            </a:r>
            <a:r>
              <a:rPr lang="zh-CN" altLang="en-US" b="1">
                <a:solidFill>
                  <a:schemeClr val="accent6"/>
                </a:solidFill>
              </a:rPr>
              <a:t>写事务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的性能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5648" y="3620263"/>
            <a:ext cx="6559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扩充</a:t>
            </a:r>
            <a:r>
              <a:rPr lang="en-US" altLang="zh-CN" b="1">
                <a:solidFill>
                  <a:schemeClr val="accent6"/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内存即增加了内存中容纳的修改量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5648" y="4387182"/>
            <a:ext cx="8223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动态数据服务器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写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commit log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并采取</a:t>
            </a:r>
            <a:r>
              <a:rPr lang="zh-CN" altLang="en-US" b="1">
                <a:solidFill>
                  <a:schemeClr val="accent6"/>
                </a:solidFill>
              </a:rPr>
              <a:t>双机（甚至多机）热</a:t>
            </a:r>
            <a:r>
              <a:rPr lang="zh-CN" altLang="en-US" b="1" smtClean="0">
                <a:solidFill>
                  <a:schemeClr val="accent6"/>
                </a:solidFill>
              </a:rPr>
              <a:t>备</a:t>
            </a:r>
            <a:endParaRPr lang="zh-CN" altLang="en-US" b="1">
              <a:solidFill>
                <a:schemeClr val="accent6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5648" y="5154100"/>
            <a:ext cx="576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按主键的范围查询对应着连续的磁盘读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412790" y="1409699"/>
            <a:ext cx="6283535" cy="9896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409699"/>
            <a:ext cx="1873052" cy="9896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UpdateServer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5648" y="2559359"/>
            <a:ext cx="1873052" cy="989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ChunkServer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5648" y="3709019"/>
            <a:ext cx="1873052" cy="9896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MergeServer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5648" y="4858678"/>
            <a:ext cx="1873052" cy="9896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RootServer</a:t>
            </a: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500200" y="1479971"/>
            <a:ext cx="6262590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类似于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DBMS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角色，提供跨行跨表事务和很短的查询修改的响应时间以及良好的一致性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12790" y="2558430"/>
            <a:ext cx="6283535" cy="9896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500200" y="2626737"/>
            <a:ext cx="626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具有数据多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副本、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中等规模数据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粒度、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自动负载平衡、宕机恢复、机器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plug and play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等特点，系统容量及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性能随时扩展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12790" y="3707161"/>
            <a:ext cx="6283535" cy="9896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500200" y="3777433"/>
            <a:ext cx="6262590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结合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，获得最新数据，实现数据一致性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12790" y="4855892"/>
            <a:ext cx="6283535" cy="98967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500200" y="4926164"/>
            <a:ext cx="6262590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类似于云计算中的主控机（如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GFS 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），进行机器故障检测、负载平衡计算、负载迁移调度等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95288" y="1278778"/>
            <a:ext cx="180049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可靠性与可用性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0059" y="2179940"/>
            <a:ext cx="845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中保存了</a:t>
            </a:r>
            <a:r>
              <a:rPr lang="zh-CN" altLang="en-US" b="1">
                <a:solidFill>
                  <a:schemeClr val="accent6"/>
                </a:solidFill>
              </a:rPr>
              <a:t>基准数据的多个副本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0059" y="2658162"/>
            <a:ext cx="845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中保存了</a:t>
            </a:r>
            <a:r>
              <a:rPr lang="zh-CN" altLang="en-US" b="1">
                <a:solidFill>
                  <a:schemeClr val="accent6"/>
                </a:solidFill>
              </a:rPr>
              <a:t>增量数据的多个副本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0059" y="3136384"/>
            <a:ext cx="845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的多个副本可以</a:t>
            </a:r>
            <a:r>
              <a:rPr lang="zh-CN" altLang="en-US" b="1">
                <a:solidFill>
                  <a:schemeClr val="accent6"/>
                </a:solidFill>
              </a:rPr>
              <a:t>同时提供服务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0059" y="3614606"/>
            <a:ext cx="8451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主备之间为</a:t>
            </a:r>
            <a:r>
              <a:rPr lang="zh-CN" altLang="en-US" b="1">
                <a:solidFill>
                  <a:schemeClr val="accent6"/>
                </a:solidFill>
              </a:rPr>
              <a:t>热备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，同一时刻只有一台机器为主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</a:t>
            </a:r>
            <a:r>
              <a:rPr lang="zh-CN" altLang="en-US" b="1">
                <a:solidFill>
                  <a:schemeClr val="accent6"/>
                </a:solidFill>
              </a:rPr>
              <a:t>写服务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0059" y="4646826"/>
            <a:ext cx="845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存储多个副本并没有带来太多的</a:t>
            </a:r>
            <a:r>
              <a:rPr lang="zh-CN" altLang="en-US" b="1">
                <a:solidFill>
                  <a:schemeClr val="accent6"/>
                </a:solidFill>
              </a:rPr>
              <a:t>成本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8321" y="5125050"/>
            <a:ext cx="8451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系统中，用户的读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写请求，即读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写事务，都发给</a:t>
            </a:r>
            <a:r>
              <a:rPr lang="en-US" altLang="zh-CN" b="1">
                <a:solidFill>
                  <a:schemeClr val="accent6"/>
                </a:solidFill>
              </a:rPr>
              <a:t>MergeServer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638298" y="1813277"/>
            <a:ext cx="7086602" cy="821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638298" y="2787253"/>
            <a:ext cx="7086602" cy="82197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638298" y="3761229"/>
            <a:ext cx="7086602" cy="821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638298" y="4710342"/>
            <a:ext cx="7086602" cy="82197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25618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只读事务执行流程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如下：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燕尾形 7"/>
          <p:cNvSpPr/>
          <p:nvPr/>
        </p:nvSpPr>
        <p:spPr>
          <a:xfrm rot="5400000">
            <a:off x="438149" y="1885739"/>
            <a:ext cx="1152525" cy="981075"/>
          </a:xfrm>
          <a:prstGeom prst="chevron">
            <a:avLst>
              <a:gd name="adj" fmla="val 3058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燕尾形 8"/>
          <p:cNvSpPr/>
          <p:nvPr/>
        </p:nvSpPr>
        <p:spPr>
          <a:xfrm rot="5400000">
            <a:off x="438149" y="2852407"/>
            <a:ext cx="1152525" cy="981075"/>
          </a:xfrm>
          <a:prstGeom prst="chevron">
            <a:avLst>
              <a:gd name="adj" fmla="val 3058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 rot="5400000">
            <a:off x="438149" y="3819075"/>
            <a:ext cx="1152525" cy="981075"/>
          </a:xfrm>
          <a:prstGeom prst="chevron">
            <a:avLst>
              <a:gd name="adj" fmla="val 3058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 rot="5400000">
            <a:off x="438149" y="4785744"/>
            <a:ext cx="1152525" cy="981075"/>
          </a:xfrm>
          <a:prstGeom prst="chevron">
            <a:avLst>
              <a:gd name="adj" fmla="val 3058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42497" y="2222854"/>
            <a:ext cx="543827" cy="5438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42497" y="3189521"/>
            <a:ext cx="543827" cy="5438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42497" y="4166515"/>
            <a:ext cx="543827" cy="5438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42497" y="5117646"/>
            <a:ext cx="543827" cy="5438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638300" y="1829379"/>
            <a:ext cx="708660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解析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语句，词法分析、语法分析、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预处理，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最后生成逻辑执行计划和物理执行计划。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38299" y="2839562"/>
            <a:ext cx="708660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将请求拆分后同时发给多台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并发执行，每台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将读取的部分结果返回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38298" y="3800821"/>
            <a:ext cx="687070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如果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请求涉及多张表格，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还需要执行联表、嵌套查询等操作。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38298" y="4916881"/>
            <a:ext cx="3913187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将最终结果返回给客户端。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86091" y="2588835"/>
            <a:ext cx="513153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1076" y="3407914"/>
            <a:ext cx="42082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11.3.1  </a:t>
            </a:r>
            <a:r>
              <a:rPr lang="zh-CN" altLang="en-US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阿里巴巴</a:t>
            </a:r>
            <a:r>
              <a:rPr lang="en-US" altLang="zh-CN" sz="2100" kern="500" spc="225">
                <a:solidFill>
                  <a:schemeClr val="bg1">
                    <a:lumMod val="50000"/>
                  </a:schemeClr>
                </a:solidFill>
                <a:latin typeface="+mn-ea"/>
              </a:rPr>
              <a:t>OceanBase</a:t>
            </a:r>
            <a:endParaRPr lang="zh-CN" altLang="en-US" sz="2100" kern="500" spc="225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1076" y="3899581"/>
            <a:ext cx="58256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11.3.2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云创存储数据立方（</a:t>
            </a:r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DataCube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）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073269" y="4027362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612547" y="2380735"/>
            <a:ext cx="7846675" cy="3426391"/>
            <a:chOff x="1748487" y="1511300"/>
            <a:chExt cx="5681011" cy="3644900"/>
          </a:xfrm>
        </p:grpSpPr>
        <p:sp>
          <p:nvSpPr>
            <p:cNvPr id="3" name="圆角矩形 2"/>
            <p:cNvSpPr/>
            <p:nvPr/>
          </p:nvSpPr>
          <p:spPr>
            <a:xfrm>
              <a:off x="1748488" y="1511300"/>
              <a:ext cx="382016" cy="288290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索</a:t>
              </a:r>
              <a:endParaRPr lang="en-US" altLang="zh-CN" b="1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引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2237184" y="1511300"/>
              <a:ext cx="2499915" cy="596900"/>
            </a:xfrm>
            <a:prstGeom prst="roundRect">
              <a:avLst/>
            </a:prstGeom>
            <a:solidFill>
              <a:schemeClr val="accent6">
                <a:alpha val="1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SHELL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929583" y="1511300"/>
              <a:ext cx="2499915" cy="596900"/>
            </a:xfrm>
            <a:prstGeom prst="roundRect">
              <a:avLst/>
            </a:prstGeom>
            <a:solidFill>
              <a:schemeClr val="accent6">
                <a:alpha val="1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JDBC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237184" y="2273300"/>
              <a:ext cx="5192314" cy="59690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SQL</a:t>
              </a:r>
              <a:r>
                <a:rPr lang="zh-CN" altLang="en-US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解析器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2237184" y="3035300"/>
              <a:ext cx="2499915" cy="596900"/>
            </a:xfrm>
            <a:prstGeom prst="roundRect">
              <a:avLst/>
            </a:prstGeom>
            <a:solidFill>
              <a:schemeClr val="accent6">
                <a:alpha val="1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 Build</a:t>
              </a:r>
              <a:r>
                <a:rPr lang="en-US" altLang="zh-CN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er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929583" y="3035300"/>
              <a:ext cx="2499915" cy="596900"/>
            </a:xfrm>
            <a:prstGeom prst="roundRect">
              <a:avLst/>
            </a:prstGeom>
            <a:solidFill>
              <a:schemeClr val="accent6">
                <a:alpha val="1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Metadata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2237184" y="3797300"/>
              <a:ext cx="5192314" cy="59690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并行计算框架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48487" y="4559300"/>
              <a:ext cx="5681010" cy="59690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分布式文件系统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95288" y="1302202"/>
            <a:ext cx="8254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立方（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DataCube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）的结构分为用户接口、索引、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解析器、作业生成器、元数据管理、并行计算架构、分布式文件系统等部分，如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257300" y="1520098"/>
            <a:ext cx="7207682" cy="4220947"/>
            <a:chOff x="1428189" y="1198873"/>
            <a:chExt cx="5801718" cy="4220947"/>
          </a:xfrm>
        </p:grpSpPr>
        <p:sp>
          <p:nvSpPr>
            <p:cNvPr id="3" name="椭圆 2"/>
            <p:cNvSpPr/>
            <p:nvPr/>
          </p:nvSpPr>
          <p:spPr>
            <a:xfrm>
              <a:off x="3180882" y="1198873"/>
              <a:ext cx="1738184" cy="57664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Zookeeper</a:t>
              </a:r>
              <a:endParaRPr lang="zh-CN" altLang="en-US" sz="1600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4586274" y="2226533"/>
              <a:ext cx="1218817" cy="1263367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685127" y="2325388"/>
              <a:ext cx="1021109" cy="579737"/>
            </a:xfrm>
            <a:prstGeom prst="roundRect">
              <a:avLst>
                <a:gd name="adj" fmla="val 2099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Master</a:t>
              </a:r>
              <a:endParaRPr lang="en-US" altLang="zh-CN" sz="1600" smtClean="0"/>
            </a:p>
            <a:p>
              <a:pPr algn="ctr"/>
              <a:r>
                <a:rPr lang="zh-CN" altLang="en-US" sz="1600" smtClean="0"/>
                <a:t>（备）</a:t>
              </a:r>
              <a:endParaRPr lang="zh-CN" altLang="en-US" sz="16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35885" y="2905125"/>
              <a:ext cx="13195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NameNode</a:t>
              </a:r>
              <a:endPara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（备）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244912" y="2226533"/>
              <a:ext cx="1218817" cy="1263367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2343765" y="2325388"/>
              <a:ext cx="1021109" cy="579737"/>
            </a:xfrm>
            <a:prstGeom prst="roundRect">
              <a:avLst>
                <a:gd name="adj" fmla="val 2099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Master</a:t>
              </a:r>
              <a:endParaRPr lang="en-US" altLang="zh-CN" sz="1600" smtClean="0"/>
            </a:p>
            <a:p>
              <a:pPr algn="ctr"/>
              <a:r>
                <a:rPr lang="zh-CN" altLang="en-US" sz="1600" smtClean="0"/>
                <a:t>（主）</a:t>
              </a:r>
              <a:endParaRPr lang="zh-CN" altLang="en-US" sz="16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194523" y="2905125"/>
              <a:ext cx="13195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NameNode</a:t>
              </a:r>
              <a:endPara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（主）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" name="直接连接符 11"/>
            <p:cNvCxnSpPr>
              <a:endCxn id="9" idx="0"/>
            </p:cNvCxnSpPr>
            <p:nvPr/>
          </p:nvCxnSpPr>
          <p:spPr>
            <a:xfrm flipH="1">
              <a:off x="2854321" y="1676400"/>
              <a:ext cx="510553" cy="55013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510045" y="2858216"/>
              <a:ext cx="1061955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56171" y="3554194"/>
              <a:ext cx="3344787" cy="895388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854319" y="3536808"/>
              <a:ext cx="655726" cy="959682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2037598" y="3536808"/>
              <a:ext cx="714394" cy="97776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圆角矩形 28"/>
            <p:cNvSpPr/>
            <p:nvPr/>
          </p:nvSpPr>
          <p:spPr>
            <a:xfrm>
              <a:off x="6011090" y="4560784"/>
              <a:ext cx="1218817" cy="859036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109943" y="4659638"/>
              <a:ext cx="1021109" cy="374719"/>
            </a:xfrm>
            <a:prstGeom prst="roundRect">
              <a:avLst>
                <a:gd name="adj" fmla="val 2099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Slave</a:t>
              </a:r>
              <a:endParaRPr lang="zh-CN" altLang="en-US" sz="160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011090" y="5081265"/>
              <a:ext cx="1191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DataNode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2957318" y="4560784"/>
              <a:ext cx="1218817" cy="859036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056171" y="4659638"/>
              <a:ext cx="1021109" cy="374719"/>
            </a:xfrm>
            <a:prstGeom prst="roundRect">
              <a:avLst>
                <a:gd name="adj" fmla="val 2099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Slave</a:t>
              </a:r>
              <a:endParaRPr lang="zh-CN" altLang="en-US" sz="16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957318" y="5081265"/>
              <a:ext cx="1191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DataNode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428189" y="4560784"/>
              <a:ext cx="1218817" cy="859036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527042" y="4659638"/>
              <a:ext cx="1021109" cy="374719"/>
            </a:xfrm>
            <a:prstGeom prst="roundRect">
              <a:avLst>
                <a:gd name="adj" fmla="val 2099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smtClean="0"/>
                <a:t>Slave</a:t>
              </a:r>
              <a:endParaRPr lang="zh-CN" altLang="en-US" sz="1600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28189" y="5081265"/>
              <a:ext cx="1191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DataNode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4437032" y="4560784"/>
              <a:ext cx="1218817" cy="859036"/>
            </a:xfrm>
            <a:prstGeom prst="roundRect">
              <a:avLst>
                <a:gd name="adj" fmla="val 1126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787394" y="4891979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743147" y="2475463"/>
              <a:ext cx="595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日志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6" name="直接连接符 45"/>
            <p:cNvCxnSpPr>
              <a:stCxn id="3" idx="5"/>
              <a:endCxn id="4" idx="0"/>
            </p:cNvCxnSpPr>
            <p:nvPr/>
          </p:nvCxnSpPr>
          <p:spPr>
            <a:xfrm>
              <a:off x="4664515" y="1691074"/>
              <a:ext cx="531168" cy="53545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1726347" y="3879866"/>
              <a:ext cx="595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心跳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34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52185" y="2076450"/>
            <a:ext cx="2144557" cy="27148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79400" algn="c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499720" y="2076450"/>
            <a:ext cx="2144557" cy="2714882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79400" algn="c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247255" y="2076450"/>
            <a:ext cx="2144557" cy="27148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279400" algn="ctr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52184" y="4148886"/>
            <a:ext cx="2144557" cy="6424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47255" y="4148886"/>
            <a:ext cx="2144557" cy="6424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499721" y="4148886"/>
            <a:ext cx="2144557" cy="6424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420192" y="428435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实时性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6337" y="428653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计算的数据本地性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81713" y="428435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数据平衡性</a:t>
            </a:r>
            <a:endParaRPr lang="zh-CN" altLang="en-US" b="1">
              <a:solidFill>
                <a:schemeClr val="bg1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52185" y="4148886"/>
            <a:ext cx="21445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499721" y="4148886"/>
            <a:ext cx="214455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247255" y="4148886"/>
            <a:ext cx="21445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1351569" y="2785888"/>
            <a:ext cx="945786" cy="674176"/>
            <a:chOff x="4265613" y="3209925"/>
            <a:chExt cx="619126" cy="441325"/>
          </a:xfrm>
        </p:grpSpPr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4354513" y="3359150"/>
              <a:ext cx="68263" cy="66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6"/>
            <p:cNvSpPr>
              <a:spLocks noChangeArrowheads="1"/>
            </p:cNvSpPr>
            <p:nvPr/>
          </p:nvSpPr>
          <p:spPr bwMode="auto">
            <a:xfrm>
              <a:off x="4460876" y="3359150"/>
              <a:ext cx="68263" cy="66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4265613" y="3209925"/>
              <a:ext cx="474663" cy="268288"/>
            </a:xfrm>
            <a:custGeom>
              <a:avLst/>
              <a:gdLst>
                <a:gd name="T0" fmla="*/ 27 w 124"/>
                <a:gd name="T1" fmla="*/ 61 h 70"/>
                <a:gd name="T2" fmla="*/ 9 w 124"/>
                <a:gd name="T3" fmla="*/ 44 h 70"/>
                <a:gd name="T4" fmla="*/ 27 w 124"/>
                <a:gd name="T5" fmla="*/ 26 h 70"/>
                <a:gd name="T6" fmla="*/ 35 w 124"/>
                <a:gd name="T7" fmla="*/ 27 h 70"/>
                <a:gd name="T8" fmla="*/ 44 w 124"/>
                <a:gd name="T9" fmla="*/ 32 h 70"/>
                <a:gd name="T10" fmla="*/ 47 w 124"/>
                <a:gd name="T11" fmla="*/ 22 h 70"/>
                <a:gd name="T12" fmla="*/ 65 w 124"/>
                <a:gd name="T13" fmla="*/ 8 h 70"/>
                <a:gd name="T14" fmla="*/ 82 w 124"/>
                <a:gd name="T15" fmla="*/ 24 h 70"/>
                <a:gd name="T16" fmla="*/ 84 w 124"/>
                <a:gd name="T17" fmla="*/ 35 h 70"/>
                <a:gd name="T18" fmla="*/ 95 w 124"/>
                <a:gd name="T19" fmla="*/ 30 h 70"/>
                <a:gd name="T20" fmla="*/ 101 w 124"/>
                <a:gd name="T21" fmla="*/ 29 h 70"/>
                <a:gd name="T22" fmla="*/ 115 w 124"/>
                <a:gd name="T23" fmla="*/ 37 h 70"/>
                <a:gd name="T24" fmla="*/ 123 w 124"/>
                <a:gd name="T25" fmla="*/ 36 h 70"/>
                <a:gd name="T26" fmla="*/ 124 w 124"/>
                <a:gd name="T27" fmla="*/ 36 h 70"/>
                <a:gd name="T28" fmla="*/ 101 w 124"/>
                <a:gd name="T29" fmla="*/ 20 h 70"/>
                <a:gd name="T30" fmla="*/ 91 w 124"/>
                <a:gd name="T31" fmla="*/ 22 h 70"/>
                <a:gd name="T32" fmla="*/ 65 w 124"/>
                <a:gd name="T33" fmla="*/ 0 h 70"/>
                <a:gd name="T34" fmla="*/ 38 w 124"/>
                <a:gd name="T35" fmla="*/ 19 h 70"/>
                <a:gd name="T36" fmla="*/ 27 w 124"/>
                <a:gd name="T37" fmla="*/ 17 h 70"/>
                <a:gd name="T38" fmla="*/ 0 w 124"/>
                <a:gd name="T39" fmla="*/ 44 h 70"/>
                <a:gd name="T40" fmla="*/ 27 w 124"/>
                <a:gd name="T41" fmla="*/ 70 h 70"/>
                <a:gd name="T42" fmla="*/ 83 w 124"/>
                <a:gd name="T43" fmla="*/ 70 h 70"/>
                <a:gd name="T44" fmla="*/ 85 w 124"/>
                <a:gd name="T45" fmla="*/ 61 h 70"/>
                <a:gd name="T46" fmla="*/ 27 w 124"/>
                <a:gd name="T47" fmla="*/ 6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" h="70">
                  <a:moveTo>
                    <a:pt x="27" y="61"/>
                  </a:moveTo>
                  <a:cubicBezTo>
                    <a:pt x="17" y="61"/>
                    <a:pt x="9" y="53"/>
                    <a:pt x="9" y="44"/>
                  </a:cubicBezTo>
                  <a:cubicBezTo>
                    <a:pt x="9" y="34"/>
                    <a:pt x="17" y="26"/>
                    <a:pt x="27" y="26"/>
                  </a:cubicBezTo>
                  <a:cubicBezTo>
                    <a:pt x="30" y="26"/>
                    <a:pt x="32" y="26"/>
                    <a:pt x="35" y="27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9" y="14"/>
                    <a:pt x="56" y="8"/>
                    <a:pt x="65" y="8"/>
                  </a:cubicBezTo>
                  <a:cubicBezTo>
                    <a:pt x="73" y="8"/>
                    <a:pt x="81" y="15"/>
                    <a:pt x="82" y="24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7" y="30"/>
                    <a:pt x="99" y="29"/>
                    <a:pt x="101" y="29"/>
                  </a:cubicBezTo>
                  <a:cubicBezTo>
                    <a:pt x="107" y="29"/>
                    <a:pt x="112" y="32"/>
                    <a:pt x="115" y="37"/>
                  </a:cubicBezTo>
                  <a:cubicBezTo>
                    <a:pt x="118" y="37"/>
                    <a:pt x="120" y="36"/>
                    <a:pt x="123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1" y="27"/>
                    <a:pt x="112" y="20"/>
                    <a:pt x="101" y="20"/>
                  </a:cubicBezTo>
                  <a:cubicBezTo>
                    <a:pt x="97" y="20"/>
                    <a:pt x="94" y="21"/>
                    <a:pt x="91" y="22"/>
                  </a:cubicBezTo>
                  <a:cubicBezTo>
                    <a:pt x="89" y="9"/>
                    <a:pt x="78" y="0"/>
                    <a:pt x="65" y="0"/>
                  </a:cubicBezTo>
                  <a:cubicBezTo>
                    <a:pt x="52" y="0"/>
                    <a:pt x="42" y="8"/>
                    <a:pt x="38" y="19"/>
                  </a:cubicBezTo>
                  <a:cubicBezTo>
                    <a:pt x="35" y="18"/>
                    <a:pt x="31" y="17"/>
                    <a:pt x="27" y="17"/>
                  </a:cubicBezTo>
                  <a:cubicBezTo>
                    <a:pt x="12" y="17"/>
                    <a:pt x="0" y="29"/>
                    <a:pt x="0" y="44"/>
                  </a:cubicBezTo>
                  <a:cubicBezTo>
                    <a:pt x="0" y="58"/>
                    <a:pt x="12" y="70"/>
                    <a:pt x="27" y="70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3" y="67"/>
                    <a:pt x="84" y="64"/>
                    <a:pt x="85" y="61"/>
                  </a:cubicBezTo>
                  <a:lnTo>
                    <a:pt x="27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4572001" y="3359150"/>
              <a:ext cx="68263" cy="66675"/>
            </a:xfrm>
            <a:custGeom>
              <a:avLst/>
              <a:gdLst>
                <a:gd name="T0" fmla="*/ 0 w 18"/>
                <a:gd name="T1" fmla="*/ 8 h 17"/>
                <a:gd name="T2" fmla="*/ 8 w 18"/>
                <a:gd name="T3" fmla="*/ 17 h 17"/>
                <a:gd name="T4" fmla="*/ 18 w 18"/>
                <a:gd name="T5" fmla="*/ 6 h 17"/>
                <a:gd name="T6" fmla="*/ 9 w 18"/>
                <a:gd name="T7" fmla="*/ 0 h 17"/>
                <a:gd name="T8" fmla="*/ 0 w 18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cubicBezTo>
                    <a:pt x="0" y="13"/>
                    <a:pt x="4" y="17"/>
                    <a:pt x="8" y="17"/>
                  </a:cubicBezTo>
                  <a:cubicBezTo>
                    <a:pt x="10" y="13"/>
                    <a:pt x="14" y="9"/>
                    <a:pt x="18" y="6"/>
                  </a:cubicBezTo>
                  <a:cubicBezTo>
                    <a:pt x="17" y="2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9"/>
            <p:cNvSpPr>
              <a:spLocks noEditPoints="1"/>
            </p:cNvSpPr>
            <p:nvPr/>
          </p:nvSpPr>
          <p:spPr bwMode="auto">
            <a:xfrm>
              <a:off x="4591051" y="3359150"/>
              <a:ext cx="293688" cy="292100"/>
            </a:xfrm>
            <a:custGeom>
              <a:avLst/>
              <a:gdLst>
                <a:gd name="T0" fmla="*/ 38 w 77"/>
                <a:gd name="T1" fmla="*/ 0 h 76"/>
                <a:gd name="T2" fmla="*/ 0 w 77"/>
                <a:gd name="T3" fmla="*/ 38 h 76"/>
                <a:gd name="T4" fmla="*/ 38 w 77"/>
                <a:gd name="T5" fmla="*/ 76 h 76"/>
                <a:gd name="T6" fmla="*/ 77 w 77"/>
                <a:gd name="T7" fmla="*/ 38 h 76"/>
                <a:gd name="T8" fmla="*/ 38 w 77"/>
                <a:gd name="T9" fmla="*/ 0 h 76"/>
                <a:gd name="T10" fmla="*/ 38 w 77"/>
                <a:gd name="T11" fmla="*/ 68 h 76"/>
                <a:gd name="T12" fmla="*/ 7 w 77"/>
                <a:gd name="T13" fmla="*/ 38 h 76"/>
                <a:gd name="T14" fmla="*/ 38 w 77"/>
                <a:gd name="T15" fmla="*/ 8 h 76"/>
                <a:gd name="T16" fmla="*/ 69 w 77"/>
                <a:gd name="T17" fmla="*/ 38 h 76"/>
                <a:gd name="T18" fmla="*/ 38 w 77"/>
                <a:gd name="T1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6">
                  <a:moveTo>
                    <a:pt x="38" y="0"/>
                  </a:moveTo>
                  <a:cubicBezTo>
                    <a:pt x="17" y="0"/>
                    <a:pt x="0" y="17"/>
                    <a:pt x="0" y="38"/>
                  </a:cubicBezTo>
                  <a:cubicBezTo>
                    <a:pt x="0" y="59"/>
                    <a:pt x="17" y="76"/>
                    <a:pt x="38" y="76"/>
                  </a:cubicBezTo>
                  <a:cubicBezTo>
                    <a:pt x="60" y="76"/>
                    <a:pt x="77" y="59"/>
                    <a:pt x="77" y="38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38" y="68"/>
                  </a:moveTo>
                  <a:cubicBezTo>
                    <a:pt x="21" y="68"/>
                    <a:pt x="7" y="55"/>
                    <a:pt x="7" y="38"/>
                  </a:cubicBezTo>
                  <a:cubicBezTo>
                    <a:pt x="7" y="21"/>
                    <a:pt x="21" y="8"/>
                    <a:pt x="38" y="8"/>
                  </a:cubicBezTo>
                  <a:cubicBezTo>
                    <a:pt x="55" y="8"/>
                    <a:pt x="69" y="21"/>
                    <a:pt x="69" y="38"/>
                  </a:cubicBezTo>
                  <a:cubicBezTo>
                    <a:pt x="69" y="55"/>
                    <a:pt x="55" y="68"/>
                    <a:pt x="38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"/>
            <p:cNvSpPr/>
            <p:nvPr/>
          </p:nvSpPr>
          <p:spPr bwMode="auto">
            <a:xfrm>
              <a:off x="4652963" y="3452813"/>
              <a:ext cx="114300" cy="79375"/>
            </a:xfrm>
            <a:custGeom>
              <a:avLst/>
              <a:gdLst>
                <a:gd name="T0" fmla="*/ 25 w 30"/>
                <a:gd name="T1" fmla="*/ 8 h 21"/>
                <a:gd name="T2" fmla="*/ 25 w 30"/>
                <a:gd name="T3" fmla="*/ 2 h 21"/>
                <a:gd name="T4" fmla="*/ 23 w 30"/>
                <a:gd name="T5" fmla="*/ 0 h 21"/>
                <a:gd name="T6" fmla="*/ 22 w 30"/>
                <a:gd name="T7" fmla="*/ 2 h 21"/>
                <a:gd name="T8" fmla="*/ 22 w 30"/>
                <a:gd name="T9" fmla="*/ 8 h 21"/>
                <a:gd name="T10" fmla="*/ 17 w 30"/>
                <a:gd name="T11" fmla="*/ 13 h 21"/>
                <a:gd name="T12" fmla="*/ 2 w 30"/>
                <a:gd name="T13" fmla="*/ 14 h 21"/>
                <a:gd name="T14" fmla="*/ 0 w 30"/>
                <a:gd name="T15" fmla="*/ 16 h 21"/>
                <a:gd name="T16" fmla="*/ 2 w 30"/>
                <a:gd name="T17" fmla="*/ 17 h 21"/>
                <a:gd name="T18" fmla="*/ 17 w 30"/>
                <a:gd name="T19" fmla="*/ 16 h 21"/>
                <a:gd name="T20" fmla="*/ 23 w 30"/>
                <a:gd name="T21" fmla="*/ 21 h 21"/>
                <a:gd name="T22" fmla="*/ 30 w 30"/>
                <a:gd name="T23" fmla="*/ 14 h 21"/>
                <a:gd name="T24" fmla="*/ 25 w 30"/>
                <a:gd name="T2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1">
                  <a:moveTo>
                    <a:pt x="25" y="8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0"/>
                    <a:pt x="23" y="0"/>
                  </a:cubicBezTo>
                  <a:cubicBezTo>
                    <a:pt x="22" y="0"/>
                    <a:pt x="22" y="1"/>
                    <a:pt x="22" y="2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9" y="9"/>
                    <a:pt x="18" y="11"/>
                    <a:pt x="17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9"/>
                    <a:pt x="20" y="21"/>
                    <a:pt x="23" y="21"/>
                  </a:cubicBezTo>
                  <a:cubicBezTo>
                    <a:pt x="27" y="21"/>
                    <a:pt x="30" y="18"/>
                    <a:pt x="30" y="14"/>
                  </a:cubicBezTo>
                  <a:cubicBezTo>
                    <a:pt x="30" y="11"/>
                    <a:pt x="28" y="9"/>
                    <a:pt x="2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4724401" y="3402013"/>
              <a:ext cx="7938" cy="30163"/>
            </a:xfrm>
            <a:custGeom>
              <a:avLst/>
              <a:gdLst>
                <a:gd name="T0" fmla="*/ 3 w 5"/>
                <a:gd name="T1" fmla="*/ 2 h 19"/>
                <a:gd name="T2" fmla="*/ 3 w 5"/>
                <a:gd name="T3" fmla="*/ 2 h 19"/>
                <a:gd name="T4" fmla="*/ 3 w 5"/>
                <a:gd name="T5" fmla="*/ 19 h 19"/>
                <a:gd name="T6" fmla="*/ 5 w 5"/>
                <a:gd name="T7" fmla="*/ 19 h 19"/>
                <a:gd name="T8" fmla="*/ 5 w 5"/>
                <a:gd name="T9" fmla="*/ 0 h 19"/>
                <a:gd name="T10" fmla="*/ 3 w 5"/>
                <a:gd name="T11" fmla="*/ 0 h 19"/>
                <a:gd name="T12" fmla="*/ 0 w 5"/>
                <a:gd name="T13" fmla="*/ 2 h 19"/>
                <a:gd name="T14" fmla="*/ 0 w 5"/>
                <a:gd name="T15" fmla="*/ 5 h 19"/>
                <a:gd name="T16" fmla="*/ 3 w 5"/>
                <a:gd name="T1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9">
                  <a:moveTo>
                    <a:pt x="3" y="2"/>
                  </a:moveTo>
                  <a:lnTo>
                    <a:pt x="3" y="2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2"/>
            <p:cNvSpPr/>
            <p:nvPr/>
          </p:nvSpPr>
          <p:spPr bwMode="auto">
            <a:xfrm>
              <a:off x="4735513" y="3402013"/>
              <a:ext cx="19050" cy="30163"/>
            </a:xfrm>
            <a:custGeom>
              <a:avLst/>
              <a:gdLst>
                <a:gd name="T0" fmla="*/ 5 w 5"/>
                <a:gd name="T1" fmla="*/ 7 h 8"/>
                <a:gd name="T2" fmla="*/ 2 w 5"/>
                <a:gd name="T3" fmla="*/ 7 h 8"/>
                <a:gd name="T4" fmla="*/ 2 w 5"/>
                <a:gd name="T5" fmla="*/ 7 h 8"/>
                <a:gd name="T6" fmla="*/ 2 w 5"/>
                <a:gd name="T7" fmla="*/ 7 h 8"/>
                <a:gd name="T8" fmla="*/ 5 w 5"/>
                <a:gd name="T9" fmla="*/ 3 h 8"/>
                <a:gd name="T10" fmla="*/ 3 w 5"/>
                <a:gd name="T11" fmla="*/ 0 h 8"/>
                <a:gd name="T12" fmla="*/ 0 w 5"/>
                <a:gd name="T13" fmla="*/ 1 h 8"/>
                <a:gd name="T14" fmla="*/ 1 w 5"/>
                <a:gd name="T15" fmla="*/ 2 h 8"/>
                <a:gd name="T16" fmla="*/ 2 w 5"/>
                <a:gd name="T17" fmla="*/ 1 h 8"/>
                <a:gd name="T18" fmla="*/ 4 w 5"/>
                <a:gd name="T19" fmla="*/ 3 h 8"/>
                <a:gd name="T20" fmla="*/ 1 w 5"/>
                <a:gd name="T21" fmla="*/ 7 h 8"/>
                <a:gd name="T22" fmla="*/ 0 w 5"/>
                <a:gd name="T23" fmla="*/ 8 h 8"/>
                <a:gd name="T24" fmla="*/ 0 w 5"/>
                <a:gd name="T25" fmla="*/ 8 h 8"/>
                <a:gd name="T26" fmla="*/ 5 w 5"/>
                <a:gd name="T27" fmla="*/ 8 h 8"/>
                <a:gd name="T28" fmla="*/ 5 w 5"/>
                <a:gd name="T2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">
                  <a:moveTo>
                    <a:pt x="5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4"/>
                    <a:pt x="3" y="5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4824413" y="3494088"/>
              <a:ext cx="19050" cy="31750"/>
            </a:xfrm>
            <a:custGeom>
              <a:avLst/>
              <a:gdLst>
                <a:gd name="T0" fmla="*/ 3 w 5"/>
                <a:gd name="T1" fmla="*/ 4 h 8"/>
                <a:gd name="T2" fmla="*/ 3 w 5"/>
                <a:gd name="T3" fmla="*/ 4 h 8"/>
                <a:gd name="T4" fmla="*/ 5 w 5"/>
                <a:gd name="T5" fmla="*/ 2 h 8"/>
                <a:gd name="T6" fmla="*/ 3 w 5"/>
                <a:gd name="T7" fmla="*/ 0 h 8"/>
                <a:gd name="T8" fmla="*/ 1 w 5"/>
                <a:gd name="T9" fmla="*/ 1 h 8"/>
                <a:gd name="T10" fmla="*/ 1 w 5"/>
                <a:gd name="T11" fmla="*/ 1 h 8"/>
                <a:gd name="T12" fmla="*/ 2 w 5"/>
                <a:gd name="T13" fmla="*/ 1 h 8"/>
                <a:gd name="T14" fmla="*/ 4 w 5"/>
                <a:gd name="T15" fmla="*/ 2 h 8"/>
                <a:gd name="T16" fmla="*/ 2 w 5"/>
                <a:gd name="T17" fmla="*/ 3 h 8"/>
                <a:gd name="T18" fmla="*/ 1 w 5"/>
                <a:gd name="T19" fmla="*/ 3 h 8"/>
                <a:gd name="T20" fmla="*/ 1 w 5"/>
                <a:gd name="T21" fmla="*/ 4 h 8"/>
                <a:gd name="T22" fmla="*/ 2 w 5"/>
                <a:gd name="T23" fmla="*/ 4 h 8"/>
                <a:gd name="T24" fmla="*/ 4 w 5"/>
                <a:gd name="T25" fmla="*/ 6 h 8"/>
                <a:gd name="T26" fmla="*/ 2 w 5"/>
                <a:gd name="T27" fmla="*/ 7 h 8"/>
                <a:gd name="T28" fmla="*/ 1 w 5"/>
                <a:gd name="T29" fmla="*/ 7 h 8"/>
                <a:gd name="T30" fmla="*/ 0 w 5"/>
                <a:gd name="T31" fmla="*/ 8 h 8"/>
                <a:gd name="T32" fmla="*/ 2 w 5"/>
                <a:gd name="T33" fmla="*/ 8 h 8"/>
                <a:gd name="T34" fmla="*/ 5 w 5"/>
                <a:gd name="T35" fmla="*/ 6 h 8"/>
                <a:gd name="T36" fmla="*/ 3 w 5"/>
                <a:gd name="T3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8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6"/>
                    <a:pt x="4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4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4732338" y="3575050"/>
              <a:ext cx="19050" cy="30163"/>
            </a:xfrm>
            <a:custGeom>
              <a:avLst/>
              <a:gdLst>
                <a:gd name="T0" fmla="*/ 3 w 5"/>
                <a:gd name="T1" fmla="*/ 3 h 8"/>
                <a:gd name="T2" fmla="*/ 1 w 5"/>
                <a:gd name="T3" fmla="*/ 4 h 8"/>
                <a:gd name="T4" fmla="*/ 1 w 5"/>
                <a:gd name="T5" fmla="*/ 4 h 8"/>
                <a:gd name="T6" fmla="*/ 4 w 5"/>
                <a:gd name="T7" fmla="*/ 1 h 8"/>
                <a:gd name="T8" fmla="*/ 4 w 5"/>
                <a:gd name="T9" fmla="*/ 1 h 8"/>
                <a:gd name="T10" fmla="*/ 4 w 5"/>
                <a:gd name="T11" fmla="*/ 0 h 8"/>
                <a:gd name="T12" fmla="*/ 4 w 5"/>
                <a:gd name="T13" fmla="*/ 0 h 8"/>
                <a:gd name="T14" fmla="*/ 1 w 5"/>
                <a:gd name="T15" fmla="*/ 2 h 8"/>
                <a:gd name="T16" fmla="*/ 0 w 5"/>
                <a:gd name="T17" fmla="*/ 5 h 8"/>
                <a:gd name="T18" fmla="*/ 3 w 5"/>
                <a:gd name="T19" fmla="*/ 8 h 8"/>
                <a:gd name="T20" fmla="*/ 5 w 5"/>
                <a:gd name="T21" fmla="*/ 6 h 8"/>
                <a:gd name="T22" fmla="*/ 3 w 5"/>
                <a:gd name="T23" fmla="*/ 3 h 8"/>
                <a:gd name="T24" fmla="*/ 3 w 5"/>
                <a:gd name="T25" fmla="*/ 8 h 8"/>
                <a:gd name="T26" fmla="*/ 1 w 5"/>
                <a:gd name="T27" fmla="*/ 5 h 8"/>
                <a:gd name="T28" fmla="*/ 1 w 5"/>
                <a:gd name="T29" fmla="*/ 5 h 8"/>
                <a:gd name="T30" fmla="*/ 2 w 5"/>
                <a:gd name="T31" fmla="*/ 4 h 8"/>
                <a:gd name="T32" fmla="*/ 4 w 5"/>
                <a:gd name="T33" fmla="*/ 6 h 8"/>
                <a:gd name="T34" fmla="*/ 3 w 5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3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7"/>
                    <a:pt x="1" y="8"/>
                    <a:pt x="3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4"/>
                    <a:pt x="4" y="3"/>
                    <a:pt x="3" y="3"/>
                  </a:cubicBezTo>
                  <a:close/>
                  <a:moveTo>
                    <a:pt x="3" y="8"/>
                  </a:moveTo>
                  <a:cubicBezTo>
                    <a:pt x="1" y="8"/>
                    <a:pt x="1" y="7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7"/>
                    <a:pt x="3" y="8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629151" y="3494088"/>
              <a:ext cx="23813" cy="31750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3 h 8"/>
                <a:gd name="T4" fmla="*/ 3 w 6"/>
                <a:gd name="T5" fmla="*/ 5 h 8"/>
                <a:gd name="T6" fmla="*/ 5 w 6"/>
                <a:gd name="T7" fmla="*/ 4 h 8"/>
                <a:gd name="T8" fmla="*/ 5 w 6"/>
                <a:gd name="T9" fmla="*/ 4 h 8"/>
                <a:gd name="T10" fmla="*/ 4 w 6"/>
                <a:gd name="T11" fmla="*/ 7 h 8"/>
                <a:gd name="T12" fmla="*/ 2 w 6"/>
                <a:gd name="T13" fmla="*/ 7 h 8"/>
                <a:gd name="T14" fmla="*/ 1 w 6"/>
                <a:gd name="T15" fmla="*/ 7 h 8"/>
                <a:gd name="T16" fmla="*/ 1 w 6"/>
                <a:gd name="T17" fmla="*/ 8 h 8"/>
                <a:gd name="T18" fmla="*/ 2 w 6"/>
                <a:gd name="T19" fmla="*/ 8 h 8"/>
                <a:gd name="T20" fmla="*/ 4 w 6"/>
                <a:gd name="T21" fmla="*/ 7 h 8"/>
                <a:gd name="T22" fmla="*/ 6 w 6"/>
                <a:gd name="T23" fmla="*/ 3 h 8"/>
                <a:gd name="T24" fmla="*/ 3 w 6"/>
                <a:gd name="T25" fmla="*/ 0 h 8"/>
                <a:gd name="T26" fmla="*/ 5 w 6"/>
                <a:gd name="T27" fmla="*/ 4 h 8"/>
                <a:gd name="T28" fmla="*/ 3 w 6"/>
                <a:gd name="T29" fmla="*/ 5 h 8"/>
                <a:gd name="T30" fmla="*/ 2 w 6"/>
                <a:gd name="T31" fmla="*/ 3 h 8"/>
                <a:gd name="T32" fmla="*/ 3 w 6"/>
                <a:gd name="T33" fmla="*/ 1 h 8"/>
                <a:gd name="T34" fmla="*/ 5 w 6"/>
                <a:gd name="T35" fmla="*/ 3 h 8"/>
                <a:gd name="T36" fmla="*/ 5 w 6"/>
                <a:gd name="T3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  <a:moveTo>
                    <a:pt x="5" y="4"/>
                  </a:move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4667251" y="3444875"/>
              <a:ext cx="15875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797426" y="3444875"/>
              <a:ext cx="15875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797426" y="3563938"/>
              <a:ext cx="15875" cy="14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4667251" y="3563938"/>
              <a:ext cx="15875" cy="14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211637" y="2770177"/>
            <a:ext cx="720722" cy="841856"/>
            <a:chOff x="4384676" y="3209925"/>
            <a:chExt cx="377825" cy="441327"/>
          </a:xfrm>
        </p:grpSpPr>
        <p:sp>
          <p:nvSpPr>
            <p:cNvPr id="43" name="Freeform 23"/>
            <p:cNvSpPr>
              <a:spLocks noEditPoints="1"/>
            </p:cNvSpPr>
            <p:nvPr/>
          </p:nvSpPr>
          <p:spPr bwMode="auto">
            <a:xfrm>
              <a:off x="4516438" y="3209925"/>
              <a:ext cx="246063" cy="88900"/>
            </a:xfrm>
            <a:custGeom>
              <a:avLst/>
              <a:gdLst>
                <a:gd name="T0" fmla="*/ 52 w 64"/>
                <a:gd name="T1" fmla="*/ 0 h 23"/>
                <a:gd name="T2" fmla="*/ 12 w 64"/>
                <a:gd name="T3" fmla="*/ 0 h 23"/>
                <a:gd name="T4" fmla="*/ 0 w 64"/>
                <a:gd name="T5" fmla="*/ 13 h 23"/>
                <a:gd name="T6" fmla="*/ 0 w 64"/>
                <a:gd name="T7" fmla="*/ 23 h 23"/>
                <a:gd name="T8" fmla="*/ 64 w 64"/>
                <a:gd name="T9" fmla="*/ 23 h 23"/>
                <a:gd name="T10" fmla="*/ 64 w 64"/>
                <a:gd name="T11" fmla="*/ 13 h 23"/>
                <a:gd name="T12" fmla="*/ 52 w 64"/>
                <a:gd name="T13" fmla="*/ 0 h 23"/>
                <a:gd name="T14" fmla="*/ 57 w 64"/>
                <a:gd name="T15" fmla="*/ 17 h 23"/>
                <a:gd name="T16" fmla="*/ 48 w 64"/>
                <a:gd name="T17" fmla="*/ 17 h 23"/>
                <a:gd name="T18" fmla="*/ 48 w 64"/>
                <a:gd name="T19" fmla="*/ 7 h 23"/>
                <a:gd name="T20" fmla="*/ 57 w 64"/>
                <a:gd name="T21" fmla="*/ 7 h 23"/>
                <a:gd name="T22" fmla="*/ 57 w 64"/>
                <a:gd name="T2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" h="23">
                  <a:moveTo>
                    <a:pt x="5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2" y="0"/>
                  </a:cubicBezTo>
                  <a:close/>
                  <a:moveTo>
                    <a:pt x="57" y="17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57" y="7"/>
                    <a:pt x="57" y="7"/>
                    <a:pt x="57" y="7"/>
                  </a:cubicBezTo>
                  <a:lnTo>
                    <a:pt x="5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4478338" y="3594100"/>
              <a:ext cx="65088" cy="26988"/>
            </a:xfrm>
            <a:custGeom>
              <a:avLst/>
              <a:gdLst>
                <a:gd name="T0" fmla="*/ 6 w 17"/>
                <a:gd name="T1" fmla="*/ 7 h 7"/>
                <a:gd name="T2" fmla="*/ 17 w 17"/>
                <a:gd name="T3" fmla="*/ 0 h 7"/>
                <a:gd name="T4" fmla="*/ 0 w 17"/>
                <a:gd name="T5" fmla="*/ 5 h 7"/>
                <a:gd name="T6" fmla="*/ 6 w 1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6" y="7"/>
                  </a:moveTo>
                  <a:cubicBezTo>
                    <a:pt x="10" y="7"/>
                    <a:pt x="13" y="5"/>
                    <a:pt x="17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4" y="7"/>
                    <a:pt x="6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5"/>
            <p:cNvSpPr>
              <a:spLocks noEditPoints="1"/>
            </p:cNvSpPr>
            <p:nvPr/>
          </p:nvSpPr>
          <p:spPr bwMode="auto">
            <a:xfrm>
              <a:off x="4616450" y="3455988"/>
              <a:ext cx="146050" cy="88900"/>
            </a:xfrm>
            <a:custGeom>
              <a:avLst/>
              <a:gdLst>
                <a:gd name="T0" fmla="*/ 0 w 38"/>
                <a:gd name="T1" fmla="*/ 23 h 23"/>
                <a:gd name="T2" fmla="*/ 26 w 38"/>
                <a:gd name="T3" fmla="*/ 23 h 23"/>
                <a:gd name="T4" fmla="*/ 38 w 38"/>
                <a:gd name="T5" fmla="*/ 11 h 23"/>
                <a:gd name="T6" fmla="*/ 38 w 38"/>
                <a:gd name="T7" fmla="*/ 0 h 23"/>
                <a:gd name="T8" fmla="*/ 4 w 38"/>
                <a:gd name="T9" fmla="*/ 0 h 23"/>
                <a:gd name="T10" fmla="*/ 0 w 38"/>
                <a:gd name="T11" fmla="*/ 23 h 23"/>
                <a:gd name="T12" fmla="*/ 22 w 38"/>
                <a:gd name="T13" fmla="*/ 7 h 23"/>
                <a:gd name="T14" fmla="*/ 31 w 38"/>
                <a:gd name="T15" fmla="*/ 7 h 23"/>
                <a:gd name="T16" fmla="*/ 31 w 38"/>
                <a:gd name="T17" fmla="*/ 16 h 23"/>
                <a:gd name="T18" fmla="*/ 22 w 38"/>
                <a:gd name="T19" fmla="*/ 16 h 23"/>
                <a:gd name="T20" fmla="*/ 22 w 38"/>
                <a:gd name="T2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32" y="23"/>
                    <a:pt x="38" y="18"/>
                    <a:pt x="38" y="1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9"/>
                    <a:pt x="2" y="16"/>
                    <a:pt x="0" y="23"/>
                  </a:cubicBezTo>
                  <a:close/>
                  <a:moveTo>
                    <a:pt x="22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2" y="16"/>
                    <a:pt x="22" y="16"/>
                    <a:pt x="22" y="16"/>
                  </a:cubicBezTo>
                  <a:lnTo>
                    <a:pt x="22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6"/>
            <p:cNvSpPr>
              <a:spLocks noEditPoints="1"/>
            </p:cNvSpPr>
            <p:nvPr/>
          </p:nvSpPr>
          <p:spPr bwMode="auto">
            <a:xfrm>
              <a:off x="4384676" y="3379789"/>
              <a:ext cx="234950" cy="271463"/>
            </a:xfrm>
            <a:custGeom>
              <a:avLst/>
              <a:gdLst>
                <a:gd name="T0" fmla="*/ 40 w 61"/>
                <a:gd name="T1" fmla="*/ 10 h 71"/>
                <a:gd name="T2" fmla="*/ 30 w 61"/>
                <a:gd name="T3" fmla="*/ 0 h 71"/>
                <a:gd name="T4" fmla="*/ 20 w 61"/>
                <a:gd name="T5" fmla="*/ 10 h 71"/>
                <a:gd name="T6" fmla="*/ 0 w 61"/>
                <a:gd name="T7" fmla="*/ 10 h 71"/>
                <a:gd name="T8" fmla="*/ 30 w 61"/>
                <a:gd name="T9" fmla="*/ 71 h 71"/>
                <a:gd name="T10" fmla="*/ 61 w 61"/>
                <a:gd name="T11" fmla="*/ 10 h 71"/>
                <a:gd name="T12" fmla="*/ 40 w 61"/>
                <a:gd name="T13" fmla="*/ 10 h 71"/>
                <a:gd name="T14" fmla="*/ 30 w 61"/>
                <a:gd name="T15" fmla="*/ 66 h 71"/>
                <a:gd name="T16" fmla="*/ 14 w 61"/>
                <a:gd name="T17" fmla="*/ 51 h 71"/>
                <a:gd name="T18" fmla="*/ 5 w 61"/>
                <a:gd name="T19" fmla="*/ 15 h 71"/>
                <a:gd name="T20" fmla="*/ 22 w 61"/>
                <a:gd name="T21" fmla="*/ 15 h 71"/>
                <a:gd name="T22" fmla="*/ 30 w 61"/>
                <a:gd name="T23" fmla="*/ 7 h 71"/>
                <a:gd name="T24" fmla="*/ 38 w 61"/>
                <a:gd name="T25" fmla="*/ 15 h 71"/>
                <a:gd name="T26" fmla="*/ 55 w 61"/>
                <a:gd name="T27" fmla="*/ 15 h 71"/>
                <a:gd name="T28" fmla="*/ 47 w 61"/>
                <a:gd name="T29" fmla="*/ 51 h 71"/>
                <a:gd name="T30" fmla="*/ 30 w 61"/>
                <a:gd name="T31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71">
                  <a:moveTo>
                    <a:pt x="40" y="1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4"/>
                    <a:pt x="13" y="71"/>
                    <a:pt x="30" y="71"/>
                  </a:cubicBezTo>
                  <a:cubicBezTo>
                    <a:pt x="47" y="71"/>
                    <a:pt x="61" y="44"/>
                    <a:pt x="61" y="10"/>
                  </a:cubicBezTo>
                  <a:lnTo>
                    <a:pt x="40" y="10"/>
                  </a:lnTo>
                  <a:close/>
                  <a:moveTo>
                    <a:pt x="30" y="66"/>
                  </a:moveTo>
                  <a:cubicBezTo>
                    <a:pt x="24" y="66"/>
                    <a:pt x="18" y="60"/>
                    <a:pt x="14" y="51"/>
                  </a:cubicBezTo>
                  <a:cubicBezTo>
                    <a:pt x="9" y="41"/>
                    <a:pt x="6" y="29"/>
                    <a:pt x="5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29"/>
                    <a:pt x="52" y="41"/>
                    <a:pt x="47" y="51"/>
                  </a:cubicBezTo>
                  <a:cubicBezTo>
                    <a:pt x="42" y="60"/>
                    <a:pt x="36" y="66"/>
                    <a:pt x="30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4438650" y="3513138"/>
              <a:ext cx="139700" cy="61913"/>
            </a:xfrm>
            <a:custGeom>
              <a:avLst/>
              <a:gdLst>
                <a:gd name="T0" fmla="*/ 2 w 36"/>
                <a:gd name="T1" fmla="*/ 15 h 16"/>
                <a:gd name="T2" fmla="*/ 3 w 36"/>
                <a:gd name="T3" fmla="*/ 16 h 16"/>
                <a:gd name="T4" fmla="*/ 34 w 36"/>
                <a:gd name="T5" fmla="*/ 8 h 16"/>
                <a:gd name="T6" fmla="*/ 36 w 36"/>
                <a:gd name="T7" fmla="*/ 0 h 16"/>
                <a:gd name="T8" fmla="*/ 0 w 36"/>
                <a:gd name="T9" fmla="*/ 10 h 16"/>
                <a:gd name="T10" fmla="*/ 2 w 36"/>
                <a:gd name="T1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2" y="15"/>
                  </a:moveTo>
                  <a:cubicBezTo>
                    <a:pt x="2" y="15"/>
                    <a:pt x="2" y="16"/>
                    <a:pt x="3" y="16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5"/>
                    <a:pt x="35" y="3"/>
                    <a:pt x="3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2"/>
                    <a:pt x="1" y="13"/>
                    <a:pt x="2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4419600" y="3448050"/>
              <a:ext cx="166688" cy="61913"/>
            </a:xfrm>
            <a:custGeom>
              <a:avLst/>
              <a:gdLst>
                <a:gd name="T0" fmla="*/ 35 w 43"/>
                <a:gd name="T1" fmla="*/ 0 h 16"/>
                <a:gd name="T2" fmla="*/ 0 w 43"/>
                <a:gd name="T3" fmla="*/ 10 h 16"/>
                <a:gd name="T4" fmla="*/ 2 w 43"/>
                <a:gd name="T5" fmla="*/ 16 h 16"/>
                <a:gd name="T6" fmla="*/ 43 w 43"/>
                <a:gd name="T7" fmla="*/ 5 h 16"/>
                <a:gd name="T8" fmla="*/ 43 w 43"/>
                <a:gd name="T9" fmla="*/ 0 h 16"/>
                <a:gd name="T10" fmla="*/ 35 w 43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6">
                  <a:moveTo>
                    <a:pt x="35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12"/>
                    <a:pt x="1" y="14"/>
                    <a:pt x="2" y="1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3"/>
                    <a:pt x="43" y="2"/>
                    <a:pt x="4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4454525" y="3556000"/>
              <a:ext cx="107950" cy="46038"/>
            </a:xfrm>
            <a:custGeom>
              <a:avLst/>
              <a:gdLst>
                <a:gd name="T0" fmla="*/ 4 w 28"/>
                <a:gd name="T1" fmla="*/ 12 h 12"/>
                <a:gd name="T2" fmla="*/ 25 w 28"/>
                <a:gd name="T3" fmla="*/ 6 h 12"/>
                <a:gd name="T4" fmla="*/ 27 w 28"/>
                <a:gd name="T5" fmla="*/ 4 h 12"/>
                <a:gd name="T6" fmla="*/ 28 w 28"/>
                <a:gd name="T7" fmla="*/ 0 h 12"/>
                <a:gd name="T8" fmla="*/ 0 w 28"/>
                <a:gd name="T9" fmla="*/ 8 h 12"/>
                <a:gd name="T10" fmla="*/ 4 w 28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2">
                  <a:moveTo>
                    <a:pt x="4" y="12"/>
                  </a:move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5"/>
                    <a:pt x="27" y="4"/>
                  </a:cubicBezTo>
                  <a:cubicBezTo>
                    <a:pt x="27" y="3"/>
                    <a:pt x="28" y="1"/>
                    <a:pt x="28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2" y="11"/>
                    <a:pt x="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4416425" y="3421063"/>
              <a:ext cx="107950" cy="53975"/>
            </a:xfrm>
            <a:custGeom>
              <a:avLst/>
              <a:gdLst>
                <a:gd name="T0" fmla="*/ 22 w 28"/>
                <a:gd name="T1" fmla="*/ 0 h 14"/>
                <a:gd name="T2" fmla="*/ 15 w 28"/>
                <a:gd name="T3" fmla="*/ 7 h 14"/>
                <a:gd name="T4" fmla="*/ 0 w 28"/>
                <a:gd name="T5" fmla="*/ 7 h 14"/>
                <a:gd name="T6" fmla="*/ 1 w 28"/>
                <a:gd name="T7" fmla="*/ 14 h 14"/>
                <a:gd name="T8" fmla="*/ 28 w 28"/>
                <a:gd name="T9" fmla="*/ 6 h 14"/>
                <a:gd name="T10" fmla="*/ 22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2" y="0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11"/>
                    <a:pt x="1" y="14"/>
                  </a:cubicBezTo>
                  <a:cubicBezTo>
                    <a:pt x="28" y="6"/>
                    <a:pt x="28" y="6"/>
                    <a:pt x="28" y="6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1"/>
            <p:cNvSpPr>
              <a:spLocks noEditPoints="1"/>
            </p:cNvSpPr>
            <p:nvPr/>
          </p:nvSpPr>
          <p:spPr bwMode="auto">
            <a:xfrm>
              <a:off x="4516438" y="3325813"/>
              <a:ext cx="246063" cy="111125"/>
            </a:xfrm>
            <a:custGeom>
              <a:avLst/>
              <a:gdLst>
                <a:gd name="T0" fmla="*/ 0 w 64"/>
                <a:gd name="T1" fmla="*/ 13 h 29"/>
                <a:gd name="T2" fmla="*/ 8 w 64"/>
                <a:gd name="T3" fmla="*/ 21 h 29"/>
                <a:gd name="T4" fmla="*/ 30 w 64"/>
                <a:gd name="T5" fmla="*/ 21 h 29"/>
                <a:gd name="T6" fmla="*/ 30 w 64"/>
                <a:gd name="T7" fmla="*/ 24 h 29"/>
                <a:gd name="T8" fmla="*/ 30 w 64"/>
                <a:gd name="T9" fmla="*/ 29 h 29"/>
                <a:gd name="T10" fmla="*/ 64 w 64"/>
                <a:gd name="T11" fmla="*/ 29 h 29"/>
                <a:gd name="T12" fmla="*/ 64 w 64"/>
                <a:gd name="T13" fmla="*/ 0 h 29"/>
                <a:gd name="T14" fmla="*/ 0 w 64"/>
                <a:gd name="T15" fmla="*/ 0 h 29"/>
                <a:gd name="T16" fmla="*/ 0 w 64"/>
                <a:gd name="T17" fmla="*/ 13 h 29"/>
                <a:gd name="T18" fmla="*/ 48 w 64"/>
                <a:gd name="T19" fmla="*/ 9 h 29"/>
                <a:gd name="T20" fmla="*/ 57 w 64"/>
                <a:gd name="T21" fmla="*/ 9 h 29"/>
                <a:gd name="T22" fmla="*/ 57 w 64"/>
                <a:gd name="T23" fmla="*/ 19 h 29"/>
                <a:gd name="T24" fmla="*/ 48 w 64"/>
                <a:gd name="T25" fmla="*/ 19 h 29"/>
                <a:gd name="T26" fmla="*/ 48 w 64"/>
                <a:gd name="T27" fmla="*/ 9 h 29"/>
                <a:gd name="T28" fmla="*/ 31 w 64"/>
                <a:gd name="T29" fmla="*/ 9 h 29"/>
                <a:gd name="T30" fmla="*/ 41 w 64"/>
                <a:gd name="T31" fmla="*/ 9 h 29"/>
                <a:gd name="T32" fmla="*/ 41 w 64"/>
                <a:gd name="T33" fmla="*/ 19 h 29"/>
                <a:gd name="T34" fmla="*/ 31 w 64"/>
                <a:gd name="T35" fmla="*/ 19 h 29"/>
                <a:gd name="T36" fmla="*/ 31 w 64"/>
                <a:gd name="T37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29">
                  <a:moveTo>
                    <a:pt x="0" y="13"/>
                  </a:moveTo>
                  <a:cubicBezTo>
                    <a:pt x="8" y="21"/>
                    <a:pt x="8" y="21"/>
                    <a:pt x="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6"/>
                    <a:pt x="30" y="27"/>
                    <a:pt x="30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"/>
                  </a:lnTo>
                  <a:close/>
                  <a:moveTo>
                    <a:pt x="48" y="9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48" y="19"/>
                    <a:pt x="48" y="19"/>
                    <a:pt x="48" y="19"/>
                  </a:cubicBezTo>
                  <a:lnTo>
                    <a:pt x="48" y="9"/>
                  </a:lnTo>
                  <a:close/>
                  <a:moveTo>
                    <a:pt x="31" y="9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1" y="19"/>
                    <a:pt x="31" y="19"/>
                    <a:pt x="31" y="19"/>
                  </a:cubicBezTo>
                  <a:lnTo>
                    <a:pt x="3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4427538" y="3478213"/>
              <a:ext cx="158750" cy="61913"/>
            </a:xfrm>
            <a:custGeom>
              <a:avLst/>
              <a:gdLst>
                <a:gd name="T0" fmla="*/ 2 w 41"/>
                <a:gd name="T1" fmla="*/ 16 h 16"/>
                <a:gd name="T2" fmla="*/ 40 w 41"/>
                <a:gd name="T3" fmla="*/ 6 h 16"/>
                <a:gd name="T4" fmla="*/ 41 w 41"/>
                <a:gd name="T5" fmla="*/ 0 h 16"/>
                <a:gd name="T6" fmla="*/ 0 w 41"/>
                <a:gd name="T7" fmla="*/ 11 h 16"/>
                <a:gd name="T8" fmla="*/ 2 w 4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6">
                  <a:moveTo>
                    <a:pt x="2" y="16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4"/>
                    <a:pt x="40" y="2"/>
                    <a:pt x="4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1" y="14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968444" y="2862307"/>
            <a:ext cx="765366" cy="526192"/>
            <a:chOff x="6958013" y="2743200"/>
            <a:chExt cx="508000" cy="349251"/>
          </a:xfrm>
        </p:grpSpPr>
        <p:sp>
          <p:nvSpPr>
            <p:cNvPr id="57" name="Freeform 36"/>
            <p:cNvSpPr/>
            <p:nvPr/>
          </p:nvSpPr>
          <p:spPr bwMode="auto">
            <a:xfrm>
              <a:off x="7029451" y="2743200"/>
              <a:ext cx="425450" cy="41275"/>
            </a:xfrm>
            <a:custGeom>
              <a:avLst/>
              <a:gdLst>
                <a:gd name="T0" fmla="*/ 24 w 268"/>
                <a:gd name="T1" fmla="*/ 26 h 26"/>
                <a:gd name="T2" fmla="*/ 65 w 268"/>
                <a:gd name="T3" fmla="*/ 26 h 26"/>
                <a:gd name="T4" fmla="*/ 65 w 268"/>
                <a:gd name="T5" fmla="*/ 19 h 26"/>
                <a:gd name="T6" fmla="*/ 200 w 268"/>
                <a:gd name="T7" fmla="*/ 19 h 26"/>
                <a:gd name="T8" fmla="*/ 200 w 268"/>
                <a:gd name="T9" fmla="*/ 26 h 26"/>
                <a:gd name="T10" fmla="*/ 244 w 268"/>
                <a:gd name="T11" fmla="*/ 26 h 26"/>
                <a:gd name="T12" fmla="*/ 244 w 268"/>
                <a:gd name="T13" fmla="*/ 19 h 26"/>
                <a:gd name="T14" fmla="*/ 268 w 268"/>
                <a:gd name="T15" fmla="*/ 19 h 26"/>
                <a:gd name="T16" fmla="*/ 268 w 268"/>
                <a:gd name="T17" fmla="*/ 7 h 26"/>
                <a:gd name="T18" fmla="*/ 244 w 268"/>
                <a:gd name="T19" fmla="*/ 7 h 26"/>
                <a:gd name="T20" fmla="*/ 244 w 268"/>
                <a:gd name="T21" fmla="*/ 0 h 26"/>
                <a:gd name="T22" fmla="*/ 200 w 268"/>
                <a:gd name="T23" fmla="*/ 0 h 26"/>
                <a:gd name="T24" fmla="*/ 200 w 268"/>
                <a:gd name="T25" fmla="*/ 7 h 26"/>
                <a:gd name="T26" fmla="*/ 65 w 268"/>
                <a:gd name="T27" fmla="*/ 7 h 26"/>
                <a:gd name="T28" fmla="*/ 65 w 268"/>
                <a:gd name="T29" fmla="*/ 0 h 26"/>
                <a:gd name="T30" fmla="*/ 24 w 268"/>
                <a:gd name="T31" fmla="*/ 0 h 26"/>
                <a:gd name="T32" fmla="*/ 24 w 268"/>
                <a:gd name="T33" fmla="*/ 7 h 26"/>
                <a:gd name="T34" fmla="*/ 0 w 268"/>
                <a:gd name="T35" fmla="*/ 7 h 26"/>
                <a:gd name="T36" fmla="*/ 0 w 268"/>
                <a:gd name="T37" fmla="*/ 19 h 26"/>
                <a:gd name="T38" fmla="*/ 24 w 268"/>
                <a:gd name="T39" fmla="*/ 19 h 26"/>
                <a:gd name="T40" fmla="*/ 24 w 268"/>
                <a:gd name="T4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26">
                  <a:moveTo>
                    <a:pt x="24" y="26"/>
                  </a:moveTo>
                  <a:lnTo>
                    <a:pt x="65" y="26"/>
                  </a:lnTo>
                  <a:lnTo>
                    <a:pt x="65" y="19"/>
                  </a:lnTo>
                  <a:lnTo>
                    <a:pt x="200" y="19"/>
                  </a:lnTo>
                  <a:lnTo>
                    <a:pt x="200" y="26"/>
                  </a:lnTo>
                  <a:lnTo>
                    <a:pt x="244" y="26"/>
                  </a:lnTo>
                  <a:lnTo>
                    <a:pt x="244" y="19"/>
                  </a:lnTo>
                  <a:lnTo>
                    <a:pt x="268" y="19"/>
                  </a:lnTo>
                  <a:lnTo>
                    <a:pt x="268" y="7"/>
                  </a:lnTo>
                  <a:lnTo>
                    <a:pt x="244" y="7"/>
                  </a:lnTo>
                  <a:lnTo>
                    <a:pt x="244" y="0"/>
                  </a:lnTo>
                  <a:lnTo>
                    <a:pt x="200" y="0"/>
                  </a:lnTo>
                  <a:lnTo>
                    <a:pt x="200" y="7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24" y="0"/>
                  </a:lnTo>
                  <a:lnTo>
                    <a:pt x="24" y="7"/>
                  </a:lnTo>
                  <a:lnTo>
                    <a:pt x="0" y="7"/>
                  </a:lnTo>
                  <a:lnTo>
                    <a:pt x="0" y="19"/>
                  </a:lnTo>
                  <a:lnTo>
                    <a:pt x="24" y="19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Rectangle 37"/>
            <p:cNvSpPr>
              <a:spLocks noChangeArrowheads="1"/>
            </p:cNvSpPr>
            <p:nvPr/>
          </p:nvSpPr>
          <p:spPr bwMode="auto">
            <a:xfrm>
              <a:off x="7091363" y="2792413"/>
              <a:ext cx="22225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Rectangle 38"/>
            <p:cNvSpPr>
              <a:spLocks noChangeArrowheads="1"/>
            </p:cNvSpPr>
            <p:nvPr/>
          </p:nvSpPr>
          <p:spPr bwMode="auto">
            <a:xfrm>
              <a:off x="7370763" y="2792413"/>
              <a:ext cx="22225" cy="5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9"/>
            <p:cNvSpPr/>
            <p:nvPr/>
          </p:nvSpPr>
          <p:spPr bwMode="auto">
            <a:xfrm>
              <a:off x="7067551" y="2932113"/>
              <a:ext cx="80963" cy="61913"/>
            </a:xfrm>
            <a:custGeom>
              <a:avLst/>
              <a:gdLst>
                <a:gd name="T0" fmla="*/ 27 w 51"/>
                <a:gd name="T1" fmla="*/ 10 h 39"/>
                <a:gd name="T2" fmla="*/ 0 w 51"/>
                <a:gd name="T3" fmla="*/ 10 h 39"/>
                <a:gd name="T4" fmla="*/ 0 w 51"/>
                <a:gd name="T5" fmla="*/ 27 h 39"/>
                <a:gd name="T6" fmla="*/ 27 w 51"/>
                <a:gd name="T7" fmla="*/ 27 h 39"/>
                <a:gd name="T8" fmla="*/ 27 w 51"/>
                <a:gd name="T9" fmla="*/ 39 h 39"/>
                <a:gd name="T10" fmla="*/ 51 w 51"/>
                <a:gd name="T11" fmla="*/ 20 h 39"/>
                <a:gd name="T12" fmla="*/ 27 w 51"/>
                <a:gd name="T13" fmla="*/ 0 h 39"/>
                <a:gd name="T14" fmla="*/ 27 w 51"/>
                <a:gd name="T1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9">
                  <a:moveTo>
                    <a:pt x="27" y="10"/>
                  </a:moveTo>
                  <a:lnTo>
                    <a:pt x="0" y="1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27" y="39"/>
                  </a:lnTo>
                  <a:lnTo>
                    <a:pt x="51" y="20"/>
                  </a:lnTo>
                  <a:lnTo>
                    <a:pt x="27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7297738" y="2862263"/>
              <a:ext cx="168275" cy="61913"/>
            </a:xfrm>
            <a:custGeom>
              <a:avLst/>
              <a:gdLst>
                <a:gd name="T0" fmla="*/ 35 w 44"/>
                <a:gd name="T1" fmla="*/ 0 h 16"/>
                <a:gd name="T2" fmla="*/ 9 w 44"/>
                <a:gd name="T3" fmla="*/ 0 h 16"/>
                <a:gd name="T4" fmla="*/ 0 w 44"/>
                <a:gd name="T5" fmla="*/ 9 h 16"/>
                <a:gd name="T6" fmla="*/ 0 w 44"/>
                <a:gd name="T7" fmla="*/ 16 h 16"/>
                <a:gd name="T8" fmla="*/ 44 w 44"/>
                <a:gd name="T9" fmla="*/ 16 h 16"/>
                <a:gd name="T10" fmla="*/ 44 w 44"/>
                <a:gd name="T11" fmla="*/ 9 h 16"/>
                <a:gd name="T12" fmla="*/ 35 w 44"/>
                <a:gd name="T13" fmla="*/ 0 h 16"/>
                <a:gd name="T14" fmla="*/ 39 w 44"/>
                <a:gd name="T15" fmla="*/ 11 h 16"/>
                <a:gd name="T16" fmla="*/ 32 w 44"/>
                <a:gd name="T17" fmla="*/ 11 h 16"/>
                <a:gd name="T18" fmla="*/ 32 w 44"/>
                <a:gd name="T19" fmla="*/ 5 h 16"/>
                <a:gd name="T20" fmla="*/ 39 w 44"/>
                <a:gd name="T21" fmla="*/ 5 h 16"/>
                <a:gd name="T22" fmla="*/ 39 w 44"/>
                <a:gd name="T2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16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39" y="11"/>
                  </a:move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9" y="5"/>
                    <a:pt x="39" y="5"/>
                    <a:pt x="39" y="5"/>
                  </a:cubicBezTo>
                  <a:lnTo>
                    <a:pt x="3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"/>
            <p:cNvSpPr>
              <a:spLocks noEditPoints="1"/>
            </p:cNvSpPr>
            <p:nvPr/>
          </p:nvSpPr>
          <p:spPr bwMode="auto">
            <a:xfrm>
              <a:off x="7297738" y="3033713"/>
              <a:ext cx="168275" cy="58738"/>
            </a:xfrm>
            <a:custGeom>
              <a:avLst/>
              <a:gdLst>
                <a:gd name="T0" fmla="*/ 0 w 44"/>
                <a:gd name="T1" fmla="*/ 7 h 15"/>
                <a:gd name="T2" fmla="*/ 9 w 44"/>
                <a:gd name="T3" fmla="*/ 15 h 15"/>
                <a:gd name="T4" fmla="*/ 35 w 44"/>
                <a:gd name="T5" fmla="*/ 15 h 15"/>
                <a:gd name="T6" fmla="*/ 44 w 44"/>
                <a:gd name="T7" fmla="*/ 7 h 15"/>
                <a:gd name="T8" fmla="*/ 44 w 44"/>
                <a:gd name="T9" fmla="*/ 0 h 15"/>
                <a:gd name="T10" fmla="*/ 0 w 44"/>
                <a:gd name="T11" fmla="*/ 0 h 15"/>
                <a:gd name="T12" fmla="*/ 0 w 44"/>
                <a:gd name="T13" fmla="*/ 7 h 15"/>
                <a:gd name="T14" fmla="*/ 32 w 44"/>
                <a:gd name="T15" fmla="*/ 4 h 15"/>
                <a:gd name="T16" fmla="*/ 39 w 44"/>
                <a:gd name="T17" fmla="*/ 4 h 15"/>
                <a:gd name="T18" fmla="*/ 39 w 44"/>
                <a:gd name="T19" fmla="*/ 11 h 15"/>
                <a:gd name="T20" fmla="*/ 32 w 44"/>
                <a:gd name="T21" fmla="*/ 11 h 15"/>
                <a:gd name="T22" fmla="*/ 32 w 44"/>
                <a:gd name="T2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15">
                  <a:moveTo>
                    <a:pt x="0" y="7"/>
                  </a:moveTo>
                  <a:cubicBezTo>
                    <a:pt x="0" y="11"/>
                    <a:pt x="4" y="15"/>
                    <a:pt x="9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0" y="15"/>
                    <a:pt x="44" y="11"/>
                    <a:pt x="44" y="7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  <a:moveTo>
                    <a:pt x="32" y="4"/>
                  </a:moveTo>
                  <a:cubicBezTo>
                    <a:pt x="39" y="4"/>
                    <a:pt x="39" y="4"/>
                    <a:pt x="39" y="4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2" y="11"/>
                    <a:pt x="32" y="11"/>
                    <a:pt x="32" y="11"/>
                  </a:cubicBezTo>
                  <a:lnTo>
                    <a:pt x="3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7297738" y="2940050"/>
              <a:ext cx="168275" cy="77788"/>
            </a:xfrm>
            <a:custGeom>
              <a:avLst/>
              <a:gdLst>
                <a:gd name="T0" fmla="*/ 0 w 106"/>
                <a:gd name="T1" fmla="*/ 49 h 49"/>
                <a:gd name="T2" fmla="*/ 106 w 106"/>
                <a:gd name="T3" fmla="*/ 49 h 49"/>
                <a:gd name="T4" fmla="*/ 106 w 106"/>
                <a:gd name="T5" fmla="*/ 0 h 49"/>
                <a:gd name="T6" fmla="*/ 0 w 106"/>
                <a:gd name="T7" fmla="*/ 0 h 49"/>
                <a:gd name="T8" fmla="*/ 0 w 106"/>
                <a:gd name="T9" fmla="*/ 49 h 49"/>
                <a:gd name="T10" fmla="*/ 77 w 106"/>
                <a:gd name="T11" fmla="*/ 17 h 49"/>
                <a:gd name="T12" fmla="*/ 94 w 106"/>
                <a:gd name="T13" fmla="*/ 17 h 49"/>
                <a:gd name="T14" fmla="*/ 94 w 106"/>
                <a:gd name="T15" fmla="*/ 32 h 49"/>
                <a:gd name="T16" fmla="*/ 77 w 106"/>
                <a:gd name="T17" fmla="*/ 32 h 49"/>
                <a:gd name="T18" fmla="*/ 77 w 106"/>
                <a:gd name="T19" fmla="*/ 17 h 49"/>
                <a:gd name="T20" fmla="*/ 51 w 106"/>
                <a:gd name="T21" fmla="*/ 17 h 49"/>
                <a:gd name="T22" fmla="*/ 67 w 106"/>
                <a:gd name="T23" fmla="*/ 17 h 49"/>
                <a:gd name="T24" fmla="*/ 67 w 106"/>
                <a:gd name="T25" fmla="*/ 32 h 49"/>
                <a:gd name="T26" fmla="*/ 51 w 106"/>
                <a:gd name="T27" fmla="*/ 32 h 49"/>
                <a:gd name="T28" fmla="*/ 51 w 106"/>
                <a:gd name="T29" fmla="*/ 1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6" h="49">
                  <a:moveTo>
                    <a:pt x="0" y="49"/>
                  </a:moveTo>
                  <a:lnTo>
                    <a:pt x="106" y="49"/>
                  </a:lnTo>
                  <a:lnTo>
                    <a:pt x="106" y="0"/>
                  </a:lnTo>
                  <a:lnTo>
                    <a:pt x="0" y="0"/>
                  </a:lnTo>
                  <a:lnTo>
                    <a:pt x="0" y="49"/>
                  </a:lnTo>
                  <a:close/>
                  <a:moveTo>
                    <a:pt x="77" y="17"/>
                  </a:moveTo>
                  <a:lnTo>
                    <a:pt x="94" y="17"/>
                  </a:lnTo>
                  <a:lnTo>
                    <a:pt x="94" y="32"/>
                  </a:lnTo>
                  <a:lnTo>
                    <a:pt x="77" y="32"/>
                  </a:lnTo>
                  <a:lnTo>
                    <a:pt x="77" y="17"/>
                  </a:lnTo>
                  <a:close/>
                  <a:moveTo>
                    <a:pt x="51" y="17"/>
                  </a:moveTo>
                  <a:lnTo>
                    <a:pt x="67" y="17"/>
                  </a:lnTo>
                  <a:lnTo>
                    <a:pt x="67" y="32"/>
                  </a:lnTo>
                  <a:lnTo>
                    <a:pt x="51" y="32"/>
                  </a:lnTo>
                  <a:lnTo>
                    <a:pt x="51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3"/>
            <p:cNvSpPr>
              <a:spLocks noEditPoints="1"/>
            </p:cNvSpPr>
            <p:nvPr/>
          </p:nvSpPr>
          <p:spPr bwMode="auto">
            <a:xfrm>
              <a:off x="6958013" y="2859088"/>
              <a:ext cx="290513" cy="166688"/>
            </a:xfrm>
            <a:custGeom>
              <a:avLst/>
              <a:gdLst>
                <a:gd name="T0" fmla="*/ 61 w 76"/>
                <a:gd name="T1" fmla="*/ 12 h 43"/>
                <a:gd name="T2" fmla="*/ 55 w 76"/>
                <a:gd name="T3" fmla="*/ 13 h 43"/>
                <a:gd name="T4" fmla="*/ 39 w 76"/>
                <a:gd name="T5" fmla="*/ 0 h 43"/>
                <a:gd name="T6" fmla="*/ 23 w 76"/>
                <a:gd name="T7" fmla="*/ 12 h 43"/>
                <a:gd name="T8" fmla="*/ 16 w 76"/>
                <a:gd name="T9" fmla="*/ 10 h 43"/>
                <a:gd name="T10" fmla="*/ 0 w 76"/>
                <a:gd name="T11" fmla="*/ 26 h 43"/>
                <a:gd name="T12" fmla="*/ 16 w 76"/>
                <a:gd name="T13" fmla="*/ 43 h 43"/>
                <a:gd name="T14" fmla="*/ 61 w 76"/>
                <a:gd name="T15" fmla="*/ 43 h 43"/>
                <a:gd name="T16" fmla="*/ 76 w 76"/>
                <a:gd name="T17" fmla="*/ 27 h 43"/>
                <a:gd name="T18" fmla="*/ 61 w 76"/>
                <a:gd name="T19" fmla="*/ 12 h 43"/>
                <a:gd name="T20" fmla="*/ 61 w 76"/>
                <a:gd name="T21" fmla="*/ 37 h 43"/>
                <a:gd name="T22" fmla="*/ 16 w 76"/>
                <a:gd name="T23" fmla="*/ 37 h 43"/>
                <a:gd name="T24" fmla="*/ 5 w 76"/>
                <a:gd name="T25" fmla="*/ 26 h 43"/>
                <a:gd name="T26" fmla="*/ 16 w 76"/>
                <a:gd name="T27" fmla="*/ 16 h 43"/>
                <a:gd name="T28" fmla="*/ 21 w 76"/>
                <a:gd name="T29" fmla="*/ 17 h 43"/>
                <a:gd name="T30" fmla="*/ 26 w 76"/>
                <a:gd name="T31" fmla="*/ 19 h 43"/>
                <a:gd name="T32" fmla="*/ 28 w 76"/>
                <a:gd name="T33" fmla="*/ 13 h 43"/>
                <a:gd name="T34" fmla="*/ 39 w 76"/>
                <a:gd name="T35" fmla="*/ 5 h 43"/>
                <a:gd name="T36" fmla="*/ 49 w 76"/>
                <a:gd name="T37" fmla="*/ 14 h 43"/>
                <a:gd name="T38" fmla="*/ 50 w 76"/>
                <a:gd name="T39" fmla="*/ 21 h 43"/>
                <a:gd name="T40" fmla="*/ 57 w 76"/>
                <a:gd name="T41" fmla="*/ 18 h 43"/>
                <a:gd name="T42" fmla="*/ 61 w 76"/>
                <a:gd name="T43" fmla="*/ 18 h 43"/>
                <a:gd name="T44" fmla="*/ 70 w 76"/>
                <a:gd name="T45" fmla="*/ 27 h 43"/>
                <a:gd name="T46" fmla="*/ 61 w 76"/>
                <a:gd name="T47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" h="43">
                  <a:moveTo>
                    <a:pt x="61" y="12"/>
                  </a:moveTo>
                  <a:cubicBezTo>
                    <a:pt x="59" y="12"/>
                    <a:pt x="57" y="13"/>
                    <a:pt x="55" y="13"/>
                  </a:cubicBezTo>
                  <a:cubicBezTo>
                    <a:pt x="54" y="6"/>
                    <a:pt x="47" y="0"/>
                    <a:pt x="39" y="0"/>
                  </a:cubicBezTo>
                  <a:cubicBezTo>
                    <a:pt x="31" y="0"/>
                    <a:pt x="25" y="5"/>
                    <a:pt x="23" y="12"/>
                  </a:cubicBezTo>
                  <a:cubicBezTo>
                    <a:pt x="21" y="11"/>
                    <a:pt x="18" y="10"/>
                    <a:pt x="16" y="10"/>
                  </a:cubicBezTo>
                  <a:cubicBezTo>
                    <a:pt x="7" y="10"/>
                    <a:pt x="0" y="18"/>
                    <a:pt x="0" y="26"/>
                  </a:cubicBezTo>
                  <a:cubicBezTo>
                    <a:pt x="0" y="35"/>
                    <a:pt x="7" y="43"/>
                    <a:pt x="16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69" y="43"/>
                    <a:pt x="76" y="36"/>
                    <a:pt x="76" y="27"/>
                  </a:cubicBezTo>
                  <a:cubicBezTo>
                    <a:pt x="76" y="19"/>
                    <a:pt x="69" y="12"/>
                    <a:pt x="61" y="12"/>
                  </a:cubicBezTo>
                  <a:close/>
                  <a:moveTo>
                    <a:pt x="61" y="37"/>
                  </a:moveTo>
                  <a:cubicBezTo>
                    <a:pt x="16" y="37"/>
                    <a:pt x="16" y="37"/>
                    <a:pt x="16" y="37"/>
                  </a:cubicBezTo>
                  <a:cubicBezTo>
                    <a:pt x="10" y="37"/>
                    <a:pt x="5" y="32"/>
                    <a:pt x="5" y="26"/>
                  </a:cubicBezTo>
                  <a:cubicBezTo>
                    <a:pt x="5" y="20"/>
                    <a:pt x="10" y="16"/>
                    <a:pt x="16" y="16"/>
                  </a:cubicBezTo>
                  <a:cubicBezTo>
                    <a:pt x="18" y="16"/>
                    <a:pt x="19" y="16"/>
                    <a:pt x="21" y="17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8"/>
                    <a:pt x="34" y="5"/>
                    <a:pt x="39" y="5"/>
                  </a:cubicBezTo>
                  <a:cubicBezTo>
                    <a:pt x="44" y="5"/>
                    <a:pt x="49" y="9"/>
                    <a:pt x="49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18"/>
                    <a:pt x="59" y="18"/>
                    <a:pt x="61" y="18"/>
                  </a:cubicBezTo>
                  <a:cubicBezTo>
                    <a:pt x="66" y="18"/>
                    <a:pt x="70" y="22"/>
                    <a:pt x="70" y="27"/>
                  </a:cubicBezTo>
                  <a:cubicBezTo>
                    <a:pt x="70" y="33"/>
                    <a:pt x="66" y="37"/>
                    <a:pt x="6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6" name="椭圆 65"/>
          <p:cNvSpPr/>
          <p:nvPr/>
        </p:nvSpPr>
        <p:spPr>
          <a:xfrm>
            <a:off x="1195215" y="2497102"/>
            <a:ext cx="1295400" cy="1295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3933380" y="2497102"/>
            <a:ext cx="1295400" cy="1295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6703427" y="2497102"/>
            <a:ext cx="1295400" cy="1295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702470" y="1393098"/>
            <a:ext cx="7666830" cy="4356827"/>
            <a:chOff x="3430047" y="844062"/>
            <a:chExt cx="6410952" cy="5032863"/>
          </a:xfrm>
        </p:grpSpPr>
        <p:sp>
          <p:nvSpPr>
            <p:cNvPr id="4" name="圆角矩形 3"/>
            <p:cNvSpPr/>
            <p:nvPr/>
          </p:nvSpPr>
          <p:spPr>
            <a:xfrm>
              <a:off x="5231883" y="165253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Master</a:t>
              </a: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464511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Slave0</a:t>
              </a:r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5861511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Slave1</a:t>
              </a:r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7258511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……</a:t>
              </a:r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8687261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SlaveN</a:t>
              </a:r>
              <a:endParaRPr lang="en-US" altLang="zh-CN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4511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Slave0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905961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Slave1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7347411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8687261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SlaveN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96715" y="5459363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Master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直接箭头连接符 16"/>
            <p:cNvCxnSpPr>
              <a:endCxn id="4" idx="0"/>
            </p:cNvCxnSpPr>
            <p:nvPr/>
          </p:nvCxnSpPr>
          <p:spPr>
            <a:xfrm>
              <a:off x="5790683" y="844062"/>
              <a:ext cx="0" cy="808476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4" idx="2"/>
              <a:endCxn id="9" idx="0"/>
            </p:cNvCxnSpPr>
            <p:nvPr/>
          </p:nvCxnSpPr>
          <p:spPr>
            <a:xfrm>
              <a:off x="5790683" y="2070100"/>
              <a:ext cx="3455378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4" idx="2"/>
              <a:endCxn id="7" idx="0"/>
            </p:cNvCxnSpPr>
            <p:nvPr/>
          </p:nvCxnSpPr>
          <p:spPr>
            <a:xfrm>
              <a:off x="5790683" y="2070100"/>
              <a:ext cx="629628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endCxn id="6" idx="0"/>
            </p:cNvCxnSpPr>
            <p:nvPr/>
          </p:nvCxnSpPr>
          <p:spPr>
            <a:xfrm flipH="1">
              <a:off x="5023311" y="2070100"/>
              <a:ext cx="767372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6" idx="2"/>
            </p:cNvCxnSpPr>
            <p:nvPr/>
          </p:nvCxnSpPr>
          <p:spPr>
            <a:xfrm flipH="1">
              <a:off x="5001086" y="3321050"/>
              <a:ext cx="22225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6" idx="2"/>
              <a:endCxn id="11" idx="0"/>
            </p:cNvCxnSpPr>
            <p:nvPr/>
          </p:nvCxnSpPr>
          <p:spPr>
            <a:xfrm>
              <a:off x="5023311" y="3321050"/>
              <a:ext cx="14414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>
              <a:stCxn id="7" idx="2"/>
              <a:endCxn id="11" idx="0"/>
            </p:cNvCxnSpPr>
            <p:nvPr/>
          </p:nvCxnSpPr>
          <p:spPr>
            <a:xfrm>
              <a:off x="6420311" y="3321050"/>
              <a:ext cx="444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>
              <a:stCxn id="7" idx="2"/>
              <a:endCxn id="15" idx="0"/>
            </p:cNvCxnSpPr>
            <p:nvPr/>
          </p:nvCxnSpPr>
          <p:spPr>
            <a:xfrm>
              <a:off x="6420311" y="3321050"/>
              <a:ext cx="28257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>
              <a:stCxn id="9" idx="2"/>
              <a:endCxn id="10" idx="0"/>
            </p:cNvCxnSpPr>
            <p:nvPr/>
          </p:nvCxnSpPr>
          <p:spPr>
            <a:xfrm flipH="1">
              <a:off x="5023311" y="3321050"/>
              <a:ext cx="42227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>
              <a:stCxn id="9" idx="2"/>
              <a:endCxn id="11" idx="0"/>
            </p:cNvCxnSpPr>
            <p:nvPr/>
          </p:nvCxnSpPr>
          <p:spPr>
            <a:xfrm flipH="1">
              <a:off x="6464761" y="3321050"/>
              <a:ext cx="278130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15" idx="2"/>
              <a:endCxn id="16" idx="0"/>
            </p:cNvCxnSpPr>
            <p:nvPr/>
          </p:nvCxnSpPr>
          <p:spPr>
            <a:xfrm flipH="1">
              <a:off x="5755515" y="4540250"/>
              <a:ext cx="3490546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stCxn id="11" idx="2"/>
              <a:endCxn id="16" idx="0"/>
            </p:cNvCxnSpPr>
            <p:nvPr/>
          </p:nvCxnSpPr>
          <p:spPr>
            <a:xfrm flipH="1">
              <a:off x="5755515" y="4540250"/>
              <a:ext cx="709246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10" idx="2"/>
              <a:endCxn id="16" idx="0"/>
            </p:cNvCxnSpPr>
            <p:nvPr/>
          </p:nvCxnSpPr>
          <p:spPr>
            <a:xfrm>
              <a:off x="5023311" y="4540250"/>
              <a:ext cx="732204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5184525" y="1115283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543753" y="2293091"/>
              <a:ext cx="786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Task0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6049191" y="2293091"/>
              <a:ext cx="786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Task1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798921" y="2293091"/>
              <a:ext cx="839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TaskN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3430047" y="3444607"/>
              <a:ext cx="15990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Intermediate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16738" y="4704219"/>
              <a:ext cx="1411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Set0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634144" y="4704219"/>
              <a:ext cx="141199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Set1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376111" y="4704219"/>
              <a:ext cx="14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SetN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3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" name="矩形 40"/>
          <p:cNvSpPr/>
          <p:nvPr/>
        </p:nvSpPr>
        <p:spPr>
          <a:xfrm>
            <a:off x="5656798" y="5530396"/>
            <a:ext cx="2852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并行计算架构上作业执行过程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04875" y="4281614"/>
            <a:ext cx="7839075" cy="14759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904875" y="1333969"/>
            <a:ext cx="7839075" cy="14759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188448" y="5701166"/>
            <a:ext cx="2767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并行计算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架构的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种分发方式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圆角矩形 4"/>
          <p:cNvSpPr/>
          <p:nvPr/>
        </p:nvSpPr>
        <p:spPr>
          <a:xfrm>
            <a:off x="3901765" y="1546484"/>
            <a:ext cx="159310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SlaveX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94933" y="23032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Slave0</a:t>
            </a: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068269" y="23032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Slave1</a:t>
            </a:r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041605" y="23032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……</a:t>
            </a: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7014940" y="23032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SlaveN</a:t>
            </a:r>
            <a:endParaRPr lang="zh-CN" altLang="en-US"/>
          </a:p>
        </p:txBody>
      </p:sp>
      <p:cxnSp>
        <p:nvCxnSpPr>
          <p:cNvPr id="14" name="直接箭头连接符 13"/>
          <p:cNvCxnSpPr>
            <a:stCxn id="5" idx="2"/>
            <a:endCxn id="10" idx="0"/>
          </p:cNvCxnSpPr>
          <p:nvPr/>
        </p:nvCxnSpPr>
        <p:spPr>
          <a:xfrm flipH="1">
            <a:off x="1704754" y="1880769"/>
            <a:ext cx="2993562" cy="42248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5" idx="2"/>
            <a:endCxn id="11" idx="0"/>
          </p:cNvCxnSpPr>
          <p:nvPr/>
        </p:nvCxnSpPr>
        <p:spPr>
          <a:xfrm flipH="1">
            <a:off x="3678090" y="1880769"/>
            <a:ext cx="1020226" cy="42248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5" idx="2"/>
            <a:endCxn id="13" idx="0"/>
          </p:cNvCxnSpPr>
          <p:nvPr/>
        </p:nvCxnSpPr>
        <p:spPr>
          <a:xfrm>
            <a:off x="4698316" y="1880769"/>
            <a:ext cx="2926445" cy="42248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954569" y="1968964"/>
            <a:ext cx="914033" cy="27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Set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97105" y="1968964"/>
            <a:ext cx="914033" cy="27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Set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11016" y="1968964"/>
            <a:ext cx="914033" cy="27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Set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3901765" y="4494684"/>
            <a:ext cx="159310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SlaveX</a:t>
            </a:r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1094933" y="52514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Slave0</a:t>
            </a:r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3068269" y="52514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Slave1</a:t>
            </a:r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5041605" y="52514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……</a:t>
            </a:r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7014940" y="5251449"/>
            <a:ext cx="1219642" cy="3342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SlaveN</a:t>
            </a:r>
            <a:endParaRPr lang="zh-CN" altLang="en-US"/>
          </a:p>
        </p:txBody>
      </p:sp>
      <p:cxnSp>
        <p:nvCxnSpPr>
          <p:cNvPr id="41" name="直接箭头连接符 40"/>
          <p:cNvCxnSpPr>
            <a:stCxn id="36" idx="2"/>
            <a:endCxn id="37" idx="0"/>
          </p:cNvCxnSpPr>
          <p:nvPr/>
        </p:nvCxnSpPr>
        <p:spPr>
          <a:xfrm flipH="1">
            <a:off x="1704754" y="4828969"/>
            <a:ext cx="2993562" cy="42248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36" idx="2"/>
            <a:endCxn id="40" idx="0"/>
          </p:cNvCxnSpPr>
          <p:nvPr/>
        </p:nvCxnSpPr>
        <p:spPr>
          <a:xfrm>
            <a:off x="4698316" y="4828969"/>
            <a:ext cx="2926445" cy="422480"/>
          </a:xfrm>
          <a:prstGeom prst="straightConnector1">
            <a:avLst/>
          </a:prstGeom>
          <a:ln w="127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954569" y="4917164"/>
            <a:ext cx="914033" cy="27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Set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611016" y="4917164"/>
            <a:ext cx="914033" cy="270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Set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95288" y="1333969"/>
            <a:ext cx="509587" cy="14759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395288" y="4277447"/>
            <a:ext cx="509587" cy="14759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904875" y="2809875"/>
            <a:ext cx="7839075" cy="1475906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901765" y="2981208"/>
            <a:ext cx="1593102" cy="33428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SlaveX</a:t>
            </a:r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1094933" y="3737972"/>
            <a:ext cx="1219642" cy="33428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Slave0</a:t>
            </a:r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068269" y="3737972"/>
            <a:ext cx="1219642" cy="33428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Slave1</a:t>
            </a:r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5041605" y="3737972"/>
            <a:ext cx="1219642" cy="33428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……</a:t>
            </a:r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7014940" y="3737972"/>
            <a:ext cx="1219642" cy="33428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SlaveN</a:t>
            </a:r>
            <a:endParaRPr lang="zh-CN" altLang="en-US"/>
          </a:p>
        </p:txBody>
      </p:sp>
      <p:cxnSp>
        <p:nvCxnSpPr>
          <p:cNvPr id="30" name="直接箭头连接符 29"/>
          <p:cNvCxnSpPr>
            <a:stCxn id="25" idx="2"/>
            <a:endCxn id="26" idx="0"/>
          </p:cNvCxnSpPr>
          <p:nvPr/>
        </p:nvCxnSpPr>
        <p:spPr>
          <a:xfrm flipH="1">
            <a:off x="1704754" y="3315492"/>
            <a:ext cx="2993562" cy="42248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5" idx="2"/>
            <a:endCxn id="27" idx="0"/>
          </p:cNvCxnSpPr>
          <p:nvPr/>
        </p:nvCxnSpPr>
        <p:spPr>
          <a:xfrm flipH="1">
            <a:off x="3678090" y="3315492"/>
            <a:ext cx="1020226" cy="42248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5" idx="2"/>
            <a:endCxn id="29" idx="0"/>
          </p:cNvCxnSpPr>
          <p:nvPr/>
        </p:nvCxnSpPr>
        <p:spPr>
          <a:xfrm>
            <a:off x="4698316" y="3315492"/>
            <a:ext cx="2926445" cy="42248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707379" y="3336774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Subset 1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97105" y="3403688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Data Subset </a:t>
            </a:r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611016" y="3403688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Data Subset </a:t>
            </a:r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95288" y="2805708"/>
            <a:ext cx="509587" cy="14759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27466" y="1381069"/>
            <a:ext cx="7840233" cy="4495855"/>
            <a:chOff x="427467" y="1227409"/>
            <a:chExt cx="6325384" cy="4649516"/>
          </a:xfrm>
        </p:grpSpPr>
        <p:sp>
          <p:nvSpPr>
            <p:cNvPr id="4" name="圆角矩形 3"/>
            <p:cNvSpPr/>
            <p:nvPr/>
          </p:nvSpPr>
          <p:spPr>
            <a:xfrm>
              <a:off x="2143735" y="165253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Master</a:t>
              </a: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76363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Slave0</a:t>
              </a:r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773363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Slave1</a:t>
              </a:r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170363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……</a:t>
              </a:r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5599113" y="2903488"/>
              <a:ext cx="1117600" cy="417562"/>
            </a:xfrm>
            <a:prstGeom prst="roundRect">
              <a:avLst>
                <a:gd name="adj" fmla="val 3631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SlaveN</a:t>
              </a:r>
              <a:endParaRPr lang="en-US" altLang="zh-CN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376363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Slave0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2817813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Slave1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259263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5599113" y="4122688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SlaveN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108567" y="5459363"/>
              <a:ext cx="1117600" cy="417562"/>
            </a:xfrm>
            <a:prstGeom prst="roundRect">
              <a:avLst>
                <a:gd name="adj" fmla="val 36313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Master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直接箭头连接符 16"/>
            <p:cNvCxnSpPr>
              <a:endCxn id="4" idx="0"/>
            </p:cNvCxnSpPr>
            <p:nvPr/>
          </p:nvCxnSpPr>
          <p:spPr>
            <a:xfrm>
              <a:off x="2702535" y="1227409"/>
              <a:ext cx="0" cy="42512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4" idx="2"/>
              <a:endCxn id="9" idx="0"/>
            </p:cNvCxnSpPr>
            <p:nvPr/>
          </p:nvCxnSpPr>
          <p:spPr>
            <a:xfrm>
              <a:off x="2702535" y="2070100"/>
              <a:ext cx="3455378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4" idx="2"/>
              <a:endCxn id="7" idx="0"/>
            </p:cNvCxnSpPr>
            <p:nvPr/>
          </p:nvCxnSpPr>
          <p:spPr>
            <a:xfrm>
              <a:off x="2702535" y="2070100"/>
              <a:ext cx="629628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endCxn id="6" idx="0"/>
            </p:cNvCxnSpPr>
            <p:nvPr/>
          </p:nvCxnSpPr>
          <p:spPr>
            <a:xfrm flipH="1">
              <a:off x="1935163" y="2070100"/>
              <a:ext cx="767372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6" idx="2"/>
            </p:cNvCxnSpPr>
            <p:nvPr/>
          </p:nvCxnSpPr>
          <p:spPr>
            <a:xfrm flipH="1">
              <a:off x="1912938" y="3321050"/>
              <a:ext cx="22225" cy="8333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6" idx="2"/>
              <a:endCxn id="11" idx="0"/>
            </p:cNvCxnSpPr>
            <p:nvPr/>
          </p:nvCxnSpPr>
          <p:spPr>
            <a:xfrm>
              <a:off x="1935163" y="3321050"/>
              <a:ext cx="14414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>
              <a:stCxn id="6" idx="2"/>
              <a:endCxn id="15" idx="0"/>
            </p:cNvCxnSpPr>
            <p:nvPr/>
          </p:nvCxnSpPr>
          <p:spPr>
            <a:xfrm>
              <a:off x="1935163" y="3321050"/>
              <a:ext cx="4222750" cy="80163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15" idx="2"/>
              <a:endCxn id="16" idx="0"/>
            </p:cNvCxnSpPr>
            <p:nvPr/>
          </p:nvCxnSpPr>
          <p:spPr>
            <a:xfrm flipH="1">
              <a:off x="2667367" y="4540250"/>
              <a:ext cx="3490546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stCxn id="11" idx="2"/>
              <a:endCxn id="16" idx="0"/>
            </p:cNvCxnSpPr>
            <p:nvPr/>
          </p:nvCxnSpPr>
          <p:spPr>
            <a:xfrm flipH="1">
              <a:off x="2667367" y="4540250"/>
              <a:ext cx="709246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10" idx="2"/>
              <a:endCxn id="16" idx="0"/>
            </p:cNvCxnSpPr>
            <p:nvPr/>
          </p:nvCxnSpPr>
          <p:spPr>
            <a:xfrm>
              <a:off x="1935163" y="4540250"/>
              <a:ext cx="732204" cy="919113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2116505" y="1227409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Job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455605" y="2293091"/>
              <a:ext cx="786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Task0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961043" y="2293091"/>
              <a:ext cx="786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Task1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710773" y="2293091"/>
              <a:ext cx="839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TaskN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27467" y="3546728"/>
              <a:ext cx="1427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Small Table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28590" y="4704219"/>
              <a:ext cx="1411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Set0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545996" y="4704219"/>
              <a:ext cx="141199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Set1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287963" y="4704219"/>
              <a:ext cx="14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Result SetN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5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3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矩形 36"/>
          <p:cNvSpPr/>
          <p:nvPr/>
        </p:nvSpPr>
        <p:spPr>
          <a:xfrm>
            <a:off x="5466366" y="5584865"/>
            <a:ext cx="2191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小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表与大表的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join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98321" y="2006860"/>
            <a:ext cx="8632319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对每个查询都是直接从分布式文件系统中读入原始数据文件，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I/O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代价远高于数据库，相对于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架构以及在其之上的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解析器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，数据立方引入了一种高效的分布式索引机制，不同于并行数据库的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Shared-nothing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Shared-disk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架构，数据立方的数据文件与索引文件都存放在分布式文件系统之上。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298321" y="1358155"/>
            <a:ext cx="8632319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chemeClr val="bg1"/>
                </a:solidFill>
              </a:rPr>
              <a:t>分布式索引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8" name="Picture 30" descr="E:\股权融资\2012-11-02 Intel-云创数据立方一体机发布会select\IMG_7922.JPG"/>
          <p:cNvPicPr>
            <a:picLocks noChangeAspect="1" noChangeArrowheads="1"/>
          </p:cNvPicPr>
          <p:nvPr/>
        </p:nvPicPr>
        <p:blipFill rotWithShape="1"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r="311" b="1090"/>
          <a:stretch>
            <a:fillRect/>
          </a:stretch>
        </p:blipFill>
        <p:spPr bwMode="auto">
          <a:xfrm>
            <a:off x="298321" y="3896669"/>
            <a:ext cx="2730702" cy="20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E:\股权融资\2012-11-02 Intel-云创数据立方一体机发布会select\IMG_7958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 r="15188"/>
          <a:stretch>
            <a:fillRect/>
          </a:stretch>
        </p:blipFill>
        <p:spPr bwMode="auto">
          <a:xfrm>
            <a:off x="3212854" y="3896668"/>
            <a:ext cx="2718291" cy="20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66" y="3896668"/>
            <a:ext cx="2815674" cy="204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Picture 3" descr="F:\文字\PPT图\datasuc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t="157" r="19274" b="-157"/>
          <a:stretch>
            <a:fillRect/>
          </a:stretch>
        </p:blipFill>
        <p:spPr bwMode="auto">
          <a:xfrm>
            <a:off x="0" y="695268"/>
            <a:ext cx="9153526" cy="60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bg1"/>
                </a:solidFill>
              </a:rPr>
              <a:t>DataCube</a:t>
            </a:r>
            <a:r>
              <a:rPr lang="zh-CN" altLang="en-US" sz="2400" b="1">
                <a:solidFill>
                  <a:schemeClr val="bg1"/>
                </a:solidFill>
              </a:rPr>
              <a:t>）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995512" y="6249368"/>
            <a:ext cx="1080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smtClean="0">
                <a:solidFill>
                  <a:schemeClr val="bg1"/>
                </a:solidFill>
              </a:rPr>
              <a:t>B+</a:t>
            </a:r>
            <a:r>
              <a:rPr lang="zh-CN" altLang="en-US" sz="1600" smtClean="0">
                <a:solidFill>
                  <a:schemeClr val="bg1"/>
                </a:solidFill>
              </a:rPr>
              <a:t>树</a:t>
            </a:r>
            <a:r>
              <a:rPr lang="zh-CN" altLang="en-US" sz="1600">
                <a:solidFill>
                  <a:schemeClr val="bg1"/>
                </a:solidFill>
              </a:rPr>
              <a:t>索引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云创存储数据立方（</a:t>
            </a:r>
            <a:r>
              <a:rPr lang="en-US" altLang="zh-CN" sz="2400" b="1">
                <a:solidFill>
                  <a:schemeClr val="accent6"/>
                </a:solidFill>
              </a:rPr>
              <a:t>DataCube</a:t>
            </a:r>
            <a:r>
              <a:rPr lang="zh-CN" altLang="en-US" sz="2400" b="1">
                <a:solidFill>
                  <a:schemeClr val="accent6"/>
                </a:solidFill>
              </a:rPr>
              <a:t>）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0" y="1666404"/>
            <a:ext cx="9010649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</a:rPr>
              <a:t>数据立方大数据一体机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20482" name="Picture 2" descr="2013062414430918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4" y="1318358"/>
            <a:ext cx="2729444" cy="455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224791" y="2302382"/>
            <a:ext cx="564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chemeClr val="accent6"/>
                </a:solidFill>
              </a:rPr>
              <a:t>处理海量数据的高效分布式软</a:t>
            </a:r>
            <a:r>
              <a:rPr lang="en-US" altLang="zh-CN" b="1">
                <a:solidFill>
                  <a:schemeClr val="accent6"/>
                </a:solidFill>
              </a:rPr>
              <a:t>/</a:t>
            </a:r>
            <a:r>
              <a:rPr lang="zh-CN" altLang="en-US" b="1">
                <a:solidFill>
                  <a:schemeClr val="accent6"/>
                </a:solidFill>
              </a:rPr>
              <a:t>硬件集合的云处理平台</a:t>
            </a:r>
            <a:endParaRPr lang="zh-CN" altLang="en-US" b="1">
              <a:solidFill>
                <a:schemeClr val="accent6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55336" y="2758947"/>
            <a:ext cx="2818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乃至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级的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数据挖掘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55336" y="3148736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海量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信息的快捷高效处理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55336" y="3538525"/>
            <a:ext cx="3805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100Gbps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以上量级的数据流实时索引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55336" y="3928314"/>
            <a:ext cx="2114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秒级响应客户请求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36" y="4318103"/>
            <a:ext cx="3756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秒级完成数据处理、查询和分析工作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55336" y="4707892"/>
            <a:ext cx="2730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对入口数据进行实时索引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55336" y="5487468"/>
            <a:ext cx="3550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支持数据深度挖掘和商业智能分析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36" y="5097681"/>
            <a:ext cx="3140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对数据进行分析、清理、分割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11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75194"/>
            <a:ext cx="5693399" cy="433570"/>
            <a:chOff x="2875069" y="1514307"/>
            <a:chExt cx="5693399" cy="394154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515693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11.1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国内云计算发展概况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1520"/>
            <a:ext cx="5693399" cy="433620"/>
            <a:chOff x="2875069" y="1970869"/>
            <a:chExt cx="5693399" cy="394200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3145413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11.2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国产云存储技术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7897"/>
            <a:ext cx="5693399" cy="433620"/>
            <a:chOff x="2875069" y="2436473"/>
            <a:chExt cx="5693399" cy="394200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850416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11.3  </a:t>
              </a:r>
              <a:r>
                <a:rPr lang="zh-CN" altLang="en-US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国产大数据库技术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66360" y="3542211"/>
            <a:ext cx="5693399" cy="433620"/>
            <a:chOff x="2875069" y="2436473"/>
            <a:chExt cx="5693399" cy="394200"/>
          </a:xfrm>
        </p:grpSpPr>
        <p:sp>
          <p:nvSpPr>
            <p:cNvPr id="12" name="圆角矩形 11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/>
            <p:cNvSpPr/>
            <p:nvPr/>
          </p:nvSpPr>
          <p:spPr>
            <a:xfrm>
              <a:off x="2949618" y="2447253"/>
              <a:ext cx="3850416" cy="377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11.4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云视频监控技术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66360" y="4240650"/>
            <a:ext cx="5693399" cy="433620"/>
            <a:chOff x="2875069" y="1970869"/>
            <a:chExt cx="5693399" cy="394200"/>
          </a:xfrm>
        </p:grpSpPr>
        <p:sp>
          <p:nvSpPr>
            <p:cNvPr id="15" name="圆角矩形 14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949618" y="1981649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11.5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阿里巴巴阿里云服务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66360" y="4932629"/>
            <a:ext cx="5693399" cy="433620"/>
            <a:chOff x="2875069" y="1970869"/>
            <a:chExt cx="5693399" cy="394200"/>
          </a:xfrm>
        </p:grpSpPr>
        <p:sp>
          <p:nvSpPr>
            <p:cNvPr id="18" name="圆角矩形 17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49618" y="1981649"/>
              <a:ext cx="3741730" cy="377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11.6  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云创存储万物云服务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86091" y="2588835"/>
            <a:ext cx="513153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1076" y="3407914"/>
            <a:ext cx="42082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11.3.1  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阿里巴巴</a:t>
            </a:r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OceanBase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1076" y="3899581"/>
            <a:ext cx="58256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11.3.2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云创存储数据立方（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DataCube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）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2073269" y="3535695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04049" y="4015884"/>
            <a:ext cx="3954515" cy="15911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55608" y="4015884"/>
            <a:ext cx="36933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</a:rPr>
              <a:t>到目前为止， </a:t>
            </a:r>
            <a:r>
              <a:rPr lang="en-US" altLang="zh-CN" sz="1600">
                <a:solidFill>
                  <a:schemeClr val="bg1"/>
                </a:solidFill>
              </a:rPr>
              <a:t>OceanBase</a:t>
            </a:r>
            <a:r>
              <a:rPr lang="zh-CN" altLang="en-US" sz="1600">
                <a:solidFill>
                  <a:schemeClr val="bg1"/>
                </a:solidFill>
              </a:rPr>
              <a:t>支持了收藏夹、直通车报表、天猫评价等</a:t>
            </a:r>
            <a:r>
              <a:rPr lang="en-US" altLang="zh-CN" sz="1600">
                <a:solidFill>
                  <a:schemeClr val="bg1"/>
                </a:solidFill>
              </a:rPr>
              <a:t>OLTP</a:t>
            </a:r>
            <a:r>
              <a:rPr lang="zh-CN" altLang="en-US" sz="1600">
                <a:solidFill>
                  <a:schemeClr val="bg1"/>
                </a:solidFill>
              </a:rPr>
              <a:t>和</a:t>
            </a:r>
            <a:r>
              <a:rPr lang="en-US" altLang="zh-CN" sz="1600">
                <a:solidFill>
                  <a:schemeClr val="bg1"/>
                </a:solidFill>
              </a:rPr>
              <a:t>OLAP</a:t>
            </a:r>
            <a:r>
              <a:rPr lang="zh-CN" altLang="en-US" sz="1600">
                <a:solidFill>
                  <a:schemeClr val="bg1"/>
                </a:solidFill>
              </a:rPr>
              <a:t>在线业务，线上数据量已经超过千亿条记录。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1118" r="1587" b="28594"/>
          <a:stretch>
            <a:fillRect/>
          </a:stretch>
        </p:blipFill>
        <p:spPr>
          <a:xfrm>
            <a:off x="425648" y="3148523"/>
            <a:ext cx="3932916" cy="60338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5647" y="1536490"/>
            <a:ext cx="8322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主要是为了解决</a:t>
            </a:r>
            <a:r>
              <a:rPr lang="zh-CN" altLang="en-US" sz="1600" b="1">
                <a:solidFill>
                  <a:schemeClr val="accent6"/>
                </a:solidFill>
              </a:rPr>
              <a:t>淘宝网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的大规模数据而产生的，是一个支持海量数据的高性能</a:t>
            </a:r>
            <a:r>
              <a:rPr lang="zh-CN" altLang="en-US" sz="1600" b="1">
                <a:solidFill>
                  <a:schemeClr val="accent6"/>
                </a:solidFill>
              </a:rPr>
              <a:t>分布式数据库系统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，达到管理数</a:t>
            </a:r>
            <a:r>
              <a:rPr lang="zh-CN" altLang="en-US" sz="1600" b="1">
                <a:solidFill>
                  <a:schemeClr val="accent6"/>
                </a:solidFill>
              </a:rPr>
              <a:t>千亿条记录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的规模，支持在数</a:t>
            </a:r>
            <a:r>
              <a:rPr lang="zh-CN" altLang="en-US" sz="1600" b="1">
                <a:solidFill>
                  <a:schemeClr val="accent6"/>
                </a:solidFill>
              </a:rPr>
              <a:t>百</a:t>
            </a:r>
            <a:r>
              <a:rPr lang="en-US" altLang="zh-CN" sz="1600" b="1">
                <a:solidFill>
                  <a:schemeClr val="accent6"/>
                </a:solidFill>
              </a:rPr>
              <a:t>TB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数据上跨行跨表事务并</a:t>
            </a:r>
            <a:r>
              <a:rPr lang="zh-CN" altLang="en-US" sz="1600" b="1">
                <a:solidFill>
                  <a:schemeClr val="accent6"/>
                </a:solidFill>
              </a:rPr>
              <a:t>支持</a:t>
            </a:r>
            <a:r>
              <a:rPr lang="en-US" altLang="zh-CN" sz="1600" b="1">
                <a:solidFill>
                  <a:schemeClr val="accent6"/>
                </a:solidFill>
              </a:rPr>
              <a:t>SQL</a:t>
            </a:r>
            <a:r>
              <a:rPr lang="zh-CN" altLang="en-US" sz="1600" b="1">
                <a:solidFill>
                  <a:schemeClr val="accent6"/>
                </a:solidFill>
              </a:rPr>
              <a:t>操作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8523"/>
            <a:ext cx="3959454" cy="245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5" y="2075466"/>
            <a:ext cx="560521" cy="8640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71" y="2334075"/>
            <a:ext cx="560521" cy="864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53" y="2334075"/>
            <a:ext cx="560521" cy="864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68" y="3833361"/>
            <a:ext cx="560521" cy="864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46" y="3833361"/>
            <a:ext cx="560521" cy="864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60" y="3833361"/>
            <a:ext cx="560521" cy="864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74" y="3833361"/>
            <a:ext cx="560521" cy="864001"/>
          </a:xfrm>
          <a:prstGeom prst="rect">
            <a:avLst/>
          </a:prstGeom>
        </p:spPr>
      </p:pic>
      <p:sp>
        <p:nvSpPr>
          <p:cNvPr id="4" name="圆柱形 3"/>
          <p:cNvSpPr/>
          <p:nvPr/>
        </p:nvSpPr>
        <p:spPr>
          <a:xfrm rot="5400000">
            <a:off x="5069268" y="621308"/>
            <a:ext cx="213360" cy="5665595"/>
          </a:xfrm>
          <a:prstGeom prst="can">
            <a:avLst>
              <a:gd name="adj" fmla="val 45833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72150">
                <a:schemeClr val="bg1">
                  <a:lumMod val="85000"/>
                </a:schemeClr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肘形连接符 11"/>
          <p:cNvCxnSpPr>
            <a:stCxn id="3" idx="3"/>
          </p:cNvCxnSpPr>
          <p:nvPr/>
        </p:nvCxnSpPr>
        <p:spPr>
          <a:xfrm>
            <a:off x="1169946" y="2507467"/>
            <a:ext cx="1173204" cy="934289"/>
          </a:xfrm>
          <a:prstGeom prst="bentConnector3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577762" y="2216072"/>
            <a:ext cx="1791606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577762" y="2237888"/>
            <a:ext cx="1791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PootServer/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UpdataServer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91944" y="2156806"/>
            <a:ext cx="1791606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591944" y="2178622"/>
            <a:ext cx="1791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PootServer/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UpdataServer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备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508815" y="4741337"/>
            <a:ext cx="1603660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508816" y="4764976"/>
            <a:ext cx="153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ChunkServer/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27910" y="4741337"/>
            <a:ext cx="1603660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327911" y="4764976"/>
            <a:ext cx="153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ChunkServer/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47005" y="4741337"/>
            <a:ext cx="1603660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147006" y="4764976"/>
            <a:ext cx="153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ChunkServer/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66099" y="4741337"/>
            <a:ext cx="1603660" cy="94218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966100" y="4764976"/>
            <a:ext cx="153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ChunkServer/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MergeServer</a:t>
            </a:r>
            <a:endParaRPr lang="en-US" altLang="zh-CN" sz="16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3348863" y="3054655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87758" y="3054655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025038" y="3560786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4598465" y="3560786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188368" y="3560786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776167" y="3560786"/>
            <a:ext cx="0" cy="28684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3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395288" y="1278778"/>
            <a:ext cx="110799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系统架构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265277" y="1478373"/>
            <a:ext cx="6524496" cy="72978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265277" y="2397672"/>
            <a:ext cx="6524496" cy="72978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265277" y="3311552"/>
            <a:ext cx="6524496" cy="72978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265277" y="4236270"/>
            <a:ext cx="6524496" cy="72978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265277" y="5160988"/>
            <a:ext cx="6524496" cy="72978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95288" y="1478373"/>
            <a:ext cx="1672409" cy="729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9" name="矩形 18"/>
          <p:cNvSpPr/>
          <p:nvPr/>
        </p:nvSpPr>
        <p:spPr>
          <a:xfrm>
            <a:off x="395288" y="2397672"/>
            <a:ext cx="1672409" cy="7297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0" name="矩形 19"/>
          <p:cNvSpPr/>
          <p:nvPr/>
        </p:nvSpPr>
        <p:spPr>
          <a:xfrm>
            <a:off x="395288" y="3316971"/>
            <a:ext cx="1672409" cy="729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1" name="矩形 20"/>
          <p:cNvSpPr/>
          <p:nvPr/>
        </p:nvSpPr>
        <p:spPr>
          <a:xfrm>
            <a:off x="395288" y="4236270"/>
            <a:ext cx="1672409" cy="7297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2" name="矩形 21"/>
          <p:cNvSpPr/>
          <p:nvPr/>
        </p:nvSpPr>
        <p:spPr>
          <a:xfrm>
            <a:off x="395288" y="5155570"/>
            <a:ext cx="1672409" cy="729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762053" y="16585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客户端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47780" y="1601753"/>
            <a:ext cx="6602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基于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数据库开发的应用程序、工具能够直接迁移到</a:t>
            </a:r>
            <a:r>
              <a:rPr lang="en-US" altLang="zh-CN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4511" y="2574968"/>
            <a:ext cx="148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RootServer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7781" y="2521052"/>
            <a:ext cx="6682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配置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，一般是单台服务器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commit log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并通常采用双机热备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1644" y="3497195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UpdateServer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47781" y="3440352"/>
            <a:ext cx="3727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存储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OceanBase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系统的增量更新数据。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4382" y="4416494"/>
            <a:ext cx="1670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ChunkServer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47782" y="4198015"/>
            <a:ext cx="6541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保存基准数据的服务器，通常是多台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同一份基准数据通常保存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份并存储在不同的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上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0019" y="5358289"/>
            <a:ext cx="168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MergeServer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47781" y="5104961"/>
            <a:ext cx="6541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接收并解析用户的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请求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经过词法分析、语法分析、查询优化等一系列操作后转发给相应的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ChunkServer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或者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UpdateServer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745796" y="1278778"/>
            <a:ext cx="6986505" cy="4810534"/>
            <a:chOff x="983796" y="933450"/>
            <a:chExt cx="6986505" cy="5155862"/>
          </a:xfrm>
        </p:grpSpPr>
        <p:sp>
          <p:nvSpPr>
            <p:cNvPr id="3" name="圆角矩形 2"/>
            <p:cNvSpPr/>
            <p:nvPr/>
          </p:nvSpPr>
          <p:spPr>
            <a:xfrm>
              <a:off x="1915886" y="933450"/>
              <a:ext cx="5467865" cy="485775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Mysql</a:t>
              </a:r>
              <a:r>
                <a:rPr lang="zh-CN" altLang="en-US" smtClean="0"/>
                <a:t>客户端，</a:t>
              </a:r>
              <a:r>
                <a:rPr lang="en-US" altLang="zh-CN" smtClean="0"/>
                <a:t>JDBC/ODBC</a:t>
              </a:r>
              <a:r>
                <a:rPr lang="zh-CN" altLang="en-US" smtClean="0"/>
                <a:t>等</a:t>
              </a:r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430735" y="2143125"/>
              <a:ext cx="1943100" cy="828675"/>
              <a:chOff x="-576262" y="2143125"/>
              <a:chExt cx="1943100" cy="82867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576262" y="2143125"/>
                <a:ext cx="1943100" cy="82867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-318979" y="2143125"/>
                <a:ext cx="14285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MergsServer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-482423" y="2481679"/>
                <a:ext cx="908117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Mysql</a:t>
                </a:r>
                <a:r>
                  <a:rPr lang="zh-CN" altLang="en-US" sz="1400" smtClean="0"/>
                  <a:t>协议</a:t>
                </a:r>
                <a:endParaRPr lang="zh-CN" altLang="en-US" sz="1400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19533" y="248167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MS-SQL</a:t>
                </a:r>
                <a:endParaRPr lang="zh-CN" altLang="en-US" sz="140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564335" y="2143125"/>
              <a:ext cx="1943100" cy="828675"/>
              <a:chOff x="-576262" y="2143125"/>
              <a:chExt cx="1943100" cy="8286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-576262" y="2143125"/>
                <a:ext cx="1943100" cy="82867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-318979" y="2143125"/>
                <a:ext cx="14285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MergsServer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-482423" y="2481679"/>
                <a:ext cx="908117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Mysql</a:t>
                </a:r>
                <a:r>
                  <a:rPr lang="zh-CN" altLang="en-US" sz="1400" smtClean="0"/>
                  <a:t>协议</a:t>
                </a:r>
                <a:endParaRPr lang="zh-CN" altLang="en-US" sz="140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19533" y="248167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MS-SQL</a:t>
                </a:r>
                <a:endParaRPr lang="zh-CN" altLang="en-US" sz="1400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5697935" y="2143125"/>
              <a:ext cx="1943100" cy="828675"/>
              <a:chOff x="-576262" y="2143125"/>
              <a:chExt cx="1943100" cy="828675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-576262" y="2143125"/>
                <a:ext cx="1943100" cy="82867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-318979" y="2143125"/>
                <a:ext cx="14285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MergsServer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-482423" y="2481679"/>
                <a:ext cx="908117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Mysql</a:t>
                </a:r>
                <a:r>
                  <a:rPr lang="zh-CN" altLang="en-US" sz="1400" smtClean="0"/>
                  <a:t>协议</a:t>
                </a:r>
                <a:endParaRPr lang="zh-CN" altLang="en-US" sz="1400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19533" y="248167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MS-SQL</a:t>
                </a:r>
                <a:endParaRPr lang="zh-CN" altLang="en-US" sz="1400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020459" y="4654550"/>
              <a:ext cx="1450332" cy="828675"/>
              <a:chOff x="-427906" y="3648075"/>
              <a:chExt cx="1450332" cy="828675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-427906" y="3648075"/>
                <a:ext cx="1450332" cy="82867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-417007" y="3648075"/>
                <a:ext cx="14394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ChunkServer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-79473" y="398662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CS-SQL</a:t>
                </a:r>
                <a:endParaRPr lang="zh-CN" altLang="en-US" sz="1400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762250" y="4654550"/>
              <a:ext cx="1450332" cy="828675"/>
              <a:chOff x="-427906" y="3648075"/>
              <a:chExt cx="1450332" cy="828675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-427906" y="3648075"/>
                <a:ext cx="1450332" cy="82867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-417007" y="3648075"/>
                <a:ext cx="14394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ChunkServer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-79473" y="398662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CS-SQL</a:t>
                </a:r>
                <a:endParaRPr lang="zh-CN" altLang="en-US" sz="1400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504041" y="4654550"/>
              <a:ext cx="1450332" cy="828675"/>
              <a:chOff x="-427906" y="3648075"/>
              <a:chExt cx="1450332" cy="828675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-427906" y="3648075"/>
                <a:ext cx="1450332" cy="82867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-417007" y="3648075"/>
                <a:ext cx="14394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ChunkServer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-79473" y="3986629"/>
                <a:ext cx="753465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CS-SQL</a:t>
                </a:r>
                <a:endParaRPr lang="zh-CN" altLang="en-US" sz="1400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6245832" y="4654550"/>
              <a:ext cx="1450332" cy="828675"/>
              <a:chOff x="-427906" y="3648075"/>
              <a:chExt cx="1450332" cy="828675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427906" y="3648075"/>
                <a:ext cx="1450332" cy="82867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-417007" y="3648075"/>
                <a:ext cx="14394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smtClean="0">
                    <a:solidFill>
                      <a:schemeClr val="bg1"/>
                    </a:solidFill>
                  </a:rPr>
                  <a:t>ChunkServer</a:t>
                </a:r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-189818" y="3986629"/>
                <a:ext cx="974156" cy="4191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zh-CN" sz="1400" smtClean="0"/>
                  <a:t>UPS-SQL</a:t>
                </a:r>
                <a:endParaRPr lang="zh-CN" altLang="en-US" sz="1400"/>
              </a:p>
            </p:txBody>
          </p:sp>
        </p:grpSp>
        <p:cxnSp>
          <p:nvCxnSpPr>
            <p:cNvPr id="39" name="直接箭头连接符 38"/>
            <p:cNvCxnSpPr>
              <a:endCxn id="4" idx="0"/>
            </p:cNvCxnSpPr>
            <p:nvPr/>
          </p:nvCxnSpPr>
          <p:spPr>
            <a:xfrm>
              <a:off x="2402284" y="1427061"/>
              <a:ext cx="1" cy="71606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4566290" y="1427061"/>
              <a:ext cx="1" cy="71606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6793729" y="1427061"/>
              <a:ext cx="1" cy="716064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2402284" y="2965608"/>
              <a:ext cx="4286350" cy="1688942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>
              <a:stCxn id="4" idx="2"/>
            </p:cNvCxnSpPr>
            <p:nvPr/>
          </p:nvCxnSpPr>
          <p:spPr>
            <a:xfrm>
              <a:off x="2402285" y="2971800"/>
              <a:ext cx="706973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4" idx="2"/>
              <a:endCxn id="23" idx="0"/>
            </p:cNvCxnSpPr>
            <p:nvPr/>
          </p:nvCxnSpPr>
          <p:spPr>
            <a:xfrm flipH="1">
              <a:off x="1751075" y="2971800"/>
              <a:ext cx="651210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stCxn id="12" idx="2"/>
              <a:endCxn id="28" idx="0"/>
            </p:cNvCxnSpPr>
            <p:nvPr/>
          </p:nvCxnSpPr>
          <p:spPr>
            <a:xfrm flipH="1">
              <a:off x="3487416" y="2971800"/>
              <a:ext cx="1048469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stCxn id="12" idx="2"/>
            </p:cNvCxnSpPr>
            <p:nvPr/>
          </p:nvCxnSpPr>
          <p:spPr>
            <a:xfrm>
              <a:off x="4535885" y="2971800"/>
              <a:ext cx="1142378" cy="1658645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>
              <a:stCxn id="12" idx="2"/>
            </p:cNvCxnSpPr>
            <p:nvPr/>
          </p:nvCxnSpPr>
          <p:spPr>
            <a:xfrm>
              <a:off x="4535885" y="2971800"/>
              <a:ext cx="2634577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>
              <a:stCxn id="17" idx="2"/>
            </p:cNvCxnSpPr>
            <p:nvPr/>
          </p:nvCxnSpPr>
          <p:spPr>
            <a:xfrm flipH="1">
              <a:off x="4988439" y="2971800"/>
              <a:ext cx="1681046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>
              <a:stCxn id="17" idx="2"/>
            </p:cNvCxnSpPr>
            <p:nvPr/>
          </p:nvCxnSpPr>
          <p:spPr>
            <a:xfrm>
              <a:off x="6669485" y="2971800"/>
              <a:ext cx="723005" cy="168275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16" name="文本框 13315"/>
            <p:cNvSpPr txBox="1"/>
            <p:nvPr/>
          </p:nvSpPr>
          <p:spPr>
            <a:xfrm>
              <a:off x="3345902" y="1567139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SQL </a:t>
              </a:r>
              <a:r>
                <a:rPr lang="zh-CN" alt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请求</a:t>
              </a: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83796" y="362850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读事务</a:t>
              </a: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7093138" y="362850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写事务</a:t>
              </a: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3318" name="直接连接符 13317"/>
            <p:cNvCxnSpPr>
              <a:stCxn id="22" idx="2"/>
            </p:cNvCxnSpPr>
            <p:nvPr/>
          </p:nvCxnSpPr>
          <p:spPr>
            <a:xfrm flipH="1">
              <a:off x="1745624" y="5483225"/>
              <a:ext cx="1" cy="24991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3472995" y="5483225"/>
              <a:ext cx="1" cy="220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5278300" y="5483225"/>
              <a:ext cx="1" cy="220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6970997" y="5483225"/>
              <a:ext cx="1" cy="2208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1745624" y="5741161"/>
              <a:ext cx="5225373" cy="959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文本框 81"/>
            <p:cNvSpPr txBox="1"/>
            <p:nvPr/>
          </p:nvSpPr>
          <p:spPr>
            <a:xfrm>
              <a:off x="3952244" y="5750758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读取修改增量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5" name="Rectangle 2_1"/>
          <p:cNvSpPr/>
          <p:nvPr/>
        </p:nvSpPr>
        <p:spPr>
          <a:xfrm>
            <a:off x="199435" y="96020"/>
            <a:ext cx="388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11.3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国产大数据库技术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3_1"/>
          <p:cNvSpPr txBox="1"/>
          <p:nvPr/>
        </p:nvSpPr>
        <p:spPr>
          <a:xfrm>
            <a:off x="404049" y="80805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阿里巴巴</a:t>
            </a:r>
            <a:r>
              <a:rPr lang="en-US" altLang="zh-CN" sz="2400" b="1">
                <a:solidFill>
                  <a:schemeClr val="accent6"/>
                </a:solidFill>
              </a:rPr>
              <a:t>OceanBase</a:t>
            </a:r>
            <a:endParaRPr lang="en-US" altLang="zh-CN" sz="2400" b="1">
              <a:solidFill>
                <a:schemeClr val="accent6"/>
              </a:solidFill>
            </a:endParaRPr>
          </a:p>
        </p:txBody>
      </p:sp>
      <p:sp>
        <p:nvSpPr>
          <p:cNvPr id="5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 59"/>
          <p:cNvSpPr/>
          <p:nvPr/>
        </p:nvSpPr>
        <p:spPr>
          <a:xfrm>
            <a:off x="395288" y="1278778"/>
            <a:ext cx="156966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数据查询流程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4240</Words>
  <Application>WPS 演示</Application>
  <PresentationFormat>全屏显示(4:3)</PresentationFormat>
  <Paragraphs>585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466</cp:revision>
  <dcterms:created xsi:type="dcterms:W3CDTF">2015-10-22T05:46:00Z</dcterms:created>
  <dcterms:modified xsi:type="dcterms:W3CDTF">2021-03-17T02:03:26Z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