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44"/>
  </p:notesMasterIdLst>
  <p:sldIdLst>
    <p:sldId id="895" r:id="rId4"/>
    <p:sldId id="896" r:id="rId5"/>
    <p:sldId id="897" r:id="rId6"/>
    <p:sldId id="977" r:id="rId7"/>
    <p:sldId id="918" r:id="rId8"/>
    <p:sldId id="1012" r:id="rId9"/>
    <p:sldId id="1003" r:id="rId10"/>
    <p:sldId id="1022" r:id="rId11"/>
    <p:sldId id="1023" r:id="rId12"/>
    <p:sldId id="1024" r:id="rId13"/>
    <p:sldId id="1025" r:id="rId14"/>
    <p:sldId id="1004" r:id="rId15"/>
    <p:sldId id="1026" r:id="rId16"/>
    <p:sldId id="1002" r:id="rId17"/>
    <p:sldId id="1027" r:id="rId18"/>
    <p:sldId id="1005" r:id="rId19"/>
    <p:sldId id="1013" r:id="rId20"/>
    <p:sldId id="1014" r:id="rId21"/>
    <p:sldId id="1015" r:id="rId22"/>
    <p:sldId id="1000" r:id="rId23"/>
    <p:sldId id="1006" r:id="rId24"/>
    <p:sldId id="1016" r:id="rId25"/>
    <p:sldId id="1007" r:id="rId26"/>
    <p:sldId id="1017" r:id="rId27"/>
    <p:sldId id="1018" r:id="rId28"/>
    <p:sldId id="1008" r:id="rId29"/>
    <p:sldId id="1029" r:id="rId30"/>
    <p:sldId id="1009" r:id="rId31"/>
    <p:sldId id="1019" r:id="rId32"/>
    <p:sldId id="1001" r:id="rId33"/>
    <p:sldId id="1010" r:id="rId34"/>
    <p:sldId id="1020" r:id="rId35"/>
    <p:sldId id="1011" r:id="rId36"/>
    <p:sldId id="1030" r:id="rId37"/>
    <p:sldId id="1021" r:id="rId38"/>
    <p:sldId id="1031" r:id="rId39"/>
    <p:sldId id="1059" r:id="rId40"/>
    <p:sldId id="1060" r:id="rId41"/>
    <p:sldId id="1062" r:id="rId42"/>
    <p:sldId id="723" r:id="rId4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  <a:srgbClr val="494542"/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0" autoAdjust="0"/>
    <p:restoredTop sz="96283" autoAdjust="0"/>
  </p:normalViewPr>
  <p:slideViewPr>
    <p:cSldViewPr snapToGrid="0" showGuides="1">
      <p:cViewPr varScale="1">
        <p:scale>
          <a:sx n="116" d="100"/>
          <a:sy n="116" d="100"/>
        </p:scale>
        <p:origin x="1800" y="108"/>
      </p:cViewPr>
      <p:guideLst>
        <p:guide orient="horz" pos="459"/>
        <p:guide pos="2880"/>
        <p:guide pos="249"/>
        <p:guide orient="horz" pos="2183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notesMaster" Target="notesMasters/notes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44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44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31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9.png"/><Relationship Id="rId29" Type="http://schemas.openxmlformats.org/officeDocument/2006/relationships/slideLayout" Target="../slideLayouts/slideLayout9.xml"/><Relationship Id="rId28" Type="http://schemas.openxmlformats.org/officeDocument/2006/relationships/image" Target="../media/image44.png"/><Relationship Id="rId27" Type="http://schemas.openxmlformats.org/officeDocument/2006/relationships/image" Target="../media/image43.png"/><Relationship Id="rId26" Type="http://schemas.openxmlformats.org/officeDocument/2006/relationships/image" Target="../media/image42.jpeg"/><Relationship Id="rId25" Type="http://schemas.openxmlformats.org/officeDocument/2006/relationships/image" Target="../media/image41.jpeg"/><Relationship Id="rId24" Type="http://schemas.openxmlformats.org/officeDocument/2006/relationships/image" Target="../media/image40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9.png"/><Relationship Id="rId21" Type="http://schemas.openxmlformats.org/officeDocument/2006/relationships/image" Target="../media/image38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7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6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5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4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3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8.png"/><Relationship Id="rId7" Type="http://schemas.openxmlformats.org/officeDocument/2006/relationships/tags" Target="../tags/tag4.xml"/><Relationship Id="rId6" Type="http://schemas.openxmlformats.org/officeDocument/2006/relationships/image" Target="../media/image47.png"/><Relationship Id="rId55" Type="http://schemas.openxmlformats.org/officeDocument/2006/relationships/slideLayout" Target="../slideLayouts/slideLayout9.xml"/><Relationship Id="rId54" Type="http://schemas.openxmlformats.org/officeDocument/2006/relationships/image" Target="../media/image75.png"/><Relationship Id="rId53" Type="http://schemas.openxmlformats.org/officeDocument/2006/relationships/tags" Target="../tags/tag23.xml"/><Relationship Id="rId52" Type="http://schemas.openxmlformats.org/officeDocument/2006/relationships/image" Target="../media/image74.png"/><Relationship Id="rId51" Type="http://schemas.openxmlformats.org/officeDocument/2006/relationships/image" Target="../media/image73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72.png"/><Relationship Id="rId48" Type="http://schemas.openxmlformats.org/officeDocument/2006/relationships/image" Target="../media/image71.png"/><Relationship Id="rId47" Type="http://schemas.openxmlformats.org/officeDocument/2006/relationships/image" Target="../media/image70.png"/><Relationship Id="rId46" Type="http://schemas.openxmlformats.org/officeDocument/2006/relationships/image" Target="../media/image69.png"/><Relationship Id="rId45" Type="http://schemas.openxmlformats.org/officeDocument/2006/relationships/image" Target="../media/image68.png"/><Relationship Id="rId44" Type="http://schemas.openxmlformats.org/officeDocument/2006/relationships/image" Target="../media/image67.png"/><Relationship Id="rId43" Type="http://schemas.openxmlformats.org/officeDocument/2006/relationships/image" Target="../media/image66.png"/><Relationship Id="rId42" Type="http://schemas.openxmlformats.org/officeDocument/2006/relationships/image" Target="../media/image65.png"/><Relationship Id="rId41" Type="http://schemas.openxmlformats.org/officeDocument/2006/relationships/tags" Target="../tags/tag21.xml"/><Relationship Id="rId40" Type="http://schemas.openxmlformats.org/officeDocument/2006/relationships/image" Target="../media/image64.png"/><Relationship Id="rId4" Type="http://schemas.openxmlformats.org/officeDocument/2006/relationships/image" Target="../media/image46.png"/><Relationship Id="rId39" Type="http://schemas.openxmlformats.org/officeDocument/2006/relationships/tags" Target="../tags/tag20.xml"/><Relationship Id="rId38" Type="http://schemas.openxmlformats.org/officeDocument/2006/relationships/image" Target="../media/image63.png"/><Relationship Id="rId37" Type="http://schemas.openxmlformats.org/officeDocument/2006/relationships/tags" Target="../tags/tag19.xml"/><Relationship Id="rId36" Type="http://schemas.openxmlformats.org/officeDocument/2006/relationships/image" Target="../media/image62.png"/><Relationship Id="rId35" Type="http://schemas.openxmlformats.org/officeDocument/2006/relationships/tags" Target="../tags/tag18.xml"/><Relationship Id="rId34" Type="http://schemas.openxmlformats.org/officeDocument/2006/relationships/image" Target="../media/image61.png"/><Relationship Id="rId33" Type="http://schemas.openxmlformats.org/officeDocument/2006/relationships/tags" Target="../tags/tag17.xml"/><Relationship Id="rId32" Type="http://schemas.openxmlformats.org/officeDocument/2006/relationships/image" Target="../media/image60.png"/><Relationship Id="rId31" Type="http://schemas.openxmlformats.org/officeDocument/2006/relationships/tags" Target="../tags/tag16.xml"/><Relationship Id="rId30" Type="http://schemas.openxmlformats.org/officeDocument/2006/relationships/image" Target="../media/image59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8.png"/><Relationship Id="rId27" Type="http://schemas.openxmlformats.org/officeDocument/2006/relationships/tags" Target="../tags/tag14.xml"/><Relationship Id="rId26" Type="http://schemas.openxmlformats.org/officeDocument/2006/relationships/image" Target="../media/image57.png"/><Relationship Id="rId25" Type="http://schemas.openxmlformats.org/officeDocument/2006/relationships/tags" Target="../tags/tag13.xml"/><Relationship Id="rId24" Type="http://schemas.openxmlformats.org/officeDocument/2006/relationships/image" Target="../media/image56.png"/><Relationship Id="rId23" Type="http://schemas.openxmlformats.org/officeDocument/2006/relationships/tags" Target="../tags/tag12.xml"/><Relationship Id="rId22" Type="http://schemas.openxmlformats.org/officeDocument/2006/relationships/image" Target="../media/image55.png"/><Relationship Id="rId21" Type="http://schemas.openxmlformats.org/officeDocument/2006/relationships/tags" Target="../tags/tag11.xml"/><Relationship Id="rId20" Type="http://schemas.openxmlformats.org/officeDocument/2006/relationships/image" Target="../media/image54.png"/><Relationship Id="rId2" Type="http://schemas.openxmlformats.org/officeDocument/2006/relationships/image" Target="../media/image45.png"/><Relationship Id="rId19" Type="http://schemas.openxmlformats.org/officeDocument/2006/relationships/tags" Target="../tags/tag10.xml"/><Relationship Id="rId18" Type="http://schemas.openxmlformats.org/officeDocument/2006/relationships/image" Target="../media/image53.png"/><Relationship Id="rId17" Type="http://schemas.openxmlformats.org/officeDocument/2006/relationships/tags" Target="../tags/tag9.xml"/><Relationship Id="rId16" Type="http://schemas.openxmlformats.org/officeDocument/2006/relationships/image" Target="../media/image52.png"/><Relationship Id="rId15" Type="http://schemas.openxmlformats.org/officeDocument/2006/relationships/tags" Target="../tags/tag8.xml"/><Relationship Id="rId14" Type="http://schemas.openxmlformats.org/officeDocument/2006/relationships/image" Target="../media/image51.png"/><Relationship Id="rId13" Type="http://schemas.openxmlformats.org/officeDocument/2006/relationships/tags" Target="../tags/tag7.xml"/><Relationship Id="rId12" Type="http://schemas.openxmlformats.org/officeDocument/2006/relationships/image" Target="../media/image50.png"/><Relationship Id="rId11" Type="http://schemas.openxmlformats.org/officeDocument/2006/relationships/tags" Target="../tags/tag6.xml"/><Relationship Id="rId10" Type="http://schemas.openxmlformats.org/officeDocument/2006/relationships/image" Target="../media/image49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3" y="531690"/>
                <a:ext cx="4497544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12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4504626" y="4848253"/>
            <a:ext cx="4248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4800" spc="300">
                <a:solidFill>
                  <a:prstClr val="white"/>
                </a:solidFill>
              </a:rPr>
              <a:t>总结与展望</a:t>
            </a:r>
            <a:endParaRPr lang="zh-CN" altLang="en-US" sz="4800" spc="3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04049" y="2431015"/>
            <a:ext cx="2619237" cy="30008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使用流程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404049" y="1520098"/>
            <a:ext cx="8265884" cy="4296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25648" y="1535977"/>
            <a:ext cx="2435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微软</a:t>
            </a:r>
            <a:r>
              <a:rPr lang="en-US" altLang="zh-CN">
                <a:solidFill>
                  <a:schemeClr val="bg1"/>
                </a:solidFill>
              </a:rPr>
              <a:t>Azure</a:t>
            </a:r>
            <a:r>
              <a:rPr lang="zh-CN" altLang="en-US">
                <a:solidFill>
                  <a:schemeClr val="bg1"/>
                </a:solidFill>
              </a:rPr>
              <a:t>的使用流程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69599" y="2431015"/>
            <a:ext cx="581490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Azure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页面上输入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Live ID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，注册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Azure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账号，填写注册信息，登录。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在项目列表中选择“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Windows Azure”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，然后在新建服务向导中选择“托管服务”。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在本地新建“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cloud”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类型项目，编写应用程序并完成调试。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创建应用程序服务包，将服务包上传到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Windows Azure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上，设定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URL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地址，选择“部署”，选择“运行”。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停止使用，根据实际使用量支付相关费用。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362" y="3552095"/>
            <a:ext cx="2498784" cy="6571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使用流程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404049" y="1520098"/>
            <a:ext cx="8265884" cy="4296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25648" y="1535977"/>
            <a:ext cx="3090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VMware vCloud</a:t>
            </a:r>
            <a:r>
              <a:rPr lang="zh-CN" altLang="en-US">
                <a:solidFill>
                  <a:schemeClr val="bg1"/>
                </a:solidFill>
              </a:rPr>
              <a:t>的使用流程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15471" y="2193446"/>
            <a:ext cx="61544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加入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VMware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技术联盟计划，填写基本信息，获取账号和信息支持，登录。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选择编程语言编写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在不同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操作系统上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运行的软件应用程序，并可根据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vCloud API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来利用基于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VMware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的云计算基础架构。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VMware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认证服务提供商列表中选择合适的服务提供商，或选择使用企业自身的支持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vCloud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的云计算环境。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虚拟机、虚拟设备和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vApp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三种模式中选择一种，将应用程序部署到云平台中运行。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停止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使用，如果使用了服务提供商的服务，根据实际使用量支付相关费用。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1" y="3242806"/>
            <a:ext cx="1377236" cy="13772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8991" y="2245935"/>
            <a:ext cx="73917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4776" y="306501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12.1.1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应用场景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776" y="355095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使用流程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4776" y="452284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12.1.4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实现技术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466969" y="4164685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2724776" y="5008795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12.1.5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核心业务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24776" y="403690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12.1.3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体系结构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152964" y="1878227"/>
            <a:ext cx="6472051" cy="6110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152964" y="2642863"/>
            <a:ext cx="6472051" cy="6110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152964" y="3913055"/>
            <a:ext cx="6472051" cy="6110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152964" y="4677691"/>
            <a:ext cx="6472051" cy="6110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04049" y="1878227"/>
            <a:ext cx="1556556" cy="137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04049" y="3913055"/>
            <a:ext cx="1556556" cy="137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体系结构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596409" y="236224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相同之处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0993" y="441624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主要的区别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20746" y="1958417"/>
            <a:ext cx="665205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bg1"/>
                </a:solidFill>
              </a:rPr>
              <a:t>整个</a:t>
            </a:r>
            <a:r>
              <a:rPr lang="zh-CN" altLang="en-US">
                <a:solidFill>
                  <a:schemeClr val="bg1"/>
                </a:solidFill>
              </a:rPr>
              <a:t>云计算平台对外提供统一的</a:t>
            </a:r>
            <a:r>
              <a:rPr lang="en-US" altLang="zh-CN">
                <a:solidFill>
                  <a:schemeClr val="bg1"/>
                </a:solidFill>
              </a:rPr>
              <a:t>Web</a:t>
            </a:r>
            <a:r>
              <a:rPr lang="zh-CN" altLang="en-US">
                <a:solidFill>
                  <a:schemeClr val="bg1"/>
                </a:solidFill>
              </a:rPr>
              <a:t>接口</a:t>
            </a:r>
            <a:r>
              <a:rPr lang="zh-CN" altLang="en-US" smtClean="0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20746" y="3955292"/>
            <a:ext cx="665205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bg1"/>
                </a:solidFill>
              </a:rPr>
              <a:t>Google</a:t>
            </a:r>
            <a:r>
              <a:rPr lang="zh-CN" altLang="en-US">
                <a:solidFill>
                  <a:schemeClr val="bg1"/>
                </a:solidFill>
              </a:rPr>
              <a:t>的云计算</a:t>
            </a:r>
            <a:r>
              <a:rPr lang="zh-CN" altLang="en-US" smtClean="0">
                <a:solidFill>
                  <a:schemeClr val="bg1"/>
                </a:solidFill>
              </a:rPr>
              <a:t>服务相对</a:t>
            </a:r>
            <a:r>
              <a:rPr lang="zh-CN" altLang="en-US">
                <a:solidFill>
                  <a:schemeClr val="bg1"/>
                </a:solidFill>
              </a:rPr>
              <a:t>简单，没有实现多个服务的单独入口。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20746" y="4737234"/>
            <a:ext cx="655320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微软的云计算不仅支持云端应用程序，还支持本地的</a:t>
            </a:r>
            <a:r>
              <a:rPr lang="zh-CN" altLang="en-US" smtClean="0">
                <a:solidFill>
                  <a:schemeClr val="bg1"/>
                </a:solidFill>
              </a:rPr>
              <a:t>应用程序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20746" y="2690152"/>
            <a:ext cx="3185487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bg1"/>
                </a:solidFill>
              </a:rPr>
              <a:t>后台</a:t>
            </a:r>
            <a:r>
              <a:rPr lang="zh-CN" altLang="en-US">
                <a:solidFill>
                  <a:schemeClr val="bg1"/>
                </a:solidFill>
              </a:rPr>
              <a:t>实现的细节对用户透明。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8991" y="2245935"/>
            <a:ext cx="73917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4776" y="306501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12.1.1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应用场景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776" y="355095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使用流程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4776" y="452284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12.1.4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实现技术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466969" y="4650630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2724776" y="5008795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12.1.5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核心业务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24776" y="403690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12.1.3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体系结构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实现技术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0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404049" y="1294193"/>
            <a:ext cx="3857146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．</a:t>
            </a:r>
            <a:r>
              <a:rPr lang="en-US" altLang="zh-CN">
                <a:solidFill>
                  <a:schemeClr val="bg1"/>
                </a:solidFill>
              </a:rPr>
              <a:t>Google App Engine</a:t>
            </a:r>
            <a:r>
              <a:rPr lang="zh-CN" altLang="en-US">
                <a:solidFill>
                  <a:schemeClr val="bg1"/>
                </a:solidFill>
              </a:rPr>
              <a:t>的实现技术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8611" y="1659687"/>
            <a:ext cx="833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分为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Bigtable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Chubby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四个相互独立却又紧密联系的组成部分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0924" y="2476650"/>
            <a:ext cx="3205301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．</a:t>
            </a:r>
            <a:r>
              <a:rPr lang="en-US" altLang="zh-CN">
                <a:solidFill>
                  <a:schemeClr val="bg1"/>
                </a:solidFill>
              </a:rPr>
              <a:t>Amazon AWS</a:t>
            </a:r>
            <a:r>
              <a:rPr lang="zh-CN" altLang="en-US">
                <a:solidFill>
                  <a:schemeClr val="bg1"/>
                </a:solidFill>
              </a:rPr>
              <a:t>的实现技术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8611" y="2852855"/>
            <a:ext cx="833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Dynamo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基础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设计了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EC2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SimpDB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等计算、存储、数据库服务，并积极地引入已有的先进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技术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4049" y="3669818"/>
            <a:ext cx="2800703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．微软</a:t>
            </a:r>
            <a:r>
              <a:rPr lang="en-US" altLang="zh-CN">
                <a:solidFill>
                  <a:schemeClr val="bg1"/>
                </a:solidFill>
              </a:rPr>
              <a:t>Azure</a:t>
            </a:r>
            <a:r>
              <a:rPr lang="zh-CN" altLang="en-US">
                <a:solidFill>
                  <a:schemeClr val="bg1"/>
                </a:solidFill>
              </a:rPr>
              <a:t>的实现技术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8611" y="4057752"/>
            <a:ext cx="833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通过在虚拟机上运行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Windows Server 2008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、基于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SQL 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实现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SQL Azure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等方式构建云计算系统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0924" y="4874715"/>
            <a:ext cx="3456331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．</a:t>
            </a:r>
            <a:r>
              <a:rPr lang="en-US" altLang="zh-CN">
                <a:solidFill>
                  <a:schemeClr val="bg1"/>
                </a:solidFill>
              </a:rPr>
              <a:t>VMware vCloud</a:t>
            </a:r>
            <a:r>
              <a:rPr lang="zh-CN" altLang="en-US">
                <a:solidFill>
                  <a:schemeClr val="bg1"/>
                </a:solidFill>
              </a:rPr>
              <a:t>的实现技术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8611" y="5244047"/>
            <a:ext cx="833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在底层，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VMware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开发了云操作系统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vSphere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vSphere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之上，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VMware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又开发了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vCloud Service 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Director,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 VMware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还提供了桌面虚拟化产品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VMware 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View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8991" y="2245935"/>
            <a:ext cx="73917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4776" y="306501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12.1.1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应用场景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776" y="355095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使用流程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4776" y="452284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12.1.4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实现技术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466969" y="513657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2724776" y="5008795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12.1.5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核心业务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24776" y="403690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12.1.3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体系结构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95287" y="1187608"/>
          <a:ext cx="8381542" cy="458711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73695"/>
                <a:gridCol w="1463443"/>
                <a:gridCol w="1932253"/>
                <a:gridCol w="1805548"/>
                <a:gridCol w="1806603"/>
              </a:tblGrid>
              <a:tr h="705710"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100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solidFill>
                            <a:schemeClr val="bg1"/>
                          </a:solidFill>
                          <a:effectLst/>
                        </a:rPr>
                        <a:t>Google MapReduce</a:t>
                      </a:r>
                      <a:endParaRPr lang="zh-CN" sz="1200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solidFill>
                            <a:schemeClr val="bg1"/>
                          </a:solidFill>
                          <a:effectLst/>
                        </a:rPr>
                        <a:t>Amazon EC2</a:t>
                      </a:r>
                      <a:endParaRPr lang="zh-CN" sz="1200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solidFill>
                            <a:schemeClr val="bg1"/>
                          </a:solidFill>
                          <a:effectLst/>
                        </a:rPr>
                        <a:t>微软</a:t>
                      </a:r>
                      <a:r>
                        <a:rPr lang="en-US" sz="1200" kern="500">
                          <a:solidFill>
                            <a:schemeClr val="bg1"/>
                          </a:solidFill>
                          <a:effectLst/>
                        </a:rPr>
                        <a:t>Azure</a:t>
                      </a:r>
                      <a:r>
                        <a:rPr lang="zh-CN" sz="1200" kern="500">
                          <a:solidFill>
                            <a:schemeClr val="bg1"/>
                          </a:solidFill>
                          <a:effectLst/>
                        </a:rPr>
                        <a:t>计算服务</a:t>
                      </a:r>
                      <a:endParaRPr lang="zh-CN" sz="1200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solidFill>
                            <a:schemeClr val="bg1"/>
                          </a:solidFill>
                          <a:effectLst/>
                        </a:rPr>
                        <a:t>VMware vCloud</a:t>
                      </a:r>
                      <a:r>
                        <a:rPr lang="zh-CN" sz="1200" kern="500">
                          <a:solidFill>
                            <a:schemeClr val="bg1"/>
                          </a:solidFill>
                          <a:effectLst/>
                        </a:rPr>
                        <a:t>计算服务</a:t>
                      </a:r>
                      <a:endParaRPr lang="zh-CN" sz="1200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solidFill>
                      <a:schemeClr val="accent6"/>
                    </a:solidFill>
                  </a:tcPr>
                </a:tc>
              </a:tr>
              <a:tr h="352855"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服务类型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</a:tr>
              <a:tr h="705710"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虚拟机的使用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未使用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用户可以根据需要设置运行虚拟机的硬件配置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系统自动分配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vCenter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自动进行资源优化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</a:tr>
              <a:tr h="1058565"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运行环境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Google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自身提供的环境，用户无法自行调配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用户自行提供运行程序所需的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AMI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系统自动为用户生成的装有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Windows Server 2008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的虚拟机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用户在虚拟机、虚拟设备和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vApp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三种模式中选择一种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</a:tr>
              <a:tr h="352855"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易用性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最好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稍差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较好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较好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</a:tr>
              <a:tr h="352855"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灵活性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稍差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最好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较好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较好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</a:tr>
              <a:tr h="1058565"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适用的应用程序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适合可以并行处理的应用程序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任意程序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任意可在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Windows Server 2008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上运行的程序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  <a:tc>
                  <a:txBody>
                    <a:bodyPr/>
                    <a:lstStyle/>
                    <a:p>
                      <a:pPr marL="0" indent="9525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任意程序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0" marR="60410" marT="0" marB="0" anchor="ctr"/>
                </a:tc>
              </a:tr>
            </a:tbl>
          </a:graphicData>
        </a:graphic>
      </p:graphicFrame>
      <p:sp>
        <p:nvSpPr>
          <p:cNvPr id="4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95288" y="990579"/>
          <a:ext cx="8246204" cy="48038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9328"/>
                <a:gridCol w="1756719"/>
                <a:gridCol w="1756719"/>
                <a:gridCol w="1756719"/>
                <a:gridCol w="1756719"/>
              </a:tblGrid>
              <a:tr h="486245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effectLst/>
                        </a:rPr>
                        <a:t> </a:t>
                      </a:r>
                      <a:endParaRPr lang="zh-CN" sz="11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Google GFS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Amazon S3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微软</a:t>
                      </a:r>
                      <a:r>
                        <a:rPr lang="en-US" sz="1200" kern="500">
                          <a:effectLst/>
                        </a:rPr>
                        <a:t>Blob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VMware</a:t>
                      </a:r>
                      <a:r>
                        <a:rPr lang="zh-CN" sz="1200" kern="500">
                          <a:effectLst/>
                        </a:rPr>
                        <a:t>存储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3173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系统结构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文件分块存储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桶、对象两级模式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容器、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Blob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两级模式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目录、文件两级模式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81352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可扩展性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可通过增加数据块服务器数量扩展存储容量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可通过增加桶中对象数量扩展存储容量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可通过增加容器中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Blob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数量扩展存储容量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自动迁移虚拟机以获取更大存储容量，及自动回收未使用存储容量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3173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数据交互方式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用户和数据块服务器进行数据交互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用户可以从获得授权的对象中取得数据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用户可以从获得授权的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Blob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中取得数据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仅提供给虚拟机使用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81352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存储限制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无特殊限制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桶的数量和对象大小有限制，但对象的数量无限制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 spc="-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Blob</a:t>
                      </a:r>
                      <a:r>
                        <a:rPr lang="zh-CN" sz="1100" kern="500" spc="-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大小有限制，但是容器和</a:t>
                      </a:r>
                      <a:r>
                        <a:rPr lang="en-US" sz="1100" kern="500" spc="-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Blob</a:t>
                      </a:r>
                      <a:r>
                        <a:rPr lang="zh-CN" sz="1100" kern="500" spc="-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数量未限制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数据存储可跨越多个物理存储子系统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3173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容量扩展方式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自动扩容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手动或编程实现自动扩容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手动或编程实现自动扩容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自动迁移虚拟机以扩容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10953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b="1" kern="500">
                          <a:solidFill>
                            <a:schemeClr val="bg1"/>
                          </a:solidFill>
                          <a:effectLst/>
                        </a:rPr>
                        <a:t>容错技术</a:t>
                      </a:r>
                      <a:endParaRPr lang="zh-CN" sz="1200" b="1" kern="5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针对主、从服务器有各自的容错技术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数据监听回传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Merkle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哈希树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数据冗余存储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仅重传出错的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Block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，数据冗余存储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-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为运行中虚拟机创建与同步的</a:t>
                      </a:r>
                      <a:r>
                        <a:rPr lang="en-US" sz="1100" kern="500" spc="-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Shadow</a:t>
                      </a:r>
                      <a:r>
                        <a:rPr lang="zh-CN" sz="1100" kern="500" spc="-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虚拟机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-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多个虚拟机的集中备份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95288" y="1103873"/>
          <a:ext cx="8312109" cy="46296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17845"/>
                <a:gridCol w="1698566"/>
                <a:gridCol w="1698566"/>
                <a:gridCol w="1698566"/>
                <a:gridCol w="1698566"/>
              </a:tblGrid>
              <a:tr h="661380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 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Google Datastore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Amazon SimpleDB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微软</a:t>
                      </a:r>
                      <a:r>
                        <a:rPr lang="en-US" sz="1200" kern="500">
                          <a:effectLst/>
                        </a:rPr>
                        <a:t>SQL Azure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VMware MongoDB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661380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系统结构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实体组、实体、属性、值四级模式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域、条目、属性、值四级模式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Authority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、容器、实体三级模式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集合、文档、域、值四级模式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661380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主要存储的数据类型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结构化和半结构化数据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-4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结构化数据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-4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结构化数据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结构化和半结构化数据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661380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所用的查询语言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GQL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支持有限的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SQL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语句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SQL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BSON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661380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数据更新时间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-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有延迟，但不是常态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有延迟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没有延迟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有延迟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30690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实现的功能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最少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最多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992070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其他数据库服务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无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运行在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EC2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上的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Oracle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SQL Server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无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运行在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vCloud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上的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Oracle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SQL Server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106" y="3627486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2807094"/>
            <a:ext cx="5693399" cy="433570"/>
            <a:chOff x="2875069" y="1514307"/>
            <a:chExt cx="5693399" cy="394154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515693"/>
              <a:ext cx="4934364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12.1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主流商业云计算解决方案比较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3473420"/>
            <a:ext cx="5693399" cy="433620"/>
            <a:chOff x="2875069" y="1970869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4338047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12.2  </a:t>
              </a:r>
              <a:r>
                <a:rPr lang="zh-CN" altLang="en-US" sz="2100" spc="22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主流开源云计算系统比较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4139797"/>
            <a:ext cx="5693399" cy="433620"/>
            <a:chOff x="2875069" y="2436473"/>
            <a:chExt cx="5693399" cy="394200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5618850" cy="377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12.3  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云计算的历史坐标与发展方向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8991" y="2245935"/>
            <a:ext cx="648767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主流开源云计算系统比较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4776" y="306501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12.2.1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开发目的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776" y="355095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体系结构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4776" y="452284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12.2.4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核心服务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466969" y="3192998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2724776" y="403690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12.2.3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实现技术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425648" y="1269724"/>
          <a:ext cx="8257033" cy="47058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65912"/>
                <a:gridCol w="1747520"/>
                <a:gridCol w="1747520"/>
                <a:gridCol w="1747520"/>
                <a:gridCol w="1748561"/>
              </a:tblGrid>
              <a:tr h="28738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 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Hadoop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Dcoker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OpenStack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Spark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574763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参照的商业方案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Google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VMware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AWS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无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574763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提供的服务类型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574763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服务间的关联度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所有服务被捆绑在一起，耦合度高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所有服务被捆绑在一起，耦合度高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可以选择组件来实现不同的服务，耦合度低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可以选择模块应对不同处理任务，耦合度低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574763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支持的编程语言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主要是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Java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多种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多种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多种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28738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使用限制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28738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支持的功能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28738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可定制性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较弱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较弱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较强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较弱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414750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可扩展性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自动扩充所需资源并进行负载均衡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需要手动增加所需的应用程序数量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可以实现自动扩充所需资源并进行负载均衡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自动扩充所需资源并进行负载均衡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734314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特色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实现了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Google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云计算系统的关键功能，得到了广泛应用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能便捷地实现应用程序的打包和迁移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可以灵活地构建公有云、私有云以及混合云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解决了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Hadoop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存在的一些问题，同时支持流处理、图处理等多种类型任务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</a:tbl>
          </a:graphicData>
        </a:graphic>
      </p:graphicFrame>
      <p:sp>
        <p:nvSpPr>
          <p:cNvPr id="4" name="Rectangle 2_1"/>
          <p:cNvSpPr/>
          <p:nvPr/>
        </p:nvSpPr>
        <p:spPr>
          <a:xfrm>
            <a:off x="199435" y="96020"/>
            <a:ext cx="4899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主流开源云计算系统比较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开发目的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8991" y="2245935"/>
            <a:ext cx="648767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主流开源云计算系统比较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4776" y="306501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12.2.1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开发目的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776" y="355095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12.2.2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体系结构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4776" y="452284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12.2.4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核心服务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466969" y="3678740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2724776" y="403690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12.2.3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实现技术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146" name="Picture 2" descr="t12-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7" y="1416030"/>
            <a:ext cx="8661001" cy="42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_1"/>
          <p:cNvSpPr/>
          <p:nvPr/>
        </p:nvSpPr>
        <p:spPr>
          <a:xfrm>
            <a:off x="199435" y="96020"/>
            <a:ext cx="4899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主流开源云计算系统比较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体系结构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4899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主流开源云计算系统比较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体系结构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/>
        </p:nvGrpSpPr>
        <p:grpSpPr>
          <a:xfrm>
            <a:off x="425648" y="1959023"/>
            <a:ext cx="2922703" cy="2976183"/>
            <a:chOff x="568409" y="1491181"/>
            <a:chExt cx="2922703" cy="2976183"/>
          </a:xfrm>
        </p:grpSpPr>
        <p:sp>
          <p:nvSpPr>
            <p:cNvPr id="3" name="矩形 2"/>
            <p:cNvSpPr/>
            <p:nvPr/>
          </p:nvSpPr>
          <p:spPr>
            <a:xfrm>
              <a:off x="568411" y="1631092"/>
              <a:ext cx="1251410" cy="6096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应用</a:t>
              </a:r>
              <a:r>
                <a:rPr lang="en-US" altLang="zh-CN" smtClean="0"/>
                <a:t>A</a:t>
              </a: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121243" y="1631092"/>
              <a:ext cx="1251410" cy="6096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应用</a:t>
              </a:r>
              <a:r>
                <a:rPr lang="en-US" altLang="zh-CN" smtClean="0"/>
                <a:t>B</a:t>
              </a: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121243" y="2356286"/>
              <a:ext cx="1251410" cy="3457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依赖库</a:t>
              </a:r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68410" y="2356286"/>
              <a:ext cx="1251410" cy="3457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依赖库</a:t>
              </a: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68409" y="2965886"/>
              <a:ext cx="2804244" cy="42660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Docker</a:t>
              </a:r>
              <a:r>
                <a:rPr lang="zh-CN" altLang="en-US" smtClean="0"/>
                <a:t>引擎</a:t>
              </a: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68409" y="3503324"/>
              <a:ext cx="2804244" cy="42660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宿主操作系统</a:t>
              </a: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68409" y="4040762"/>
              <a:ext cx="2804244" cy="42660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服务器</a:t>
              </a: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992558" y="1491181"/>
              <a:ext cx="1498554" cy="134276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884306" y="4994882"/>
            <a:ext cx="1886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Docker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基本架构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21088" y="1978281"/>
            <a:ext cx="5211019" cy="3000821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Docker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的实现其本质也是一种虚拟化技术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实现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中无须实现硬件的虚拟化，也不用搭载自己的操作系统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无论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在体量还是在启动速度等方面都有绝对的优势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由于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Docker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Linux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容器的依赖，目前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Docker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只能运行在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Linux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环境下。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8991" y="2245935"/>
            <a:ext cx="648767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主流开源云计算系统比较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4776" y="306501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12.2.1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开发目的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776" y="355095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体系结构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4776" y="452284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12.2.4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核心服务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466969" y="4164685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2724776" y="403690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12.2.3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实现技术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222500" y="1483052"/>
            <a:ext cx="6604000" cy="91172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/>
          </a:p>
        </p:txBody>
      </p:sp>
      <p:sp>
        <p:nvSpPr>
          <p:cNvPr id="17" name="矩形 16"/>
          <p:cNvSpPr/>
          <p:nvPr/>
        </p:nvSpPr>
        <p:spPr>
          <a:xfrm>
            <a:off x="2222500" y="2617837"/>
            <a:ext cx="6604000" cy="91172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/>
          </a:p>
        </p:txBody>
      </p:sp>
      <p:sp>
        <p:nvSpPr>
          <p:cNvPr id="18" name="矩形 17"/>
          <p:cNvSpPr/>
          <p:nvPr/>
        </p:nvSpPr>
        <p:spPr>
          <a:xfrm>
            <a:off x="2222500" y="3749524"/>
            <a:ext cx="6604000" cy="91172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/>
          </a:p>
        </p:txBody>
      </p:sp>
      <p:sp>
        <p:nvSpPr>
          <p:cNvPr id="19" name="矩形 18"/>
          <p:cNvSpPr/>
          <p:nvPr/>
        </p:nvSpPr>
        <p:spPr>
          <a:xfrm>
            <a:off x="2222500" y="4890505"/>
            <a:ext cx="6604000" cy="91172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4899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主流开源云计算系统比较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实现技术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8" y="1483052"/>
            <a:ext cx="1796852" cy="911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Hadoop</a:t>
            </a:r>
            <a:endParaRPr lang="zh-CN" altLang="en-US" sz="2000" b="1"/>
          </a:p>
        </p:txBody>
      </p:sp>
      <p:sp>
        <p:nvSpPr>
          <p:cNvPr id="9" name="矩形 8"/>
          <p:cNvSpPr/>
          <p:nvPr/>
        </p:nvSpPr>
        <p:spPr>
          <a:xfrm>
            <a:off x="425648" y="2617837"/>
            <a:ext cx="1796852" cy="9117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Spark</a:t>
            </a:r>
            <a:endParaRPr lang="zh-CN" altLang="en-US" sz="2000" b="1"/>
          </a:p>
        </p:txBody>
      </p:sp>
      <p:sp>
        <p:nvSpPr>
          <p:cNvPr id="10" name="矩形 9"/>
          <p:cNvSpPr/>
          <p:nvPr/>
        </p:nvSpPr>
        <p:spPr>
          <a:xfrm>
            <a:off x="425648" y="3752622"/>
            <a:ext cx="1796852" cy="911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Docker</a:t>
            </a:r>
            <a:endParaRPr lang="zh-CN" altLang="en-US" sz="2000" b="1"/>
          </a:p>
        </p:txBody>
      </p:sp>
      <p:sp>
        <p:nvSpPr>
          <p:cNvPr id="11" name="矩形 10"/>
          <p:cNvSpPr/>
          <p:nvPr/>
        </p:nvSpPr>
        <p:spPr>
          <a:xfrm>
            <a:off x="425648" y="4887407"/>
            <a:ext cx="1796852" cy="9117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OpenStack</a:t>
            </a:r>
            <a:endParaRPr lang="zh-CN" altLang="en-US" sz="2000" b="1"/>
          </a:p>
        </p:txBody>
      </p:sp>
      <p:sp>
        <p:nvSpPr>
          <p:cNvPr id="12" name="矩形 11"/>
          <p:cNvSpPr/>
          <p:nvPr/>
        </p:nvSpPr>
        <p:spPr>
          <a:xfrm>
            <a:off x="2222500" y="1543625"/>
            <a:ext cx="6730999" cy="70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在功能上尽可能地模仿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Google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云计算平台，实现分布式文件存储系统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、计算系统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、分布式数据库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Hbase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等。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22500" y="2737990"/>
            <a:ext cx="6730999" cy="70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Spark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的内核采用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Scala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语言开发，实现了一整套的基于内存的迭代计算框架。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Spark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基于</a:t>
            </a: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RDD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这种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基本数据结构来对数据进行处理。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28634" y="3878960"/>
            <a:ext cx="6724865" cy="70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Docker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基于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Linux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容器，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采用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Go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语言实现。虚拟化技术需要解决隔离性、可配额、移动性以及安全性这四个方面的问题。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22501" y="4819261"/>
            <a:ext cx="6730998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在处理能力上类似于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Amazon Web Services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。虽然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中各个服务相对独立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但在完整的功能实现时，基本都需要各个服务的相互配合。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8991" y="2245935"/>
            <a:ext cx="648767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主流开源云计算系统比较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4776" y="306501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12.2.1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开发目的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776" y="355095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体系结构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4776" y="452284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12.2.4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核心服务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466969" y="4650630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2724776" y="403690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12.2.3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实现技术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95288" y="1478372"/>
          <a:ext cx="8377237" cy="423817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62063"/>
                <a:gridCol w="2060349"/>
                <a:gridCol w="2457882"/>
                <a:gridCol w="2596943"/>
              </a:tblGrid>
              <a:tr h="60545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800" kern="500">
                          <a:effectLst/>
                        </a:rPr>
                        <a:t> </a:t>
                      </a:r>
                      <a:endParaRPr lang="zh-CN" sz="18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500">
                          <a:effectLst/>
                        </a:rPr>
                        <a:t>Hadoop</a:t>
                      </a:r>
                      <a:endParaRPr lang="zh-CN" sz="16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500">
                          <a:effectLst/>
                        </a:rPr>
                        <a:t>Spark</a:t>
                      </a:r>
                      <a:endParaRPr lang="zh-CN" sz="16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500">
                          <a:effectLst/>
                        </a:rPr>
                        <a:t>OpenStack</a:t>
                      </a:r>
                      <a:endParaRPr lang="zh-CN" sz="16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121090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600" kern="500">
                          <a:effectLst/>
                        </a:rPr>
                        <a:t>计算服务</a:t>
                      </a:r>
                      <a:endParaRPr lang="zh-CN" sz="16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基于</a:t>
                      </a: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MapReduce</a:t>
                      </a:r>
                      <a:r>
                        <a:rPr 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</a:t>
                      </a:r>
                      <a:endParaRPr lang="en-US" altLang="zh-CN" sz="1400" kern="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计算</a:t>
                      </a: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任务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28265" algn="ctr"/>
                          <a:tab pos="5292725" algn="r"/>
                        </a:tabLst>
                        <a:defRPr/>
                      </a:pPr>
                      <a:r>
                        <a:rPr lang="zh-CN" alt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基于</a:t>
                      </a:r>
                      <a:r>
                        <a:rPr lang="en-US" alt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RDD</a:t>
                      </a:r>
                      <a:r>
                        <a:rPr lang="zh-CN" altLang="en-US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数据结构的</a:t>
                      </a:r>
                      <a:endParaRPr lang="en-US" altLang="zh-CN" sz="1400" kern="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28265" algn="ctr"/>
                          <a:tab pos="5292725" algn="r"/>
                        </a:tabLst>
                        <a:defRPr/>
                      </a:pPr>
                      <a:r>
                        <a:rPr lang="zh-CN" altLang="en-US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内存计算</a:t>
                      </a:r>
                      <a:endParaRPr lang="zh-CN" altLang="zh-CN" sz="1400" kern="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提供计算服务</a:t>
                      </a: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Nova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121090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600" kern="500">
                          <a:effectLst/>
                        </a:rPr>
                        <a:t>存储服务</a:t>
                      </a:r>
                      <a:endParaRPr lang="zh-CN" sz="16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提供分块存储的</a:t>
                      </a: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HDFS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兼容包括</a:t>
                      </a: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HDFS</a:t>
                      </a: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在内的</a:t>
                      </a:r>
                      <a:r>
                        <a:rPr 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多种</a:t>
                      </a:r>
                      <a:endParaRPr lang="en-US" altLang="zh-CN" sz="1400" kern="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文件系统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基于对象的存储</a:t>
                      </a: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Swift</a:t>
                      </a:r>
                      <a:r>
                        <a:rPr 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或者</a:t>
                      </a:r>
                      <a:endParaRPr lang="en-US" altLang="zh-CN" sz="1400" kern="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基于</a:t>
                      </a: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块的存储</a:t>
                      </a: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Cinder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121090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600" kern="500">
                          <a:effectLst/>
                        </a:rPr>
                        <a:t>数据库服务</a:t>
                      </a:r>
                      <a:endParaRPr lang="zh-CN" sz="16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提供布式</a:t>
                      </a:r>
                      <a:r>
                        <a:rPr 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数据库</a:t>
                      </a:r>
                      <a:endParaRPr lang="en-US" altLang="zh-CN" sz="1400" kern="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</a:t>
                      </a: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HBase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Spark SQL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提供专门的数据库服务</a:t>
                      </a: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Trove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Rectangle 2_1"/>
          <p:cNvSpPr/>
          <p:nvPr/>
        </p:nvSpPr>
        <p:spPr>
          <a:xfrm>
            <a:off x="199435" y="96020"/>
            <a:ext cx="4899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主流开源云计算系统比较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核心服务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2807094"/>
            <a:ext cx="5693399" cy="433570"/>
            <a:chOff x="2875069" y="1514307"/>
            <a:chExt cx="5693399" cy="394154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515693"/>
              <a:ext cx="4934364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12.1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主流商业云计算解决方案比较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3473420"/>
            <a:ext cx="5693399" cy="433620"/>
            <a:chOff x="2875069" y="1970869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4338047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12.2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主流开源云计算系统比较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4139797"/>
            <a:ext cx="5693399" cy="433620"/>
            <a:chOff x="2875069" y="2436473"/>
            <a:chExt cx="5693399" cy="394200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5618850" cy="377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12.3  </a:t>
              </a:r>
              <a:r>
                <a:rPr lang="zh-CN" altLang="en-US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云计算的历史坐标与发展方向</a:t>
              </a:r>
              <a:endParaRPr lang="zh-CN" altLang="en-US" sz="2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12891" y="2639635"/>
            <a:ext cx="73917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云计算的历史坐标与发展方向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78676" y="3458714"/>
            <a:ext cx="432041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12.3.1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互联网发展的阶段划分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78676" y="3944659"/>
            <a:ext cx="599394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12.3.2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云格（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Gloud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）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——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云计算的未来 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1920869" y="3586495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95288" y="1333500"/>
          <a:ext cx="8234362" cy="468964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76132"/>
                <a:gridCol w="2450184"/>
                <a:gridCol w="2346450"/>
                <a:gridCol w="2461596"/>
              </a:tblGrid>
              <a:tr h="371475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200" kern="500">
                          <a:effectLst/>
                        </a:rPr>
                        <a:t> 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第一代互联网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第二代互联网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第三代互联网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31752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社会形态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信息社会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0.1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信息社会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1.0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信息社会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2.0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  <a:tr h="35173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历史时期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1970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年代，主机时代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1980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年代，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PC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时代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1990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年代，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Web 1.0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时代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2000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年代，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Web 2.0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时代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2010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年代，云计算时代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2020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年代，云格时代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  <a:tr h="35173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具体时段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1969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—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1989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年（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1969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ARPANET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诞生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1989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—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2007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（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18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1989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：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WWW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诞生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2007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—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2023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（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16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2007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：云计算诞生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  <a:tr h="31752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主要特征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实现计算机与计算机的通信连通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实现网页与网页的连通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实现信息平台的一体化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  <a:tr h="533370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典型技术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分组交换传输技术（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TCP/IP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WWW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、宽带网、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Web 2.0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云计算、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IPv6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、移动宽带网、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Web Services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、网格计算、物联网、云格（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Gloud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  <a:tr h="31752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媒体类型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文本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多媒体（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MultiMedia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富媒体（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RichMedia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  <a:tr h="476282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典型应用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-1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电子邮件、</a:t>
                      </a:r>
                      <a:r>
                        <a:rPr lang="en-US" sz="1100" kern="500" spc="-1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FTP</a:t>
                      </a:r>
                      <a:r>
                        <a:rPr lang="zh-CN" sz="1100" kern="500" spc="-1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、资料检索系统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搜索引擎、新闻、电子商务、论坛、聊天、视频、文件共享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计算资源租用、在线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CRM</a:t>
                      </a:r>
                      <a:r>
                        <a:rPr lang="zh-CN" sz="11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</a:t>
                      </a:r>
                      <a:endParaRPr lang="en-US" altLang="zh-CN" sz="1100" kern="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在线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Office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GIG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、一体化服务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  <a:tr h="31752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典型特征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手工操作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半自动操作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信息随手可得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  <a:tr h="793803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网络的地位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网络无力与传统信息传播业竞争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传统行业（包括电信、电视、新闻、出版、广告等）占主导地位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网络提高了传统行业效率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与传统信息传播业分庭抗礼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网络占绝对统治地位。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2009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年数字出版产值</a:t>
                      </a:r>
                      <a:r>
                        <a:rPr lang="zh-CN" sz="11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第一次</a:t>
                      </a:r>
                      <a:endParaRPr lang="en-US" altLang="zh-CN" sz="1100" kern="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超过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了传统出版</a:t>
                      </a:r>
                      <a:r>
                        <a:rPr lang="zh-CN" sz="11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</a:t>
                      </a:r>
                      <a:endParaRPr lang="en-US" altLang="zh-CN" sz="1100" kern="5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美国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标杆传统期刊《读者文摘》破产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  <a:tr h="532851"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200" kern="500">
                          <a:effectLst/>
                        </a:rPr>
                        <a:t>潮流引领者</a:t>
                      </a:r>
                      <a:endParaRPr lang="zh-CN" sz="1200" kern="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美国引领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军方需求推动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美国引领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科技创新模式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风险资本运作模式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中国引领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无与匹敌的市场规模优势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无与伦比的决策和执行效率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1636" marR="31636" marT="0" marB="0" anchor="ctr"/>
                </a:tc>
              </a:tr>
            </a:tbl>
          </a:graphicData>
        </a:graphic>
      </p:graphicFrame>
      <p:sp>
        <p:nvSpPr>
          <p:cNvPr id="4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云计算的历史坐标与发展方向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互联网发展的阶段划分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12891" y="2639635"/>
            <a:ext cx="73917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云计算的历史坐标与发展方向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78676" y="3458714"/>
            <a:ext cx="432041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12.3.1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互联网发展的阶段划分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78676" y="3944659"/>
            <a:ext cx="599394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12.3.2  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云格（</a:t>
            </a:r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Gloud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）</a:t>
            </a:r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——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云计算的未来 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1920869" y="406860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717962" y="1600638"/>
            <a:ext cx="2028825" cy="2028825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511947" y="1600638"/>
            <a:ext cx="2028825" cy="2028825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381062" y="1600638"/>
            <a:ext cx="2028825" cy="2028825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979652" y="3777437"/>
            <a:ext cx="2028825" cy="2028825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848767" y="3777437"/>
            <a:ext cx="2028825" cy="2028825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云计算的历史坐标与发展方向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4950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云格（</a:t>
            </a:r>
            <a:r>
              <a:rPr lang="en-US" altLang="zh-CN" sz="2400" b="1">
                <a:solidFill>
                  <a:schemeClr val="accent6"/>
                </a:solidFill>
              </a:rPr>
              <a:t>Gloud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r>
              <a:rPr lang="en-US" altLang="zh-CN" sz="2400" b="1">
                <a:solidFill>
                  <a:schemeClr val="accent6"/>
                </a:solidFill>
              </a:rPr>
              <a:t>——</a:t>
            </a:r>
            <a:r>
              <a:rPr lang="zh-CN" altLang="en-US" sz="2400" b="1">
                <a:solidFill>
                  <a:schemeClr val="accent6"/>
                </a:solidFill>
              </a:rPr>
              <a:t>云计算的未来 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947544" y="288073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平台统一角度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18002" y="285385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计算角度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60263" y="288073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数据角度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09234" y="507011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资源集成角度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78349" y="507011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信息安全角度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5421313" y="4070350"/>
            <a:ext cx="889000" cy="930276"/>
          </a:xfrm>
          <a:custGeom>
            <a:avLst/>
            <a:gdLst>
              <a:gd name="T0" fmla="*/ 186 w 234"/>
              <a:gd name="T1" fmla="*/ 53 h 245"/>
              <a:gd name="T2" fmla="*/ 171 w 234"/>
              <a:gd name="T3" fmla="*/ 55 h 245"/>
              <a:gd name="T4" fmla="*/ 110 w 234"/>
              <a:gd name="T5" fmla="*/ 0 h 245"/>
              <a:gd name="T6" fmla="*/ 49 w 234"/>
              <a:gd name="T7" fmla="*/ 61 h 245"/>
              <a:gd name="T8" fmla="*/ 50 w 234"/>
              <a:gd name="T9" fmla="*/ 73 h 245"/>
              <a:gd name="T10" fmla="*/ 38 w 234"/>
              <a:gd name="T11" fmla="*/ 73 h 245"/>
              <a:gd name="T12" fmla="*/ 0 w 234"/>
              <a:gd name="T13" fmla="*/ 111 h 245"/>
              <a:gd name="T14" fmla="*/ 38 w 234"/>
              <a:gd name="T15" fmla="*/ 149 h 245"/>
              <a:gd name="T16" fmla="*/ 39 w 234"/>
              <a:gd name="T17" fmla="*/ 149 h 245"/>
              <a:gd name="T18" fmla="*/ 39 w 234"/>
              <a:gd name="T19" fmla="*/ 171 h 245"/>
              <a:gd name="T20" fmla="*/ 51 w 234"/>
              <a:gd name="T21" fmla="*/ 202 h 245"/>
              <a:gd name="T22" fmla="*/ 115 w 234"/>
              <a:gd name="T23" fmla="*/ 245 h 245"/>
              <a:gd name="T24" fmla="*/ 178 w 234"/>
              <a:gd name="T25" fmla="*/ 203 h 245"/>
              <a:gd name="T26" fmla="*/ 191 w 234"/>
              <a:gd name="T27" fmla="*/ 171 h 245"/>
              <a:gd name="T28" fmla="*/ 191 w 234"/>
              <a:gd name="T29" fmla="*/ 149 h 245"/>
              <a:gd name="T30" fmla="*/ 218 w 234"/>
              <a:gd name="T31" fmla="*/ 137 h 245"/>
              <a:gd name="T32" fmla="*/ 234 w 234"/>
              <a:gd name="T33" fmla="*/ 101 h 245"/>
              <a:gd name="T34" fmla="*/ 186 w 234"/>
              <a:gd name="T35" fmla="*/ 53 h 245"/>
              <a:gd name="T36" fmla="*/ 179 w 234"/>
              <a:gd name="T37" fmla="*/ 171 h 245"/>
              <a:gd name="T38" fmla="*/ 170 w 234"/>
              <a:gd name="T39" fmla="*/ 194 h 245"/>
              <a:gd name="T40" fmla="*/ 115 w 234"/>
              <a:gd name="T41" fmla="*/ 233 h 245"/>
              <a:gd name="T42" fmla="*/ 60 w 234"/>
              <a:gd name="T43" fmla="*/ 194 h 245"/>
              <a:gd name="T44" fmla="*/ 50 w 234"/>
              <a:gd name="T45" fmla="*/ 171 h 245"/>
              <a:gd name="T46" fmla="*/ 50 w 234"/>
              <a:gd name="T47" fmla="*/ 107 h 245"/>
              <a:gd name="T48" fmla="*/ 62 w 234"/>
              <a:gd name="T49" fmla="*/ 92 h 245"/>
              <a:gd name="T50" fmla="*/ 115 w 234"/>
              <a:gd name="T51" fmla="*/ 83 h 245"/>
              <a:gd name="T52" fmla="*/ 168 w 234"/>
              <a:gd name="T53" fmla="*/ 92 h 245"/>
              <a:gd name="T54" fmla="*/ 179 w 234"/>
              <a:gd name="T55" fmla="*/ 107 h 245"/>
              <a:gd name="T56" fmla="*/ 179 w 234"/>
              <a:gd name="T57" fmla="*/ 171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4" h="245">
                <a:moveTo>
                  <a:pt x="186" y="53"/>
                </a:moveTo>
                <a:cubicBezTo>
                  <a:pt x="181" y="53"/>
                  <a:pt x="176" y="54"/>
                  <a:pt x="171" y="55"/>
                </a:cubicBezTo>
                <a:cubicBezTo>
                  <a:pt x="168" y="24"/>
                  <a:pt x="142" y="0"/>
                  <a:pt x="110" y="0"/>
                </a:cubicBezTo>
                <a:cubicBezTo>
                  <a:pt x="76" y="0"/>
                  <a:pt x="49" y="27"/>
                  <a:pt x="49" y="61"/>
                </a:cubicBezTo>
                <a:cubicBezTo>
                  <a:pt x="49" y="65"/>
                  <a:pt x="49" y="69"/>
                  <a:pt x="50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17" y="73"/>
                  <a:pt x="0" y="90"/>
                  <a:pt x="0" y="111"/>
                </a:cubicBezTo>
                <a:cubicBezTo>
                  <a:pt x="0" y="132"/>
                  <a:pt x="17" y="149"/>
                  <a:pt x="38" y="149"/>
                </a:cubicBezTo>
                <a:cubicBezTo>
                  <a:pt x="39" y="149"/>
                  <a:pt x="39" y="149"/>
                  <a:pt x="39" y="149"/>
                </a:cubicBezTo>
                <a:cubicBezTo>
                  <a:pt x="39" y="171"/>
                  <a:pt x="39" y="171"/>
                  <a:pt x="39" y="171"/>
                </a:cubicBezTo>
                <a:cubicBezTo>
                  <a:pt x="39" y="180"/>
                  <a:pt x="43" y="194"/>
                  <a:pt x="51" y="202"/>
                </a:cubicBezTo>
                <a:cubicBezTo>
                  <a:pt x="79" y="231"/>
                  <a:pt x="96" y="245"/>
                  <a:pt x="115" y="245"/>
                </a:cubicBezTo>
                <a:cubicBezTo>
                  <a:pt x="134" y="245"/>
                  <a:pt x="151" y="231"/>
                  <a:pt x="178" y="203"/>
                </a:cubicBezTo>
                <a:cubicBezTo>
                  <a:pt x="186" y="194"/>
                  <a:pt x="191" y="180"/>
                  <a:pt x="191" y="171"/>
                </a:cubicBezTo>
                <a:cubicBezTo>
                  <a:pt x="191" y="149"/>
                  <a:pt x="191" y="149"/>
                  <a:pt x="191" y="149"/>
                </a:cubicBezTo>
                <a:cubicBezTo>
                  <a:pt x="202" y="149"/>
                  <a:pt x="212" y="144"/>
                  <a:pt x="218" y="137"/>
                </a:cubicBezTo>
                <a:cubicBezTo>
                  <a:pt x="228" y="128"/>
                  <a:pt x="234" y="115"/>
                  <a:pt x="234" y="101"/>
                </a:cubicBezTo>
                <a:cubicBezTo>
                  <a:pt x="234" y="74"/>
                  <a:pt x="213" y="53"/>
                  <a:pt x="186" y="53"/>
                </a:cubicBezTo>
                <a:close/>
                <a:moveTo>
                  <a:pt x="179" y="171"/>
                </a:moveTo>
                <a:cubicBezTo>
                  <a:pt x="179" y="177"/>
                  <a:pt x="176" y="188"/>
                  <a:pt x="170" y="194"/>
                </a:cubicBezTo>
                <a:cubicBezTo>
                  <a:pt x="145" y="220"/>
                  <a:pt x="130" y="233"/>
                  <a:pt x="115" y="233"/>
                </a:cubicBezTo>
                <a:cubicBezTo>
                  <a:pt x="100" y="233"/>
                  <a:pt x="85" y="220"/>
                  <a:pt x="60" y="194"/>
                </a:cubicBezTo>
                <a:cubicBezTo>
                  <a:pt x="54" y="188"/>
                  <a:pt x="50" y="177"/>
                  <a:pt x="50" y="171"/>
                </a:cubicBezTo>
                <a:cubicBezTo>
                  <a:pt x="50" y="124"/>
                  <a:pt x="50" y="154"/>
                  <a:pt x="50" y="107"/>
                </a:cubicBezTo>
                <a:cubicBezTo>
                  <a:pt x="50" y="101"/>
                  <a:pt x="55" y="94"/>
                  <a:pt x="62" y="92"/>
                </a:cubicBezTo>
                <a:cubicBezTo>
                  <a:pt x="79" y="86"/>
                  <a:pt x="97" y="83"/>
                  <a:pt x="115" y="83"/>
                </a:cubicBezTo>
                <a:cubicBezTo>
                  <a:pt x="133" y="83"/>
                  <a:pt x="151" y="86"/>
                  <a:pt x="168" y="92"/>
                </a:cubicBezTo>
                <a:cubicBezTo>
                  <a:pt x="174" y="94"/>
                  <a:pt x="179" y="101"/>
                  <a:pt x="179" y="107"/>
                </a:cubicBezTo>
                <a:cubicBezTo>
                  <a:pt x="179" y="154"/>
                  <a:pt x="179" y="124"/>
                  <a:pt x="179" y="17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6"/>
          <p:cNvSpPr>
            <a:spLocks noEditPoints="1"/>
          </p:cNvSpPr>
          <p:nvPr/>
        </p:nvSpPr>
        <p:spPr bwMode="auto">
          <a:xfrm>
            <a:off x="5649913" y="4422775"/>
            <a:ext cx="417513" cy="493713"/>
          </a:xfrm>
          <a:custGeom>
            <a:avLst/>
            <a:gdLst>
              <a:gd name="T0" fmla="*/ 105 w 110"/>
              <a:gd name="T1" fmla="*/ 8 h 130"/>
              <a:gd name="T2" fmla="*/ 55 w 110"/>
              <a:gd name="T3" fmla="*/ 0 h 130"/>
              <a:gd name="T4" fmla="*/ 5 w 110"/>
              <a:gd name="T5" fmla="*/ 8 h 130"/>
              <a:gd name="T6" fmla="*/ 0 w 110"/>
              <a:gd name="T7" fmla="*/ 14 h 130"/>
              <a:gd name="T8" fmla="*/ 0 w 110"/>
              <a:gd name="T9" fmla="*/ 78 h 130"/>
              <a:gd name="T10" fmla="*/ 7 w 110"/>
              <a:gd name="T11" fmla="*/ 95 h 130"/>
              <a:gd name="T12" fmla="*/ 55 w 110"/>
              <a:gd name="T13" fmla="*/ 130 h 130"/>
              <a:gd name="T14" fmla="*/ 103 w 110"/>
              <a:gd name="T15" fmla="*/ 95 h 130"/>
              <a:gd name="T16" fmla="*/ 110 w 110"/>
              <a:gd name="T17" fmla="*/ 78 h 130"/>
              <a:gd name="T18" fmla="*/ 110 w 110"/>
              <a:gd name="T19" fmla="*/ 14 h 130"/>
              <a:gd name="T20" fmla="*/ 105 w 110"/>
              <a:gd name="T21" fmla="*/ 8 h 130"/>
              <a:gd name="T22" fmla="*/ 98 w 110"/>
              <a:gd name="T23" fmla="*/ 23 h 130"/>
              <a:gd name="T24" fmla="*/ 54 w 110"/>
              <a:gd name="T25" fmla="*/ 37 h 130"/>
              <a:gd name="T26" fmla="*/ 54 w 110"/>
              <a:gd name="T27" fmla="*/ 44 h 130"/>
              <a:gd name="T28" fmla="*/ 98 w 110"/>
              <a:gd name="T29" fmla="*/ 29 h 130"/>
              <a:gd name="T30" fmla="*/ 98 w 110"/>
              <a:gd name="T31" fmla="*/ 37 h 130"/>
              <a:gd name="T32" fmla="*/ 54 w 110"/>
              <a:gd name="T33" fmla="*/ 51 h 130"/>
              <a:gd name="T34" fmla="*/ 54 w 110"/>
              <a:gd name="T35" fmla="*/ 58 h 130"/>
              <a:gd name="T36" fmla="*/ 98 w 110"/>
              <a:gd name="T37" fmla="*/ 43 h 130"/>
              <a:gd name="T38" fmla="*/ 98 w 110"/>
              <a:gd name="T39" fmla="*/ 51 h 130"/>
              <a:gd name="T40" fmla="*/ 54 w 110"/>
              <a:gd name="T41" fmla="*/ 65 h 130"/>
              <a:gd name="T42" fmla="*/ 54 w 110"/>
              <a:gd name="T43" fmla="*/ 72 h 130"/>
              <a:gd name="T44" fmla="*/ 98 w 110"/>
              <a:gd name="T45" fmla="*/ 58 h 130"/>
              <a:gd name="T46" fmla="*/ 98 w 110"/>
              <a:gd name="T47" fmla="*/ 65 h 130"/>
              <a:gd name="T48" fmla="*/ 54 w 110"/>
              <a:gd name="T49" fmla="*/ 79 h 130"/>
              <a:gd name="T50" fmla="*/ 54 w 110"/>
              <a:gd name="T51" fmla="*/ 86 h 130"/>
              <a:gd name="T52" fmla="*/ 98 w 110"/>
              <a:gd name="T53" fmla="*/ 72 h 130"/>
              <a:gd name="T54" fmla="*/ 98 w 110"/>
              <a:gd name="T55" fmla="*/ 78 h 130"/>
              <a:gd name="T56" fmla="*/ 98 w 110"/>
              <a:gd name="T57" fmla="*/ 79 h 130"/>
              <a:gd name="T58" fmla="*/ 54 w 110"/>
              <a:gd name="T59" fmla="*/ 93 h 130"/>
              <a:gd name="T60" fmla="*/ 54 w 110"/>
              <a:gd name="T61" fmla="*/ 100 h 130"/>
              <a:gd name="T62" fmla="*/ 94 w 110"/>
              <a:gd name="T63" fmla="*/ 87 h 130"/>
              <a:gd name="T64" fmla="*/ 83 w 110"/>
              <a:gd name="T65" fmla="*/ 98 h 130"/>
              <a:gd name="T66" fmla="*/ 54 w 110"/>
              <a:gd name="T67" fmla="*/ 108 h 130"/>
              <a:gd name="T68" fmla="*/ 54 w 110"/>
              <a:gd name="T69" fmla="*/ 114 h 130"/>
              <a:gd name="T70" fmla="*/ 72 w 110"/>
              <a:gd name="T71" fmla="*/ 108 h 130"/>
              <a:gd name="T72" fmla="*/ 55 w 110"/>
              <a:gd name="T73" fmla="*/ 119 h 130"/>
              <a:gd name="T74" fmla="*/ 15 w 110"/>
              <a:gd name="T75" fmla="*/ 87 h 130"/>
              <a:gd name="T76" fmla="*/ 12 w 110"/>
              <a:gd name="T77" fmla="*/ 78 h 130"/>
              <a:gd name="T78" fmla="*/ 12 w 110"/>
              <a:gd name="T79" fmla="*/ 18 h 130"/>
              <a:gd name="T80" fmla="*/ 54 w 110"/>
              <a:gd name="T81" fmla="*/ 11 h 130"/>
              <a:gd name="T82" fmla="*/ 54 w 110"/>
              <a:gd name="T83" fmla="*/ 15 h 130"/>
              <a:gd name="T84" fmla="*/ 65 w 110"/>
              <a:gd name="T85" fmla="*/ 12 h 130"/>
              <a:gd name="T86" fmla="*/ 81 w 110"/>
              <a:gd name="T87" fmla="*/ 14 h 130"/>
              <a:gd name="T88" fmla="*/ 54 w 110"/>
              <a:gd name="T89" fmla="*/ 23 h 130"/>
              <a:gd name="T90" fmla="*/ 54 w 110"/>
              <a:gd name="T91" fmla="*/ 29 h 130"/>
              <a:gd name="T92" fmla="*/ 94 w 110"/>
              <a:gd name="T93" fmla="*/ 17 h 130"/>
              <a:gd name="T94" fmla="*/ 98 w 110"/>
              <a:gd name="T95" fmla="*/ 18 h 130"/>
              <a:gd name="T96" fmla="*/ 98 w 110"/>
              <a:gd name="T97" fmla="*/ 2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0" h="130">
                <a:moveTo>
                  <a:pt x="105" y="8"/>
                </a:moveTo>
                <a:cubicBezTo>
                  <a:pt x="89" y="2"/>
                  <a:pt x="72" y="0"/>
                  <a:pt x="55" y="0"/>
                </a:cubicBezTo>
                <a:cubicBezTo>
                  <a:pt x="38" y="0"/>
                  <a:pt x="21" y="2"/>
                  <a:pt x="5" y="8"/>
                </a:cubicBezTo>
                <a:cubicBezTo>
                  <a:pt x="2" y="9"/>
                  <a:pt x="0" y="12"/>
                  <a:pt x="0" y="14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82"/>
                  <a:pt x="3" y="91"/>
                  <a:pt x="7" y="95"/>
                </a:cubicBezTo>
                <a:cubicBezTo>
                  <a:pt x="29" y="118"/>
                  <a:pt x="44" y="130"/>
                  <a:pt x="55" y="130"/>
                </a:cubicBezTo>
                <a:cubicBezTo>
                  <a:pt x="66" y="130"/>
                  <a:pt x="81" y="118"/>
                  <a:pt x="103" y="95"/>
                </a:cubicBezTo>
                <a:cubicBezTo>
                  <a:pt x="107" y="91"/>
                  <a:pt x="110" y="82"/>
                  <a:pt x="110" y="78"/>
                </a:cubicBezTo>
                <a:cubicBezTo>
                  <a:pt x="110" y="14"/>
                  <a:pt x="110" y="14"/>
                  <a:pt x="110" y="14"/>
                </a:cubicBezTo>
                <a:cubicBezTo>
                  <a:pt x="110" y="12"/>
                  <a:pt x="108" y="9"/>
                  <a:pt x="105" y="8"/>
                </a:cubicBezTo>
                <a:close/>
                <a:moveTo>
                  <a:pt x="98" y="23"/>
                </a:moveTo>
                <a:cubicBezTo>
                  <a:pt x="54" y="37"/>
                  <a:pt x="54" y="37"/>
                  <a:pt x="54" y="37"/>
                </a:cubicBezTo>
                <a:cubicBezTo>
                  <a:pt x="54" y="44"/>
                  <a:pt x="54" y="44"/>
                  <a:pt x="54" y="44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7"/>
                  <a:pt x="98" y="37"/>
                  <a:pt x="98" y="37"/>
                </a:cubicBezTo>
                <a:cubicBezTo>
                  <a:pt x="54" y="51"/>
                  <a:pt x="54" y="51"/>
                  <a:pt x="54" y="51"/>
                </a:cubicBezTo>
                <a:cubicBezTo>
                  <a:pt x="54" y="58"/>
                  <a:pt x="54" y="58"/>
                  <a:pt x="54" y="58"/>
                </a:cubicBezTo>
                <a:cubicBezTo>
                  <a:pt x="98" y="43"/>
                  <a:pt x="98" y="43"/>
                  <a:pt x="98" y="43"/>
                </a:cubicBezTo>
                <a:cubicBezTo>
                  <a:pt x="98" y="51"/>
                  <a:pt x="98" y="51"/>
                  <a:pt x="98" y="51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72"/>
                  <a:pt x="54" y="72"/>
                  <a:pt x="54" y="72"/>
                </a:cubicBezTo>
                <a:cubicBezTo>
                  <a:pt x="98" y="58"/>
                  <a:pt x="98" y="58"/>
                  <a:pt x="98" y="58"/>
                </a:cubicBezTo>
                <a:cubicBezTo>
                  <a:pt x="98" y="65"/>
                  <a:pt x="98" y="65"/>
                  <a:pt x="98" y="65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86"/>
                  <a:pt x="54" y="86"/>
                  <a:pt x="54" y="86"/>
                </a:cubicBezTo>
                <a:cubicBezTo>
                  <a:pt x="98" y="72"/>
                  <a:pt x="98" y="72"/>
                  <a:pt x="98" y="72"/>
                </a:cubicBezTo>
                <a:cubicBezTo>
                  <a:pt x="98" y="78"/>
                  <a:pt x="98" y="78"/>
                  <a:pt x="98" y="78"/>
                </a:cubicBezTo>
                <a:cubicBezTo>
                  <a:pt x="98" y="78"/>
                  <a:pt x="98" y="79"/>
                  <a:pt x="98" y="79"/>
                </a:cubicBezTo>
                <a:cubicBezTo>
                  <a:pt x="54" y="93"/>
                  <a:pt x="54" y="93"/>
                  <a:pt x="54" y="93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94" y="87"/>
                  <a:pt x="94" y="87"/>
                  <a:pt x="94" y="87"/>
                </a:cubicBezTo>
                <a:cubicBezTo>
                  <a:pt x="91" y="90"/>
                  <a:pt x="87" y="94"/>
                  <a:pt x="83" y="98"/>
                </a:cubicBezTo>
                <a:cubicBezTo>
                  <a:pt x="54" y="108"/>
                  <a:pt x="54" y="108"/>
                  <a:pt x="54" y="108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65" y="114"/>
                  <a:pt x="59" y="119"/>
                  <a:pt x="55" y="119"/>
                </a:cubicBezTo>
                <a:cubicBezTo>
                  <a:pt x="46" y="119"/>
                  <a:pt x="25" y="97"/>
                  <a:pt x="15" y="87"/>
                </a:cubicBezTo>
                <a:cubicBezTo>
                  <a:pt x="14" y="85"/>
                  <a:pt x="12" y="80"/>
                  <a:pt x="12" y="78"/>
                </a:cubicBezTo>
                <a:cubicBezTo>
                  <a:pt x="12" y="18"/>
                  <a:pt x="12" y="18"/>
                  <a:pt x="12" y="18"/>
                </a:cubicBezTo>
                <a:cubicBezTo>
                  <a:pt x="26" y="14"/>
                  <a:pt x="40" y="12"/>
                  <a:pt x="54" y="11"/>
                </a:cubicBezTo>
                <a:cubicBezTo>
                  <a:pt x="54" y="15"/>
                  <a:pt x="54" y="15"/>
                  <a:pt x="54" y="15"/>
                </a:cubicBezTo>
                <a:cubicBezTo>
                  <a:pt x="65" y="12"/>
                  <a:pt x="65" y="12"/>
                  <a:pt x="65" y="12"/>
                </a:cubicBezTo>
                <a:cubicBezTo>
                  <a:pt x="70" y="12"/>
                  <a:pt x="76" y="13"/>
                  <a:pt x="81" y="14"/>
                </a:cubicBezTo>
                <a:cubicBezTo>
                  <a:pt x="54" y="23"/>
                  <a:pt x="54" y="23"/>
                  <a:pt x="54" y="23"/>
                </a:cubicBezTo>
                <a:cubicBezTo>
                  <a:pt x="54" y="29"/>
                  <a:pt x="54" y="29"/>
                  <a:pt x="54" y="29"/>
                </a:cubicBezTo>
                <a:cubicBezTo>
                  <a:pt x="94" y="17"/>
                  <a:pt x="94" y="17"/>
                  <a:pt x="94" y="17"/>
                </a:cubicBezTo>
                <a:cubicBezTo>
                  <a:pt x="95" y="17"/>
                  <a:pt x="97" y="17"/>
                  <a:pt x="98" y="18"/>
                </a:cubicBezTo>
                <a:lnTo>
                  <a:pt x="98" y="2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10"/>
          <p:cNvSpPr>
            <a:spLocks noEditPoints="1"/>
          </p:cNvSpPr>
          <p:nvPr/>
        </p:nvSpPr>
        <p:spPr bwMode="auto">
          <a:xfrm>
            <a:off x="2549525" y="4140201"/>
            <a:ext cx="889000" cy="798513"/>
          </a:xfrm>
          <a:custGeom>
            <a:avLst/>
            <a:gdLst>
              <a:gd name="T0" fmla="*/ 186 w 234"/>
              <a:gd name="T1" fmla="*/ 53 h 210"/>
              <a:gd name="T2" fmla="*/ 171 w 234"/>
              <a:gd name="T3" fmla="*/ 56 h 210"/>
              <a:gd name="T4" fmla="*/ 110 w 234"/>
              <a:gd name="T5" fmla="*/ 0 h 210"/>
              <a:gd name="T6" fmla="*/ 48 w 234"/>
              <a:gd name="T7" fmla="*/ 62 h 210"/>
              <a:gd name="T8" fmla="*/ 49 w 234"/>
              <a:gd name="T9" fmla="*/ 74 h 210"/>
              <a:gd name="T10" fmla="*/ 38 w 234"/>
              <a:gd name="T11" fmla="*/ 74 h 210"/>
              <a:gd name="T12" fmla="*/ 0 w 234"/>
              <a:gd name="T13" fmla="*/ 112 h 210"/>
              <a:gd name="T14" fmla="*/ 38 w 234"/>
              <a:gd name="T15" fmla="*/ 150 h 210"/>
              <a:gd name="T16" fmla="*/ 54 w 234"/>
              <a:gd name="T17" fmla="*/ 150 h 210"/>
              <a:gd name="T18" fmla="*/ 51 w 234"/>
              <a:gd name="T19" fmla="*/ 152 h 210"/>
              <a:gd name="T20" fmla="*/ 44 w 234"/>
              <a:gd name="T21" fmla="*/ 188 h 210"/>
              <a:gd name="T22" fmla="*/ 75 w 234"/>
              <a:gd name="T23" fmla="*/ 210 h 210"/>
              <a:gd name="T24" fmla="*/ 99 w 234"/>
              <a:gd name="T25" fmla="*/ 200 h 210"/>
              <a:gd name="T26" fmla="*/ 108 w 234"/>
              <a:gd name="T27" fmla="*/ 171 h 210"/>
              <a:gd name="T28" fmla="*/ 112 w 234"/>
              <a:gd name="T29" fmla="*/ 167 h 210"/>
              <a:gd name="T30" fmla="*/ 144 w 234"/>
              <a:gd name="T31" fmla="*/ 199 h 210"/>
              <a:gd name="T32" fmla="*/ 158 w 234"/>
              <a:gd name="T33" fmla="*/ 205 h 210"/>
              <a:gd name="T34" fmla="*/ 172 w 234"/>
              <a:gd name="T35" fmla="*/ 199 h 210"/>
              <a:gd name="T36" fmla="*/ 173 w 234"/>
              <a:gd name="T37" fmla="*/ 198 h 210"/>
              <a:gd name="T38" fmla="*/ 178 w 234"/>
              <a:gd name="T39" fmla="*/ 184 h 210"/>
              <a:gd name="T40" fmla="*/ 173 w 234"/>
              <a:gd name="T41" fmla="*/ 170 h 210"/>
              <a:gd name="T42" fmla="*/ 152 w 234"/>
              <a:gd name="T43" fmla="*/ 150 h 210"/>
              <a:gd name="T44" fmla="*/ 190 w 234"/>
              <a:gd name="T45" fmla="*/ 150 h 210"/>
              <a:gd name="T46" fmla="*/ 218 w 234"/>
              <a:gd name="T47" fmla="*/ 137 h 210"/>
              <a:gd name="T48" fmla="*/ 234 w 234"/>
              <a:gd name="T49" fmla="*/ 101 h 210"/>
              <a:gd name="T50" fmla="*/ 186 w 234"/>
              <a:gd name="T51" fmla="*/ 53 h 210"/>
              <a:gd name="T52" fmla="*/ 164 w 234"/>
              <a:gd name="T53" fmla="*/ 190 h 210"/>
              <a:gd name="T54" fmla="*/ 164 w 234"/>
              <a:gd name="T55" fmla="*/ 191 h 210"/>
              <a:gd name="T56" fmla="*/ 158 w 234"/>
              <a:gd name="T57" fmla="*/ 193 h 210"/>
              <a:gd name="T58" fmla="*/ 152 w 234"/>
              <a:gd name="T59" fmla="*/ 191 h 210"/>
              <a:gd name="T60" fmla="*/ 112 w 234"/>
              <a:gd name="T61" fmla="*/ 151 h 210"/>
              <a:gd name="T62" fmla="*/ 96 w 234"/>
              <a:gd name="T63" fmla="*/ 168 h 210"/>
              <a:gd name="T64" fmla="*/ 91 w 234"/>
              <a:gd name="T65" fmla="*/ 191 h 210"/>
              <a:gd name="T66" fmla="*/ 75 w 234"/>
              <a:gd name="T67" fmla="*/ 198 h 210"/>
              <a:gd name="T68" fmla="*/ 72 w 234"/>
              <a:gd name="T69" fmla="*/ 198 h 210"/>
              <a:gd name="T70" fmla="*/ 84 w 234"/>
              <a:gd name="T71" fmla="*/ 186 h 210"/>
              <a:gd name="T72" fmla="*/ 81 w 234"/>
              <a:gd name="T73" fmla="*/ 174 h 210"/>
              <a:gd name="T74" fmla="*/ 69 w 234"/>
              <a:gd name="T75" fmla="*/ 170 h 210"/>
              <a:gd name="T76" fmla="*/ 55 w 234"/>
              <a:gd name="T77" fmla="*/ 184 h 210"/>
              <a:gd name="T78" fmla="*/ 60 w 234"/>
              <a:gd name="T79" fmla="*/ 160 h 210"/>
              <a:gd name="T80" fmla="*/ 75 w 234"/>
              <a:gd name="T81" fmla="*/ 154 h 210"/>
              <a:gd name="T82" fmla="*/ 83 w 234"/>
              <a:gd name="T83" fmla="*/ 156 h 210"/>
              <a:gd name="T84" fmla="*/ 103 w 234"/>
              <a:gd name="T85" fmla="*/ 136 h 210"/>
              <a:gd name="T86" fmla="*/ 78 w 234"/>
              <a:gd name="T87" fmla="*/ 112 h 210"/>
              <a:gd name="T88" fmla="*/ 72 w 234"/>
              <a:gd name="T89" fmla="*/ 111 h 210"/>
              <a:gd name="T90" fmla="*/ 60 w 234"/>
              <a:gd name="T91" fmla="*/ 93 h 210"/>
              <a:gd name="T92" fmla="*/ 66 w 234"/>
              <a:gd name="T93" fmla="*/ 86 h 210"/>
              <a:gd name="T94" fmla="*/ 85 w 234"/>
              <a:gd name="T95" fmla="*/ 98 h 210"/>
              <a:gd name="T96" fmla="*/ 86 w 234"/>
              <a:gd name="T97" fmla="*/ 105 h 210"/>
              <a:gd name="T98" fmla="*/ 110 w 234"/>
              <a:gd name="T99" fmla="*/ 129 h 210"/>
              <a:gd name="T100" fmla="*/ 131 w 234"/>
              <a:gd name="T101" fmla="*/ 108 h 210"/>
              <a:gd name="T102" fmla="*/ 136 w 234"/>
              <a:gd name="T103" fmla="*/ 84 h 210"/>
              <a:gd name="T104" fmla="*/ 150 w 234"/>
              <a:gd name="T105" fmla="*/ 78 h 210"/>
              <a:gd name="T106" fmla="*/ 141 w 234"/>
              <a:gd name="T107" fmla="*/ 87 h 210"/>
              <a:gd name="T108" fmla="*/ 145 w 234"/>
              <a:gd name="T109" fmla="*/ 102 h 210"/>
              <a:gd name="T110" fmla="*/ 160 w 234"/>
              <a:gd name="T111" fmla="*/ 106 h 210"/>
              <a:gd name="T112" fmla="*/ 172 w 234"/>
              <a:gd name="T113" fmla="*/ 93 h 210"/>
              <a:gd name="T114" fmla="*/ 167 w 234"/>
              <a:gd name="T115" fmla="*/ 115 h 210"/>
              <a:gd name="T116" fmla="*/ 151 w 234"/>
              <a:gd name="T117" fmla="*/ 122 h 210"/>
              <a:gd name="T118" fmla="*/ 143 w 234"/>
              <a:gd name="T119" fmla="*/ 120 h 210"/>
              <a:gd name="T120" fmla="*/ 125 w 234"/>
              <a:gd name="T121" fmla="*/ 139 h 210"/>
              <a:gd name="T122" fmla="*/ 164 w 234"/>
              <a:gd name="T123" fmla="*/ 178 h 210"/>
              <a:gd name="T124" fmla="*/ 164 w 234"/>
              <a:gd name="T125" fmla="*/ 19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4" h="210">
                <a:moveTo>
                  <a:pt x="186" y="53"/>
                </a:moveTo>
                <a:cubicBezTo>
                  <a:pt x="180" y="53"/>
                  <a:pt x="176" y="54"/>
                  <a:pt x="171" y="56"/>
                </a:cubicBezTo>
                <a:cubicBezTo>
                  <a:pt x="168" y="24"/>
                  <a:pt x="142" y="0"/>
                  <a:pt x="110" y="0"/>
                </a:cubicBezTo>
                <a:cubicBezTo>
                  <a:pt x="76" y="0"/>
                  <a:pt x="48" y="28"/>
                  <a:pt x="48" y="62"/>
                </a:cubicBezTo>
                <a:cubicBezTo>
                  <a:pt x="48" y="66"/>
                  <a:pt x="49" y="70"/>
                  <a:pt x="49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17" y="74"/>
                  <a:pt x="0" y="91"/>
                  <a:pt x="0" y="112"/>
                </a:cubicBezTo>
                <a:cubicBezTo>
                  <a:pt x="0" y="133"/>
                  <a:pt x="17" y="150"/>
                  <a:pt x="38" y="150"/>
                </a:cubicBezTo>
                <a:cubicBezTo>
                  <a:pt x="54" y="150"/>
                  <a:pt x="54" y="150"/>
                  <a:pt x="54" y="150"/>
                </a:cubicBezTo>
                <a:cubicBezTo>
                  <a:pt x="53" y="150"/>
                  <a:pt x="52" y="151"/>
                  <a:pt x="51" y="152"/>
                </a:cubicBezTo>
                <a:cubicBezTo>
                  <a:pt x="42" y="162"/>
                  <a:pt x="39" y="176"/>
                  <a:pt x="44" y="188"/>
                </a:cubicBezTo>
                <a:cubicBezTo>
                  <a:pt x="44" y="188"/>
                  <a:pt x="53" y="210"/>
                  <a:pt x="75" y="210"/>
                </a:cubicBezTo>
                <a:cubicBezTo>
                  <a:pt x="84" y="210"/>
                  <a:pt x="93" y="206"/>
                  <a:pt x="99" y="200"/>
                </a:cubicBezTo>
                <a:cubicBezTo>
                  <a:pt x="106" y="192"/>
                  <a:pt x="110" y="182"/>
                  <a:pt x="108" y="171"/>
                </a:cubicBezTo>
                <a:cubicBezTo>
                  <a:pt x="112" y="167"/>
                  <a:pt x="112" y="167"/>
                  <a:pt x="112" y="167"/>
                </a:cubicBezTo>
                <a:cubicBezTo>
                  <a:pt x="144" y="199"/>
                  <a:pt x="144" y="199"/>
                  <a:pt x="144" y="199"/>
                </a:cubicBezTo>
                <a:cubicBezTo>
                  <a:pt x="148" y="203"/>
                  <a:pt x="153" y="205"/>
                  <a:pt x="158" y="205"/>
                </a:cubicBezTo>
                <a:cubicBezTo>
                  <a:pt x="163" y="205"/>
                  <a:pt x="168" y="203"/>
                  <a:pt x="172" y="199"/>
                </a:cubicBezTo>
                <a:cubicBezTo>
                  <a:pt x="173" y="198"/>
                  <a:pt x="173" y="198"/>
                  <a:pt x="173" y="198"/>
                </a:cubicBezTo>
                <a:cubicBezTo>
                  <a:pt x="176" y="194"/>
                  <a:pt x="178" y="189"/>
                  <a:pt x="178" y="184"/>
                </a:cubicBezTo>
                <a:cubicBezTo>
                  <a:pt x="178" y="179"/>
                  <a:pt x="176" y="174"/>
                  <a:pt x="173" y="170"/>
                </a:cubicBezTo>
                <a:cubicBezTo>
                  <a:pt x="152" y="150"/>
                  <a:pt x="152" y="150"/>
                  <a:pt x="152" y="150"/>
                </a:cubicBezTo>
                <a:cubicBezTo>
                  <a:pt x="190" y="150"/>
                  <a:pt x="190" y="150"/>
                  <a:pt x="190" y="150"/>
                </a:cubicBezTo>
                <a:cubicBezTo>
                  <a:pt x="201" y="150"/>
                  <a:pt x="211" y="145"/>
                  <a:pt x="218" y="137"/>
                </a:cubicBezTo>
                <a:cubicBezTo>
                  <a:pt x="228" y="128"/>
                  <a:pt x="234" y="116"/>
                  <a:pt x="234" y="101"/>
                </a:cubicBezTo>
                <a:cubicBezTo>
                  <a:pt x="234" y="75"/>
                  <a:pt x="212" y="53"/>
                  <a:pt x="186" y="53"/>
                </a:cubicBezTo>
                <a:close/>
                <a:moveTo>
                  <a:pt x="164" y="190"/>
                </a:moveTo>
                <a:cubicBezTo>
                  <a:pt x="164" y="191"/>
                  <a:pt x="164" y="191"/>
                  <a:pt x="164" y="191"/>
                </a:cubicBezTo>
                <a:cubicBezTo>
                  <a:pt x="162" y="192"/>
                  <a:pt x="160" y="193"/>
                  <a:pt x="158" y="193"/>
                </a:cubicBezTo>
                <a:cubicBezTo>
                  <a:pt x="156" y="193"/>
                  <a:pt x="154" y="192"/>
                  <a:pt x="152" y="191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96" y="168"/>
                  <a:pt x="96" y="168"/>
                  <a:pt x="96" y="168"/>
                </a:cubicBezTo>
                <a:cubicBezTo>
                  <a:pt x="99" y="176"/>
                  <a:pt x="97" y="185"/>
                  <a:pt x="91" y="191"/>
                </a:cubicBezTo>
                <a:cubicBezTo>
                  <a:pt x="86" y="196"/>
                  <a:pt x="81" y="198"/>
                  <a:pt x="75" y="198"/>
                </a:cubicBezTo>
                <a:cubicBezTo>
                  <a:pt x="74" y="198"/>
                  <a:pt x="73" y="198"/>
                  <a:pt x="72" y="198"/>
                </a:cubicBezTo>
                <a:cubicBezTo>
                  <a:pt x="84" y="186"/>
                  <a:pt x="84" y="186"/>
                  <a:pt x="84" y="186"/>
                </a:cubicBezTo>
                <a:cubicBezTo>
                  <a:pt x="81" y="174"/>
                  <a:pt x="81" y="174"/>
                  <a:pt x="81" y="174"/>
                </a:cubicBezTo>
                <a:cubicBezTo>
                  <a:pt x="69" y="170"/>
                  <a:pt x="69" y="170"/>
                  <a:pt x="69" y="170"/>
                </a:cubicBezTo>
                <a:cubicBezTo>
                  <a:pt x="55" y="184"/>
                  <a:pt x="55" y="184"/>
                  <a:pt x="55" y="184"/>
                </a:cubicBezTo>
                <a:cubicBezTo>
                  <a:pt x="52" y="176"/>
                  <a:pt x="53" y="167"/>
                  <a:pt x="60" y="160"/>
                </a:cubicBezTo>
                <a:cubicBezTo>
                  <a:pt x="64" y="156"/>
                  <a:pt x="70" y="154"/>
                  <a:pt x="75" y="154"/>
                </a:cubicBezTo>
                <a:cubicBezTo>
                  <a:pt x="78" y="154"/>
                  <a:pt x="81" y="155"/>
                  <a:pt x="83" y="156"/>
                </a:cubicBezTo>
                <a:cubicBezTo>
                  <a:pt x="103" y="136"/>
                  <a:pt x="103" y="136"/>
                  <a:pt x="103" y="136"/>
                </a:cubicBezTo>
                <a:cubicBezTo>
                  <a:pt x="78" y="112"/>
                  <a:pt x="78" y="112"/>
                  <a:pt x="78" y="112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60" y="93"/>
                  <a:pt x="60" y="93"/>
                  <a:pt x="60" y="93"/>
                </a:cubicBezTo>
                <a:cubicBezTo>
                  <a:pt x="66" y="86"/>
                  <a:pt x="66" y="86"/>
                  <a:pt x="66" y="86"/>
                </a:cubicBezTo>
                <a:cubicBezTo>
                  <a:pt x="85" y="98"/>
                  <a:pt x="85" y="98"/>
                  <a:pt x="85" y="98"/>
                </a:cubicBezTo>
                <a:cubicBezTo>
                  <a:pt x="86" y="105"/>
                  <a:pt x="86" y="105"/>
                  <a:pt x="86" y="105"/>
                </a:cubicBezTo>
                <a:cubicBezTo>
                  <a:pt x="110" y="129"/>
                  <a:pt x="110" y="129"/>
                  <a:pt x="110" y="129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28" y="100"/>
                  <a:pt x="130" y="91"/>
                  <a:pt x="136" y="84"/>
                </a:cubicBezTo>
                <a:cubicBezTo>
                  <a:pt x="140" y="80"/>
                  <a:pt x="145" y="78"/>
                  <a:pt x="150" y="78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5" y="102"/>
                  <a:pt x="145" y="102"/>
                  <a:pt x="145" y="102"/>
                </a:cubicBezTo>
                <a:cubicBezTo>
                  <a:pt x="160" y="106"/>
                  <a:pt x="160" y="106"/>
                  <a:pt x="160" y="106"/>
                </a:cubicBezTo>
                <a:cubicBezTo>
                  <a:pt x="172" y="93"/>
                  <a:pt x="172" y="93"/>
                  <a:pt x="172" y="93"/>
                </a:cubicBezTo>
                <a:cubicBezTo>
                  <a:pt x="175" y="101"/>
                  <a:pt x="173" y="109"/>
                  <a:pt x="167" y="115"/>
                </a:cubicBezTo>
                <a:cubicBezTo>
                  <a:pt x="163" y="120"/>
                  <a:pt x="157" y="122"/>
                  <a:pt x="151" y="122"/>
                </a:cubicBezTo>
                <a:cubicBezTo>
                  <a:pt x="149" y="122"/>
                  <a:pt x="146" y="121"/>
                  <a:pt x="143" y="120"/>
                </a:cubicBezTo>
                <a:cubicBezTo>
                  <a:pt x="125" y="139"/>
                  <a:pt x="125" y="139"/>
                  <a:pt x="125" y="139"/>
                </a:cubicBezTo>
                <a:cubicBezTo>
                  <a:pt x="164" y="178"/>
                  <a:pt x="164" y="178"/>
                  <a:pt x="164" y="178"/>
                </a:cubicBezTo>
                <a:cubicBezTo>
                  <a:pt x="168" y="181"/>
                  <a:pt x="168" y="187"/>
                  <a:pt x="164" y="19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14"/>
          <p:cNvSpPr/>
          <p:nvPr/>
        </p:nvSpPr>
        <p:spPr bwMode="auto">
          <a:xfrm>
            <a:off x="1527176" y="2447926"/>
            <a:ext cx="95250" cy="79375"/>
          </a:xfrm>
          <a:custGeom>
            <a:avLst/>
            <a:gdLst>
              <a:gd name="T0" fmla="*/ 23 w 25"/>
              <a:gd name="T1" fmla="*/ 0 h 21"/>
              <a:gd name="T2" fmla="*/ 0 w 25"/>
              <a:gd name="T3" fmla="*/ 0 h 21"/>
              <a:gd name="T4" fmla="*/ 6 w 25"/>
              <a:gd name="T5" fmla="*/ 21 h 21"/>
              <a:gd name="T6" fmla="*/ 25 w 25"/>
              <a:gd name="T7" fmla="*/ 17 h 21"/>
              <a:gd name="T8" fmla="*/ 23 w 25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1">
                <a:moveTo>
                  <a:pt x="23" y="0"/>
                </a:moveTo>
                <a:cubicBezTo>
                  <a:pt x="0" y="0"/>
                  <a:pt x="0" y="0"/>
                  <a:pt x="0" y="0"/>
                </a:cubicBezTo>
                <a:cubicBezTo>
                  <a:pt x="1" y="8"/>
                  <a:pt x="3" y="15"/>
                  <a:pt x="6" y="21"/>
                </a:cubicBezTo>
                <a:cubicBezTo>
                  <a:pt x="13" y="19"/>
                  <a:pt x="19" y="18"/>
                  <a:pt x="25" y="17"/>
                </a:cubicBezTo>
                <a:cubicBezTo>
                  <a:pt x="24" y="12"/>
                  <a:pt x="24" y="6"/>
                  <a:pt x="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15"/>
          <p:cNvSpPr/>
          <p:nvPr/>
        </p:nvSpPr>
        <p:spPr bwMode="auto">
          <a:xfrm>
            <a:off x="1579563" y="2557463"/>
            <a:ext cx="80963" cy="65088"/>
          </a:xfrm>
          <a:custGeom>
            <a:avLst/>
            <a:gdLst>
              <a:gd name="T0" fmla="*/ 0 w 21"/>
              <a:gd name="T1" fmla="*/ 3 h 17"/>
              <a:gd name="T2" fmla="*/ 21 w 21"/>
              <a:gd name="T3" fmla="*/ 17 h 17"/>
              <a:gd name="T4" fmla="*/ 14 w 21"/>
              <a:gd name="T5" fmla="*/ 0 h 17"/>
              <a:gd name="T6" fmla="*/ 0 w 21"/>
              <a:gd name="T7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7">
                <a:moveTo>
                  <a:pt x="0" y="3"/>
                </a:moveTo>
                <a:cubicBezTo>
                  <a:pt x="6" y="9"/>
                  <a:pt x="13" y="14"/>
                  <a:pt x="21" y="17"/>
                </a:cubicBezTo>
                <a:cubicBezTo>
                  <a:pt x="18" y="13"/>
                  <a:pt x="16" y="7"/>
                  <a:pt x="14" y="0"/>
                </a:cubicBezTo>
                <a:cubicBezTo>
                  <a:pt x="9" y="1"/>
                  <a:pt x="5" y="2"/>
                  <a:pt x="0" y="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16"/>
          <p:cNvSpPr/>
          <p:nvPr/>
        </p:nvSpPr>
        <p:spPr bwMode="auto">
          <a:xfrm>
            <a:off x="1579563" y="2227263"/>
            <a:ext cx="80963" cy="63500"/>
          </a:xfrm>
          <a:custGeom>
            <a:avLst/>
            <a:gdLst>
              <a:gd name="T0" fmla="*/ 14 w 21"/>
              <a:gd name="T1" fmla="*/ 17 h 17"/>
              <a:gd name="T2" fmla="*/ 21 w 21"/>
              <a:gd name="T3" fmla="*/ 0 h 17"/>
              <a:gd name="T4" fmla="*/ 0 w 21"/>
              <a:gd name="T5" fmla="*/ 14 h 17"/>
              <a:gd name="T6" fmla="*/ 14 w 21"/>
              <a:gd name="T7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7">
                <a:moveTo>
                  <a:pt x="14" y="17"/>
                </a:moveTo>
                <a:cubicBezTo>
                  <a:pt x="16" y="10"/>
                  <a:pt x="18" y="4"/>
                  <a:pt x="21" y="0"/>
                </a:cubicBezTo>
                <a:cubicBezTo>
                  <a:pt x="13" y="3"/>
                  <a:pt x="6" y="8"/>
                  <a:pt x="0" y="14"/>
                </a:cubicBezTo>
                <a:cubicBezTo>
                  <a:pt x="5" y="15"/>
                  <a:pt x="9" y="16"/>
                  <a:pt x="14" y="1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17"/>
          <p:cNvSpPr/>
          <p:nvPr/>
        </p:nvSpPr>
        <p:spPr bwMode="auto">
          <a:xfrm>
            <a:off x="1679576" y="2214563"/>
            <a:ext cx="112713" cy="84138"/>
          </a:xfrm>
          <a:custGeom>
            <a:avLst/>
            <a:gdLst>
              <a:gd name="T0" fmla="*/ 30 w 30"/>
              <a:gd name="T1" fmla="*/ 21 h 22"/>
              <a:gd name="T2" fmla="*/ 15 w 30"/>
              <a:gd name="T3" fmla="*/ 0 h 22"/>
              <a:gd name="T4" fmla="*/ 0 w 30"/>
              <a:gd name="T5" fmla="*/ 21 h 22"/>
              <a:gd name="T6" fmla="*/ 15 w 30"/>
              <a:gd name="T7" fmla="*/ 22 h 22"/>
              <a:gd name="T8" fmla="*/ 30 w 30"/>
              <a:gd name="T9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2">
                <a:moveTo>
                  <a:pt x="30" y="21"/>
                </a:moveTo>
                <a:cubicBezTo>
                  <a:pt x="26" y="8"/>
                  <a:pt x="20" y="0"/>
                  <a:pt x="15" y="0"/>
                </a:cubicBezTo>
                <a:cubicBezTo>
                  <a:pt x="10" y="0"/>
                  <a:pt x="4" y="8"/>
                  <a:pt x="0" y="21"/>
                </a:cubicBezTo>
                <a:cubicBezTo>
                  <a:pt x="5" y="22"/>
                  <a:pt x="10" y="22"/>
                  <a:pt x="15" y="22"/>
                </a:cubicBezTo>
                <a:cubicBezTo>
                  <a:pt x="20" y="22"/>
                  <a:pt x="25" y="22"/>
                  <a:pt x="30" y="2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18"/>
          <p:cNvSpPr/>
          <p:nvPr/>
        </p:nvSpPr>
        <p:spPr bwMode="auto">
          <a:xfrm>
            <a:off x="1811338" y="2227263"/>
            <a:ext cx="80963" cy="63500"/>
          </a:xfrm>
          <a:custGeom>
            <a:avLst/>
            <a:gdLst>
              <a:gd name="T0" fmla="*/ 21 w 21"/>
              <a:gd name="T1" fmla="*/ 14 h 17"/>
              <a:gd name="T2" fmla="*/ 0 w 21"/>
              <a:gd name="T3" fmla="*/ 0 h 17"/>
              <a:gd name="T4" fmla="*/ 7 w 21"/>
              <a:gd name="T5" fmla="*/ 17 h 17"/>
              <a:gd name="T6" fmla="*/ 21 w 21"/>
              <a:gd name="T7" fmla="*/ 1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7">
                <a:moveTo>
                  <a:pt x="21" y="14"/>
                </a:moveTo>
                <a:cubicBezTo>
                  <a:pt x="15" y="8"/>
                  <a:pt x="8" y="3"/>
                  <a:pt x="0" y="0"/>
                </a:cubicBezTo>
                <a:cubicBezTo>
                  <a:pt x="3" y="4"/>
                  <a:pt x="5" y="10"/>
                  <a:pt x="7" y="17"/>
                </a:cubicBezTo>
                <a:cubicBezTo>
                  <a:pt x="12" y="16"/>
                  <a:pt x="16" y="15"/>
                  <a:pt x="21" y="1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19"/>
          <p:cNvSpPr/>
          <p:nvPr/>
        </p:nvSpPr>
        <p:spPr bwMode="auto">
          <a:xfrm>
            <a:off x="1527176" y="2320926"/>
            <a:ext cx="95250" cy="80963"/>
          </a:xfrm>
          <a:custGeom>
            <a:avLst/>
            <a:gdLst>
              <a:gd name="T0" fmla="*/ 25 w 25"/>
              <a:gd name="T1" fmla="*/ 4 h 21"/>
              <a:gd name="T2" fmla="*/ 6 w 25"/>
              <a:gd name="T3" fmla="*/ 0 h 21"/>
              <a:gd name="T4" fmla="*/ 0 w 25"/>
              <a:gd name="T5" fmla="*/ 21 h 21"/>
              <a:gd name="T6" fmla="*/ 23 w 25"/>
              <a:gd name="T7" fmla="*/ 21 h 21"/>
              <a:gd name="T8" fmla="*/ 25 w 25"/>
              <a:gd name="T9" fmla="*/ 4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1">
                <a:moveTo>
                  <a:pt x="25" y="4"/>
                </a:moveTo>
                <a:cubicBezTo>
                  <a:pt x="19" y="3"/>
                  <a:pt x="13" y="2"/>
                  <a:pt x="6" y="0"/>
                </a:cubicBezTo>
                <a:cubicBezTo>
                  <a:pt x="3" y="6"/>
                  <a:pt x="1" y="13"/>
                  <a:pt x="0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4" y="15"/>
                  <a:pt x="24" y="9"/>
                  <a:pt x="25" y="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20"/>
          <p:cNvSpPr/>
          <p:nvPr/>
        </p:nvSpPr>
        <p:spPr bwMode="auto">
          <a:xfrm>
            <a:off x="1679576" y="2549526"/>
            <a:ext cx="112713" cy="84138"/>
          </a:xfrm>
          <a:custGeom>
            <a:avLst/>
            <a:gdLst>
              <a:gd name="T0" fmla="*/ 0 w 30"/>
              <a:gd name="T1" fmla="*/ 1 h 22"/>
              <a:gd name="T2" fmla="*/ 15 w 30"/>
              <a:gd name="T3" fmla="*/ 22 h 22"/>
              <a:gd name="T4" fmla="*/ 30 w 30"/>
              <a:gd name="T5" fmla="*/ 1 h 22"/>
              <a:gd name="T6" fmla="*/ 15 w 30"/>
              <a:gd name="T7" fmla="*/ 0 h 22"/>
              <a:gd name="T8" fmla="*/ 0 w 30"/>
              <a:gd name="T9" fmla="*/ 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2">
                <a:moveTo>
                  <a:pt x="0" y="1"/>
                </a:moveTo>
                <a:cubicBezTo>
                  <a:pt x="4" y="14"/>
                  <a:pt x="10" y="22"/>
                  <a:pt x="15" y="22"/>
                </a:cubicBezTo>
                <a:cubicBezTo>
                  <a:pt x="20" y="22"/>
                  <a:pt x="26" y="14"/>
                  <a:pt x="30" y="1"/>
                </a:cubicBezTo>
                <a:cubicBezTo>
                  <a:pt x="25" y="0"/>
                  <a:pt x="20" y="0"/>
                  <a:pt x="15" y="0"/>
                </a:cubicBezTo>
                <a:cubicBezTo>
                  <a:pt x="10" y="0"/>
                  <a:pt x="5" y="0"/>
                  <a:pt x="0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21"/>
          <p:cNvSpPr/>
          <p:nvPr/>
        </p:nvSpPr>
        <p:spPr bwMode="auto">
          <a:xfrm>
            <a:off x="1663701" y="2447926"/>
            <a:ext cx="144463" cy="60325"/>
          </a:xfrm>
          <a:custGeom>
            <a:avLst/>
            <a:gdLst>
              <a:gd name="T0" fmla="*/ 1 w 38"/>
              <a:gd name="T1" fmla="*/ 16 h 16"/>
              <a:gd name="T2" fmla="*/ 19 w 38"/>
              <a:gd name="T3" fmla="*/ 15 h 16"/>
              <a:gd name="T4" fmla="*/ 37 w 38"/>
              <a:gd name="T5" fmla="*/ 16 h 16"/>
              <a:gd name="T6" fmla="*/ 38 w 38"/>
              <a:gd name="T7" fmla="*/ 0 h 16"/>
              <a:gd name="T8" fmla="*/ 0 w 38"/>
              <a:gd name="T9" fmla="*/ 0 h 16"/>
              <a:gd name="T10" fmla="*/ 1 w 38"/>
              <a:gd name="T11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" h="16">
                <a:moveTo>
                  <a:pt x="1" y="16"/>
                </a:moveTo>
                <a:cubicBezTo>
                  <a:pt x="7" y="15"/>
                  <a:pt x="13" y="15"/>
                  <a:pt x="19" y="15"/>
                </a:cubicBezTo>
                <a:cubicBezTo>
                  <a:pt x="25" y="15"/>
                  <a:pt x="31" y="15"/>
                  <a:pt x="37" y="16"/>
                </a:cubicBezTo>
                <a:cubicBezTo>
                  <a:pt x="38" y="11"/>
                  <a:pt x="38" y="6"/>
                  <a:pt x="3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"/>
                  <a:pt x="0" y="11"/>
                  <a:pt x="1" y="1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22"/>
          <p:cNvSpPr>
            <a:spLocks noEditPoints="1"/>
          </p:cNvSpPr>
          <p:nvPr/>
        </p:nvSpPr>
        <p:spPr bwMode="auto">
          <a:xfrm>
            <a:off x="1287463" y="1925638"/>
            <a:ext cx="889000" cy="803275"/>
          </a:xfrm>
          <a:custGeom>
            <a:avLst/>
            <a:gdLst>
              <a:gd name="T0" fmla="*/ 185 w 234"/>
              <a:gd name="T1" fmla="*/ 53 h 211"/>
              <a:gd name="T2" fmla="*/ 171 w 234"/>
              <a:gd name="T3" fmla="*/ 55 h 211"/>
              <a:gd name="T4" fmla="*/ 109 w 234"/>
              <a:gd name="T5" fmla="*/ 0 h 211"/>
              <a:gd name="T6" fmla="*/ 48 w 234"/>
              <a:gd name="T7" fmla="*/ 61 h 211"/>
              <a:gd name="T8" fmla="*/ 49 w 234"/>
              <a:gd name="T9" fmla="*/ 73 h 211"/>
              <a:gd name="T10" fmla="*/ 38 w 234"/>
              <a:gd name="T11" fmla="*/ 73 h 211"/>
              <a:gd name="T12" fmla="*/ 0 w 234"/>
              <a:gd name="T13" fmla="*/ 111 h 211"/>
              <a:gd name="T14" fmla="*/ 38 w 234"/>
              <a:gd name="T15" fmla="*/ 149 h 211"/>
              <a:gd name="T16" fmla="*/ 41 w 234"/>
              <a:gd name="T17" fmla="*/ 149 h 211"/>
              <a:gd name="T18" fmla="*/ 118 w 234"/>
              <a:gd name="T19" fmla="*/ 211 h 211"/>
              <a:gd name="T20" fmla="*/ 196 w 234"/>
              <a:gd name="T21" fmla="*/ 149 h 211"/>
              <a:gd name="T22" fmla="*/ 218 w 234"/>
              <a:gd name="T23" fmla="*/ 137 h 211"/>
              <a:gd name="T24" fmla="*/ 234 w 234"/>
              <a:gd name="T25" fmla="*/ 101 h 211"/>
              <a:gd name="T26" fmla="*/ 185 w 234"/>
              <a:gd name="T27" fmla="*/ 53 h 211"/>
              <a:gd name="T28" fmla="*/ 118 w 234"/>
              <a:gd name="T29" fmla="*/ 200 h 211"/>
              <a:gd name="T30" fmla="*/ 50 w 234"/>
              <a:gd name="T31" fmla="*/ 131 h 211"/>
              <a:gd name="T32" fmla="*/ 118 w 234"/>
              <a:gd name="T33" fmla="*/ 62 h 211"/>
              <a:gd name="T34" fmla="*/ 186 w 234"/>
              <a:gd name="T35" fmla="*/ 131 h 211"/>
              <a:gd name="T36" fmla="*/ 118 w 234"/>
              <a:gd name="T37" fmla="*/ 20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4" h="211">
                <a:moveTo>
                  <a:pt x="185" y="53"/>
                </a:moveTo>
                <a:cubicBezTo>
                  <a:pt x="180" y="53"/>
                  <a:pt x="175" y="54"/>
                  <a:pt x="171" y="55"/>
                </a:cubicBezTo>
                <a:cubicBezTo>
                  <a:pt x="168" y="24"/>
                  <a:pt x="141" y="0"/>
                  <a:pt x="109" y="0"/>
                </a:cubicBezTo>
                <a:cubicBezTo>
                  <a:pt x="75" y="0"/>
                  <a:pt x="48" y="27"/>
                  <a:pt x="48" y="61"/>
                </a:cubicBezTo>
                <a:cubicBezTo>
                  <a:pt x="48" y="65"/>
                  <a:pt x="48" y="69"/>
                  <a:pt x="49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17" y="73"/>
                  <a:pt x="0" y="90"/>
                  <a:pt x="0" y="111"/>
                </a:cubicBezTo>
                <a:cubicBezTo>
                  <a:pt x="0" y="132"/>
                  <a:pt x="17" y="149"/>
                  <a:pt x="38" y="149"/>
                </a:cubicBezTo>
                <a:cubicBezTo>
                  <a:pt x="41" y="149"/>
                  <a:pt x="41" y="149"/>
                  <a:pt x="41" y="149"/>
                </a:cubicBezTo>
                <a:cubicBezTo>
                  <a:pt x="49" y="185"/>
                  <a:pt x="80" y="211"/>
                  <a:pt x="118" y="211"/>
                </a:cubicBezTo>
                <a:cubicBezTo>
                  <a:pt x="156" y="211"/>
                  <a:pt x="187" y="184"/>
                  <a:pt x="196" y="149"/>
                </a:cubicBezTo>
                <a:cubicBezTo>
                  <a:pt x="204" y="147"/>
                  <a:pt x="212" y="143"/>
                  <a:pt x="218" y="137"/>
                </a:cubicBezTo>
                <a:cubicBezTo>
                  <a:pt x="228" y="128"/>
                  <a:pt x="234" y="115"/>
                  <a:pt x="234" y="101"/>
                </a:cubicBezTo>
                <a:cubicBezTo>
                  <a:pt x="234" y="74"/>
                  <a:pt x="212" y="53"/>
                  <a:pt x="185" y="53"/>
                </a:cubicBezTo>
                <a:close/>
                <a:moveTo>
                  <a:pt x="118" y="200"/>
                </a:moveTo>
                <a:cubicBezTo>
                  <a:pt x="81" y="200"/>
                  <a:pt x="50" y="169"/>
                  <a:pt x="50" y="131"/>
                </a:cubicBezTo>
                <a:cubicBezTo>
                  <a:pt x="50" y="93"/>
                  <a:pt x="81" y="62"/>
                  <a:pt x="118" y="62"/>
                </a:cubicBezTo>
                <a:cubicBezTo>
                  <a:pt x="155" y="62"/>
                  <a:pt x="186" y="93"/>
                  <a:pt x="186" y="131"/>
                </a:cubicBezTo>
                <a:cubicBezTo>
                  <a:pt x="186" y="169"/>
                  <a:pt x="155" y="200"/>
                  <a:pt x="118" y="20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23"/>
          <p:cNvSpPr/>
          <p:nvPr/>
        </p:nvSpPr>
        <p:spPr bwMode="auto">
          <a:xfrm>
            <a:off x="1663701" y="2339976"/>
            <a:ext cx="144463" cy="61913"/>
          </a:xfrm>
          <a:custGeom>
            <a:avLst/>
            <a:gdLst>
              <a:gd name="T0" fmla="*/ 19 w 38"/>
              <a:gd name="T1" fmla="*/ 1 h 16"/>
              <a:gd name="T2" fmla="*/ 1 w 38"/>
              <a:gd name="T3" fmla="*/ 0 h 16"/>
              <a:gd name="T4" fmla="*/ 0 w 38"/>
              <a:gd name="T5" fmla="*/ 16 h 16"/>
              <a:gd name="T6" fmla="*/ 38 w 38"/>
              <a:gd name="T7" fmla="*/ 16 h 16"/>
              <a:gd name="T8" fmla="*/ 37 w 38"/>
              <a:gd name="T9" fmla="*/ 0 h 16"/>
              <a:gd name="T10" fmla="*/ 19 w 38"/>
              <a:gd name="T11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" h="16">
                <a:moveTo>
                  <a:pt x="19" y="1"/>
                </a:moveTo>
                <a:cubicBezTo>
                  <a:pt x="13" y="1"/>
                  <a:pt x="7" y="1"/>
                  <a:pt x="1" y="0"/>
                </a:cubicBezTo>
                <a:cubicBezTo>
                  <a:pt x="0" y="5"/>
                  <a:pt x="0" y="10"/>
                  <a:pt x="0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8" y="10"/>
                  <a:pt x="38" y="5"/>
                  <a:pt x="37" y="0"/>
                </a:cubicBezTo>
                <a:cubicBezTo>
                  <a:pt x="31" y="1"/>
                  <a:pt x="25" y="1"/>
                  <a:pt x="19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24"/>
          <p:cNvSpPr/>
          <p:nvPr/>
        </p:nvSpPr>
        <p:spPr bwMode="auto">
          <a:xfrm>
            <a:off x="1849438" y="2320926"/>
            <a:ext cx="95250" cy="80963"/>
          </a:xfrm>
          <a:custGeom>
            <a:avLst/>
            <a:gdLst>
              <a:gd name="T0" fmla="*/ 2 w 25"/>
              <a:gd name="T1" fmla="*/ 21 h 21"/>
              <a:gd name="T2" fmla="*/ 25 w 25"/>
              <a:gd name="T3" fmla="*/ 21 h 21"/>
              <a:gd name="T4" fmla="*/ 19 w 25"/>
              <a:gd name="T5" fmla="*/ 0 h 21"/>
              <a:gd name="T6" fmla="*/ 0 w 25"/>
              <a:gd name="T7" fmla="*/ 4 h 21"/>
              <a:gd name="T8" fmla="*/ 2 w 25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1">
                <a:moveTo>
                  <a:pt x="2" y="21"/>
                </a:moveTo>
                <a:cubicBezTo>
                  <a:pt x="25" y="21"/>
                  <a:pt x="25" y="21"/>
                  <a:pt x="25" y="21"/>
                </a:cubicBezTo>
                <a:cubicBezTo>
                  <a:pt x="24" y="13"/>
                  <a:pt x="22" y="6"/>
                  <a:pt x="19" y="0"/>
                </a:cubicBezTo>
                <a:cubicBezTo>
                  <a:pt x="13" y="2"/>
                  <a:pt x="6" y="3"/>
                  <a:pt x="0" y="4"/>
                </a:cubicBezTo>
                <a:cubicBezTo>
                  <a:pt x="1" y="9"/>
                  <a:pt x="2" y="15"/>
                  <a:pt x="2" y="2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25"/>
          <p:cNvSpPr/>
          <p:nvPr/>
        </p:nvSpPr>
        <p:spPr bwMode="auto">
          <a:xfrm>
            <a:off x="1849438" y="2447926"/>
            <a:ext cx="95250" cy="79375"/>
          </a:xfrm>
          <a:custGeom>
            <a:avLst/>
            <a:gdLst>
              <a:gd name="T0" fmla="*/ 0 w 25"/>
              <a:gd name="T1" fmla="*/ 17 h 21"/>
              <a:gd name="T2" fmla="*/ 19 w 25"/>
              <a:gd name="T3" fmla="*/ 21 h 21"/>
              <a:gd name="T4" fmla="*/ 25 w 25"/>
              <a:gd name="T5" fmla="*/ 0 h 21"/>
              <a:gd name="T6" fmla="*/ 2 w 25"/>
              <a:gd name="T7" fmla="*/ 0 h 21"/>
              <a:gd name="T8" fmla="*/ 0 w 25"/>
              <a:gd name="T9" fmla="*/ 17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1">
                <a:moveTo>
                  <a:pt x="0" y="17"/>
                </a:moveTo>
                <a:cubicBezTo>
                  <a:pt x="6" y="18"/>
                  <a:pt x="13" y="19"/>
                  <a:pt x="19" y="21"/>
                </a:cubicBezTo>
                <a:cubicBezTo>
                  <a:pt x="22" y="15"/>
                  <a:pt x="24" y="8"/>
                  <a:pt x="25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6"/>
                  <a:pt x="1" y="12"/>
                  <a:pt x="0" y="1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26"/>
          <p:cNvSpPr/>
          <p:nvPr/>
        </p:nvSpPr>
        <p:spPr bwMode="auto">
          <a:xfrm>
            <a:off x="1811338" y="2557463"/>
            <a:ext cx="80963" cy="65088"/>
          </a:xfrm>
          <a:custGeom>
            <a:avLst/>
            <a:gdLst>
              <a:gd name="T0" fmla="*/ 0 w 21"/>
              <a:gd name="T1" fmla="*/ 17 h 17"/>
              <a:gd name="T2" fmla="*/ 21 w 21"/>
              <a:gd name="T3" fmla="*/ 3 h 17"/>
              <a:gd name="T4" fmla="*/ 7 w 21"/>
              <a:gd name="T5" fmla="*/ 0 h 17"/>
              <a:gd name="T6" fmla="*/ 0 w 21"/>
              <a:gd name="T7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7">
                <a:moveTo>
                  <a:pt x="0" y="17"/>
                </a:moveTo>
                <a:cubicBezTo>
                  <a:pt x="8" y="14"/>
                  <a:pt x="15" y="9"/>
                  <a:pt x="21" y="3"/>
                </a:cubicBezTo>
                <a:cubicBezTo>
                  <a:pt x="16" y="2"/>
                  <a:pt x="12" y="1"/>
                  <a:pt x="7" y="0"/>
                </a:cubicBezTo>
                <a:cubicBezTo>
                  <a:pt x="5" y="7"/>
                  <a:pt x="3" y="13"/>
                  <a:pt x="0" y="1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30"/>
          <p:cNvSpPr>
            <a:spLocks noEditPoints="1"/>
          </p:cNvSpPr>
          <p:nvPr/>
        </p:nvSpPr>
        <p:spPr bwMode="auto">
          <a:xfrm>
            <a:off x="4130675" y="1917700"/>
            <a:ext cx="889000" cy="812800"/>
          </a:xfrm>
          <a:custGeom>
            <a:avLst/>
            <a:gdLst>
              <a:gd name="T0" fmla="*/ 186 w 234"/>
              <a:gd name="T1" fmla="*/ 54 h 214"/>
              <a:gd name="T2" fmla="*/ 171 w 234"/>
              <a:gd name="T3" fmla="*/ 56 h 214"/>
              <a:gd name="T4" fmla="*/ 110 w 234"/>
              <a:gd name="T5" fmla="*/ 0 h 214"/>
              <a:gd name="T6" fmla="*/ 49 w 234"/>
              <a:gd name="T7" fmla="*/ 62 h 214"/>
              <a:gd name="T8" fmla="*/ 50 w 234"/>
              <a:gd name="T9" fmla="*/ 74 h 214"/>
              <a:gd name="T10" fmla="*/ 38 w 234"/>
              <a:gd name="T11" fmla="*/ 74 h 214"/>
              <a:gd name="T12" fmla="*/ 0 w 234"/>
              <a:gd name="T13" fmla="*/ 112 h 214"/>
              <a:gd name="T14" fmla="*/ 38 w 234"/>
              <a:gd name="T15" fmla="*/ 150 h 214"/>
              <a:gd name="T16" fmla="*/ 45 w 234"/>
              <a:gd name="T17" fmla="*/ 150 h 214"/>
              <a:gd name="T18" fmla="*/ 121 w 234"/>
              <a:gd name="T19" fmla="*/ 214 h 214"/>
              <a:gd name="T20" fmla="*/ 197 w 234"/>
              <a:gd name="T21" fmla="*/ 149 h 214"/>
              <a:gd name="T22" fmla="*/ 218 w 234"/>
              <a:gd name="T23" fmla="*/ 137 h 214"/>
              <a:gd name="T24" fmla="*/ 234 w 234"/>
              <a:gd name="T25" fmla="*/ 102 h 214"/>
              <a:gd name="T26" fmla="*/ 186 w 234"/>
              <a:gd name="T27" fmla="*/ 54 h 214"/>
              <a:gd name="T28" fmla="*/ 182 w 234"/>
              <a:gd name="T29" fmla="*/ 132 h 214"/>
              <a:gd name="T30" fmla="*/ 128 w 234"/>
              <a:gd name="T31" fmla="*/ 132 h 214"/>
              <a:gd name="T32" fmla="*/ 151 w 234"/>
              <a:gd name="T33" fmla="*/ 83 h 214"/>
              <a:gd name="T34" fmla="*/ 182 w 234"/>
              <a:gd name="T35" fmla="*/ 132 h 214"/>
              <a:gd name="T36" fmla="*/ 125 w 234"/>
              <a:gd name="T37" fmla="*/ 76 h 214"/>
              <a:gd name="T38" fmla="*/ 143 w 234"/>
              <a:gd name="T39" fmla="*/ 80 h 214"/>
              <a:gd name="T40" fmla="*/ 125 w 234"/>
              <a:gd name="T41" fmla="*/ 117 h 214"/>
              <a:gd name="T42" fmla="*/ 125 w 234"/>
              <a:gd name="T43" fmla="*/ 76 h 214"/>
              <a:gd name="T44" fmla="*/ 121 w 234"/>
              <a:gd name="T45" fmla="*/ 202 h 214"/>
              <a:gd name="T46" fmla="*/ 55 w 234"/>
              <a:gd name="T47" fmla="*/ 137 h 214"/>
              <a:gd name="T48" fmla="*/ 116 w 234"/>
              <a:gd name="T49" fmla="*/ 71 h 214"/>
              <a:gd name="T50" fmla="*/ 116 w 234"/>
              <a:gd name="T51" fmla="*/ 141 h 214"/>
              <a:gd name="T52" fmla="*/ 186 w 234"/>
              <a:gd name="T53" fmla="*/ 141 h 214"/>
              <a:gd name="T54" fmla="*/ 121 w 234"/>
              <a:gd name="T55" fmla="*/ 202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34" h="214">
                <a:moveTo>
                  <a:pt x="186" y="54"/>
                </a:moveTo>
                <a:cubicBezTo>
                  <a:pt x="181" y="54"/>
                  <a:pt x="176" y="54"/>
                  <a:pt x="171" y="56"/>
                </a:cubicBezTo>
                <a:cubicBezTo>
                  <a:pt x="168" y="25"/>
                  <a:pt x="142" y="0"/>
                  <a:pt x="110" y="0"/>
                </a:cubicBezTo>
                <a:cubicBezTo>
                  <a:pt x="76" y="0"/>
                  <a:pt x="49" y="28"/>
                  <a:pt x="49" y="62"/>
                </a:cubicBezTo>
                <a:cubicBezTo>
                  <a:pt x="49" y="66"/>
                  <a:pt x="49" y="70"/>
                  <a:pt x="50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17" y="74"/>
                  <a:pt x="0" y="91"/>
                  <a:pt x="0" y="112"/>
                </a:cubicBezTo>
                <a:cubicBezTo>
                  <a:pt x="0" y="133"/>
                  <a:pt x="17" y="150"/>
                  <a:pt x="38" y="150"/>
                </a:cubicBezTo>
                <a:cubicBezTo>
                  <a:pt x="45" y="150"/>
                  <a:pt x="45" y="150"/>
                  <a:pt x="45" y="150"/>
                </a:cubicBezTo>
                <a:cubicBezTo>
                  <a:pt x="51" y="186"/>
                  <a:pt x="83" y="214"/>
                  <a:pt x="121" y="214"/>
                </a:cubicBezTo>
                <a:cubicBezTo>
                  <a:pt x="159" y="214"/>
                  <a:pt x="191" y="186"/>
                  <a:pt x="197" y="149"/>
                </a:cubicBezTo>
                <a:cubicBezTo>
                  <a:pt x="205" y="148"/>
                  <a:pt x="213" y="144"/>
                  <a:pt x="218" y="137"/>
                </a:cubicBezTo>
                <a:cubicBezTo>
                  <a:pt x="228" y="129"/>
                  <a:pt x="234" y="116"/>
                  <a:pt x="234" y="102"/>
                </a:cubicBezTo>
                <a:cubicBezTo>
                  <a:pt x="234" y="75"/>
                  <a:pt x="213" y="54"/>
                  <a:pt x="186" y="54"/>
                </a:cubicBezTo>
                <a:close/>
                <a:moveTo>
                  <a:pt x="182" y="132"/>
                </a:moveTo>
                <a:cubicBezTo>
                  <a:pt x="128" y="132"/>
                  <a:pt x="128" y="132"/>
                  <a:pt x="128" y="132"/>
                </a:cubicBezTo>
                <a:cubicBezTo>
                  <a:pt x="151" y="83"/>
                  <a:pt x="151" y="83"/>
                  <a:pt x="151" y="83"/>
                </a:cubicBezTo>
                <a:cubicBezTo>
                  <a:pt x="168" y="93"/>
                  <a:pt x="180" y="111"/>
                  <a:pt x="182" y="132"/>
                </a:cubicBezTo>
                <a:close/>
                <a:moveTo>
                  <a:pt x="125" y="76"/>
                </a:moveTo>
                <a:cubicBezTo>
                  <a:pt x="131" y="76"/>
                  <a:pt x="137" y="77"/>
                  <a:pt x="143" y="80"/>
                </a:cubicBezTo>
                <a:cubicBezTo>
                  <a:pt x="125" y="117"/>
                  <a:pt x="125" y="117"/>
                  <a:pt x="125" y="117"/>
                </a:cubicBezTo>
                <a:lnTo>
                  <a:pt x="125" y="76"/>
                </a:lnTo>
                <a:close/>
                <a:moveTo>
                  <a:pt x="121" y="202"/>
                </a:moveTo>
                <a:cubicBezTo>
                  <a:pt x="85" y="202"/>
                  <a:pt x="55" y="173"/>
                  <a:pt x="55" y="137"/>
                </a:cubicBezTo>
                <a:cubicBezTo>
                  <a:pt x="55" y="102"/>
                  <a:pt x="82" y="74"/>
                  <a:pt x="116" y="71"/>
                </a:cubicBezTo>
                <a:cubicBezTo>
                  <a:pt x="116" y="141"/>
                  <a:pt x="116" y="141"/>
                  <a:pt x="116" y="141"/>
                </a:cubicBezTo>
                <a:cubicBezTo>
                  <a:pt x="186" y="141"/>
                  <a:pt x="186" y="141"/>
                  <a:pt x="186" y="141"/>
                </a:cubicBezTo>
                <a:cubicBezTo>
                  <a:pt x="184" y="175"/>
                  <a:pt x="156" y="202"/>
                  <a:pt x="121" y="20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34"/>
          <p:cNvSpPr>
            <a:spLocks noEditPoints="1"/>
          </p:cNvSpPr>
          <p:nvPr/>
        </p:nvSpPr>
        <p:spPr bwMode="auto">
          <a:xfrm>
            <a:off x="6964363" y="1905000"/>
            <a:ext cx="890588" cy="771525"/>
          </a:xfrm>
          <a:custGeom>
            <a:avLst/>
            <a:gdLst>
              <a:gd name="T0" fmla="*/ 186 w 234"/>
              <a:gd name="T1" fmla="*/ 53 h 203"/>
              <a:gd name="T2" fmla="*/ 171 w 234"/>
              <a:gd name="T3" fmla="*/ 56 h 203"/>
              <a:gd name="T4" fmla="*/ 110 w 234"/>
              <a:gd name="T5" fmla="*/ 0 h 203"/>
              <a:gd name="T6" fmla="*/ 48 w 234"/>
              <a:gd name="T7" fmla="*/ 62 h 203"/>
              <a:gd name="T8" fmla="*/ 49 w 234"/>
              <a:gd name="T9" fmla="*/ 74 h 203"/>
              <a:gd name="T10" fmla="*/ 38 w 234"/>
              <a:gd name="T11" fmla="*/ 74 h 203"/>
              <a:gd name="T12" fmla="*/ 0 w 234"/>
              <a:gd name="T13" fmla="*/ 112 h 203"/>
              <a:gd name="T14" fmla="*/ 26 w 234"/>
              <a:gd name="T15" fmla="*/ 148 h 203"/>
              <a:gd name="T16" fmla="*/ 26 w 234"/>
              <a:gd name="T17" fmla="*/ 152 h 203"/>
              <a:gd name="T18" fmla="*/ 26 w 234"/>
              <a:gd name="T19" fmla="*/ 191 h 203"/>
              <a:gd name="T20" fmla="*/ 26 w 234"/>
              <a:gd name="T21" fmla="*/ 203 h 203"/>
              <a:gd name="T22" fmla="*/ 38 w 234"/>
              <a:gd name="T23" fmla="*/ 203 h 203"/>
              <a:gd name="T24" fmla="*/ 68 w 234"/>
              <a:gd name="T25" fmla="*/ 203 h 203"/>
              <a:gd name="T26" fmla="*/ 72 w 234"/>
              <a:gd name="T27" fmla="*/ 203 h 203"/>
              <a:gd name="T28" fmla="*/ 79 w 234"/>
              <a:gd name="T29" fmla="*/ 203 h 203"/>
              <a:gd name="T30" fmla="*/ 84 w 234"/>
              <a:gd name="T31" fmla="*/ 203 h 203"/>
              <a:gd name="T32" fmla="*/ 114 w 234"/>
              <a:gd name="T33" fmla="*/ 203 h 203"/>
              <a:gd name="T34" fmla="*/ 119 w 234"/>
              <a:gd name="T35" fmla="*/ 203 h 203"/>
              <a:gd name="T36" fmla="*/ 126 w 234"/>
              <a:gd name="T37" fmla="*/ 203 h 203"/>
              <a:gd name="T38" fmla="*/ 131 w 234"/>
              <a:gd name="T39" fmla="*/ 203 h 203"/>
              <a:gd name="T40" fmla="*/ 161 w 234"/>
              <a:gd name="T41" fmla="*/ 203 h 203"/>
              <a:gd name="T42" fmla="*/ 173 w 234"/>
              <a:gd name="T43" fmla="*/ 203 h 203"/>
              <a:gd name="T44" fmla="*/ 173 w 234"/>
              <a:gd name="T45" fmla="*/ 191 h 203"/>
              <a:gd name="T46" fmla="*/ 173 w 234"/>
              <a:gd name="T47" fmla="*/ 150 h 203"/>
              <a:gd name="T48" fmla="*/ 190 w 234"/>
              <a:gd name="T49" fmla="*/ 150 h 203"/>
              <a:gd name="T50" fmla="*/ 218 w 234"/>
              <a:gd name="T51" fmla="*/ 137 h 203"/>
              <a:gd name="T52" fmla="*/ 234 w 234"/>
              <a:gd name="T53" fmla="*/ 101 h 203"/>
              <a:gd name="T54" fmla="*/ 186 w 234"/>
              <a:gd name="T55" fmla="*/ 53 h 203"/>
              <a:gd name="T56" fmla="*/ 68 w 234"/>
              <a:gd name="T57" fmla="*/ 191 h 203"/>
              <a:gd name="T58" fmla="*/ 38 w 234"/>
              <a:gd name="T59" fmla="*/ 191 h 203"/>
              <a:gd name="T60" fmla="*/ 38 w 234"/>
              <a:gd name="T61" fmla="*/ 152 h 203"/>
              <a:gd name="T62" fmla="*/ 68 w 234"/>
              <a:gd name="T63" fmla="*/ 152 h 203"/>
              <a:gd name="T64" fmla="*/ 68 w 234"/>
              <a:gd name="T65" fmla="*/ 191 h 203"/>
              <a:gd name="T66" fmla="*/ 114 w 234"/>
              <a:gd name="T67" fmla="*/ 191 h 203"/>
              <a:gd name="T68" fmla="*/ 84 w 234"/>
              <a:gd name="T69" fmla="*/ 191 h 203"/>
              <a:gd name="T70" fmla="*/ 84 w 234"/>
              <a:gd name="T71" fmla="*/ 117 h 203"/>
              <a:gd name="T72" fmla="*/ 114 w 234"/>
              <a:gd name="T73" fmla="*/ 117 h 203"/>
              <a:gd name="T74" fmla="*/ 114 w 234"/>
              <a:gd name="T75" fmla="*/ 191 h 203"/>
              <a:gd name="T76" fmla="*/ 161 w 234"/>
              <a:gd name="T77" fmla="*/ 191 h 203"/>
              <a:gd name="T78" fmla="*/ 131 w 234"/>
              <a:gd name="T79" fmla="*/ 191 h 203"/>
              <a:gd name="T80" fmla="*/ 131 w 234"/>
              <a:gd name="T81" fmla="*/ 90 h 203"/>
              <a:gd name="T82" fmla="*/ 114 w 234"/>
              <a:gd name="T83" fmla="*/ 90 h 203"/>
              <a:gd name="T84" fmla="*/ 146 w 234"/>
              <a:gd name="T85" fmla="*/ 58 h 203"/>
              <a:gd name="T86" fmla="*/ 178 w 234"/>
              <a:gd name="T87" fmla="*/ 90 h 203"/>
              <a:gd name="T88" fmla="*/ 161 w 234"/>
              <a:gd name="T89" fmla="*/ 90 h 203"/>
              <a:gd name="T90" fmla="*/ 161 w 234"/>
              <a:gd name="T91" fmla="*/ 191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4" h="203">
                <a:moveTo>
                  <a:pt x="186" y="53"/>
                </a:moveTo>
                <a:cubicBezTo>
                  <a:pt x="181" y="53"/>
                  <a:pt x="176" y="54"/>
                  <a:pt x="171" y="56"/>
                </a:cubicBezTo>
                <a:cubicBezTo>
                  <a:pt x="168" y="24"/>
                  <a:pt x="142" y="0"/>
                  <a:pt x="110" y="0"/>
                </a:cubicBezTo>
                <a:cubicBezTo>
                  <a:pt x="76" y="0"/>
                  <a:pt x="48" y="28"/>
                  <a:pt x="48" y="62"/>
                </a:cubicBezTo>
                <a:cubicBezTo>
                  <a:pt x="48" y="66"/>
                  <a:pt x="49" y="70"/>
                  <a:pt x="49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17" y="74"/>
                  <a:pt x="0" y="91"/>
                  <a:pt x="0" y="112"/>
                </a:cubicBezTo>
                <a:cubicBezTo>
                  <a:pt x="0" y="128"/>
                  <a:pt x="11" y="143"/>
                  <a:pt x="26" y="148"/>
                </a:cubicBezTo>
                <a:cubicBezTo>
                  <a:pt x="26" y="152"/>
                  <a:pt x="26" y="152"/>
                  <a:pt x="26" y="152"/>
                </a:cubicBezTo>
                <a:cubicBezTo>
                  <a:pt x="26" y="191"/>
                  <a:pt x="26" y="191"/>
                  <a:pt x="26" y="191"/>
                </a:cubicBezTo>
                <a:cubicBezTo>
                  <a:pt x="26" y="203"/>
                  <a:pt x="26" y="203"/>
                  <a:pt x="26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68" y="203"/>
                  <a:pt x="68" y="203"/>
                  <a:pt x="68" y="203"/>
                </a:cubicBezTo>
                <a:cubicBezTo>
                  <a:pt x="72" y="203"/>
                  <a:pt x="72" y="203"/>
                  <a:pt x="72" y="203"/>
                </a:cubicBezTo>
                <a:cubicBezTo>
                  <a:pt x="79" y="203"/>
                  <a:pt x="79" y="203"/>
                  <a:pt x="79" y="203"/>
                </a:cubicBezTo>
                <a:cubicBezTo>
                  <a:pt x="84" y="203"/>
                  <a:pt x="84" y="203"/>
                  <a:pt x="84" y="203"/>
                </a:cubicBezTo>
                <a:cubicBezTo>
                  <a:pt x="114" y="203"/>
                  <a:pt x="114" y="203"/>
                  <a:pt x="114" y="203"/>
                </a:cubicBezTo>
                <a:cubicBezTo>
                  <a:pt x="119" y="203"/>
                  <a:pt x="119" y="203"/>
                  <a:pt x="119" y="203"/>
                </a:cubicBezTo>
                <a:cubicBezTo>
                  <a:pt x="126" y="203"/>
                  <a:pt x="126" y="203"/>
                  <a:pt x="126" y="203"/>
                </a:cubicBezTo>
                <a:cubicBezTo>
                  <a:pt x="131" y="203"/>
                  <a:pt x="131" y="203"/>
                  <a:pt x="131" y="203"/>
                </a:cubicBezTo>
                <a:cubicBezTo>
                  <a:pt x="161" y="203"/>
                  <a:pt x="161" y="203"/>
                  <a:pt x="161" y="203"/>
                </a:cubicBezTo>
                <a:cubicBezTo>
                  <a:pt x="173" y="203"/>
                  <a:pt x="173" y="203"/>
                  <a:pt x="173" y="203"/>
                </a:cubicBezTo>
                <a:cubicBezTo>
                  <a:pt x="173" y="191"/>
                  <a:pt x="173" y="191"/>
                  <a:pt x="173" y="191"/>
                </a:cubicBezTo>
                <a:cubicBezTo>
                  <a:pt x="173" y="150"/>
                  <a:pt x="173" y="150"/>
                  <a:pt x="173" y="150"/>
                </a:cubicBezTo>
                <a:cubicBezTo>
                  <a:pt x="190" y="150"/>
                  <a:pt x="190" y="150"/>
                  <a:pt x="190" y="150"/>
                </a:cubicBezTo>
                <a:cubicBezTo>
                  <a:pt x="201" y="150"/>
                  <a:pt x="211" y="145"/>
                  <a:pt x="218" y="137"/>
                </a:cubicBezTo>
                <a:cubicBezTo>
                  <a:pt x="228" y="128"/>
                  <a:pt x="234" y="116"/>
                  <a:pt x="234" y="101"/>
                </a:cubicBezTo>
                <a:cubicBezTo>
                  <a:pt x="234" y="75"/>
                  <a:pt x="212" y="53"/>
                  <a:pt x="186" y="53"/>
                </a:cubicBezTo>
                <a:close/>
                <a:moveTo>
                  <a:pt x="68" y="191"/>
                </a:moveTo>
                <a:cubicBezTo>
                  <a:pt x="38" y="191"/>
                  <a:pt x="38" y="191"/>
                  <a:pt x="38" y="191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68" y="152"/>
                  <a:pt x="68" y="152"/>
                  <a:pt x="68" y="152"/>
                </a:cubicBezTo>
                <a:lnTo>
                  <a:pt x="68" y="191"/>
                </a:lnTo>
                <a:close/>
                <a:moveTo>
                  <a:pt x="114" y="191"/>
                </a:moveTo>
                <a:cubicBezTo>
                  <a:pt x="84" y="191"/>
                  <a:pt x="84" y="191"/>
                  <a:pt x="84" y="191"/>
                </a:cubicBezTo>
                <a:cubicBezTo>
                  <a:pt x="84" y="117"/>
                  <a:pt x="84" y="117"/>
                  <a:pt x="84" y="117"/>
                </a:cubicBezTo>
                <a:cubicBezTo>
                  <a:pt x="114" y="117"/>
                  <a:pt x="114" y="117"/>
                  <a:pt x="114" y="117"/>
                </a:cubicBezTo>
                <a:lnTo>
                  <a:pt x="114" y="191"/>
                </a:lnTo>
                <a:close/>
                <a:moveTo>
                  <a:pt x="161" y="191"/>
                </a:moveTo>
                <a:cubicBezTo>
                  <a:pt x="131" y="191"/>
                  <a:pt x="131" y="191"/>
                  <a:pt x="131" y="191"/>
                </a:cubicBezTo>
                <a:cubicBezTo>
                  <a:pt x="131" y="90"/>
                  <a:pt x="131" y="90"/>
                  <a:pt x="131" y="90"/>
                </a:cubicBezTo>
                <a:cubicBezTo>
                  <a:pt x="114" y="90"/>
                  <a:pt x="114" y="90"/>
                  <a:pt x="114" y="90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78" y="90"/>
                  <a:pt x="178" y="90"/>
                  <a:pt x="178" y="90"/>
                </a:cubicBezTo>
                <a:cubicBezTo>
                  <a:pt x="161" y="90"/>
                  <a:pt x="161" y="90"/>
                  <a:pt x="161" y="90"/>
                </a:cubicBezTo>
                <a:lnTo>
                  <a:pt x="161" y="19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 56"/>
          <p:cNvSpPr/>
          <p:nvPr/>
        </p:nvSpPr>
        <p:spPr>
          <a:xfrm>
            <a:off x="3317995" y="2959755"/>
            <a:ext cx="2576171" cy="1469155"/>
          </a:xfrm>
          <a:custGeom>
            <a:avLst/>
            <a:gdLst>
              <a:gd name="connsiteX0" fmla="*/ 1586979 w 3789567"/>
              <a:gd name="connsiteY0" fmla="*/ 0 h 2161138"/>
              <a:gd name="connsiteX1" fmla="*/ 2215629 w 3789567"/>
              <a:gd name="connsiteY1" fmla="*/ 628650 h 2161138"/>
              <a:gd name="connsiteX2" fmla="*/ 2214744 w 3789567"/>
              <a:gd name="connsiteY2" fmla="*/ 637424 h 2161138"/>
              <a:gd name="connsiteX3" fmla="*/ 2261626 w 3789567"/>
              <a:gd name="connsiteY3" fmla="*/ 615553 h 2161138"/>
              <a:gd name="connsiteX4" fmla="*/ 2411535 w 3789567"/>
              <a:gd name="connsiteY4" fmla="*/ 589097 h 2161138"/>
              <a:gd name="connsiteX5" fmla="*/ 2813265 w 3789567"/>
              <a:gd name="connsiteY5" fmla="*/ 855382 h 2161138"/>
              <a:gd name="connsiteX6" fmla="*/ 2838097 w 3789567"/>
              <a:gd name="connsiteY6" fmla="*/ 935377 h 2161138"/>
              <a:gd name="connsiteX7" fmla="*/ 2886938 w 3789567"/>
              <a:gd name="connsiteY7" fmla="*/ 908867 h 2161138"/>
              <a:gd name="connsiteX8" fmla="*/ 3139841 w 3789567"/>
              <a:gd name="connsiteY8" fmla="*/ 857808 h 2161138"/>
              <a:gd name="connsiteX9" fmla="*/ 3789567 w 3789567"/>
              <a:gd name="connsiteY9" fmla="*/ 1507534 h 2161138"/>
              <a:gd name="connsiteX10" fmla="*/ 3270784 w 3789567"/>
              <a:gd name="connsiteY10" fmla="*/ 2144060 h 2161138"/>
              <a:gd name="connsiteX11" fmla="*/ 3153673 w 3789567"/>
              <a:gd name="connsiteY11" fmla="*/ 2155866 h 2161138"/>
              <a:gd name="connsiteX12" fmla="*/ 3153673 w 3789567"/>
              <a:gd name="connsiteY12" fmla="*/ 2161138 h 2161138"/>
              <a:gd name="connsiteX13" fmla="*/ 699462 w 3789567"/>
              <a:gd name="connsiteY13" fmla="*/ 2161138 h 2161138"/>
              <a:gd name="connsiteX14" fmla="*/ 699462 w 3789567"/>
              <a:gd name="connsiteY14" fmla="*/ 2154801 h 2161138"/>
              <a:gd name="connsiteX15" fmla="*/ 671659 w 3789567"/>
              <a:gd name="connsiteY15" fmla="*/ 2153397 h 2161138"/>
              <a:gd name="connsiteX16" fmla="*/ 0 w 3789567"/>
              <a:gd name="connsiteY16" fmla="*/ 1409106 h 2161138"/>
              <a:gd name="connsiteX17" fmla="*/ 748154 w 3789567"/>
              <a:gd name="connsiteY17" fmla="*/ 660952 h 2161138"/>
              <a:gd name="connsiteX18" fmla="*/ 898933 w 3789567"/>
              <a:gd name="connsiteY18" fmla="*/ 676152 h 2161138"/>
              <a:gd name="connsiteX19" fmla="*/ 965191 w 3789567"/>
              <a:gd name="connsiteY19" fmla="*/ 696719 h 2161138"/>
              <a:gd name="connsiteX20" fmla="*/ 958329 w 3789567"/>
              <a:gd name="connsiteY20" fmla="*/ 628650 h 2161138"/>
              <a:gd name="connsiteX21" fmla="*/ 1586979 w 3789567"/>
              <a:gd name="connsiteY21" fmla="*/ 0 h 21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89567" h="2161138">
                <a:moveTo>
                  <a:pt x="1586979" y="0"/>
                </a:moveTo>
                <a:cubicBezTo>
                  <a:pt x="1934173" y="0"/>
                  <a:pt x="2215629" y="281456"/>
                  <a:pt x="2215629" y="628650"/>
                </a:cubicBezTo>
                <a:lnTo>
                  <a:pt x="2214744" y="637424"/>
                </a:lnTo>
                <a:lnTo>
                  <a:pt x="2261626" y="615553"/>
                </a:lnTo>
                <a:cubicBezTo>
                  <a:pt x="2308370" y="598438"/>
                  <a:pt x="2358862" y="589097"/>
                  <a:pt x="2411535" y="589097"/>
                </a:cubicBezTo>
                <a:cubicBezTo>
                  <a:pt x="2592129" y="589097"/>
                  <a:pt x="2747078" y="698898"/>
                  <a:pt x="2813265" y="855382"/>
                </a:cubicBezTo>
                <a:lnTo>
                  <a:pt x="2838097" y="935377"/>
                </a:lnTo>
                <a:lnTo>
                  <a:pt x="2886938" y="908867"/>
                </a:lnTo>
                <a:cubicBezTo>
                  <a:pt x="2964670" y="875989"/>
                  <a:pt x="3050133" y="857808"/>
                  <a:pt x="3139841" y="857808"/>
                </a:cubicBezTo>
                <a:cubicBezTo>
                  <a:pt x="3498675" y="857808"/>
                  <a:pt x="3789567" y="1148700"/>
                  <a:pt x="3789567" y="1507534"/>
                </a:cubicBezTo>
                <a:cubicBezTo>
                  <a:pt x="3789567" y="1821514"/>
                  <a:pt x="3566853" y="2083476"/>
                  <a:pt x="3270784" y="2144060"/>
                </a:cubicBezTo>
                <a:lnTo>
                  <a:pt x="3153673" y="2155866"/>
                </a:lnTo>
                <a:lnTo>
                  <a:pt x="3153673" y="2161138"/>
                </a:lnTo>
                <a:lnTo>
                  <a:pt x="699462" y="2161138"/>
                </a:lnTo>
                <a:lnTo>
                  <a:pt x="699462" y="2154801"/>
                </a:lnTo>
                <a:lnTo>
                  <a:pt x="671659" y="2153397"/>
                </a:lnTo>
                <a:cubicBezTo>
                  <a:pt x="294398" y="2115085"/>
                  <a:pt x="0" y="1796476"/>
                  <a:pt x="0" y="1409106"/>
                </a:cubicBezTo>
                <a:cubicBezTo>
                  <a:pt x="0" y="995912"/>
                  <a:pt x="334960" y="660952"/>
                  <a:pt x="748154" y="660952"/>
                </a:cubicBezTo>
                <a:cubicBezTo>
                  <a:pt x="799803" y="660952"/>
                  <a:pt x="850230" y="666186"/>
                  <a:pt x="898933" y="676152"/>
                </a:cubicBezTo>
                <a:lnTo>
                  <a:pt x="965191" y="696719"/>
                </a:lnTo>
                <a:lnTo>
                  <a:pt x="958329" y="628650"/>
                </a:lnTo>
                <a:cubicBezTo>
                  <a:pt x="958329" y="281456"/>
                  <a:pt x="1239785" y="0"/>
                  <a:pt x="1586979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同心圆 6"/>
          <p:cNvSpPr/>
          <p:nvPr/>
        </p:nvSpPr>
        <p:spPr>
          <a:xfrm>
            <a:off x="3049952" y="2182574"/>
            <a:ext cx="3187495" cy="3187495"/>
          </a:xfrm>
          <a:prstGeom prst="donut">
            <a:avLst>
              <a:gd name="adj" fmla="val 30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云计算的历史坐标与发展方向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4950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云格（</a:t>
            </a:r>
            <a:r>
              <a:rPr lang="en-US" altLang="zh-CN" sz="2400" b="1">
                <a:solidFill>
                  <a:schemeClr val="accent6"/>
                </a:solidFill>
              </a:rPr>
              <a:t>Gloud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r>
              <a:rPr lang="en-US" altLang="zh-CN" sz="2400" b="1">
                <a:solidFill>
                  <a:schemeClr val="accent6"/>
                </a:solidFill>
              </a:rPr>
              <a:t>——</a:t>
            </a:r>
            <a:r>
              <a:rPr lang="zh-CN" altLang="en-US" sz="2400" b="1">
                <a:solidFill>
                  <a:schemeClr val="accent6"/>
                </a:solidFill>
              </a:rPr>
              <a:t>云计算的未来 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椭圆 2"/>
          <p:cNvSpPr/>
          <p:nvPr/>
        </p:nvSpPr>
        <p:spPr>
          <a:xfrm>
            <a:off x="4264382" y="1797804"/>
            <a:ext cx="615235" cy="61523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402625" y="2182574"/>
            <a:ext cx="615235" cy="61523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929829" y="3157895"/>
            <a:ext cx="615235" cy="61523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776020" y="4248071"/>
            <a:ext cx="615235" cy="61523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062465" y="4979591"/>
            <a:ext cx="615235" cy="61523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888152" y="5086271"/>
            <a:ext cx="615235" cy="61523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946375" y="4318627"/>
            <a:ext cx="615235" cy="61523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720019" y="3241850"/>
            <a:ext cx="615235" cy="61523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238753" y="2201943"/>
            <a:ext cx="615235" cy="61523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922526" y="1490027"/>
            <a:ext cx="1298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Web</a:t>
            </a:r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应用服务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4047" y="2310633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语义解释服务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48584" y="3311623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企业管理服务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498464" y="440179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电子商务服务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76356" y="513321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协作</a:t>
            </a:r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服务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23050" y="524135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数据管理服务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72580" y="447235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存储服务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84931" y="3395578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数据处理服务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30674" y="231063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高性能计算服务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188037" y="2731326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高性能计算设施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573956" y="237443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数据中心设施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649044" y="462594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高效</a:t>
            </a:r>
            <a:r>
              <a:rPr lang="zh-CN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性能</a:t>
            </a:r>
            <a:endParaRPr lang="en-US" altLang="zh-CN" sz="12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zh-CN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计算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设施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77531" y="471383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数据中心设施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0" t="24480" r="30364" b="36027"/>
          <a:stretch>
            <a:fillRect/>
          </a:stretch>
        </p:blipFill>
        <p:spPr>
          <a:xfrm>
            <a:off x="3375466" y="2941355"/>
            <a:ext cx="742950" cy="762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0" t="24480" r="30364" b="36027"/>
          <a:stretch>
            <a:fillRect/>
          </a:stretch>
        </p:blipFill>
        <p:spPr>
          <a:xfrm>
            <a:off x="4661422" y="2536194"/>
            <a:ext cx="742950" cy="762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0" t="24480" r="30364" b="36027"/>
          <a:stretch>
            <a:fillRect/>
          </a:stretch>
        </p:blipFill>
        <p:spPr>
          <a:xfrm>
            <a:off x="3677678" y="3843646"/>
            <a:ext cx="742950" cy="7620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0" t="24480" r="30364" b="36027"/>
          <a:stretch>
            <a:fillRect/>
          </a:stretch>
        </p:blipFill>
        <p:spPr>
          <a:xfrm>
            <a:off x="4819619" y="4059732"/>
            <a:ext cx="742950" cy="762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14" y="3421349"/>
            <a:ext cx="370332" cy="570839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5029511" y="344813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服务目录和</a:t>
            </a:r>
            <a:endParaRPr lang="en-US" altLang="zh-CN" sz="12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zh-CN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管理设施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0" name="直接箭头连接符 39"/>
          <p:cNvCxnSpPr>
            <a:stCxn id="34" idx="0"/>
          </p:cNvCxnSpPr>
          <p:nvPr/>
        </p:nvCxnSpPr>
        <p:spPr>
          <a:xfrm flipV="1">
            <a:off x="4900180" y="3213443"/>
            <a:ext cx="28677" cy="20790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endCxn id="26" idx="3"/>
          </p:cNvCxnSpPr>
          <p:nvPr/>
        </p:nvCxnSpPr>
        <p:spPr>
          <a:xfrm flipH="1" flipV="1">
            <a:off x="4118416" y="3322355"/>
            <a:ext cx="543006" cy="265667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6" idx="3"/>
          </p:cNvCxnSpPr>
          <p:nvPr/>
        </p:nvCxnSpPr>
        <p:spPr>
          <a:xfrm flipH="1">
            <a:off x="4420628" y="3986863"/>
            <a:ext cx="294386" cy="237783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5008838" y="3915936"/>
            <a:ext cx="119116" cy="240374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3567864" y="3641219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smtClean="0">
                <a:solidFill>
                  <a:schemeClr val="bg1">
                    <a:lumMod val="65000"/>
                  </a:schemeClr>
                </a:solidFill>
              </a:rPr>
              <a:t>Gloud</a:t>
            </a:r>
            <a:r>
              <a:rPr lang="zh-CN" altLang="en-US" sz="1400" b="1" smtClean="0">
                <a:solidFill>
                  <a:schemeClr val="bg1">
                    <a:lumMod val="65000"/>
                  </a:schemeClr>
                </a:solidFill>
              </a:rPr>
              <a:t>环境</a:t>
            </a:r>
            <a:endParaRPr lang="zh-CN" altLang="en-US" sz="1400" b="1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4073" y="1874542"/>
            <a:ext cx="8184640" cy="439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1</a:t>
            </a:r>
            <a:r>
              <a:rPr lang="zh-CN" altLang="en-US" sz="2100" spc="225">
                <a:solidFill>
                  <a:prstClr val="white"/>
                </a:solidFill>
              </a:rPr>
              <a:t>．查阅资料，列举其他商业云计算解决方案的应用场景。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2</a:t>
            </a:r>
            <a:r>
              <a:rPr lang="zh-CN" altLang="en-US" sz="2100" spc="225">
                <a:solidFill>
                  <a:prstClr val="white"/>
                </a:solidFill>
              </a:rPr>
              <a:t>．用图形方式描述</a:t>
            </a:r>
            <a:r>
              <a:rPr lang="en-US" altLang="zh-CN" sz="2100" spc="225">
                <a:solidFill>
                  <a:prstClr val="white"/>
                </a:solidFill>
              </a:rPr>
              <a:t>Google</a:t>
            </a:r>
            <a:r>
              <a:rPr lang="zh-CN" altLang="en-US" sz="2100" spc="225">
                <a:solidFill>
                  <a:prstClr val="white"/>
                </a:solidFill>
              </a:rPr>
              <a:t>、</a:t>
            </a:r>
            <a:r>
              <a:rPr lang="en-US" altLang="zh-CN" sz="2100" spc="225">
                <a:solidFill>
                  <a:prstClr val="white"/>
                </a:solidFill>
              </a:rPr>
              <a:t>Amazon</a:t>
            </a:r>
            <a:r>
              <a:rPr lang="zh-CN" altLang="en-US" sz="2100" spc="225">
                <a:solidFill>
                  <a:prstClr val="white"/>
                </a:solidFill>
              </a:rPr>
              <a:t>、微软和</a:t>
            </a:r>
            <a:r>
              <a:rPr lang="en-US" altLang="zh-CN" sz="2100" spc="225">
                <a:solidFill>
                  <a:prstClr val="white"/>
                </a:solidFill>
              </a:rPr>
              <a:t>VMware</a:t>
            </a:r>
            <a:r>
              <a:rPr lang="zh-CN" altLang="en-US" sz="2100" spc="225">
                <a:solidFill>
                  <a:prstClr val="white"/>
                </a:solidFill>
              </a:rPr>
              <a:t>云计算平台的体系结构。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3</a:t>
            </a:r>
            <a:r>
              <a:rPr lang="zh-CN" altLang="en-US" sz="2100" spc="225">
                <a:solidFill>
                  <a:prstClr val="white"/>
                </a:solidFill>
              </a:rPr>
              <a:t>．比较</a:t>
            </a:r>
            <a:r>
              <a:rPr lang="en-US" altLang="zh-CN" sz="2100" spc="225">
                <a:solidFill>
                  <a:prstClr val="white"/>
                </a:solidFill>
              </a:rPr>
              <a:t>Hadoop</a:t>
            </a:r>
            <a:r>
              <a:rPr lang="zh-CN" altLang="en-US" sz="2100" spc="225">
                <a:solidFill>
                  <a:prstClr val="white"/>
                </a:solidFill>
              </a:rPr>
              <a:t>与</a:t>
            </a:r>
            <a:r>
              <a:rPr lang="en-US" altLang="zh-CN" sz="2100" spc="225">
                <a:solidFill>
                  <a:prstClr val="white"/>
                </a:solidFill>
              </a:rPr>
              <a:t>Spark</a:t>
            </a:r>
            <a:r>
              <a:rPr lang="zh-CN" altLang="en-US" sz="2100" spc="225">
                <a:solidFill>
                  <a:prstClr val="white"/>
                </a:solidFill>
              </a:rPr>
              <a:t>的异同，以及</a:t>
            </a:r>
            <a:r>
              <a:rPr lang="en-US" altLang="zh-CN" sz="2100" spc="225">
                <a:solidFill>
                  <a:prstClr val="white"/>
                </a:solidFill>
              </a:rPr>
              <a:t>Docker</a:t>
            </a:r>
            <a:r>
              <a:rPr lang="zh-CN" altLang="en-US" sz="2100" spc="225">
                <a:solidFill>
                  <a:prstClr val="white"/>
                </a:solidFill>
              </a:rPr>
              <a:t>与</a:t>
            </a:r>
            <a:r>
              <a:rPr lang="en-US" altLang="zh-CN" sz="2100" spc="225">
                <a:solidFill>
                  <a:prstClr val="white"/>
                </a:solidFill>
              </a:rPr>
              <a:t>OpenStack</a:t>
            </a:r>
            <a:r>
              <a:rPr lang="zh-CN" altLang="en-US" sz="2100" spc="225">
                <a:solidFill>
                  <a:prstClr val="white"/>
                </a:solidFill>
              </a:rPr>
              <a:t>的异同。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4</a:t>
            </a:r>
            <a:r>
              <a:rPr lang="zh-CN" altLang="en-US" sz="2100" spc="225">
                <a:solidFill>
                  <a:prstClr val="white"/>
                </a:solidFill>
              </a:rPr>
              <a:t>．以“体系结构”为比较点，在表</a:t>
            </a:r>
            <a:r>
              <a:rPr lang="en-US" altLang="zh-CN" sz="2100" spc="225">
                <a:solidFill>
                  <a:prstClr val="white"/>
                </a:solidFill>
              </a:rPr>
              <a:t>12-5</a:t>
            </a:r>
            <a:r>
              <a:rPr lang="zh-CN" altLang="en-US" sz="2100" spc="225">
                <a:solidFill>
                  <a:prstClr val="white"/>
                </a:solidFill>
              </a:rPr>
              <a:t>的基础上完善</a:t>
            </a:r>
            <a:r>
              <a:rPr lang="en-US" altLang="zh-CN" sz="2100" spc="225">
                <a:solidFill>
                  <a:prstClr val="white"/>
                </a:solidFill>
              </a:rPr>
              <a:t>12.2</a:t>
            </a:r>
            <a:r>
              <a:rPr lang="zh-CN" altLang="en-US" sz="2100" spc="225">
                <a:solidFill>
                  <a:prstClr val="white"/>
                </a:solidFill>
              </a:rPr>
              <a:t>节中关于主流开源云计算平台的对比。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5</a:t>
            </a:r>
            <a:r>
              <a:rPr lang="zh-CN" altLang="en-US" sz="2100" spc="225">
                <a:solidFill>
                  <a:prstClr val="white"/>
                </a:solidFill>
              </a:rPr>
              <a:t>．查阅资料，简单描述一个适于“云格”技术思路解决问题的领域或场景。</a:t>
            </a:r>
            <a:endParaRPr lang="zh-CN" altLang="en-US" sz="2100" spc="225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4072" y="899209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501536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64073" y="1583531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2003124" y="3836384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4860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398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2807094"/>
            <a:ext cx="5693399" cy="433570"/>
            <a:chOff x="2875069" y="1514307"/>
            <a:chExt cx="5693399" cy="394154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515693"/>
              <a:ext cx="4934364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12.1  </a:t>
              </a:r>
              <a:r>
                <a:rPr lang="zh-CN" altLang="en-US" sz="2100" spc="225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主流商业云计算解决方案比较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3473420"/>
            <a:ext cx="5693399" cy="433620"/>
            <a:chOff x="2875069" y="1970869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4338047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12.2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主流开源云计算系统比较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4139797"/>
            <a:ext cx="5693399" cy="433620"/>
            <a:chOff x="2875069" y="2436473"/>
            <a:chExt cx="5693399" cy="394200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5618850" cy="377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12.3  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云计算的历史坐标与发展方向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24161" y="4555551"/>
            <a:ext cx="8864590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12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8991" y="2245935"/>
            <a:ext cx="73917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4776" y="306501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12.1.1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应用场景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776" y="355095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使用流程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4776" y="452284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12.1.4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实现技术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466969" y="3192795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2724776" y="5008795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12.1.5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核心业务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24776" y="403690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12.1.3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体系结构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95288" y="1041500"/>
          <a:ext cx="8380411" cy="5060996"/>
        </p:xfrm>
        <a:graphic>
          <a:graphicData uri="http://schemas.openxmlformats.org/drawingml/2006/table">
            <a:tbl>
              <a:tblPr firstRow="1" firstCol="1" bandCol="1">
                <a:tableStyleId>{9D7B26C5-4107-4FEC-AEDC-1716B250A1EF}</a:tableStyleId>
              </a:tblPr>
              <a:tblGrid>
                <a:gridCol w="1597154"/>
                <a:gridCol w="1432483"/>
                <a:gridCol w="1802454"/>
                <a:gridCol w="1773632"/>
                <a:gridCol w="1774688"/>
              </a:tblGrid>
              <a:tr h="302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Google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Amazon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微软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VMware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</a:tr>
              <a:tr h="302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提供的服务类型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PaaS, SaaS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IaaS, PaaS, SaaS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IaaS, PaaS, SaaS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IaaS, PaaS, SaaS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服务间的关联度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所有服务被捆绑在一起，耦合度高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可以任意选择服务组合，耦合度低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可以任意选择服务组合，耦合度低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可以任意选择服务组合，耦合度低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虚拟化技术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未使用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Xen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Hyper-V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ESX Server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运行环境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Google</a:t>
                      </a: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提供的环境，位于云端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 spc="-3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Amazon</a:t>
                      </a:r>
                      <a:r>
                        <a:rPr lang="zh-CN" sz="1100" kern="500" spc="-3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平台，位于云端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位于云端或本地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位于云端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支持的编程语言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Python, Java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多种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多种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多种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使用限制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最多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最少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实现功能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最少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最多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较多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计费方式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 spc="-1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有免费部分和收费项目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按实际使用量付费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按实际使用量付费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按实际使用量付费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5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可扩展性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自动扩充所需资源并进行负载均衡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需要手动或通过编程自动地增加所需的虚拟机数量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需要手动或通过编程自动地增加所需的虚拟机数量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需要手动或通过编程自动地增加所需的虚拟机数量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0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500" spc="-3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不同应用间的隔离</a:t>
                      </a:r>
                      <a:endParaRPr lang="zh-CN" sz="14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通过沙盒来实现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通过将不同的应用运行在不同的虚拟机上来实现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通过将不同的应用运行在不同的虚拟机上来实现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100" kern="5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通过将不同的应用运行在不同的虚拟机上来实现</a:t>
                      </a:r>
                      <a:endParaRPr lang="zh-CN" sz="1100" kern="5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3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58991" y="2245935"/>
            <a:ext cx="73917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4776" y="306501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12.1.1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应用场景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776" y="355095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12.1.2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使用流程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24776" y="4522849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12.1.4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实现技术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466969" y="3678740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2724776" y="5008795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12.1.5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核心业务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24776" y="4036904"/>
            <a:ext cx="25314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12.1.3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体系结构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4049" y="2431015"/>
            <a:ext cx="2619237" cy="30008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04049" y="1520098"/>
            <a:ext cx="8265884" cy="4296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使用流程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425648" y="1535977"/>
            <a:ext cx="3491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Google App Engine</a:t>
            </a:r>
            <a:r>
              <a:rPr lang="zh-CN" altLang="en-US">
                <a:solidFill>
                  <a:schemeClr val="bg1"/>
                </a:solidFill>
              </a:rPr>
              <a:t>的使用流程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t="17588" b="11879"/>
          <a:stretch>
            <a:fillRect/>
          </a:stretch>
        </p:blipFill>
        <p:spPr>
          <a:xfrm>
            <a:off x="455663" y="3529329"/>
            <a:ext cx="2516008" cy="80419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074900" y="2431015"/>
            <a:ext cx="559503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注册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Google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账户，填写注册信息，登录。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创建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Google App Engine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应用，通过手机号码完成验证，填写应用的详细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信息。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下载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 Engine SDK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Java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语言在本地开发应用程序，并完成本地调试。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将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程序上传到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Google App Engine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后运行。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04049" y="2431015"/>
            <a:ext cx="2619237" cy="30008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Rectangle 2_1"/>
          <p:cNvSpPr/>
          <p:nvPr/>
        </p:nvSpPr>
        <p:spPr>
          <a:xfrm>
            <a:off x="199435" y="96020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主流商业云计算解决方案比较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使用流程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404049" y="1520098"/>
            <a:ext cx="8265884" cy="4296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25648" y="1535977"/>
            <a:ext cx="283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Amazon AWS</a:t>
            </a:r>
            <a:r>
              <a:rPr lang="zh-CN" altLang="en-US">
                <a:solidFill>
                  <a:schemeClr val="bg1"/>
                </a:solidFill>
              </a:rPr>
              <a:t>的使用流程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2" y="3486474"/>
            <a:ext cx="2442869" cy="88990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11469" y="2440106"/>
            <a:ext cx="562063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注册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亚马逊账户，填写注册信息，登录。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根据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需要选择需要的服务进行注册，填写相关信息，完成服务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配置。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上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传应用程序或待处理数据，有时需要按要求上传附加程序。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运行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服务，直至获取结果。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停止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使用，根据实际使用量支付相关费用。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6981</Words>
  <Application>WPS 演示</Application>
  <PresentationFormat>全屏显示(4:3)</PresentationFormat>
  <Paragraphs>1031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Times New Roman</vt:lpstr>
      <vt:lpstr>Arial Unicode MS</vt:lpstr>
      <vt:lpstr>Calibri</vt:lpstr>
      <vt:lpstr>Symbol</vt:lpstr>
      <vt:lpstr>Wingdings</vt:lpstr>
      <vt:lpstr>方正粗黑宋简体</vt:lpstr>
      <vt:lpstr>Symbol</vt:lpstr>
      <vt:lpstr>方正粗黑宋简体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435</cp:revision>
  <dcterms:created xsi:type="dcterms:W3CDTF">2015-10-22T05:46:00Z</dcterms:created>
  <dcterms:modified xsi:type="dcterms:W3CDTF">2021-03-17T01:58:34Z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