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86" r:id="rId2"/>
  </p:sldMasterIdLst>
  <p:notesMasterIdLst>
    <p:notesMasterId r:id="rId43"/>
  </p:notesMasterIdLst>
  <p:sldIdLst>
    <p:sldId id="303" r:id="rId3"/>
    <p:sldId id="304" r:id="rId4"/>
    <p:sldId id="305" r:id="rId5"/>
    <p:sldId id="322" r:id="rId6"/>
    <p:sldId id="349" r:id="rId7"/>
    <p:sldId id="398" r:id="rId8"/>
    <p:sldId id="399" r:id="rId9"/>
    <p:sldId id="381" r:id="rId10"/>
    <p:sldId id="397" r:id="rId11"/>
    <p:sldId id="382" r:id="rId12"/>
    <p:sldId id="419" r:id="rId13"/>
    <p:sldId id="396" r:id="rId14"/>
    <p:sldId id="383" r:id="rId15"/>
    <p:sldId id="395" r:id="rId16"/>
    <p:sldId id="401" r:id="rId17"/>
    <p:sldId id="384" r:id="rId18"/>
    <p:sldId id="402" r:id="rId19"/>
    <p:sldId id="404" r:id="rId20"/>
    <p:sldId id="385" r:id="rId21"/>
    <p:sldId id="392" r:id="rId22"/>
    <p:sldId id="405" r:id="rId23"/>
    <p:sldId id="406" r:id="rId24"/>
    <p:sldId id="408" r:id="rId25"/>
    <p:sldId id="409" r:id="rId26"/>
    <p:sldId id="410" r:id="rId27"/>
    <p:sldId id="411" r:id="rId28"/>
    <p:sldId id="414" r:id="rId29"/>
    <p:sldId id="415" r:id="rId30"/>
    <p:sldId id="416" r:id="rId31"/>
    <p:sldId id="417" r:id="rId32"/>
    <p:sldId id="420" r:id="rId33"/>
    <p:sldId id="288" r:id="rId34"/>
    <p:sldId id="421" r:id="rId35"/>
    <p:sldId id="422" r:id="rId36"/>
    <p:sldId id="423" r:id="rId37"/>
    <p:sldId id="424" r:id="rId38"/>
    <p:sldId id="425" r:id="rId39"/>
    <p:sldId id="426" r:id="rId40"/>
    <p:sldId id="427" r:id="rId41"/>
    <p:sldId id="312" r:id="rId4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81" userDrawn="1">
          <p15:clr>
            <a:srgbClr val="A4A3A4"/>
          </p15:clr>
        </p15:guide>
        <p15:guide id="4" orient="horz" pos="7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93D2"/>
    <a:srgbClr val="A9D18E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35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2004" y="108"/>
      </p:cViewPr>
      <p:guideLst>
        <p:guide orient="horz" pos="504"/>
        <p:guide pos="2880"/>
        <p:guide pos="181"/>
        <p:guide orient="horz" pos="79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58B0-A32B-40E1-9214-4FAA4A031E56}" type="datetimeFigureOut">
              <a:rPr lang="zh-CN" altLang="en-US" smtClean="0"/>
              <a:t>2015/12/30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A65BA-B9FA-4A5C-BA05-B674235F78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30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563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73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79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594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000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116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533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381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075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922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444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>
                <a:solidFill>
                  <a:prstClr val="black"/>
                </a:solidFill>
              </a:rPr>
              <a:pPr/>
              <a:t>37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00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8489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977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830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169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79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324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067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/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/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2628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4451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"/>
            <a:ext cx="9156701" cy="6857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7757" t="21720" r="17935" b="22029"/>
          <a:stretch/>
        </p:blipFill>
        <p:spPr>
          <a:xfrm>
            <a:off x="-19050" y="-932"/>
            <a:ext cx="9194800" cy="68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90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8082" t="22171" r="17776" b="21733"/>
          <a:stretch/>
        </p:blipFill>
        <p:spPr>
          <a:xfrm>
            <a:off x="-25401" y="-1"/>
            <a:ext cx="9194801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58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27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28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i="1" dirty="0">
                <a:solidFill>
                  <a:prstClr val="white">
                    <a:lumMod val="65000"/>
                  </a:prstClr>
                </a:solidFill>
              </a:rPr>
              <a:t>of</a:t>
            </a:r>
            <a:endParaRPr lang="es-ES" sz="1200" b="1" i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6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dirty="0" smtClean="0">
                <a:solidFill>
                  <a:prstClr val="white">
                    <a:lumMod val="50000"/>
                  </a:prstClr>
                </a:solidFill>
              </a:rPr>
              <a:t>40</a:t>
            </a:r>
            <a:endParaRPr lang="es-ES" sz="12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7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4" name="文本框 23"/>
          <p:cNvSpPr txBox="1"/>
          <p:nvPr userDrawn="1"/>
        </p:nvSpPr>
        <p:spPr>
          <a:xfrm>
            <a:off x="6500813" y="234392"/>
            <a:ext cx="25731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第三版配套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课件</a:t>
            </a:r>
          </a:p>
        </p:txBody>
      </p:sp>
    </p:spTree>
    <p:extLst>
      <p:ext uri="{BB962C8B-B14F-4D97-AF65-F5344CB8AC3E}">
        <p14:creationId xmlns:p14="http://schemas.microsoft.com/office/powerpoint/2010/main" val="273172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165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4E241F-D2F4-4B3A-952F-D6E7DF06C30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47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6"/>
          <a:srcRect l="21260" t="21585" r="16858" b="21466"/>
          <a:stretch/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27 Imagen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8 Imagen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3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40</a:t>
            </a:r>
            <a:endParaRPr lang="es-E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0" name="任意多边形 19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3" name="文本框 22"/>
          <p:cNvSpPr txBox="1"/>
          <p:nvPr userDrawn="1"/>
        </p:nvSpPr>
        <p:spPr>
          <a:xfrm>
            <a:off x="6500813" y="234392"/>
            <a:ext cx="25731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第三版配套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课件</a:t>
            </a:r>
          </a:p>
        </p:txBody>
      </p:sp>
    </p:spTree>
    <p:extLst>
      <p:ext uri="{BB962C8B-B14F-4D97-AF65-F5344CB8AC3E}">
        <p14:creationId xmlns:p14="http://schemas.microsoft.com/office/powerpoint/2010/main" val="132450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82" r:id="rId2"/>
    <p:sldLayoutId id="2147483684" r:id="rId3"/>
    <p:sldLayoutId id="214748368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1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711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jpg"/><Relationship Id="rId2" Type="http://schemas.openxmlformats.org/officeDocument/2006/relationships/hyperlink" Target="http://www.chinacloud.cn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hinacloud.cn/list.aspx?cid=20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://weidian.com/item.html?itemID=1469775685&amp;p=-1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thebigdata.cn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chinacloud.cn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wanwuyun.com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envicloud.cn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tor.cn/hadoop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chinacloud.cn/show.aspx?id=3640&amp;cid=50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>
              <a:spLocks/>
            </p:cNvSpPr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>
              <a:spLocks/>
            </p:cNvSpPr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>
              <a:spLocks/>
            </p:cNvSpPr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>
              <a:spLocks/>
            </p:cNvSpPr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>
              <a:spLocks/>
            </p:cNvSpPr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>
              <a:spLocks/>
            </p:cNvSpPr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>
              <a:spLocks/>
            </p:cNvSpPr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>
              <a:spLocks/>
            </p:cNvSpPr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>
              <a:spLocks/>
            </p:cNvSpPr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>
              <a:spLocks/>
            </p:cNvSpPr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>
              <a:spLocks/>
            </p:cNvSpPr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>
              <a:spLocks/>
            </p:cNvSpPr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>
              <a:spLocks/>
            </p:cNvSpPr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>
              <a:spLocks/>
            </p:cNvSpPr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>
              <a:spLocks/>
            </p:cNvSpPr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>
              <a:spLocks/>
            </p:cNvSpPr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>
              <a:spLocks/>
            </p:cNvSpPr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>
              <a:spLocks/>
            </p:cNvSpPr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>
              <a:spLocks/>
            </p:cNvSpPr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>
              <a:spLocks/>
            </p:cNvSpPr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>
              <a:spLocks/>
            </p:cNvSpPr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>
              <a:spLocks/>
            </p:cNvSpPr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>
              <a:spLocks/>
            </p:cNvSpPr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>
              <a:spLocks/>
            </p:cNvSpPr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>
              <a:spLocks/>
            </p:cNvSpPr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>
              <a:spLocks/>
            </p:cNvSpPr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>
              <a:spLocks/>
            </p:cNvSpPr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>
              <a:spLocks/>
            </p:cNvSpPr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>
              <a:spLocks/>
            </p:cNvSpPr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>
              <a:spLocks/>
            </p:cNvSpPr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>
              <a:spLocks/>
            </p:cNvSpPr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>
              <a:spLocks/>
            </p:cNvSpPr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>
              <a:spLocks/>
            </p:cNvSpPr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>
              <a:spLocks/>
            </p:cNvSpPr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>
              <a:spLocks/>
            </p:cNvSpPr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>
              <a:spLocks/>
            </p:cNvSpPr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>
              <a:spLocks/>
            </p:cNvSpPr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>
              <a:spLocks/>
            </p:cNvSpPr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>
              <a:spLocks/>
            </p:cNvSpPr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>
              <a:spLocks/>
            </p:cNvSpPr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>
              <a:spLocks/>
            </p:cNvSpPr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>
              <a:spLocks/>
            </p:cNvSpPr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>
              <a:spLocks/>
            </p:cNvSpPr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>
              <a:spLocks/>
            </p:cNvSpPr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>
              <a:spLocks/>
            </p:cNvSpPr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>
              <a:spLocks/>
            </p:cNvSpPr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>
              <a:spLocks/>
            </p:cNvSpPr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>
              <a:spLocks/>
            </p:cNvSpPr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>
              <a:spLocks/>
            </p:cNvSpPr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>
              <a:spLocks/>
            </p:cNvSpPr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>
              <a:spLocks/>
            </p:cNvSpPr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>
              <a:spLocks/>
            </p:cNvSpPr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>
              <a:spLocks/>
            </p:cNvSpPr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>
              <a:spLocks/>
            </p:cNvSpPr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>
              <a:spLocks/>
            </p:cNvSpPr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>
              <a:spLocks/>
            </p:cNvSpPr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>
              <a:spLocks/>
            </p:cNvSpPr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>
              <a:spLocks/>
            </p:cNvSpPr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>
              <a:spLocks/>
            </p:cNvSpPr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>
              <a:spLocks/>
            </p:cNvSpPr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>
              <a:spLocks/>
            </p:cNvSpPr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>
              <a:spLocks/>
            </p:cNvSpPr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>
              <a:spLocks/>
            </p:cNvSpPr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>
              <a:spLocks/>
            </p:cNvSpPr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>
              <a:spLocks/>
            </p:cNvSpPr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>
              <a:spLocks/>
            </p:cNvSpPr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>
              <a:spLocks/>
            </p:cNvSpPr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>
              <a:spLocks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>
              <a:spLocks/>
            </p:cNvSpPr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>
              <a:spLocks/>
            </p:cNvSpPr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>
              <a:spLocks/>
            </p:cNvSpPr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>
              <a:spLocks/>
            </p:cNvSpPr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>
              <a:spLocks/>
            </p:cNvSpPr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>
              <a:spLocks/>
            </p:cNvSpPr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>
              <a:spLocks/>
            </p:cNvSpPr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>
              <a:spLocks/>
            </p:cNvSpPr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>
              <a:spLocks/>
            </p:cNvSpPr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>
              <a:spLocks/>
            </p:cNvSpPr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>
              <a:spLocks/>
            </p:cNvSpPr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>
              <a:spLocks/>
            </p:cNvSpPr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>
              <a:spLocks/>
            </p:cNvSpPr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>
              <a:spLocks/>
            </p:cNvSpPr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>
              <a:spLocks/>
            </p:cNvSpPr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>
              <a:spLocks/>
            </p:cNvSpPr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>
              <a:spLocks/>
            </p:cNvSpPr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>
              <a:spLocks/>
            </p:cNvSpPr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>
              <a:spLocks/>
            </p:cNvSpPr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>
              <a:spLocks/>
            </p:cNvSpPr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>
              <a:spLocks/>
            </p:cNvSpPr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>
              <a:spLocks/>
            </p:cNvSpPr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>
              <a:spLocks/>
            </p:cNvSpPr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>
              <a:spLocks/>
            </p:cNvSpPr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>
              <a:spLocks/>
            </p:cNvSpPr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>
              <a:spLocks/>
            </p:cNvSpPr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>
              <a:spLocks/>
            </p:cNvSpPr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>
              <a:spLocks/>
            </p:cNvSpPr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>
              <a:spLocks/>
            </p:cNvSpPr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>
              <a:spLocks/>
            </p:cNvSpPr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>
              <a:spLocks/>
            </p:cNvSpPr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>
              <a:spLocks/>
            </p:cNvSpPr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>
              <a:spLocks/>
            </p:cNvSpPr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>
              <a:spLocks/>
            </p:cNvSpPr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>
              <a:spLocks/>
            </p:cNvSpPr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>
              <a:spLocks/>
            </p:cNvSpPr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>
              <a:spLocks/>
            </p:cNvSpPr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>
              <a:spLocks/>
            </p:cNvSpPr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>
              <a:spLocks/>
            </p:cNvSpPr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>
              <a:spLocks/>
            </p:cNvSpPr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>
              <a:spLocks/>
            </p:cNvSpPr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>
              <a:spLocks/>
            </p:cNvSpPr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>
              <a:spLocks/>
            </p:cNvSpPr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>
              <a:spLocks/>
            </p:cNvSpPr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>
              <a:spLocks/>
            </p:cNvSpPr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>
              <a:spLocks/>
            </p:cNvSpPr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>
              <a:spLocks/>
            </p:cNvSpPr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>
              <a:spLocks/>
            </p:cNvSpPr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>
              <a:spLocks/>
            </p:cNvSpPr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>
              <a:spLocks/>
            </p:cNvSpPr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>
              <a:spLocks/>
            </p:cNvSpPr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>
              <a:spLocks/>
            </p:cNvSpPr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>
              <a:spLocks/>
            </p:cNvSpPr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>
              <a:spLocks/>
            </p:cNvSpPr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>
              <a:spLocks/>
            </p:cNvSpPr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>
              <a:spLocks/>
            </p:cNvSpPr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>
              <a:spLocks/>
            </p:cNvSpPr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>
              <a:spLocks/>
            </p:cNvSpPr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>
              <a:spLocks/>
            </p:cNvSpPr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>
              <a:spLocks/>
            </p:cNvSpPr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>
              <a:spLocks/>
            </p:cNvSpPr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>
              <a:spLocks/>
            </p:cNvSpPr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>
              <a:spLocks/>
            </p:cNvSpPr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>
              <a:spLocks/>
            </p:cNvSpPr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>
              <a:spLocks/>
            </p:cNvSpPr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>
              <a:spLocks/>
            </p:cNvSpPr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>
              <a:spLocks/>
            </p:cNvSpPr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>
              <a:spLocks/>
            </p:cNvSpPr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>
              <a:spLocks/>
            </p:cNvSpPr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>
              <a:spLocks/>
            </p:cNvSpPr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>
              <a:spLocks/>
            </p:cNvSpPr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>
              <a:spLocks/>
            </p:cNvSpPr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>
              <a:spLocks/>
            </p:cNvSpPr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>
              <a:spLocks/>
            </p:cNvSpPr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>
              <a:spLocks/>
            </p:cNvSpPr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>
              <a:spLocks/>
            </p:cNvSpPr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>
              <a:spLocks/>
            </p:cNvSpPr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>
              <a:spLocks/>
            </p:cNvSpPr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>
              <a:spLocks/>
            </p:cNvSpPr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>
              <a:spLocks/>
            </p:cNvSpPr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>
              <a:spLocks/>
            </p:cNvSpPr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>
              <a:spLocks/>
            </p:cNvSpPr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>
              <a:spLocks/>
            </p:cNvSpPr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>
              <a:spLocks/>
            </p:cNvSpPr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>
              <a:spLocks/>
            </p:cNvSpPr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>
              <a:spLocks/>
            </p:cNvSpPr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>
              <a:spLocks/>
            </p:cNvSpPr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>
              <a:spLocks/>
            </p:cNvSpPr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>
              <a:spLocks/>
            </p:cNvSpPr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>
              <a:spLocks/>
            </p:cNvSpPr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>
              <a:spLocks/>
            </p:cNvSpPr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>
              <a:spLocks/>
            </p:cNvSpPr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>
              <a:spLocks/>
            </p:cNvSpPr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>
              <a:spLocks/>
            </p:cNvSpPr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>
              <a:spLocks/>
            </p:cNvSpPr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>
              <a:spLocks/>
            </p:cNvSpPr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>
              <a:spLocks/>
            </p:cNvSpPr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5" y="3333418"/>
            <a:ext cx="3665516" cy="883655"/>
            <a:chOff x="4170232" y="1728218"/>
            <a:chExt cx="3047280" cy="673754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2" y="1728218"/>
              <a:ext cx="2490964" cy="445868"/>
              <a:chOff x="6359571" y="2096957"/>
              <a:chExt cx="3321284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54684" y="2237121"/>
                <a:ext cx="1626171" cy="40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" y="4555551"/>
            <a:ext cx="8840428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2" y="531690"/>
                <a:ext cx="4497545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>
                <a:spLocks/>
              </p:cNvSpPr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>
                <a:spLocks/>
              </p:cNvSpPr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>
                <a:spLocks/>
              </p:cNvSpPr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>
                <a:spLocks/>
              </p:cNvSpPr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>
                <a:spLocks/>
              </p:cNvSpPr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>
                <a:spLocks/>
              </p:cNvSpPr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>
                <a:spLocks/>
              </p:cNvSpPr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>
                <a:spLocks/>
              </p:cNvSpPr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>
                <a:spLocks/>
              </p:cNvSpPr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>
                  <a:spLocks/>
                </p:cNvSpPr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>
                  <a:spLocks/>
                </p:cNvSpPr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>
                  <a:spLocks/>
                </p:cNvSpPr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>
              <a:spLocks/>
            </p:cNvSpPr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>
                <a:spLocks/>
              </p:cNvSpPr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>
                <a:spLocks/>
              </p:cNvSpPr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>
                <a:spLocks/>
              </p:cNvSpPr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>
                <a:spLocks/>
              </p:cNvSpPr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>
                <a:spLocks/>
              </p:cNvSpPr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>
                <a:spLocks/>
              </p:cNvSpPr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>
                <a:spLocks/>
              </p:cNvSpPr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>
                <a:spLocks/>
              </p:cNvSpPr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>
                <a:spLocks/>
              </p:cNvSpPr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>
                <a:spLocks/>
              </p:cNvSpPr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3418"/>
            <a:stretch/>
          </p:blipFill>
          <p:spPr>
            <a:xfrm>
              <a:off x="1487669" y="3267007"/>
              <a:ext cx="1664229" cy="843478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>
                <a:spLocks/>
              </p:cNvSpPr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>
                <a:spLocks/>
              </p:cNvSpPr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>
                <a:spLocks/>
              </p:cNvSpPr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>
                <a:spLocks/>
              </p:cNvSpPr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>
                <a:spLocks/>
              </p:cNvSpPr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>
                <a:spLocks/>
              </p:cNvSpPr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>
                <a:spLocks/>
              </p:cNvSpPr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>
                <a:spLocks/>
              </p:cNvSpPr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>
                <a:spLocks/>
              </p:cNvSpPr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>
                <a:spLocks/>
              </p:cNvSpPr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>
                <a:spLocks/>
              </p:cNvSpPr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6"/>
              <a:srcRect t="1412" r="13390"/>
              <a:stretch/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prstClr val="white"/>
                </a:solidFill>
              </a:rPr>
              <a:t>第 </a:t>
            </a:r>
            <a:r>
              <a:rPr lang="en-US" altLang="zh-CN" sz="2000" dirty="0" smtClean="0">
                <a:solidFill>
                  <a:prstClr val="white"/>
                </a:solidFill>
              </a:rPr>
              <a:t>3 </a:t>
            </a:r>
            <a:r>
              <a:rPr lang="zh-CN" altLang="en-US" sz="2000" dirty="0" smtClean="0">
                <a:solidFill>
                  <a:prstClr val="white"/>
                </a:solidFill>
              </a:rPr>
              <a:t>章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  <p:sp>
        <p:nvSpPr>
          <p:cNvPr id="742" name="文本框 740"/>
          <p:cNvSpPr txBox="1"/>
          <p:nvPr/>
        </p:nvSpPr>
        <p:spPr>
          <a:xfrm>
            <a:off x="378303" y="4779025"/>
            <a:ext cx="8387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5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 </a:t>
            </a:r>
            <a:r>
              <a:rPr lang="zh-CN" altLang="en-US" sz="5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 </a:t>
            </a:r>
            <a:r>
              <a:rPr lang="en-US" altLang="zh-CN" sz="5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AWS (</a:t>
            </a:r>
            <a:r>
              <a:rPr lang="zh-CN" altLang="en-US" sz="5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en-US" altLang="zh-CN" sz="5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5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081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23850" y="800100"/>
            <a:ext cx="615585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499715" y="2931968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757522" y="1552504"/>
            <a:ext cx="584006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3.8.1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快速应用部署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Elastic Beanstalk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</a:t>
            </a:r>
            <a:endParaRPr lang="en-US" altLang="zh-CN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    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服务模板</a:t>
            </a:r>
            <a:r>
              <a:rPr lang="en-US" altLang="zh-CN" sz="2100" kern="500" spc="2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CloudFormation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7522" y="2331010"/>
            <a:ext cx="393146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3.8.2  DNS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Router 53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7522" y="2804187"/>
            <a:ext cx="32560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3.8.3  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虚拟私有云</a:t>
            </a:r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VPC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7522" y="3277364"/>
            <a:ext cx="502733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3.8.4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简单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通知服务和简单邮件服务</a:t>
            </a:r>
          </a:p>
        </p:txBody>
      </p:sp>
      <p:sp>
        <p:nvSpPr>
          <p:cNvPr id="10" name="矩形 9"/>
          <p:cNvSpPr/>
          <p:nvPr/>
        </p:nvSpPr>
        <p:spPr>
          <a:xfrm>
            <a:off x="757522" y="3750541"/>
            <a:ext cx="41327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3.8.5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弹性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MapReduce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</a:t>
            </a:r>
          </a:p>
        </p:txBody>
      </p:sp>
      <p:sp>
        <p:nvSpPr>
          <p:cNvPr id="11" name="矩形 10"/>
          <p:cNvSpPr/>
          <p:nvPr/>
        </p:nvSpPr>
        <p:spPr>
          <a:xfrm>
            <a:off x="757522" y="4223718"/>
            <a:ext cx="689695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3.8.6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电子商务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DevPay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、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FPS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Simple Pay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7522" y="4696895"/>
            <a:ext cx="417454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3.8.7  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Amazon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执行网络服务</a:t>
            </a:r>
          </a:p>
        </p:txBody>
      </p:sp>
      <p:sp>
        <p:nvSpPr>
          <p:cNvPr id="13" name="矩形 12"/>
          <p:cNvSpPr/>
          <p:nvPr/>
        </p:nvSpPr>
        <p:spPr>
          <a:xfrm>
            <a:off x="757522" y="5170072"/>
            <a:ext cx="294022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3.8.8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土耳其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机器人</a:t>
            </a:r>
          </a:p>
        </p:txBody>
      </p:sp>
      <p:sp>
        <p:nvSpPr>
          <p:cNvPr id="14" name="矩形 13"/>
          <p:cNvSpPr/>
          <p:nvPr/>
        </p:nvSpPr>
        <p:spPr>
          <a:xfrm>
            <a:off x="757522" y="5643249"/>
            <a:ext cx="422455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3.8.9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数据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仓库服务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Redshift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7522" y="6116426"/>
            <a:ext cx="799257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3.8.10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应用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流服务</a:t>
            </a:r>
            <a:r>
              <a:rPr lang="en-US" altLang="zh-CN" sz="2100" kern="500" spc="2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AppStream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和数据流分析服务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Kinesis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96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矩形 638"/>
          <p:cNvSpPr/>
          <p:nvPr/>
        </p:nvSpPr>
        <p:spPr>
          <a:xfrm>
            <a:off x="1006158" y="2561213"/>
            <a:ext cx="750199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6600" b="1" spc="225" dirty="0" smtClean="0">
                <a:solidFill>
                  <a:prstClr val="white"/>
                </a:solidFill>
              </a:rPr>
              <a:t>什么是</a:t>
            </a:r>
            <a:endParaRPr lang="en-US" altLang="zh-CN" sz="6600" b="1" spc="225" dirty="0" smtClean="0">
              <a:solidFill>
                <a:prstClr val="white"/>
              </a:solidFill>
            </a:endParaRPr>
          </a:p>
          <a:p>
            <a:pPr algn="ctr"/>
            <a:r>
              <a:rPr lang="zh-CN" altLang="en-US" sz="4000" spc="225" dirty="0">
                <a:solidFill>
                  <a:schemeClr val="bg1"/>
                </a:solidFill>
                <a:latin typeface="+mn-ea"/>
              </a:rPr>
              <a:t>虚拟私有云</a:t>
            </a:r>
            <a:r>
              <a:rPr lang="en-US" altLang="zh-CN" sz="4000" spc="225" dirty="0">
                <a:solidFill>
                  <a:schemeClr val="bg1"/>
                </a:solidFill>
                <a:latin typeface="+mn-ea"/>
              </a:rPr>
              <a:t>VPC</a:t>
            </a:r>
          </a:p>
        </p:txBody>
      </p:sp>
      <p:sp>
        <p:nvSpPr>
          <p:cNvPr id="2" name="矩形 1"/>
          <p:cNvSpPr/>
          <p:nvPr/>
        </p:nvSpPr>
        <p:spPr>
          <a:xfrm>
            <a:off x="2197100" y="2979421"/>
            <a:ext cx="5003800" cy="1490980"/>
          </a:xfrm>
          <a:custGeom>
            <a:avLst/>
            <a:gdLst>
              <a:gd name="connsiteX0" fmla="*/ 0 w 5003800"/>
              <a:gd name="connsiteY0" fmla="*/ 0 h 1485900"/>
              <a:gd name="connsiteX1" fmla="*/ 5003800 w 5003800"/>
              <a:gd name="connsiteY1" fmla="*/ 0 h 1485900"/>
              <a:gd name="connsiteX2" fmla="*/ 5003800 w 5003800"/>
              <a:gd name="connsiteY2" fmla="*/ 1485900 h 1485900"/>
              <a:gd name="connsiteX3" fmla="*/ 0 w 5003800"/>
              <a:gd name="connsiteY3" fmla="*/ 1485900 h 1485900"/>
              <a:gd name="connsiteX4" fmla="*/ 0 w 5003800"/>
              <a:gd name="connsiteY4" fmla="*/ 0 h 1485900"/>
              <a:gd name="connsiteX0" fmla="*/ 0 w 5003800"/>
              <a:gd name="connsiteY0" fmla="*/ 5080 h 1490980"/>
              <a:gd name="connsiteX1" fmla="*/ 1079500 w 5003800"/>
              <a:gd name="connsiteY1" fmla="*/ 0 h 1490980"/>
              <a:gd name="connsiteX2" fmla="*/ 5003800 w 5003800"/>
              <a:gd name="connsiteY2" fmla="*/ 5080 h 1490980"/>
              <a:gd name="connsiteX3" fmla="*/ 5003800 w 5003800"/>
              <a:gd name="connsiteY3" fmla="*/ 1490980 h 1490980"/>
              <a:gd name="connsiteX4" fmla="*/ 0 w 5003800"/>
              <a:gd name="connsiteY4" fmla="*/ 1490980 h 1490980"/>
              <a:gd name="connsiteX5" fmla="*/ 0 w 5003800"/>
              <a:gd name="connsiteY5" fmla="*/ 5080 h 1490980"/>
              <a:gd name="connsiteX0" fmla="*/ 0 w 5003800"/>
              <a:gd name="connsiteY0" fmla="*/ 5080 h 1490980"/>
              <a:gd name="connsiteX1" fmla="*/ 1079500 w 5003800"/>
              <a:gd name="connsiteY1" fmla="*/ 0 h 1490980"/>
              <a:gd name="connsiteX2" fmla="*/ 4112260 w 5003800"/>
              <a:gd name="connsiteY2" fmla="*/ 7620 h 1490980"/>
              <a:gd name="connsiteX3" fmla="*/ 5003800 w 5003800"/>
              <a:gd name="connsiteY3" fmla="*/ 5080 h 1490980"/>
              <a:gd name="connsiteX4" fmla="*/ 5003800 w 5003800"/>
              <a:gd name="connsiteY4" fmla="*/ 1490980 h 1490980"/>
              <a:gd name="connsiteX5" fmla="*/ 0 w 5003800"/>
              <a:gd name="connsiteY5" fmla="*/ 1490980 h 1490980"/>
              <a:gd name="connsiteX6" fmla="*/ 0 w 5003800"/>
              <a:gd name="connsiteY6" fmla="*/ 5080 h 1490980"/>
              <a:gd name="connsiteX0" fmla="*/ 1079500 w 5003800"/>
              <a:gd name="connsiteY0" fmla="*/ 0 h 1490980"/>
              <a:gd name="connsiteX1" fmla="*/ 4112260 w 5003800"/>
              <a:gd name="connsiteY1" fmla="*/ 7620 h 1490980"/>
              <a:gd name="connsiteX2" fmla="*/ 5003800 w 5003800"/>
              <a:gd name="connsiteY2" fmla="*/ 5080 h 1490980"/>
              <a:gd name="connsiteX3" fmla="*/ 5003800 w 5003800"/>
              <a:gd name="connsiteY3" fmla="*/ 1490980 h 1490980"/>
              <a:gd name="connsiteX4" fmla="*/ 0 w 5003800"/>
              <a:gd name="connsiteY4" fmla="*/ 1490980 h 1490980"/>
              <a:gd name="connsiteX5" fmla="*/ 0 w 5003800"/>
              <a:gd name="connsiteY5" fmla="*/ 5080 h 1490980"/>
              <a:gd name="connsiteX6" fmla="*/ 1170940 w 5003800"/>
              <a:gd name="connsiteY6" fmla="*/ 91440 h 1490980"/>
              <a:gd name="connsiteX0" fmla="*/ 4112260 w 5003800"/>
              <a:gd name="connsiteY0" fmla="*/ 2565 h 1485925"/>
              <a:gd name="connsiteX1" fmla="*/ 5003800 w 5003800"/>
              <a:gd name="connsiteY1" fmla="*/ 25 h 1485925"/>
              <a:gd name="connsiteX2" fmla="*/ 5003800 w 5003800"/>
              <a:gd name="connsiteY2" fmla="*/ 1485925 h 1485925"/>
              <a:gd name="connsiteX3" fmla="*/ 0 w 5003800"/>
              <a:gd name="connsiteY3" fmla="*/ 1485925 h 1485925"/>
              <a:gd name="connsiteX4" fmla="*/ 0 w 5003800"/>
              <a:gd name="connsiteY4" fmla="*/ 25 h 1485925"/>
              <a:gd name="connsiteX5" fmla="*/ 1170940 w 5003800"/>
              <a:gd name="connsiteY5" fmla="*/ 86385 h 1485925"/>
              <a:gd name="connsiteX0" fmla="*/ 4112260 w 5003800"/>
              <a:gd name="connsiteY0" fmla="*/ 2540 h 1485900"/>
              <a:gd name="connsiteX1" fmla="*/ 5003800 w 5003800"/>
              <a:gd name="connsiteY1" fmla="*/ 0 h 1485900"/>
              <a:gd name="connsiteX2" fmla="*/ 5003800 w 5003800"/>
              <a:gd name="connsiteY2" fmla="*/ 1485900 h 1485900"/>
              <a:gd name="connsiteX3" fmla="*/ 0 w 5003800"/>
              <a:gd name="connsiteY3" fmla="*/ 1485900 h 1485900"/>
              <a:gd name="connsiteX4" fmla="*/ 0 w 5003800"/>
              <a:gd name="connsiteY4" fmla="*/ 0 h 1485900"/>
              <a:gd name="connsiteX5" fmla="*/ 1155700 w 5003800"/>
              <a:gd name="connsiteY5" fmla="*/ 10160 h 1485900"/>
              <a:gd name="connsiteX0" fmla="*/ 4112260 w 5003800"/>
              <a:gd name="connsiteY0" fmla="*/ 2540 h 1485900"/>
              <a:gd name="connsiteX1" fmla="*/ 5003800 w 5003800"/>
              <a:gd name="connsiteY1" fmla="*/ 0 h 1485900"/>
              <a:gd name="connsiteX2" fmla="*/ 5003800 w 5003800"/>
              <a:gd name="connsiteY2" fmla="*/ 1485900 h 1485900"/>
              <a:gd name="connsiteX3" fmla="*/ 0 w 5003800"/>
              <a:gd name="connsiteY3" fmla="*/ 1485900 h 1485900"/>
              <a:gd name="connsiteX4" fmla="*/ 0 w 5003800"/>
              <a:gd name="connsiteY4" fmla="*/ 0 h 1485900"/>
              <a:gd name="connsiteX5" fmla="*/ 1170940 w 5003800"/>
              <a:gd name="connsiteY5" fmla="*/ 2540 h 1485900"/>
              <a:gd name="connsiteX0" fmla="*/ 3997960 w 5003800"/>
              <a:gd name="connsiteY0" fmla="*/ 2540 h 1485900"/>
              <a:gd name="connsiteX1" fmla="*/ 5003800 w 5003800"/>
              <a:gd name="connsiteY1" fmla="*/ 0 h 1485900"/>
              <a:gd name="connsiteX2" fmla="*/ 5003800 w 5003800"/>
              <a:gd name="connsiteY2" fmla="*/ 1485900 h 1485900"/>
              <a:gd name="connsiteX3" fmla="*/ 0 w 5003800"/>
              <a:gd name="connsiteY3" fmla="*/ 1485900 h 1485900"/>
              <a:gd name="connsiteX4" fmla="*/ 0 w 5003800"/>
              <a:gd name="connsiteY4" fmla="*/ 0 h 1485900"/>
              <a:gd name="connsiteX5" fmla="*/ 1170940 w 5003800"/>
              <a:gd name="connsiteY5" fmla="*/ 2540 h 1485900"/>
              <a:gd name="connsiteX0" fmla="*/ 3997960 w 5003800"/>
              <a:gd name="connsiteY0" fmla="*/ 7620 h 1490980"/>
              <a:gd name="connsiteX1" fmla="*/ 5003800 w 5003800"/>
              <a:gd name="connsiteY1" fmla="*/ 5080 h 1490980"/>
              <a:gd name="connsiteX2" fmla="*/ 5003800 w 5003800"/>
              <a:gd name="connsiteY2" fmla="*/ 1490980 h 1490980"/>
              <a:gd name="connsiteX3" fmla="*/ 0 w 5003800"/>
              <a:gd name="connsiteY3" fmla="*/ 1490980 h 1490980"/>
              <a:gd name="connsiteX4" fmla="*/ 0 w 5003800"/>
              <a:gd name="connsiteY4" fmla="*/ 5080 h 1490980"/>
              <a:gd name="connsiteX5" fmla="*/ 1117600 w 5003800"/>
              <a:gd name="connsiteY5" fmla="*/ 0 h 14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3800" h="1490980">
                <a:moveTo>
                  <a:pt x="3997960" y="7620"/>
                </a:moveTo>
                <a:lnTo>
                  <a:pt x="5003800" y="5080"/>
                </a:lnTo>
                <a:lnTo>
                  <a:pt x="5003800" y="1490980"/>
                </a:lnTo>
                <a:lnTo>
                  <a:pt x="0" y="1490980"/>
                </a:lnTo>
                <a:lnTo>
                  <a:pt x="0" y="5080"/>
                </a:lnTo>
                <a:lnTo>
                  <a:pt x="1117600" y="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07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2351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虚拟私有云</a:t>
            </a:r>
            <a:r>
              <a:rPr lang="en-US" altLang="zh-CN" sz="2400" b="1" dirty="0">
                <a:solidFill>
                  <a:schemeClr val="accent6"/>
                </a:solidFill>
              </a:rPr>
              <a:t>VPC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9164" y="1227998"/>
            <a:ext cx="830797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Amazon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虚拟私有云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VPC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）是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一个安全的、可靠的、可以无缝连接企业现有的基础设施和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Amazon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云平台的技术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2" descr="T3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940" y="3143907"/>
            <a:ext cx="6580459" cy="282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425648" y="2032535"/>
            <a:ext cx="8307977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VPC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将企业现有网络和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AWS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计算资源连接成一个虚拟专用网络资源，提供强大的网络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功能。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通过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Amazon VPC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，企业可以很容易地获得需要的基础资源，有效地控制成本、节省时间和管理成本。</a:t>
            </a:r>
          </a:p>
        </p:txBody>
      </p:sp>
    </p:spTree>
    <p:extLst>
      <p:ext uri="{BB962C8B-B14F-4D97-AF65-F5344CB8AC3E}">
        <p14:creationId xmlns:p14="http://schemas.microsoft.com/office/powerpoint/2010/main" val="165354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23850" y="800100"/>
            <a:ext cx="615585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499715" y="3405145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757522" y="1552504"/>
            <a:ext cx="584006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3.8.1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快速应用部署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Elastic Beanstalk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</a:t>
            </a:r>
            <a:endParaRPr lang="en-US" altLang="zh-CN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    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服务模板</a:t>
            </a:r>
            <a:r>
              <a:rPr lang="en-US" altLang="zh-CN" sz="2100" kern="500" spc="2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CloudFormation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7522" y="2331010"/>
            <a:ext cx="393146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3.8.2  DNS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Router 53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7522" y="2804187"/>
            <a:ext cx="32560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3.8.3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虚拟私有云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VPC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7522" y="3277364"/>
            <a:ext cx="502733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bg1"/>
                </a:solidFill>
                <a:latin typeface="+mn-ea"/>
              </a:rPr>
              <a:t>3.8.4  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简单通知服务和简单邮件服务</a:t>
            </a:r>
          </a:p>
        </p:txBody>
      </p:sp>
      <p:sp>
        <p:nvSpPr>
          <p:cNvPr id="10" name="矩形 9"/>
          <p:cNvSpPr/>
          <p:nvPr/>
        </p:nvSpPr>
        <p:spPr>
          <a:xfrm>
            <a:off x="757522" y="3750541"/>
            <a:ext cx="41327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3.8.5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弹性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MapReduce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</a:t>
            </a:r>
          </a:p>
        </p:txBody>
      </p:sp>
      <p:sp>
        <p:nvSpPr>
          <p:cNvPr id="11" name="矩形 10"/>
          <p:cNvSpPr/>
          <p:nvPr/>
        </p:nvSpPr>
        <p:spPr>
          <a:xfrm>
            <a:off x="757522" y="4223718"/>
            <a:ext cx="689695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3.8.6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电子商务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DevPay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、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FPS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Simple Pay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7522" y="4696895"/>
            <a:ext cx="417454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3.8.7  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Amazon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执行网络服务</a:t>
            </a:r>
          </a:p>
        </p:txBody>
      </p:sp>
      <p:sp>
        <p:nvSpPr>
          <p:cNvPr id="13" name="矩形 12"/>
          <p:cNvSpPr/>
          <p:nvPr/>
        </p:nvSpPr>
        <p:spPr>
          <a:xfrm>
            <a:off x="757522" y="5170072"/>
            <a:ext cx="294022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3.8.8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土耳其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机器人</a:t>
            </a:r>
          </a:p>
        </p:txBody>
      </p:sp>
      <p:sp>
        <p:nvSpPr>
          <p:cNvPr id="14" name="矩形 13"/>
          <p:cNvSpPr/>
          <p:nvPr/>
        </p:nvSpPr>
        <p:spPr>
          <a:xfrm>
            <a:off x="757522" y="5643249"/>
            <a:ext cx="422455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3.8.9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数据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仓库服务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Redshift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7522" y="6116426"/>
            <a:ext cx="799257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3.8.10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应用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流服务</a:t>
            </a:r>
            <a:r>
              <a:rPr lang="en-US" altLang="zh-CN" sz="2100" kern="500" spc="2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AppStream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和数据流分析服务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Kinesis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4880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0" y="2379914"/>
            <a:ext cx="9144000" cy="12927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简单通知服务和简单邮件服务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5648" y="1328732"/>
            <a:ext cx="7581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简单通知服务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SNS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）是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一种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Web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服务，提供方便的信息发布平台，具有高的可扩展性和成本优势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084847" y="5265785"/>
            <a:ext cx="1498074" cy="525026"/>
            <a:chOff x="2402285" y="4063736"/>
            <a:chExt cx="1498074" cy="525026"/>
          </a:xfrm>
        </p:grpSpPr>
        <p:sp>
          <p:nvSpPr>
            <p:cNvPr id="10" name="矩形 9"/>
            <p:cNvSpPr/>
            <p:nvPr/>
          </p:nvSpPr>
          <p:spPr>
            <a:xfrm>
              <a:off x="2402285" y="4063736"/>
              <a:ext cx="1498074" cy="52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2597324" y="4108733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</a:rPr>
                <a:t>监控应用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084847" y="4045171"/>
            <a:ext cx="1498074" cy="537302"/>
            <a:chOff x="2402285" y="4051460"/>
            <a:chExt cx="1498074" cy="537302"/>
          </a:xfrm>
        </p:grpSpPr>
        <p:sp>
          <p:nvSpPr>
            <p:cNvPr id="14" name="矩形 13"/>
            <p:cNvSpPr/>
            <p:nvPr/>
          </p:nvSpPr>
          <p:spPr>
            <a:xfrm>
              <a:off x="2402285" y="4051460"/>
              <a:ext cx="1498074" cy="53730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2481908" y="4135445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</a:rPr>
                <a:t>工作流系统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88580" y="4788372"/>
            <a:ext cx="1498074" cy="997837"/>
            <a:chOff x="2402285" y="3590925"/>
            <a:chExt cx="1498074" cy="997837"/>
          </a:xfrm>
        </p:grpSpPr>
        <p:sp>
          <p:nvSpPr>
            <p:cNvPr id="17" name="矩形 16"/>
            <p:cNvSpPr/>
            <p:nvPr/>
          </p:nvSpPr>
          <p:spPr>
            <a:xfrm>
              <a:off x="2402285" y="3590925"/>
              <a:ext cx="1498074" cy="99783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2481908" y="3747789"/>
              <a:ext cx="13388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</a:rPr>
                <a:t>事件敏感的信息更新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084847" y="4656169"/>
            <a:ext cx="1498074" cy="543916"/>
            <a:chOff x="2402285" y="4044846"/>
            <a:chExt cx="1498074" cy="543916"/>
          </a:xfrm>
        </p:grpSpPr>
        <p:sp>
          <p:nvSpPr>
            <p:cNvPr id="20" name="矩形 19"/>
            <p:cNvSpPr/>
            <p:nvPr/>
          </p:nvSpPr>
          <p:spPr>
            <a:xfrm>
              <a:off x="2402285" y="4044846"/>
              <a:ext cx="1498074" cy="54391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2598672" y="4122693"/>
              <a:ext cx="11052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</a:rPr>
                <a:t>移动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应用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488580" y="4045171"/>
            <a:ext cx="1498074" cy="6250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716872" y="4173023"/>
            <a:ext cx="11052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潜在用途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98131" y="2607816"/>
            <a:ext cx="340830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应用程序可以通过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SNS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发布消息</a:t>
            </a:r>
          </a:p>
        </p:txBody>
      </p:sp>
      <p:sp>
        <p:nvSpPr>
          <p:cNvPr id="26" name="矩形 25"/>
          <p:cNvSpPr/>
          <p:nvPr/>
        </p:nvSpPr>
        <p:spPr>
          <a:xfrm>
            <a:off x="698131" y="3051092"/>
            <a:ext cx="793985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用户可以直接通过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SNS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来创建的高可靠性、事件驱动的工作流程和信息应用</a:t>
            </a:r>
          </a:p>
        </p:txBody>
      </p:sp>
      <p:sp>
        <p:nvSpPr>
          <p:cNvPr id="29" name="矩形 28"/>
          <p:cNvSpPr/>
          <p:nvPr/>
        </p:nvSpPr>
        <p:spPr>
          <a:xfrm>
            <a:off x="488580" y="2756957"/>
            <a:ext cx="209550" cy="209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/>
              <a:t>1</a:t>
            </a:r>
            <a:endParaRPr lang="zh-CN" altLang="en-US" sz="1400" dirty="0"/>
          </a:p>
        </p:txBody>
      </p:sp>
      <p:sp>
        <p:nvSpPr>
          <p:cNvPr id="30" name="矩形 29"/>
          <p:cNvSpPr/>
          <p:nvPr/>
        </p:nvSpPr>
        <p:spPr>
          <a:xfrm>
            <a:off x="488581" y="3207956"/>
            <a:ext cx="209550" cy="209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/>
              <a:t>2</a:t>
            </a:r>
            <a:endParaRPr lang="zh-CN" altLang="en-US" sz="1400" dirty="0"/>
          </a:p>
        </p:txBody>
      </p:sp>
      <p:grpSp>
        <p:nvGrpSpPr>
          <p:cNvPr id="34" name="组合 33"/>
          <p:cNvGrpSpPr/>
          <p:nvPr/>
        </p:nvGrpSpPr>
        <p:grpSpPr>
          <a:xfrm>
            <a:off x="4589810" y="3800523"/>
            <a:ext cx="4065982" cy="2230780"/>
            <a:chOff x="4589810" y="3800523"/>
            <a:chExt cx="4065982" cy="223078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22" t="18419" r="10381" b="11574"/>
            <a:stretch/>
          </p:blipFill>
          <p:spPr>
            <a:xfrm>
              <a:off x="4657725" y="3810000"/>
              <a:ext cx="3762375" cy="2209800"/>
            </a:xfrm>
            <a:prstGeom prst="rect">
              <a:avLst/>
            </a:prstGeom>
          </p:spPr>
        </p:pic>
        <p:grpSp>
          <p:nvGrpSpPr>
            <p:cNvPr id="33" name="组合 32"/>
            <p:cNvGrpSpPr/>
            <p:nvPr/>
          </p:nvGrpSpPr>
          <p:grpSpPr>
            <a:xfrm>
              <a:off x="4589810" y="3800523"/>
              <a:ext cx="4065982" cy="2230780"/>
              <a:chOff x="4550039" y="3784954"/>
              <a:chExt cx="4065982" cy="2230780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4550039" y="3784954"/>
                <a:ext cx="4065982" cy="223078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6069908" y="4518621"/>
                <a:ext cx="102624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3200" b="1" dirty="0">
                    <a:solidFill>
                      <a:schemeClr val="bg1"/>
                    </a:solidFill>
                  </a:rPr>
                  <a:t>SNS</a:t>
                </a:r>
                <a:endParaRPr lang="zh-CN" altLang="en-US" sz="32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287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731077" y="1667835"/>
            <a:ext cx="148590" cy="13663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831771" y="1667835"/>
            <a:ext cx="4890951" cy="13663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简单通知服务和简单邮件服务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05792" y="3658119"/>
            <a:ext cx="481692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通过简单的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API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调用，企业就可以获得高品质电子邮件系统，将</a:t>
            </a:r>
            <a:r>
              <a:rPr lang="zh-CN" altLang="en-US" b="1" dirty="0" smtClean="0">
                <a:solidFill>
                  <a:schemeClr val="accent6"/>
                </a:solidFill>
              </a:rPr>
              <a:t>高效率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zh-CN" altLang="en-US" b="1" dirty="0" smtClean="0">
                <a:solidFill>
                  <a:schemeClr val="accent6"/>
                </a:solidFill>
              </a:rPr>
              <a:t>低成本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的优势转移到用户身上。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同时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SES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采用了</a:t>
            </a:r>
            <a:r>
              <a:rPr lang="zh-CN" altLang="en-US" b="1" dirty="0" smtClean="0">
                <a:solidFill>
                  <a:schemeClr val="accent6"/>
                </a:solidFill>
              </a:rPr>
              <a:t>内容过滤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技术，有力地</a:t>
            </a:r>
            <a:r>
              <a:rPr lang="zh-CN" altLang="en-US" b="1" dirty="0" smtClean="0">
                <a:solidFill>
                  <a:schemeClr val="accent6"/>
                </a:solidFill>
              </a:rPr>
              <a:t>阻止垃圾邮件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5"/>
          <a:stretch/>
        </p:blipFill>
        <p:spPr>
          <a:xfrm>
            <a:off x="298322" y="1279767"/>
            <a:ext cx="3289610" cy="475670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905794" y="1695393"/>
            <a:ext cx="459377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Amazon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</a:rPr>
              <a:t>简单邮件服务（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Simple E-mail Service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</a:rPr>
              <a:t>，</a:t>
            </a:r>
            <a:r>
              <a:rPr lang="en-US" altLang="zh-CN" b="1" dirty="0">
                <a:solidFill>
                  <a:schemeClr val="bg1"/>
                </a:solidFill>
              </a:rPr>
              <a:t>SES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</a:rPr>
              <a:t>）是一个简单的</a:t>
            </a:r>
            <a:r>
              <a:rPr lang="zh-CN" altLang="en-US" b="1" dirty="0">
                <a:solidFill>
                  <a:schemeClr val="bg1"/>
                </a:solidFill>
              </a:rPr>
              <a:t>高扩展性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</a:rPr>
              <a:t>和具有</a:t>
            </a:r>
            <a:r>
              <a:rPr lang="zh-CN" altLang="en-US" b="1" dirty="0">
                <a:solidFill>
                  <a:schemeClr val="bg1"/>
                </a:solidFill>
              </a:rPr>
              <a:t>成本优势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</a:rPr>
              <a:t>的电子邮件发送服务。</a:t>
            </a:r>
            <a:endParaRPr lang="en-US" altLang="zh-CN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0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23850" y="800100"/>
            <a:ext cx="615585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499715" y="3878322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757522" y="1552504"/>
            <a:ext cx="584006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3.8.1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快速应用部署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Elastic Beanstalk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</a:t>
            </a:r>
            <a:endParaRPr lang="en-US" altLang="zh-CN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    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服务模板</a:t>
            </a:r>
            <a:r>
              <a:rPr lang="en-US" altLang="zh-CN" sz="2100" kern="500" spc="2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CloudFormation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7522" y="2331010"/>
            <a:ext cx="393146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3.8.2  DNS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Router 53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7522" y="2804187"/>
            <a:ext cx="32560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3.8.3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虚拟私有云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VPC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7522" y="3277364"/>
            <a:ext cx="502733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3.8.4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简单通知服务和简单邮件服务</a:t>
            </a:r>
          </a:p>
        </p:txBody>
      </p:sp>
      <p:sp>
        <p:nvSpPr>
          <p:cNvPr id="10" name="矩形 9"/>
          <p:cNvSpPr/>
          <p:nvPr/>
        </p:nvSpPr>
        <p:spPr>
          <a:xfrm>
            <a:off x="757522" y="3750541"/>
            <a:ext cx="41327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bg1"/>
                </a:solidFill>
                <a:latin typeface="+mn-ea"/>
              </a:rPr>
              <a:t>3.8.5  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弹性</a:t>
            </a:r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MapReduce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服务</a:t>
            </a:r>
          </a:p>
        </p:txBody>
      </p:sp>
      <p:sp>
        <p:nvSpPr>
          <p:cNvPr id="11" name="矩形 10"/>
          <p:cNvSpPr/>
          <p:nvPr/>
        </p:nvSpPr>
        <p:spPr>
          <a:xfrm>
            <a:off x="757522" y="4223718"/>
            <a:ext cx="689695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3.8.6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电子商务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DevPay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、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FPS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Simple Pay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7522" y="4696895"/>
            <a:ext cx="417454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3.8.7  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Amazon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执行网络服务</a:t>
            </a:r>
          </a:p>
        </p:txBody>
      </p:sp>
      <p:sp>
        <p:nvSpPr>
          <p:cNvPr id="13" name="矩形 12"/>
          <p:cNvSpPr/>
          <p:nvPr/>
        </p:nvSpPr>
        <p:spPr>
          <a:xfrm>
            <a:off x="757522" y="5170072"/>
            <a:ext cx="294022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3.8.8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土耳其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机器人</a:t>
            </a:r>
          </a:p>
        </p:txBody>
      </p:sp>
      <p:sp>
        <p:nvSpPr>
          <p:cNvPr id="14" name="矩形 13"/>
          <p:cNvSpPr/>
          <p:nvPr/>
        </p:nvSpPr>
        <p:spPr>
          <a:xfrm>
            <a:off x="757522" y="5643249"/>
            <a:ext cx="422455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3.8.9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数据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仓库服务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Redshift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7522" y="6116426"/>
            <a:ext cx="799257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3.8.10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应用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流服务</a:t>
            </a:r>
            <a:r>
              <a:rPr lang="en-US" altLang="zh-CN" sz="2100" kern="500" spc="2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AppStream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和数据流分析服务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Kinesis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1857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324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弹性</a:t>
            </a:r>
            <a:r>
              <a:rPr lang="en-US" altLang="zh-CN" sz="2400" b="1" dirty="0">
                <a:solidFill>
                  <a:schemeClr val="accent6"/>
                </a:solidFill>
              </a:rPr>
              <a:t>MapReduce</a:t>
            </a:r>
            <a:r>
              <a:rPr lang="zh-CN" altLang="en-US" sz="2400" b="1" dirty="0">
                <a:solidFill>
                  <a:schemeClr val="accent6"/>
                </a:solidFill>
              </a:rPr>
              <a:t>服务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61984" y="1373419"/>
            <a:ext cx="8125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Amazon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的弹性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MapReduce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是通过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EC2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来实现的，其基本架构如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图所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示。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467712" y="2114116"/>
            <a:ext cx="8019927" cy="3737316"/>
            <a:chOff x="404049" y="2244384"/>
            <a:chExt cx="8019927" cy="373731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08489" y="2666994"/>
              <a:ext cx="712230" cy="1012386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404049" y="3462093"/>
              <a:ext cx="893075" cy="941387"/>
              <a:chOff x="1756417" y="3090618"/>
              <a:chExt cx="893075" cy="941387"/>
            </a:xfrm>
          </p:grpSpPr>
          <p:sp>
            <p:nvSpPr>
              <p:cNvPr id="9" name="Oval 6"/>
              <p:cNvSpPr>
                <a:spLocks noChangeArrowheads="1"/>
              </p:cNvSpPr>
              <p:nvPr/>
            </p:nvSpPr>
            <p:spPr bwMode="auto">
              <a:xfrm>
                <a:off x="2004375" y="3090618"/>
                <a:ext cx="396448" cy="46039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1756417" y="3587955"/>
                <a:ext cx="893075" cy="444050"/>
              </a:xfrm>
              <a:custGeom>
                <a:avLst/>
                <a:gdLst>
                  <a:gd name="T0" fmla="*/ 610 w 949"/>
                  <a:gd name="T1" fmla="*/ 0 h 472"/>
                  <a:gd name="T2" fmla="*/ 472 w 949"/>
                  <a:gd name="T3" fmla="*/ 398 h 472"/>
                  <a:gd name="T4" fmla="*/ 339 w 949"/>
                  <a:gd name="T5" fmla="*/ 0 h 472"/>
                  <a:gd name="T6" fmla="*/ 0 w 949"/>
                  <a:gd name="T7" fmla="*/ 472 h 472"/>
                  <a:gd name="T8" fmla="*/ 949 w 949"/>
                  <a:gd name="T9" fmla="*/ 472 h 472"/>
                  <a:gd name="T10" fmla="*/ 610 w 949"/>
                  <a:gd name="T11" fmla="*/ 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9" h="472">
                    <a:moveTo>
                      <a:pt x="610" y="0"/>
                    </a:moveTo>
                    <a:cubicBezTo>
                      <a:pt x="472" y="398"/>
                      <a:pt x="472" y="398"/>
                      <a:pt x="472" y="398"/>
                    </a:cubicBezTo>
                    <a:cubicBezTo>
                      <a:pt x="339" y="0"/>
                      <a:pt x="339" y="0"/>
                      <a:pt x="339" y="0"/>
                    </a:cubicBezTo>
                    <a:cubicBezTo>
                      <a:pt x="120" y="0"/>
                      <a:pt x="0" y="212"/>
                      <a:pt x="0" y="472"/>
                    </a:cubicBezTo>
                    <a:cubicBezTo>
                      <a:pt x="949" y="472"/>
                      <a:pt x="949" y="472"/>
                      <a:pt x="949" y="472"/>
                    </a:cubicBezTo>
                    <a:cubicBezTo>
                      <a:pt x="949" y="212"/>
                      <a:pt x="829" y="0"/>
                      <a:pt x="610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2135814" y="3585823"/>
                <a:ext cx="134281" cy="281350"/>
              </a:xfrm>
              <a:custGeom>
                <a:avLst/>
                <a:gdLst>
                  <a:gd name="T0" fmla="*/ 0 w 189"/>
                  <a:gd name="T1" fmla="*/ 99 h 396"/>
                  <a:gd name="T2" fmla="*/ 95 w 189"/>
                  <a:gd name="T3" fmla="*/ 396 h 396"/>
                  <a:gd name="T4" fmla="*/ 189 w 189"/>
                  <a:gd name="T5" fmla="*/ 99 h 396"/>
                  <a:gd name="T6" fmla="*/ 95 w 189"/>
                  <a:gd name="T7" fmla="*/ 0 h 396"/>
                  <a:gd name="T8" fmla="*/ 0 w 189"/>
                  <a:gd name="T9" fmla="*/ 99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9" h="396">
                    <a:moveTo>
                      <a:pt x="0" y="99"/>
                    </a:moveTo>
                    <a:lnTo>
                      <a:pt x="95" y="396"/>
                    </a:lnTo>
                    <a:lnTo>
                      <a:pt x="189" y="99"/>
                    </a:lnTo>
                    <a:lnTo>
                      <a:pt x="95" y="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363" y="3243006"/>
              <a:ext cx="502516" cy="714292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847" y="4171632"/>
              <a:ext cx="502516" cy="714292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23387" y="4885924"/>
              <a:ext cx="502516" cy="714292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27703" y="5166819"/>
              <a:ext cx="502516" cy="714292"/>
            </a:xfrm>
            <a:prstGeom prst="rect">
              <a:avLst/>
            </a:prstGeom>
          </p:spPr>
        </p:pic>
        <p:cxnSp>
          <p:nvCxnSpPr>
            <p:cNvPr id="17" name="直接箭头连接符 16"/>
            <p:cNvCxnSpPr/>
            <p:nvPr/>
          </p:nvCxnSpPr>
          <p:spPr>
            <a:xfrm>
              <a:off x="5990967" y="3160924"/>
              <a:ext cx="1455275" cy="449283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/>
          </p:nvCxnSpPr>
          <p:spPr>
            <a:xfrm>
              <a:off x="5974501" y="3462093"/>
              <a:ext cx="946507" cy="776555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>
              <a:off x="5826998" y="3666444"/>
              <a:ext cx="473253" cy="1086531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>
              <a:off x="5424927" y="3782566"/>
              <a:ext cx="0" cy="1322834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>
              <a:off x="2581182" y="2662171"/>
              <a:ext cx="1170528" cy="88112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410173" y="2778115"/>
              <a:ext cx="14862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</a:rPr>
                <a:t>弹性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400" dirty="0" smtClean="0">
                  <a:solidFill>
                    <a:schemeClr val="bg1"/>
                  </a:solidFill>
                </a:rPr>
                <a:t>MapReduce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2581182" y="4120023"/>
              <a:ext cx="1158140" cy="88112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935859" y="4357767"/>
              <a:ext cx="4523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</a:rPr>
                <a:t>S3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0" name="直接箭头连接符 29"/>
            <p:cNvCxnSpPr/>
            <p:nvPr/>
          </p:nvCxnSpPr>
          <p:spPr>
            <a:xfrm flipV="1">
              <a:off x="1218758" y="3069349"/>
              <a:ext cx="1261585" cy="798875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>
              <a:stCxn id="10" idx="4"/>
            </p:cNvCxnSpPr>
            <p:nvPr/>
          </p:nvCxnSpPr>
          <p:spPr>
            <a:xfrm>
              <a:off x="1297124" y="4403480"/>
              <a:ext cx="1191434" cy="197468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/>
          </p:nvCxnSpPr>
          <p:spPr>
            <a:xfrm>
              <a:off x="3789309" y="3160924"/>
              <a:ext cx="1295391" cy="0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>
              <a:stCxn id="28" idx="3"/>
            </p:cNvCxnSpPr>
            <p:nvPr/>
          </p:nvCxnSpPr>
          <p:spPr>
            <a:xfrm flipV="1">
              <a:off x="3739322" y="3692290"/>
              <a:ext cx="3706920" cy="868298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>
              <a:stCxn id="28" idx="3"/>
            </p:cNvCxnSpPr>
            <p:nvPr/>
          </p:nvCxnSpPr>
          <p:spPr>
            <a:xfrm flipV="1">
              <a:off x="3739322" y="4423104"/>
              <a:ext cx="3181686" cy="137484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/>
            <p:cNvCxnSpPr>
              <a:stCxn id="28" idx="3"/>
            </p:cNvCxnSpPr>
            <p:nvPr/>
          </p:nvCxnSpPr>
          <p:spPr>
            <a:xfrm>
              <a:off x="3739322" y="4560588"/>
              <a:ext cx="2453351" cy="447960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/>
            <p:cNvCxnSpPr>
              <a:stCxn id="28" idx="3"/>
            </p:cNvCxnSpPr>
            <p:nvPr/>
          </p:nvCxnSpPr>
          <p:spPr>
            <a:xfrm>
              <a:off x="3739322" y="4560588"/>
              <a:ext cx="1461195" cy="751065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矩形 49"/>
            <p:cNvSpPr/>
            <p:nvPr/>
          </p:nvSpPr>
          <p:spPr>
            <a:xfrm>
              <a:off x="4719796" y="2244384"/>
              <a:ext cx="3694532" cy="3737316"/>
            </a:xfrm>
            <a:prstGeom prst="rect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文本框 50"/>
            <p:cNvSpPr txBox="1"/>
            <p:nvPr/>
          </p:nvSpPr>
          <p:spPr>
            <a:xfrm rot="19602791">
              <a:off x="1023770" y="3082824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发出服务请求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 rot="19602791">
              <a:off x="1599112" y="3341583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返回系统</a:t>
              </a:r>
              <a:endPara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执行情况</a:t>
              </a:r>
            </a:p>
          </p:txBody>
        </p:sp>
        <p:sp>
          <p:nvSpPr>
            <p:cNvPr id="54" name="文本框 53"/>
            <p:cNvSpPr txBox="1"/>
            <p:nvPr/>
          </p:nvSpPr>
          <p:spPr>
            <a:xfrm rot="539097">
              <a:off x="1198597" y="4152544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上传相关数据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 rot="539097">
              <a:off x="1403780" y="4575032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下载结果</a:t>
              </a: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3751710" y="2545535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启动</a:t>
              </a: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EC2</a:t>
              </a:r>
            </a:p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集群系统</a:t>
              </a:r>
            </a:p>
          </p:txBody>
        </p:sp>
        <p:sp>
          <p:nvSpPr>
            <p:cNvPr id="59" name="文本框 58"/>
            <p:cNvSpPr txBox="1"/>
            <p:nvPr/>
          </p:nvSpPr>
          <p:spPr>
            <a:xfrm rot="1657409">
              <a:off x="3751661" y="4893222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下载相关</a:t>
              </a:r>
              <a:endPara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子数据集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7418573" y="5309607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EC2</a:t>
              </a:r>
            </a:p>
            <a:p>
              <a:pPr algn="ctr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集群系统</a:t>
              </a:r>
              <a:endPara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6485161" y="3022661"/>
              <a:ext cx="5950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监测</a:t>
              </a:r>
              <a:endPara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5174281" y="2299345"/>
              <a:ext cx="8002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主节点</a:t>
              </a:r>
              <a:endPara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032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324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弹性</a:t>
            </a:r>
            <a:r>
              <a:rPr lang="en-US" altLang="zh-CN" sz="2400" b="1" dirty="0">
                <a:solidFill>
                  <a:schemeClr val="accent6"/>
                </a:solidFill>
              </a:rPr>
              <a:t>MapReduce</a:t>
            </a:r>
            <a:r>
              <a:rPr lang="zh-CN" altLang="en-US" sz="2400" b="1" dirty="0">
                <a:solidFill>
                  <a:schemeClr val="accent6"/>
                </a:solidFill>
              </a:rPr>
              <a:t>服务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69726" y="1871792"/>
            <a:ext cx="7550330" cy="75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弹性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MapReduce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的运行过程非常简单，用户根本</a:t>
            </a:r>
            <a:r>
              <a:rPr lang="zh-CN" altLang="en-US" b="1" dirty="0">
                <a:solidFill>
                  <a:schemeClr val="accent6"/>
                </a:solidFill>
              </a:rPr>
              <a:t>不需要考虑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计算中涉及的</a:t>
            </a:r>
            <a:r>
              <a:rPr lang="zh-CN" altLang="en-US" b="1" dirty="0">
                <a:solidFill>
                  <a:schemeClr val="accent6"/>
                </a:solidFill>
              </a:rPr>
              <a:t>服务器部署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zh-CN" altLang="en-US" b="1" dirty="0">
                <a:solidFill>
                  <a:schemeClr val="accent6"/>
                </a:solidFill>
              </a:rPr>
              <a:t>维护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及</a:t>
            </a:r>
            <a:r>
              <a:rPr lang="zh-CN" altLang="en-US" b="1" dirty="0">
                <a:solidFill>
                  <a:schemeClr val="accent6"/>
                </a:solidFill>
              </a:rPr>
              <a:t>软件环境的配置</a:t>
            </a:r>
          </a:p>
        </p:txBody>
      </p:sp>
      <p:sp>
        <p:nvSpPr>
          <p:cNvPr id="8" name="矩形 7"/>
          <p:cNvSpPr/>
          <p:nvPr/>
        </p:nvSpPr>
        <p:spPr>
          <a:xfrm>
            <a:off x="969726" y="2836883"/>
            <a:ext cx="755033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Amazon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允许用户在上传数据前对数据进行</a:t>
            </a:r>
            <a:r>
              <a:rPr lang="zh-CN" altLang="en-US" b="1" dirty="0">
                <a:solidFill>
                  <a:schemeClr val="accent6"/>
                </a:solidFill>
              </a:rPr>
              <a:t>加密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并通过安全的</a:t>
            </a:r>
            <a:r>
              <a:rPr lang="en-US" altLang="zh-CN" b="1" dirty="0">
                <a:solidFill>
                  <a:schemeClr val="accent6"/>
                </a:solidFill>
              </a:rPr>
              <a:t>HTTPS</a:t>
            </a:r>
            <a:r>
              <a:rPr lang="zh-CN" altLang="en-US" b="1" dirty="0">
                <a:solidFill>
                  <a:schemeClr val="accent6"/>
                </a:solidFill>
              </a:rPr>
              <a:t>协议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上传数据。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9726" y="3801974"/>
            <a:ext cx="755033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弹性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MapReduce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中的实例被划分成两个安全组：一个是</a:t>
            </a:r>
            <a:r>
              <a:rPr lang="zh-CN" altLang="en-US" b="1" dirty="0">
                <a:solidFill>
                  <a:schemeClr val="accent6"/>
                </a:solidFill>
              </a:rPr>
              <a:t>主节点安全组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，另一个是</a:t>
            </a:r>
            <a:r>
              <a:rPr lang="zh-CN" altLang="en-US" b="1" dirty="0">
                <a:solidFill>
                  <a:schemeClr val="accent6"/>
                </a:solidFill>
              </a:rPr>
              <a:t>从节点安全组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69726" y="4767066"/>
            <a:ext cx="755033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任务流实际上是由一系列前后相关的处理过程组成的，可以与</a:t>
            </a:r>
            <a:r>
              <a:rPr lang="zh-CN" altLang="en-US" b="1" dirty="0">
                <a:solidFill>
                  <a:schemeClr val="accent6"/>
                </a:solidFill>
              </a:rPr>
              <a:t>线性链表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的结构类比，除了第一个节点和最后一个节点，每个节点既是前一个节点的后继也是后一个节点的前驱。</a:t>
            </a:r>
          </a:p>
        </p:txBody>
      </p:sp>
      <p:sp>
        <p:nvSpPr>
          <p:cNvPr id="11" name="矩形 10"/>
          <p:cNvSpPr/>
          <p:nvPr/>
        </p:nvSpPr>
        <p:spPr>
          <a:xfrm>
            <a:off x="425648" y="1968137"/>
            <a:ext cx="544078" cy="5834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latin typeface="Impact" panose="020B0806030902050204" pitchFamily="34" charset="0"/>
              </a:rPr>
              <a:t>1</a:t>
            </a:r>
            <a:endParaRPr lang="zh-CN" altLang="en-US" sz="2400" dirty="0">
              <a:latin typeface="Impact" panose="020B080603090205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25648" y="2958287"/>
            <a:ext cx="544078" cy="5834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latin typeface="Impact" panose="020B0806030902050204" pitchFamily="34" charset="0"/>
              </a:rPr>
              <a:t>2</a:t>
            </a:r>
            <a:endParaRPr lang="zh-CN" altLang="en-US" sz="2400" dirty="0">
              <a:latin typeface="Impact" panose="020B080603090205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25648" y="3931185"/>
            <a:ext cx="544078" cy="5834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latin typeface="Impact" panose="020B0806030902050204" pitchFamily="34" charset="0"/>
              </a:rPr>
              <a:t>3</a:t>
            </a:r>
            <a:endParaRPr lang="zh-CN" altLang="en-US" sz="2400" dirty="0">
              <a:latin typeface="Impact" panose="020B080603090205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25648" y="4891186"/>
            <a:ext cx="544078" cy="5834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latin typeface="Impact" panose="020B0806030902050204" pitchFamily="34" charset="0"/>
              </a:rPr>
              <a:t>4</a:t>
            </a:r>
            <a:endParaRPr lang="zh-CN" altLang="en-US" sz="24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86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23850" y="800100"/>
            <a:ext cx="615585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499715" y="4351499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757522" y="1552504"/>
            <a:ext cx="584006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3.8.1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快速应用部署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Elastic Beanstalk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</a:t>
            </a:r>
            <a:endParaRPr lang="en-US" altLang="zh-CN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    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服务模板</a:t>
            </a:r>
            <a:r>
              <a:rPr lang="en-US" altLang="zh-CN" sz="2100" kern="500" spc="2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CloudFormation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7522" y="2331010"/>
            <a:ext cx="393146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3.8.2  DNS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Router 53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7522" y="2804187"/>
            <a:ext cx="32560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3.8.3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虚拟私有云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VPC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7522" y="3277364"/>
            <a:ext cx="502733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3.8.4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简单通知服务和简单邮件服务</a:t>
            </a:r>
          </a:p>
        </p:txBody>
      </p:sp>
      <p:sp>
        <p:nvSpPr>
          <p:cNvPr id="10" name="矩形 9"/>
          <p:cNvSpPr/>
          <p:nvPr/>
        </p:nvSpPr>
        <p:spPr>
          <a:xfrm>
            <a:off x="757522" y="3750541"/>
            <a:ext cx="41327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3.8.5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弹性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MapReduce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</a:t>
            </a:r>
          </a:p>
        </p:txBody>
      </p:sp>
      <p:sp>
        <p:nvSpPr>
          <p:cNvPr id="11" name="矩形 10"/>
          <p:cNvSpPr/>
          <p:nvPr/>
        </p:nvSpPr>
        <p:spPr>
          <a:xfrm>
            <a:off x="757522" y="4223718"/>
            <a:ext cx="689695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3.8.6  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电子商务服务</a:t>
            </a:r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DevPay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、</a:t>
            </a:r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FPS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和</a:t>
            </a:r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Simple Pay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7522" y="4696895"/>
            <a:ext cx="417454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3.8.7  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Amazon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执行网络服务</a:t>
            </a:r>
          </a:p>
        </p:txBody>
      </p:sp>
      <p:sp>
        <p:nvSpPr>
          <p:cNvPr id="13" name="矩形 12"/>
          <p:cNvSpPr/>
          <p:nvPr/>
        </p:nvSpPr>
        <p:spPr>
          <a:xfrm>
            <a:off x="757522" y="5170072"/>
            <a:ext cx="294022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3.8.8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土耳其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机器人</a:t>
            </a:r>
          </a:p>
        </p:txBody>
      </p:sp>
      <p:sp>
        <p:nvSpPr>
          <p:cNvPr id="14" name="矩形 13"/>
          <p:cNvSpPr/>
          <p:nvPr/>
        </p:nvSpPr>
        <p:spPr>
          <a:xfrm>
            <a:off x="757522" y="5643249"/>
            <a:ext cx="422455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3.8.9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数据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仓库服务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Redshift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7522" y="6116426"/>
            <a:ext cx="799257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3.8.10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应用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流服务</a:t>
            </a:r>
            <a:r>
              <a:rPr lang="en-US" altLang="zh-CN" sz="2100" kern="500" spc="2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AppStream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和数据流分析服务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Kinesis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5943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3581400"/>
            <a:ext cx="9144000" cy="3276600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1412" r="13390"/>
          <a:stretch/>
        </p:blipFill>
        <p:spPr>
          <a:xfrm>
            <a:off x="3774622" y="1121196"/>
            <a:ext cx="2763791" cy="870596"/>
          </a:xfrm>
          <a:prstGeom prst="rect">
            <a:avLst/>
          </a:prstGeom>
        </p:spPr>
      </p:pic>
      <p:pic>
        <p:nvPicPr>
          <p:cNvPr id="3" name="图片 2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t="14107" b="57208"/>
          <a:stretch/>
        </p:blipFill>
        <p:spPr>
          <a:xfrm>
            <a:off x="279400" y="1381302"/>
            <a:ext cx="3384649" cy="47479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hlinkClick r:id="rId6"/>
          </p:cNvPr>
          <p:cNvSpPr txBox="1"/>
          <p:nvPr/>
        </p:nvSpPr>
        <p:spPr>
          <a:xfrm>
            <a:off x="3878822" y="2028354"/>
            <a:ext cx="5261884" cy="3000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本套</a:t>
            </a:r>
            <a:r>
              <a:rPr lang="en-US" altLang="zh-CN" sz="1350" dirty="0">
                <a:solidFill>
                  <a:prstClr val="white"/>
                </a:solidFill>
              </a:rPr>
              <a:t>PPT</a:t>
            </a:r>
            <a:r>
              <a:rPr lang="zh-CN" altLang="en-US" sz="1350" dirty="0">
                <a:solidFill>
                  <a:prstClr val="white"/>
                </a:solidFill>
              </a:rPr>
              <a:t>下载地址：</a:t>
            </a:r>
            <a:r>
              <a:rPr lang="en-US" altLang="zh-CN" sz="1350" dirty="0">
                <a:solidFill>
                  <a:prstClr val="white"/>
                </a:solidFill>
              </a:rPr>
              <a:t>http://www.chinacloud.cn/list.aspx?cid=20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8" name="文本框 7">
            <a:hlinkClick r:id="rId4"/>
          </p:cNvPr>
          <p:cNvSpPr txBox="1"/>
          <p:nvPr/>
        </p:nvSpPr>
        <p:spPr>
          <a:xfrm>
            <a:off x="3774622" y="2422035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云</a:t>
            </a:r>
            <a:r>
              <a:rPr lang="zh-CN" altLang="en-US" sz="36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计算的</a:t>
            </a:r>
            <a:r>
              <a:rPr lang="zh-CN" altLang="en-US" sz="3600" b="1" dirty="0">
                <a:solidFill>
                  <a:srgbClr val="C00000"/>
                </a:solidFill>
              </a:rPr>
              <a:t>红宝书</a:t>
            </a:r>
          </a:p>
        </p:txBody>
      </p:sp>
      <p:sp>
        <p:nvSpPr>
          <p:cNvPr id="10" name="文本框 9">
            <a:hlinkClick r:id="rId4"/>
          </p:cNvPr>
          <p:cNvSpPr txBox="1"/>
          <p:nvPr/>
        </p:nvSpPr>
        <p:spPr>
          <a:xfrm>
            <a:off x="3774622" y="3068366"/>
            <a:ext cx="49407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书籍购买地址：</a:t>
            </a:r>
            <a:r>
              <a:rPr lang="en-US" altLang="zh-CN" sz="1000" dirty="0">
                <a:solidFill>
                  <a:prstClr val="black">
                    <a:lumMod val="65000"/>
                    <a:lumOff val="35000"/>
                  </a:prstClr>
                </a:solidFill>
                <a:hlinkClick r:id="rId4"/>
              </a:rPr>
              <a:t>http://weidian.com/item.html?itemID=1469775685&amp;p=-1</a:t>
            </a:r>
            <a:endParaRPr lang="en-US" altLang="zh-CN" sz="1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89601" y="4931529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微信扫描二维码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689601" y="5530371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prstClr val="white"/>
                </a:solidFill>
              </a:rPr>
              <a:t>关注云计算头条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22" y="4300413"/>
            <a:ext cx="1828800" cy="1828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</a:p>
        </p:txBody>
      </p:sp>
      <p:sp>
        <p:nvSpPr>
          <p:cNvPr id="15" name="椭圆 14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6" name="文本框 15">
            <a:hlinkClick r:id="rId4"/>
          </p:cNvPr>
          <p:cNvSpPr txBox="1"/>
          <p:nvPr/>
        </p:nvSpPr>
        <p:spPr>
          <a:xfrm>
            <a:off x="3774622" y="3288070"/>
            <a:ext cx="26084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（包邮且有刘鹏教授亲笔签名）</a:t>
            </a:r>
          </a:p>
        </p:txBody>
      </p:sp>
    </p:spTree>
    <p:extLst>
      <p:ext uri="{BB962C8B-B14F-4D97-AF65-F5344CB8AC3E}">
        <p14:creationId xmlns:p14="http://schemas.microsoft.com/office/powerpoint/2010/main" val="123351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3178715"/>
          </a:xfrm>
          <a:prstGeom prst="rect">
            <a:avLst/>
          </a:prstGeom>
          <a:solidFill>
            <a:srgbClr val="4E9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Freeform 242"/>
          <p:cNvSpPr>
            <a:spLocks/>
          </p:cNvSpPr>
          <p:nvPr/>
        </p:nvSpPr>
        <p:spPr bwMode="auto">
          <a:xfrm>
            <a:off x="2584450" y="696913"/>
            <a:ext cx="1514475" cy="768350"/>
          </a:xfrm>
          <a:custGeom>
            <a:avLst/>
            <a:gdLst>
              <a:gd name="T0" fmla="*/ 163 w 781"/>
              <a:gd name="T1" fmla="*/ 330 h 396"/>
              <a:gd name="T2" fmla="*/ 253 w 781"/>
              <a:gd name="T3" fmla="*/ 312 h 396"/>
              <a:gd name="T4" fmla="*/ 402 w 781"/>
              <a:gd name="T5" fmla="*/ 396 h 396"/>
              <a:gd name="T6" fmla="*/ 550 w 781"/>
              <a:gd name="T7" fmla="*/ 315 h 396"/>
              <a:gd name="T8" fmla="*/ 629 w 781"/>
              <a:gd name="T9" fmla="*/ 330 h 396"/>
              <a:gd name="T10" fmla="*/ 781 w 781"/>
              <a:gd name="T11" fmla="*/ 226 h 396"/>
              <a:gd name="T12" fmla="*/ 636 w 781"/>
              <a:gd name="T13" fmla="*/ 123 h 396"/>
              <a:gd name="T14" fmla="*/ 637 w 781"/>
              <a:gd name="T15" fmla="*/ 112 h 396"/>
              <a:gd name="T16" fmla="*/ 509 w 781"/>
              <a:gd name="T17" fmla="*/ 25 h 396"/>
              <a:gd name="T18" fmla="*/ 461 w 781"/>
              <a:gd name="T19" fmla="*/ 31 h 396"/>
              <a:gd name="T20" fmla="*/ 339 w 781"/>
              <a:gd name="T21" fmla="*/ 0 h 396"/>
              <a:gd name="T22" fmla="*/ 152 w 781"/>
              <a:gd name="T23" fmla="*/ 107 h 396"/>
              <a:gd name="T24" fmla="*/ 0 w 781"/>
              <a:gd name="T25" fmla="*/ 219 h 396"/>
              <a:gd name="T26" fmla="*/ 163 w 781"/>
              <a:gd name="T27" fmla="*/ 330 h 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81" h="396">
                <a:moveTo>
                  <a:pt x="163" y="330"/>
                </a:moveTo>
                <a:cubicBezTo>
                  <a:pt x="196" y="330"/>
                  <a:pt x="227" y="323"/>
                  <a:pt x="253" y="312"/>
                </a:cubicBezTo>
                <a:cubicBezTo>
                  <a:pt x="266" y="360"/>
                  <a:pt x="328" y="396"/>
                  <a:pt x="402" y="396"/>
                </a:cubicBezTo>
                <a:cubicBezTo>
                  <a:pt x="474" y="396"/>
                  <a:pt x="535" y="361"/>
                  <a:pt x="550" y="315"/>
                </a:cubicBezTo>
                <a:cubicBezTo>
                  <a:pt x="573" y="324"/>
                  <a:pt x="600" y="330"/>
                  <a:pt x="629" y="330"/>
                </a:cubicBezTo>
                <a:cubicBezTo>
                  <a:pt x="713" y="330"/>
                  <a:pt x="781" y="284"/>
                  <a:pt x="781" y="226"/>
                </a:cubicBezTo>
                <a:cubicBezTo>
                  <a:pt x="781" y="171"/>
                  <a:pt x="716" y="125"/>
                  <a:pt x="636" y="123"/>
                </a:cubicBezTo>
                <a:cubicBezTo>
                  <a:pt x="636" y="119"/>
                  <a:pt x="637" y="115"/>
                  <a:pt x="637" y="112"/>
                </a:cubicBezTo>
                <a:cubicBezTo>
                  <a:pt x="637" y="64"/>
                  <a:pt x="580" y="25"/>
                  <a:pt x="509" y="25"/>
                </a:cubicBezTo>
                <a:cubicBezTo>
                  <a:pt x="492" y="25"/>
                  <a:pt x="476" y="27"/>
                  <a:pt x="461" y="31"/>
                </a:cubicBezTo>
                <a:cubicBezTo>
                  <a:pt x="428" y="12"/>
                  <a:pt x="386" y="0"/>
                  <a:pt x="339" y="0"/>
                </a:cubicBezTo>
                <a:cubicBezTo>
                  <a:pt x="246" y="0"/>
                  <a:pt x="168" y="47"/>
                  <a:pt x="152" y="107"/>
                </a:cubicBezTo>
                <a:cubicBezTo>
                  <a:pt x="67" y="111"/>
                  <a:pt x="0" y="159"/>
                  <a:pt x="0" y="219"/>
                </a:cubicBezTo>
                <a:cubicBezTo>
                  <a:pt x="0" y="280"/>
                  <a:pt x="73" y="330"/>
                  <a:pt x="163" y="330"/>
                </a:cubicBezTo>
                <a:close/>
              </a:path>
            </a:pathLst>
          </a:custGeom>
          <a:solidFill>
            <a:srgbClr val="68A4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" name="Freeform 243"/>
          <p:cNvSpPr>
            <a:spLocks/>
          </p:cNvSpPr>
          <p:nvPr/>
        </p:nvSpPr>
        <p:spPr bwMode="auto">
          <a:xfrm>
            <a:off x="1725613" y="1395413"/>
            <a:ext cx="906463" cy="520700"/>
          </a:xfrm>
          <a:custGeom>
            <a:avLst/>
            <a:gdLst>
              <a:gd name="T0" fmla="*/ 83 w 468"/>
              <a:gd name="T1" fmla="*/ 44 h 268"/>
              <a:gd name="T2" fmla="*/ 120 w 468"/>
              <a:gd name="T3" fmla="*/ 50 h 268"/>
              <a:gd name="T4" fmla="*/ 217 w 468"/>
              <a:gd name="T5" fmla="*/ 0 h 268"/>
              <a:gd name="T6" fmla="*/ 315 w 468"/>
              <a:gd name="T7" fmla="*/ 54 h 268"/>
              <a:gd name="T8" fmla="*/ 367 w 468"/>
              <a:gd name="T9" fmla="*/ 44 h 268"/>
              <a:gd name="T10" fmla="*/ 468 w 468"/>
              <a:gd name="T11" fmla="*/ 112 h 268"/>
              <a:gd name="T12" fmla="*/ 399 w 468"/>
              <a:gd name="T13" fmla="*/ 177 h 268"/>
              <a:gd name="T14" fmla="*/ 404 w 468"/>
              <a:gd name="T15" fmla="*/ 199 h 268"/>
              <a:gd name="T16" fmla="*/ 304 w 468"/>
              <a:gd name="T17" fmla="*/ 268 h 268"/>
              <a:gd name="T18" fmla="*/ 237 w 468"/>
              <a:gd name="T19" fmla="*/ 251 h 268"/>
              <a:gd name="T20" fmla="*/ 175 w 468"/>
              <a:gd name="T21" fmla="*/ 262 h 268"/>
              <a:gd name="T22" fmla="*/ 50 w 468"/>
              <a:gd name="T23" fmla="*/ 176 h 268"/>
              <a:gd name="T24" fmla="*/ 54 w 468"/>
              <a:gd name="T25" fmla="*/ 154 h 268"/>
              <a:gd name="T26" fmla="*/ 0 w 468"/>
              <a:gd name="T27" fmla="*/ 101 h 268"/>
              <a:gd name="T28" fmla="*/ 83 w 468"/>
              <a:gd name="T29" fmla="*/ 44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68" h="268">
                <a:moveTo>
                  <a:pt x="83" y="44"/>
                </a:moveTo>
                <a:cubicBezTo>
                  <a:pt x="97" y="44"/>
                  <a:pt x="109" y="46"/>
                  <a:pt x="120" y="50"/>
                </a:cubicBezTo>
                <a:cubicBezTo>
                  <a:pt x="133" y="21"/>
                  <a:pt x="171" y="0"/>
                  <a:pt x="217" y="0"/>
                </a:cubicBezTo>
                <a:cubicBezTo>
                  <a:pt x="265" y="0"/>
                  <a:pt x="305" y="23"/>
                  <a:pt x="315" y="54"/>
                </a:cubicBezTo>
                <a:cubicBezTo>
                  <a:pt x="330" y="47"/>
                  <a:pt x="348" y="44"/>
                  <a:pt x="367" y="44"/>
                </a:cubicBezTo>
                <a:cubicBezTo>
                  <a:pt x="423" y="44"/>
                  <a:pt x="468" y="74"/>
                  <a:pt x="468" y="112"/>
                </a:cubicBezTo>
                <a:cubicBezTo>
                  <a:pt x="468" y="143"/>
                  <a:pt x="439" y="168"/>
                  <a:pt x="399" y="177"/>
                </a:cubicBezTo>
                <a:cubicBezTo>
                  <a:pt x="402" y="184"/>
                  <a:pt x="404" y="192"/>
                  <a:pt x="404" y="199"/>
                </a:cubicBezTo>
                <a:cubicBezTo>
                  <a:pt x="404" y="237"/>
                  <a:pt x="359" y="268"/>
                  <a:pt x="304" y="268"/>
                </a:cubicBezTo>
                <a:cubicBezTo>
                  <a:pt x="278" y="268"/>
                  <a:pt x="255" y="261"/>
                  <a:pt x="237" y="251"/>
                </a:cubicBezTo>
                <a:cubicBezTo>
                  <a:pt x="219" y="258"/>
                  <a:pt x="198" y="262"/>
                  <a:pt x="175" y="262"/>
                </a:cubicBezTo>
                <a:cubicBezTo>
                  <a:pt x="106" y="262"/>
                  <a:pt x="50" y="223"/>
                  <a:pt x="50" y="176"/>
                </a:cubicBezTo>
                <a:cubicBezTo>
                  <a:pt x="50" y="169"/>
                  <a:pt x="51" y="161"/>
                  <a:pt x="54" y="154"/>
                </a:cubicBezTo>
                <a:cubicBezTo>
                  <a:pt x="22" y="146"/>
                  <a:pt x="0" y="125"/>
                  <a:pt x="0" y="101"/>
                </a:cubicBezTo>
                <a:cubicBezTo>
                  <a:pt x="0" y="69"/>
                  <a:pt x="37" y="44"/>
                  <a:pt x="83" y="44"/>
                </a:cubicBezTo>
                <a:close/>
              </a:path>
            </a:pathLst>
          </a:custGeom>
          <a:solidFill>
            <a:srgbClr val="68A4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Freeform 244"/>
          <p:cNvSpPr>
            <a:spLocks/>
          </p:cNvSpPr>
          <p:nvPr/>
        </p:nvSpPr>
        <p:spPr bwMode="auto">
          <a:xfrm>
            <a:off x="6565900" y="1127125"/>
            <a:ext cx="852488" cy="487363"/>
          </a:xfrm>
          <a:custGeom>
            <a:avLst/>
            <a:gdLst>
              <a:gd name="T0" fmla="*/ 361 w 440"/>
              <a:gd name="T1" fmla="*/ 41 h 252"/>
              <a:gd name="T2" fmla="*/ 326 w 440"/>
              <a:gd name="T3" fmla="*/ 47 h 252"/>
              <a:gd name="T4" fmla="*/ 236 w 440"/>
              <a:gd name="T5" fmla="*/ 0 h 252"/>
              <a:gd name="T6" fmla="*/ 143 w 440"/>
              <a:gd name="T7" fmla="*/ 50 h 252"/>
              <a:gd name="T8" fmla="*/ 94 w 440"/>
              <a:gd name="T9" fmla="*/ 41 h 252"/>
              <a:gd name="T10" fmla="*/ 0 w 440"/>
              <a:gd name="T11" fmla="*/ 105 h 252"/>
              <a:gd name="T12" fmla="*/ 64 w 440"/>
              <a:gd name="T13" fmla="*/ 167 h 252"/>
              <a:gd name="T14" fmla="*/ 59 w 440"/>
              <a:gd name="T15" fmla="*/ 187 h 252"/>
              <a:gd name="T16" fmla="*/ 154 w 440"/>
              <a:gd name="T17" fmla="*/ 252 h 252"/>
              <a:gd name="T18" fmla="*/ 216 w 440"/>
              <a:gd name="T19" fmla="*/ 236 h 252"/>
              <a:gd name="T20" fmla="*/ 275 w 440"/>
              <a:gd name="T21" fmla="*/ 246 h 252"/>
              <a:gd name="T22" fmla="*/ 393 w 440"/>
              <a:gd name="T23" fmla="*/ 166 h 252"/>
              <a:gd name="T24" fmla="*/ 389 w 440"/>
              <a:gd name="T25" fmla="*/ 145 h 252"/>
              <a:gd name="T26" fmla="*/ 440 w 440"/>
              <a:gd name="T27" fmla="*/ 95 h 252"/>
              <a:gd name="T28" fmla="*/ 361 w 440"/>
              <a:gd name="T29" fmla="*/ 41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40" h="252">
                <a:moveTo>
                  <a:pt x="361" y="41"/>
                </a:moveTo>
                <a:cubicBezTo>
                  <a:pt x="349" y="41"/>
                  <a:pt x="337" y="43"/>
                  <a:pt x="326" y="47"/>
                </a:cubicBezTo>
                <a:cubicBezTo>
                  <a:pt x="315" y="20"/>
                  <a:pt x="279" y="0"/>
                  <a:pt x="236" y="0"/>
                </a:cubicBezTo>
                <a:cubicBezTo>
                  <a:pt x="190" y="0"/>
                  <a:pt x="153" y="22"/>
                  <a:pt x="143" y="50"/>
                </a:cubicBezTo>
                <a:cubicBezTo>
                  <a:pt x="129" y="44"/>
                  <a:pt x="112" y="41"/>
                  <a:pt x="94" y="41"/>
                </a:cubicBezTo>
                <a:cubicBezTo>
                  <a:pt x="42" y="41"/>
                  <a:pt x="0" y="70"/>
                  <a:pt x="0" y="105"/>
                </a:cubicBezTo>
                <a:cubicBezTo>
                  <a:pt x="0" y="134"/>
                  <a:pt x="27" y="158"/>
                  <a:pt x="64" y="167"/>
                </a:cubicBezTo>
                <a:cubicBezTo>
                  <a:pt x="61" y="173"/>
                  <a:pt x="59" y="180"/>
                  <a:pt x="59" y="187"/>
                </a:cubicBezTo>
                <a:cubicBezTo>
                  <a:pt x="59" y="223"/>
                  <a:pt x="102" y="252"/>
                  <a:pt x="154" y="252"/>
                </a:cubicBezTo>
                <a:cubicBezTo>
                  <a:pt x="178" y="252"/>
                  <a:pt x="200" y="246"/>
                  <a:pt x="216" y="236"/>
                </a:cubicBezTo>
                <a:cubicBezTo>
                  <a:pt x="233" y="242"/>
                  <a:pt x="254" y="246"/>
                  <a:pt x="275" y="246"/>
                </a:cubicBezTo>
                <a:cubicBezTo>
                  <a:pt x="340" y="246"/>
                  <a:pt x="393" y="210"/>
                  <a:pt x="393" y="166"/>
                </a:cubicBezTo>
                <a:cubicBezTo>
                  <a:pt x="393" y="158"/>
                  <a:pt x="391" y="152"/>
                  <a:pt x="389" y="145"/>
                </a:cubicBezTo>
                <a:cubicBezTo>
                  <a:pt x="419" y="137"/>
                  <a:pt x="440" y="118"/>
                  <a:pt x="440" y="95"/>
                </a:cubicBezTo>
                <a:cubicBezTo>
                  <a:pt x="440" y="65"/>
                  <a:pt x="405" y="41"/>
                  <a:pt x="361" y="41"/>
                </a:cubicBezTo>
                <a:close/>
              </a:path>
            </a:pathLst>
          </a:custGeom>
          <a:solidFill>
            <a:srgbClr val="68A4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Freeform 245"/>
          <p:cNvSpPr>
            <a:spLocks/>
          </p:cNvSpPr>
          <p:nvPr/>
        </p:nvSpPr>
        <p:spPr bwMode="auto">
          <a:xfrm>
            <a:off x="4708525" y="325437"/>
            <a:ext cx="1608138" cy="889000"/>
          </a:xfrm>
          <a:custGeom>
            <a:avLst/>
            <a:gdLst>
              <a:gd name="T0" fmla="*/ 607 w 830"/>
              <a:gd name="T1" fmla="*/ 440 h 458"/>
              <a:gd name="T2" fmla="*/ 469 w 830"/>
              <a:gd name="T3" fmla="*/ 408 h 458"/>
              <a:gd name="T4" fmla="*/ 332 w 830"/>
              <a:gd name="T5" fmla="*/ 458 h 458"/>
              <a:gd name="T6" fmla="*/ 169 w 830"/>
              <a:gd name="T7" fmla="*/ 357 h 458"/>
              <a:gd name="T8" fmla="*/ 164 w 830"/>
              <a:gd name="T9" fmla="*/ 357 h 458"/>
              <a:gd name="T10" fmla="*/ 0 w 830"/>
              <a:gd name="T11" fmla="*/ 245 h 458"/>
              <a:gd name="T12" fmla="*/ 157 w 830"/>
              <a:gd name="T13" fmla="*/ 133 h 458"/>
              <a:gd name="T14" fmla="*/ 156 w 830"/>
              <a:gd name="T15" fmla="*/ 121 h 458"/>
              <a:gd name="T16" fmla="*/ 294 w 830"/>
              <a:gd name="T17" fmla="*/ 27 h 458"/>
              <a:gd name="T18" fmla="*/ 346 w 830"/>
              <a:gd name="T19" fmla="*/ 34 h 458"/>
              <a:gd name="T20" fmla="*/ 478 w 830"/>
              <a:gd name="T21" fmla="*/ 0 h 458"/>
              <a:gd name="T22" fmla="*/ 684 w 830"/>
              <a:gd name="T23" fmla="*/ 141 h 458"/>
              <a:gd name="T24" fmla="*/ 683 w 830"/>
              <a:gd name="T25" fmla="*/ 144 h 458"/>
              <a:gd name="T26" fmla="*/ 830 w 830"/>
              <a:gd name="T27" fmla="*/ 288 h 458"/>
              <a:gd name="T28" fmla="*/ 607 w 830"/>
              <a:gd name="T29" fmla="*/ 44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30" h="458">
                <a:moveTo>
                  <a:pt x="607" y="440"/>
                </a:moveTo>
                <a:cubicBezTo>
                  <a:pt x="554" y="440"/>
                  <a:pt x="507" y="428"/>
                  <a:pt x="469" y="408"/>
                </a:cubicBezTo>
                <a:cubicBezTo>
                  <a:pt x="439" y="438"/>
                  <a:pt x="389" y="458"/>
                  <a:pt x="332" y="458"/>
                </a:cubicBezTo>
                <a:cubicBezTo>
                  <a:pt x="247" y="458"/>
                  <a:pt x="177" y="414"/>
                  <a:pt x="169" y="357"/>
                </a:cubicBezTo>
                <a:cubicBezTo>
                  <a:pt x="167" y="357"/>
                  <a:pt x="166" y="357"/>
                  <a:pt x="164" y="357"/>
                </a:cubicBezTo>
                <a:cubicBezTo>
                  <a:pt x="73" y="357"/>
                  <a:pt x="0" y="307"/>
                  <a:pt x="0" y="245"/>
                </a:cubicBezTo>
                <a:cubicBezTo>
                  <a:pt x="0" y="185"/>
                  <a:pt x="70" y="136"/>
                  <a:pt x="157" y="133"/>
                </a:cubicBezTo>
                <a:cubicBezTo>
                  <a:pt x="157" y="129"/>
                  <a:pt x="156" y="125"/>
                  <a:pt x="156" y="121"/>
                </a:cubicBezTo>
                <a:cubicBezTo>
                  <a:pt x="156" y="69"/>
                  <a:pt x="218" y="27"/>
                  <a:pt x="294" y="27"/>
                </a:cubicBezTo>
                <a:cubicBezTo>
                  <a:pt x="312" y="27"/>
                  <a:pt x="330" y="29"/>
                  <a:pt x="346" y="34"/>
                </a:cubicBezTo>
                <a:cubicBezTo>
                  <a:pt x="382" y="13"/>
                  <a:pt x="428" y="0"/>
                  <a:pt x="478" y="0"/>
                </a:cubicBezTo>
                <a:cubicBezTo>
                  <a:pt x="592" y="0"/>
                  <a:pt x="684" y="63"/>
                  <a:pt x="684" y="141"/>
                </a:cubicBezTo>
                <a:cubicBezTo>
                  <a:pt x="684" y="142"/>
                  <a:pt x="684" y="143"/>
                  <a:pt x="683" y="144"/>
                </a:cubicBezTo>
                <a:cubicBezTo>
                  <a:pt x="769" y="166"/>
                  <a:pt x="830" y="222"/>
                  <a:pt x="830" y="288"/>
                </a:cubicBezTo>
                <a:cubicBezTo>
                  <a:pt x="830" y="372"/>
                  <a:pt x="730" y="440"/>
                  <a:pt x="607" y="440"/>
                </a:cubicBezTo>
                <a:close/>
              </a:path>
            </a:pathLst>
          </a:custGeom>
          <a:solidFill>
            <a:srgbClr val="68A4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" name="Freeform 246"/>
          <p:cNvSpPr>
            <a:spLocks/>
          </p:cNvSpPr>
          <p:nvPr/>
        </p:nvSpPr>
        <p:spPr bwMode="auto">
          <a:xfrm>
            <a:off x="4691063" y="325437"/>
            <a:ext cx="1638300" cy="758825"/>
          </a:xfrm>
          <a:custGeom>
            <a:avLst/>
            <a:gdLst>
              <a:gd name="T0" fmla="*/ 12 w 845"/>
              <a:gd name="T1" fmla="*/ 256 h 391"/>
              <a:gd name="T2" fmla="*/ 166 w 845"/>
              <a:gd name="T3" fmla="*/ 133 h 391"/>
              <a:gd name="T4" fmla="*/ 165 w 845"/>
              <a:gd name="T5" fmla="*/ 121 h 391"/>
              <a:gd name="T6" fmla="*/ 303 w 845"/>
              <a:gd name="T7" fmla="*/ 27 h 391"/>
              <a:gd name="T8" fmla="*/ 355 w 845"/>
              <a:gd name="T9" fmla="*/ 34 h 391"/>
              <a:gd name="T10" fmla="*/ 487 w 845"/>
              <a:gd name="T11" fmla="*/ 0 h 391"/>
              <a:gd name="T12" fmla="*/ 693 w 845"/>
              <a:gd name="T13" fmla="*/ 141 h 391"/>
              <a:gd name="T14" fmla="*/ 692 w 845"/>
              <a:gd name="T15" fmla="*/ 144 h 391"/>
              <a:gd name="T16" fmla="*/ 839 w 845"/>
              <a:gd name="T17" fmla="*/ 285 h 391"/>
              <a:gd name="T18" fmla="*/ 707 w 845"/>
              <a:gd name="T19" fmla="*/ 349 h 391"/>
              <a:gd name="T20" fmla="*/ 532 w 845"/>
              <a:gd name="T21" fmla="*/ 316 h 391"/>
              <a:gd name="T22" fmla="*/ 393 w 845"/>
              <a:gd name="T23" fmla="*/ 381 h 391"/>
              <a:gd name="T24" fmla="*/ 186 w 845"/>
              <a:gd name="T25" fmla="*/ 301 h 391"/>
              <a:gd name="T26" fmla="*/ 180 w 845"/>
              <a:gd name="T27" fmla="*/ 302 h 391"/>
              <a:gd name="T28" fmla="*/ 12 w 845"/>
              <a:gd name="T29" fmla="*/ 256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45" h="391">
                <a:moveTo>
                  <a:pt x="12" y="256"/>
                </a:moveTo>
                <a:cubicBezTo>
                  <a:pt x="0" y="182"/>
                  <a:pt x="79" y="136"/>
                  <a:pt x="166" y="133"/>
                </a:cubicBezTo>
                <a:cubicBezTo>
                  <a:pt x="166" y="129"/>
                  <a:pt x="165" y="125"/>
                  <a:pt x="165" y="121"/>
                </a:cubicBezTo>
                <a:cubicBezTo>
                  <a:pt x="165" y="69"/>
                  <a:pt x="227" y="27"/>
                  <a:pt x="303" y="27"/>
                </a:cubicBezTo>
                <a:cubicBezTo>
                  <a:pt x="321" y="27"/>
                  <a:pt x="339" y="29"/>
                  <a:pt x="355" y="34"/>
                </a:cubicBezTo>
                <a:cubicBezTo>
                  <a:pt x="391" y="13"/>
                  <a:pt x="437" y="0"/>
                  <a:pt x="487" y="0"/>
                </a:cubicBezTo>
                <a:cubicBezTo>
                  <a:pt x="601" y="0"/>
                  <a:pt x="693" y="63"/>
                  <a:pt x="693" y="141"/>
                </a:cubicBezTo>
                <a:cubicBezTo>
                  <a:pt x="693" y="142"/>
                  <a:pt x="693" y="143"/>
                  <a:pt x="692" y="144"/>
                </a:cubicBezTo>
                <a:cubicBezTo>
                  <a:pt x="777" y="165"/>
                  <a:pt x="845" y="225"/>
                  <a:pt x="839" y="285"/>
                </a:cubicBezTo>
                <a:cubicBezTo>
                  <a:pt x="836" y="314"/>
                  <a:pt x="777" y="348"/>
                  <a:pt x="707" y="349"/>
                </a:cubicBezTo>
                <a:cubicBezTo>
                  <a:pt x="638" y="349"/>
                  <a:pt x="580" y="332"/>
                  <a:pt x="532" y="316"/>
                </a:cubicBezTo>
                <a:cubicBezTo>
                  <a:pt x="508" y="349"/>
                  <a:pt x="457" y="374"/>
                  <a:pt x="393" y="381"/>
                </a:cubicBezTo>
                <a:cubicBezTo>
                  <a:pt x="299" y="391"/>
                  <a:pt x="210" y="356"/>
                  <a:pt x="186" y="301"/>
                </a:cubicBezTo>
                <a:cubicBezTo>
                  <a:pt x="184" y="302"/>
                  <a:pt x="182" y="301"/>
                  <a:pt x="180" y="302"/>
                </a:cubicBezTo>
                <a:cubicBezTo>
                  <a:pt x="140" y="322"/>
                  <a:pt x="25" y="329"/>
                  <a:pt x="12" y="2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Freeform 247"/>
          <p:cNvSpPr>
            <a:spLocks/>
          </p:cNvSpPr>
          <p:nvPr/>
        </p:nvSpPr>
        <p:spPr bwMode="auto">
          <a:xfrm>
            <a:off x="6575425" y="1127125"/>
            <a:ext cx="850900" cy="414338"/>
          </a:xfrm>
          <a:custGeom>
            <a:avLst/>
            <a:gdLst>
              <a:gd name="T0" fmla="*/ 356 w 439"/>
              <a:gd name="T1" fmla="*/ 41 h 214"/>
              <a:gd name="T2" fmla="*/ 321 w 439"/>
              <a:gd name="T3" fmla="*/ 47 h 214"/>
              <a:gd name="T4" fmla="*/ 231 w 439"/>
              <a:gd name="T5" fmla="*/ 0 h 214"/>
              <a:gd name="T6" fmla="*/ 138 w 439"/>
              <a:gd name="T7" fmla="*/ 50 h 214"/>
              <a:gd name="T8" fmla="*/ 89 w 439"/>
              <a:gd name="T9" fmla="*/ 41 h 214"/>
              <a:gd name="T10" fmla="*/ 14 w 439"/>
              <a:gd name="T11" fmla="*/ 67 h 214"/>
              <a:gd name="T12" fmla="*/ 80 w 439"/>
              <a:gd name="T13" fmla="*/ 126 h 214"/>
              <a:gd name="T14" fmla="*/ 75 w 439"/>
              <a:gd name="T15" fmla="*/ 146 h 214"/>
              <a:gd name="T16" fmla="*/ 169 w 439"/>
              <a:gd name="T17" fmla="*/ 211 h 214"/>
              <a:gd name="T18" fmla="*/ 232 w 439"/>
              <a:gd name="T19" fmla="*/ 195 h 214"/>
              <a:gd name="T20" fmla="*/ 290 w 439"/>
              <a:gd name="T21" fmla="*/ 205 h 214"/>
              <a:gd name="T22" fmla="*/ 408 w 439"/>
              <a:gd name="T23" fmla="*/ 125 h 214"/>
              <a:gd name="T24" fmla="*/ 404 w 439"/>
              <a:gd name="T25" fmla="*/ 104 h 214"/>
              <a:gd name="T26" fmla="*/ 435 w 439"/>
              <a:gd name="T27" fmla="*/ 90 h 214"/>
              <a:gd name="T28" fmla="*/ 356 w 439"/>
              <a:gd name="T29" fmla="*/ 41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39" h="214">
                <a:moveTo>
                  <a:pt x="356" y="41"/>
                </a:moveTo>
                <a:cubicBezTo>
                  <a:pt x="344" y="41"/>
                  <a:pt x="332" y="43"/>
                  <a:pt x="321" y="47"/>
                </a:cubicBezTo>
                <a:cubicBezTo>
                  <a:pt x="310" y="20"/>
                  <a:pt x="274" y="0"/>
                  <a:pt x="231" y="0"/>
                </a:cubicBezTo>
                <a:cubicBezTo>
                  <a:pt x="185" y="0"/>
                  <a:pt x="148" y="22"/>
                  <a:pt x="138" y="50"/>
                </a:cubicBezTo>
                <a:cubicBezTo>
                  <a:pt x="124" y="44"/>
                  <a:pt x="113" y="41"/>
                  <a:pt x="89" y="41"/>
                </a:cubicBezTo>
                <a:cubicBezTo>
                  <a:pt x="65" y="41"/>
                  <a:pt x="25" y="49"/>
                  <a:pt x="14" y="67"/>
                </a:cubicBezTo>
                <a:cubicBezTo>
                  <a:pt x="0" y="92"/>
                  <a:pt x="43" y="117"/>
                  <a:pt x="80" y="126"/>
                </a:cubicBezTo>
                <a:cubicBezTo>
                  <a:pt x="77" y="132"/>
                  <a:pt x="75" y="139"/>
                  <a:pt x="75" y="146"/>
                </a:cubicBezTo>
                <a:cubicBezTo>
                  <a:pt x="75" y="182"/>
                  <a:pt x="117" y="211"/>
                  <a:pt x="169" y="211"/>
                </a:cubicBezTo>
                <a:cubicBezTo>
                  <a:pt x="193" y="211"/>
                  <a:pt x="215" y="205"/>
                  <a:pt x="232" y="195"/>
                </a:cubicBezTo>
                <a:cubicBezTo>
                  <a:pt x="249" y="201"/>
                  <a:pt x="269" y="202"/>
                  <a:pt x="290" y="205"/>
                </a:cubicBezTo>
                <a:cubicBezTo>
                  <a:pt x="348" y="214"/>
                  <a:pt x="417" y="169"/>
                  <a:pt x="408" y="125"/>
                </a:cubicBezTo>
                <a:cubicBezTo>
                  <a:pt x="407" y="118"/>
                  <a:pt x="407" y="111"/>
                  <a:pt x="404" y="104"/>
                </a:cubicBezTo>
                <a:cubicBezTo>
                  <a:pt x="419" y="107"/>
                  <a:pt x="433" y="100"/>
                  <a:pt x="435" y="90"/>
                </a:cubicBezTo>
                <a:cubicBezTo>
                  <a:pt x="439" y="63"/>
                  <a:pt x="398" y="41"/>
                  <a:pt x="356" y="4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" name="Freeform 248"/>
          <p:cNvSpPr>
            <a:spLocks/>
          </p:cNvSpPr>
          <p:nvPr/>
        </p:nvSpPr>
        <p:spPr bwMode="auto">
          <a:xfrm>
            <a:off x="2552700" y="696913"/>
            <a:ext cx="1587500" cy="649288"/>
          </a:xfrm>
          <a:custGeom>
            <a:avLst/>
            <a:gdLst>
              <a:gd name="T0" fmla="*/ 791 w 818"/>
              <a:gd name="T1" fmla="*/ 198 h 334"/>
              <a:gd name="T2" fmla="*/ 652 w 818"/>
              <a:gd name="T3" fmla="*/ 123 h 334"/>
              <a:gd name="T4" fmla="*/ 653 w 818"/>
              <a:gd name="T5" fmla="*/ 112 h 334"/>
              <a:gd name="T6" fmla="*/ 525 w 818"/>
              <a:gd name="T7" fmla="*/ 25 h 334"/>
              <a:gd name="T8" fmla="*/ 477 w 818"/>
              <a:gd name="T9" fmla="*/ 31 h 334"/>
              <a:gd name="T10" fmla="*/ 355 w 818"/>
              <a:gd name="T11" fmla="*/ 0 h 334"/>
              <a:gd name="T12" fmla="*/ 168 w 818"/>
              <a:gd name="T13" fmla="*/ 107 h 334"/>
              <a:gd name="T14" fmla="*/ 18 w 818"/>
              <a:gd name="T15" fmla="*/ 224 h 334"/>
              <a:gd name="T16" fmla="*/ 251 w 818"/>
              <a:gd name="T17" fmla="*/ 250 h 334"/>
              <a:gd name="T18" fmla="*/ 420 w 818"/>
              <a:gd name="T19" fmla="*/ 334 h 334"/>
              <a:gd name="T20" fmla="*/ 587 w 818"/>
              <a:gd name="T21" fmla="*/ 253 h 334"/>
              <a:gd name="T22" fmla="*/ 791 w 818"/>
              <a:gd name="T23" fmla="*/ 198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18" h="334">
                <a:moveTo>
                  <a:pt x="791" y="198"/>
                </a:moveTo>
                <a:cubicBezTo>
                  <a:pt x="780" y="154"/>
                  <a:pt x="718" y="125"/>
                  <a:pt x="652" y="123"/>
                </a:cubicBezTo>
                <a:cubicBezTo>
                  <a:pt x="652" y="119"/>
                  <a:pt x="653" y="115"/>
                  <a:pt x="653" y="112"/>
                </a:cubicBezTo>
                <a:cubicBezTo>
                  <a:pt x="653" y="64"/>
                  <a:pt x="596" y="25"/>
                  <a:pt x="525" y="25"/>
                </a:cubicBezTo>
                <a:cubicBezTo>
                  <a:pt x="508" y="25"/>
                  <a:pt x="492" y="27"/>
                  <a:pt x="477" y="31"/>
                </a:cubicBezTo>
                <a:cubicBezTo>
                  <a:pt x="444" y="12"/>
                  <a:pt x="402" y="0"/>
                  <a:pt x="355" y="0"/>
                </a:cubicBezTo>
                <a:cubicBezTo>
                  <a:pt x="262" y="0"/>
                  <a:pt x="184" y="47"/>
                  <a:pt x="168" y="107"/>
                </a:cubicBezTo>
                <a:cubicBezTo>
                  <a:pt x="83" y="111"/>
                  <a:pt x="0" y="167"/>
                  <a:pt x="18" y="224"/>
                </a:cubicBezTo>
                <a:cubicBezTo>
                  <a:pt x="40" y="293"/>
                  <a:pt x="208" y="301"/>
                  <a:pt x="251" y="250"/>
                </a:cubicBezTo>
                <a:cubicBezTo>
                  <a:pt x="266" y="298"/>
                  <a:pt x="336" y="334"/>
                  <a:pt x="420" y="334"/>
                </a:cubicBezTo>
                <a:cubicBezTo>
                  <a:pt x="502" y="334"/>
                  <a:pt x="570" y="300"/>
                  <a:pt x="587" y="253"/>
                </a:cubicBezTo>
                <a:cubicBezTo>
                  <a:pt x="630" y="281"/>
                  <a:pt x="818" y="301"/>
                  <a:pt x="791" y="1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" name="Freeform 249"/>
          <p:cNvSpPr>
            <a:spLocks/>
          </p:cNvSpPr>
          <p:nvPr/>
        </p:nvSpPr>
        <p:spPr bwMode="auto">
          <a:xfrm>
            <a:off x="1660525" y="1395413"/>
            <a:ext cx="1073150" cy="446088"/>
          </a:xfrm>
          <a:custGeom>
            <a:avLst/>
            <a:gdLst>
              <a:gd name="T0" fmla="*/ 153 w 553"/>
              <a:gd name="T1" fmla="*/ 50 h 230"/>
              <a:gd name="T2" fmla="*/ 250 w 553"/>
              <a:gd name="T3" fmla="*/ 0 h 230"/>
              <a:gd name="T4" fmla="*/ 348 w 553"/>
              <a:gd name="T5" fmla="*/ 54 h 230"/>
              <a:gd name="T6" fmla="*/ 400 w 553"/>
              <a:gd name="T7" fmla="*/ 44 h 230"/>
              <a:gd name="T8" fmla="*/ 447 w 553"/>
              <a:gd name="T9" fmla="*/ 136 h 230"/>
              <a:gd name="T10" fmla="*/ 452 w 553"/>
              <a:gd name="T11" fmla="*/ 158 h 230"/>
              <a:gd name="T12" fmla="*/ 352 w 553"/>
              <a:gd name="T13" fmla="*/ 227 h 230"/>
              <a:gd name="T14" fmla="*/ 286 w 553"/>
              <a:gd name="T15" fmla="*/ 210 h 230"/>
              <a:gd name="T16" fmla="*/ 223 w 553"/>
              <a:gd name="T17" fmla="*/ 221 h 230"/>
              <a:gd name="T18" fmla="*/ 98 w 553"/>
              <a:gd name="T19" fmla="*/ 135 h 230"/>
              <a:gd name="T20" fmla="*/ 102 w 553"/>
              <a:gd name="T21" fmla="*/ 113 h 230"/>
              <a:gd name="T22" fmla="*/ 153 w 553"/>
              <a:gd name="T23" fmla="*/ 50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53" h="230">
                <a:moveTo>
                  <a:pt x="153" y="50"/>
                </a:moveTo>
                <a:cubicBezTo>
                  <a:pt x="166" y="21"/>
                  <a:pt x="204" y="0"/>
                  <a:pt x="250" y="0"/>
                </a:cubicBezTo>
                <a:cubicBezTo>
                  <a:pt x="298" y="0"/>
                  <a:pt x="338" y="23"/>
                  <a:pt x="348" y="54"/>
                </a:cubicBezTo>
                <a:cubicBezTo>
                  <a:pt x="363" y="47"/>
                  <a:pt x="381" y="44"/>
                  <a:pt x="400" y="44"/>
                </a:cubicBezTo>
                <a:cubicBezTo>
                  <a:pt x="473" y="44"/>
                  <a:pt x="553" y="112"/>
                  <a:pt x="447" y="136"/>
                </a:cubicBezTo>
                <a:cubicBezTo>
                  <a:pt x="451" y="143"/>
                  <a:pt x="453" y="150"/>
                  <a:pt x="452" y="158"/>
                </a:cubicBezTo>
                <a:cubicBezTo>
                  <a:pt x="448" y="205"/>
                  <a:pt x="401" y="230"/>
                  <a:pt x="352" y="227"/>
                </a:cubicBezTo>
                <a:cubicBezTo>
                  <a:pt x="327" y="225"/>
                  <a:pt x="303" y="220"/>
                  <a:pt x="286" y="210"/>
                </a:cubicBezTo>
                <a:cubicBezTo>
                  <a:pt x="267" y="217"/>
                  <a:pt x="246" y="221"/>
                  <a:pt x="223" y="221"/>
                </a:cubicBezTo>
                <a:cubicBezTo>
                  <a:pt x="154" y="221"/>
                  <a:pt x="98" y="183"/>
                  <a:pt x="98" y="135"/>
                </a:cubicBezTo>
                <a:cubicBezTo>
                  <a:pt x="98" y="128"/>
                  <a:pt x="99" y="120"/>
                  <a:pt x="102" y="113"/>
                </a:cubicBezTo>
                <a:cubicBezTo>
                  <a:pt x="0" y="87"/>
                  <a:pt x="72" y="22"/>
                  <a:pt x="15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0" name="矩形 259"/>
          <p:cNvSpPr/>
          <p:nvPr/>
        </p:nvSpPr>
        <p:spPr>
          <a:xfrm>
            <a:off x="0" y="5016500"/>
            <a:ext cx="9144000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6"/>
                </a:solidFill>
              </a:rPr>
              <a:t>Amazon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在其最擅长的</a:t>
            </a:r>
            <a:r>
              <a:rPr lang="zh-CN" altLang="en-US" sz="2000" b="1" dirty="0">
                <a:solidFill>
                  <a:schemeClr val="accent6"/>
                </a:solidFill>
              </a:rPr>
              <a:t>电子商务</a:t>
            </a:r>
            <a:r>
              <a:rPr lang="zh-CN" altLang="en-US" sz="2000" b="1" dirty="0" smtClean="0">
                <a:solidFill>
                  <a:schemeClr val="accent6"/>
                </a:solidFill>
              </a:rPr>
              <a:t>领域</a:t>
            </a:r>
            <a:endParaRPr lang="en-US" altLang="zh-CN" sz="2000" b="1" dirty="0" smtClean="0">
              <a:solidFill>
                <a:schemeClr val="accent6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先后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推出了一系列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服务：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1" name="矩形 260"/>
          <p:cNvSpPr/>
          <p:nvPr/>
        </p:nvSpPr>
        <p:spPr>
          <a:xfrm>
            <a:off x="2138143" y="5988050"/>
            <a:ext cx="997389" cy="507831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dirty="0" smtClean="0">
                <a:solidFill>
                  <a:schemeClr val="bg1"/>
                </a:solidFill>
              </a:rPr>
              <a:t>DevPay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62" name="矩形 261"/>
          <p:cNvSpPr/>
          <p:nvPr/>
        </p:nvSpPr>
        <p:spPr>
          <a:xfrm>
            <a:off x="3306158" y="5988050"/>
            <a:ext cx="1569660" cy="507831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</a:rPr>
              <a:t>灵活支付服务</a:t>
            </a:r>
          </a:p>
        </p:txBody>
      </p:sp>
      <p:sp>
        <p:nvSpPr>
          <p:cNvPr id="263" name="矩形 262"/>
          <p:cNvSpPr/>
          <p:nvPr/>
        </p:nvSpPr>
        <p:spPr>
          <a:xfrm>
            <a:off x="5084158" y="5988050"/>
            <a:ext cx="1569660" cy="507831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</a:rPr>
              <a:t>简单支付服务</a:t>
            </a:r>
          </a:p>
        </p:txBody>
      </p:sp>
      <p:grpSp>
        <p:nvGrpSpPr>
          <p:cNvPr id="264" name="组合 263"/>
          <p:cNvGrpSpPr/>
          <p:nvPr/>
        </p:nvGrpSpPr>
        <p:grpSpPr>
          <a:xfrm>
            <a:off x="1733550" y="1860550"/>
            <a:ext cx="5251450" cy="3312080"/>
            <a:chOff x="1733550" y="2133600"/>
            <a:chExt cx="5502276" cy="3470275"/>
          </a:xfrm>
        </p:grpSpPr>
        <p:sp>
          <p:nvSpPr>
            <p:cNvPr id="56" name="Freeform 5"/>
            <p:cNvSpPr>
              <a:spLocks/>
            </p:cNvSpPr>
            <p:nvPr/>
          </p:nvSpPr>
          <p:spPr bwMode="auto">
            <a:xfrm>
              <a:off x="4964113" y="4938713"/>
              <a:ext cx="628650" cy="638175"/>
            </a:xfrm>
            <a:custGeom>
              <a:avLst/>
              <a:gdLst>
                <a:gd name="T0" fmla="*/ 301 w 324"/>
                <a:gd name="T1" fmla="*/ 0 h 329"/>
                <a:gd name="T2" fmla="*/ 7 w 324"/>
                <a:gd name="T3" fmla="*/ 0 h 329"/>
                <a:gd name="T4" fmla="*/ 25 w 324"/>
                <a:gd name="T5" fmla="*/ 21 h 329"/>
                <a:gd name="T6" fmla="*/ 0 w 324"/>
                <a:gd name="T7" fmla="*/ 45 h 329"/>
                <a:gd name="T8" fmla="*/ 43 w 324"/>
                <a:gd name="T9" fmla="*/ 63 h 329"/>
                <a:gd name="T10" fmla="*/ 57 w 324"/>
                <a:gd name="T11" fmla="*/ 58 h 329"/>
                <a:gd name="T12" fmla="*/ 74 w 324"/>
                <a:gd name="T13" fmla="*/ 79 h 329"/>
                <a:gd name="T14" fmla="*/ 72 w 324"/>
                <a:gd name="T15" fmla="*/ 65 h 329"/>
                <a:gd name="T16" fmla="*/ 80 w 324"/>
                <a:gd name="T17" fmla="*/ 71 h 329"/>
                <a:gd name="T18" fmla="*/ 279 w 324"/>
                <a:gd name="T19" fmla="*/ 302 h 329"/>
                <a:gd name="T20" fmla="*/ 324 w 324"/>
                <a:gd name="T21" fmla="*/ 329 h 329"/>
                <a:gd name="T22" fmla="*/ 301 w 324"/>
                <a:gd name="T23" fmla="*/ 280 h 329"/>
                <a:gd name="T24" fmla="*/ 301 w 324"/>
                <a:gd name="T25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4" h="329">
                  <a:moveTo>
                    <a:pt x="301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8" y="55"/>
                    <a:pt x="27" y="63"/>
                    <a:pt x="43" y="63"/>
                  </a:cubicBezTo>
                  <a:cubicBezTo>
                    <a:pt x="50" y="63"/>
                    <a:pt x="54" y="61"/>
                    <a:pt x="57" y="58"/>
                  </a:cubicBezTo>
                  <a:cubicBezTo>
                    <a:pt x="74" y="79"/>
                    <a:pt x="74" y="79"/>
                    <a:pt x="74" y="79"/>
                  </a:cubicBezTo>
                  <a:cubicBezTo>
                    <a:pt x="77" y="75"/>
                    <a:pt x="77" y="71"/>
                    <a:pt x="72" y="65"/>
                  </a:cubicBezTo>
                  <a:cubicBezTo>
                    <a:pt x="74" y="67"/>
                    <a:pt x="77" y="70"/>
                    <a:pt x="80" y="71"/>
                  </a:cubicBezTo>
                  <a:cubicBezTo>
                    <a:pt x="279" y="302"/>
                    <a:pt x="279" y="302"/>
                    <a:pt x="279" y="302"/>
                  </a:cubicBezTo>
                  <a:cubicBezTo>
                    <a:pt x="288" y="313"/>
                    <a:pt x="305" y="323"/>
                    <a:pt x="324" y="329"/>
                  </a:cubicBezTo>
                  <a:cubicBezTo>
                    <a:pt x="310" y="318"/>
                    <a:pt x="301" y="300"/>
                    <a:pt x="301" y="280"/>
                  </a:cubicBezTo>
                  <a:cubicBezTo>
                    <a:pt x="301" y="0"/>
                    <a:pt x="301" y="0"/>
                    <a:pt x="301" y="0"/>
                  </a:cubicBez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6"/>
            <p:cNvSpPr>
              <a:spLocks noEditPoints="1"/>
            </p:cNvSpPr>
            <p:nvPr/>
          </p:nvSpPr>
          <p:spPr bwMode="auto">
            <a:xfrm>
              <a:off x="1733550" y="3587750"/>
              <a:ext cx="3611563" cy="1114425"/>
            </a:xfrm>
            <a:custGeom>
              <a:avLst/>
              <a:gdLst>
                <a:gd name="T0" fmla="*/ 383 w 1863"/>
                <a:gd name="T1" fmla="*/ 567 h 574"/>
                <a:gd name="T2" fmla="*/ 374 w 1863"/>
                <a:gd name="T3" fmla="*/ 567 h 574"/>
                <a:gd name="T4" fmla="*/ 380 w 1863"/>
                <a:gd name="T5" fmla="*/ 574 h 574"/>
                <a:gd name="T6" fmla="*/ 380 w 1863"/>
                <a:gd name="T7" fmla="*/ 569 h 574"/>
                <a:gd name="T8" fmla="*/ 1863 w 1863"/>
                <a:gd name="T9" fmla="*/ 569 h 574"/>
                <a:gd name="T10" fmla="*/ 1863 w 1863"/>
                <a:gd name="T11" fmla="*/ 569 h 574"/>
                <a:gd name="T12" fmla="*/ 380 w 1863"/>
                <a:gd name="T13" fmla="*/ 569 h 574"/>
                <a:gd name="T14" fmla="*/ 383 w 1863"/>
                <a:gd name="T15" fmla="*/ 567 h 574"/>
                <a:gd name="T16" fmla="*/ 394 w 1863"/>
                <a:gd name="T17" fmla="*/ 559 h 574"/>
                <a:gd name="T18" fmla="*/ 374 w 1863"/>
                <a:gd name="T19" fmla="*/ 567 h 574"/>
                <a:gd name="T20" fmla="*/ 383 w 1863"/>
                <a:gd name="T21" fmla="*/ 567 h 574"/>
                <a:gd name="T22" fmla="*/ 394 w 1863"/>
                <a:gd name="T23" fmla="*/ 559 h 574"/>
                <a:gd name="T24" fmla="*/ 655 w 1863"/>
                <a:gd name="T25" fmla="*/ 0 h 574"/>
                <a:gd name="T26" fmla="*/ 170 w 1863"/>
                <a:gd name="T27" fmla="*/ 0 h 574"/>
                <a:gd name="T28" fmla="*/ 206 w 1863"/>
                <a:gd name="T29" fmla="*/ 42 h 574"/>
                <a:gd name="T30" fmla="*/ 0 w 1863"/>
                <a:gd name="T31" fmla="*/ 89 h 574"/>
                <a:gd name="T32" fmla="*/ 0 w 1863"/>
                <a:gd name="T33" fmla="*/ 89 h 574"/>
                <a:gd name="T34" fmla="*/ 108 w 1863"/>
                <a:gd name="T35" fmla="*/ 123 h 574"/>
                <a:gd name="T36" fmla="*/ 159 w 1863"/>
                <a:gd name="T37" fmla="*/ 89 h 574"/>
                <a:gd name="T38" fmla="*/ 268 w 1863"/>
                <a:gd name="T39" fmla="*/ 123 h 574"/>
                <a:gd name="T40" fmla="*/ 274 w 1863"/>
                <a:gd name="T41" fmla="*/ 123 h 574"/>
                <a:gd name="T42" fmla="*/ 307 w 1863"/>
                <a:gd name="T43" fmla="*/ 162 h 574"/>
                <a:gd name="T44" fmla="*/ 554 w 1863"/>
                <a:gd name="T45" fmla="*/ 455 h 574"/>
                <a:gd name="T46" fmla="*/ 655 w 1863"/>
                <a:gd name="T47" fmla="*/ 388 h 574"/>
                <a:gd name="T48" fmla="*/ 710 w 1863"/>
                <a:gd name="T49" fmla="*/ 388 h 574"/>
                <a:gd name="T50" fmla="*/ 655 w 1863"/>
                <a:gd name="T51" fmla="*/ 334 h 574"/>
                <a:gd name="T52" fmla="*/ 655 w 1863"/>
                <a:gd name="T53" fmla="*/ 0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63" h="574">
                  <a:moveTo>
                    <a:pt x="383" y="567"/>
                  </a:moveTo>
                  <a:cubicBezTo>
                    <a:pt x="374" y="567"/>
                    <a:pt x="374" y="567"/>
                    <a:pt x="374" y="567"/>
                  </a:cubicBezTo>
                  <a:cubicBezTo>
                    <a:pt x="380" y="574"/>
                    <a:pt x="380" y="574"/>
                    <a:pt x="380" y="574"/>
                  </a:cubicBezTo>
                  <a:cubicBezTo>
                    <a:pt x="380" y="569"/>
                    <a:pt x="380" y="569"/>
                    <a:pt x="380" y="569"/>
                  </a:cubicBezTo>
                  <a:cubicBezTo>
                    <a:pt x="1863" y="569"/>
                    <a:pt x="1863" y="569"/>
                    <a:pt x="1863" y="569"/>
                  </a:cubicBezTo>
                  <a:cubicBezTo>
                    <a:pt x="1863" y="569"/>
                    <a:pt x="1863" y="569"/>
                    <a:pt x="1863" y="569"/>
                  </a:cubicBezTo>
                  <a:cubicBezTo>
                    <a:pt x="380" y="569"/>
                    <a:pt x="380" y="569"/>
                    <a:pt x="380" y="569"/>
                  </a:cubicBezTo>
                  <a:cubicBezTo>
                    <a:pt x="383" y="567"/>
                    <a:pt x="383" y="567"/>
                    <a:pt x="383" y="567"/>
                  </a:cubicBezTo>
                  <a:moveTo>
                    <a:pt x="394" y="559"/>
                  </a:moveTo>
                  <a:cubicBezTo>
                    <a:pt x="374" y="567"/>
                    <a:pt x="374" y="567"/>
                    <a:pt x="374" y="567"/>
                  </a:cubicBezTo>
                  <a:cubicBezTo>
                    <a:pt x="383" y="567"/>
                    <a:pt x="383" y="567"/>
                    <a:pt x="383" y="567"/>
                  </a:cubicBezTo>
                  <a:cubicBezTo>
                    <a:pt x="394" y="559"/>
                    <a:pt x="394" y="559"/>
                    <a:pt x="394" y="559"/>
                  </a:cubicBezTo>
                  <a:moveTo>
                    <a:pt x="655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206" y="42"/>
                    <a:pt x="206" y="42"/>
                    <a:pt x="206" y="42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16" y="107"/>
                    <a:pt x="64" y="123"/>
                    <a:pt x="108" y="123"/>
                  </a:cubicBezTo>
                  <a:cubicBezTo>
                    <a:pt x="152" y="123"/>
                    <a:pt x="175" y="107"/>
                    <a:pt x="159" y="89"/>
                  </a:cubicBezTo>
                  <a:cubicBezTo>
                    <a:pt x="175" y="107"/>
                    <a:pt x="224" y="123"/>
                    <a:pt x="268" y="123"/>
                  </a:cubicBezTo>
                  <a:cubicBezTo>
                    <a:pt x="270" y="123"/>
                    <a:pt x="272" y="123"/>
                    <a:pt x="274" y="123"/>
                  </a:cubicBezTo>
                  <a:cubicBezTo>
                    <a:pt x="307" y="162"/>
                    <a:pt x="307" y="162"/>
                    <a:pt x="307" y="162"/>
                  </a:cubicBezTo>
                  <a:cubicBezTo>
                    <a:pt x="554" y="455"/>
                    <a:pt x="554" y="455"/>
                    <a:pt x="554" y="455"/>
                  </a:cubicBezTo>
                  <a:cubicBezTo>
                    <a:pt x="655" y="388"/>
                    <a:pt x="655" y="388"/>
                    <a:pt x="655" y="388"/>
                  </a:cubicBezTo>
                  <a:cubicBezTo>
                    <a:pt x="710" y="388"/>
                    <a:pt x="710" y="388"/>
                    <a:pt x="710" y="388"/>
                  </a:cubicBezTo>
                  <a:cubicBezTo>
                    <a:pt x="680" y="388"/>
                    <a:pt x="655" y="364"/>
                    <a:pt x="655" y="334"/>
                  </a:cubicBezTo>
                  <a:cubicBezTo>
                    <a:pt x="655" y="0"/>
                    <a:pt x="655" y="0"/>
                    <a:pt x="655" y="0"/>
                  </a:cubicBez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7"/>
            <p:cNvSpPr>
              <a:spLocks/>
            </p:cNvSpPr>
            <p:nvPr/>
          </p:nvSpPr>
          <p:spPr bwMode="auto">
            <a:xfrm>
              <a:off x="3003550" y="2320925"/>
              <a:ext cx="3071813" cy="2019300"/>
            </a:xfrm>
            <a:custGeom>
              <a:avLst/>
              <a:gdLst>
                <a:gd name="T0" fmla="*/ 55 w 1584"/>
                <a:gd name="T1" fmla="*/ 0 h 1041"/>
                <a:gd name="T2" fmla="*/ 1529 w 1584"/>
                <a:gd name="T3" fmla="*/ 0 h 1041"/>
                <a:gd name="T4" fmla="*/ 1584 w 1584"/>
                <a:gd name="T5" fmla="*/ 55 h 1041"/>
                <a:gd name="T6" fmla="*/ 1584 w 1584"/>
                <a:gd name="T7" fmla="*/ 987 h 1041"/>
                <a:gd name="T8" fmla="*/ 1529 w 1584"/>
                <a:gd name="T9" fmla="*/ 1041 h 1041"/>
                <a:gd name="T10" fmla="*/ 55 w 1584"/>
                <a:gd name="T11" fmla="*/ 1041 h 1041"/>
                <a:gd name="T12" fmla="*/ 0 w 1584"/>
                <a:gd name="T13" fmla="*/ 987 h 1041"/>
                <a:gd name="T14" fmla="*/ 0 w 1584"/>
                <a:gd name="T15" fmla="*/ 55 h 1041"/>
                <a:gd name="T16" fmla="*/ 55 w 1584"/>
                <a:gd name="T17" fmla="*/ 0 h 1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84" h="1041">
                  <a:moveTo>
                    <a:pt x="55" y="0"/>
                  </a:moveTo>
                  <a:cubicBezTo>
                    <a:pt x="1529" y="0"/>
                    <a:pt x="1529" y="0"/>
                    <a:pt x="1529" y="0"/>
                  </a:cubicBezTo>
                  <a:cubicBezTo>
                    <a:pt x="1559" y="0"/>
                    <a:pt x="1584" y="25"/>
                    <a:pt x="1584" y="55"/>
                  </a:cubicBezTo>
                  <a:cubicBezTo>
                    <a:pt x="1584" y="987"/>
                    <a:pt x="1584" y="987"/>
                    <a:pt x="1584" y="987"/>
                  </a:cubicBezTo>
                  <a:cubicBezTo>
                    <a:pt x="1584" y="1017"/>
                    <a:pt x="1559" y="1041"/>
                    <a:pt x="1529" y="1041"/>
                  </a:cubicBezTo>
                  <a:cubicBezTo>
                    <a:pt x="55" y="1041"/>
                    <a:pt x="55" y="1041"/>
                    <a:pt x="55" y="1041"/>
                  </a:cubicBezTo>
                  <a:cubicBezTo>
                    <a:pt x="25" y="1041"/>
                    <a:pt x="0" y="1017"/>
                    <a:pt x="0" y="987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25"/>
                    <a:pt x="25" y="0"/>
                    <a:pt x="55" y="0"/>
                  </a:cubicBezTo>
                </a:path>
              </a:pathLst>
            </a:custGeom>
            <a:solidFill>
              <a:srgbClr val="013C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Rectangle 8"/>
            <p:cNvSpPr>
              <a:spLocks noChangeArrowheads="1"/>
            </p:cNvSpPr>
            <p:nvPr/>
          </p:nvSpPr>
          <p:spPr bwMode="auto">
            <a:xfrm>
              <a:off x="3162300" y="2532063"/>
              <a:ext cx="2754313" cy="14795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Rectangle 9"/>
            <p:cNvSpPr>
              <a:spLocks noChangeArrowheads="1"/>
            </p:cNvSpPr>
            <p:nvPr/>
          </p:nvSpPr>
          <p:spPr bwMode="auto">
            <a:xfrm>
              <a:off x="3162300" y="2532063"/>
              <a:ext cx="2754313" cy="147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Oval 10"/>
            <p:cNvSpPr>
              <a:spLocks noChangeArrowheads="1"/>
            </p:cNvSpPr>
            <p:nvPr/>
          </p:nvSpPr>
          <p:spPr bwMode="auto">
            <a:xfrm>
              <a:off x="4500563" y="2392363"/>
              <a:ext cx="77788" cy="76200"/>
            </a:xfrm>
            <a:prstGeom prst="ellipse">
              <a:avLst/>
            </a:prstGeom>
            <a:solidFill>
              <a:srgbClr val="5895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Rectangle 11"/>
            <p:cNvSpPr>
              <a:spLocks noChangeArrowheads="1"/>
            </p:cNvSpPr>
            <p:nvPr/>
          </p:nvSpPr>
          <p:spPr bwMode="auto">
            <a:xfrm>
              <a:off x="4473575" y="4103688"/>
              <a:ext cx="131763" cy="130175"/>
            </a:xfrm>
            <a:prstGeom prst="rect">
              <a:avLst/>
            </a:prstGeom>
            <a:solidFill>
              <a:srgbClr val="055A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12"/>
            <p:cNvSpPr>
              <a:spLocks/>
            </p:cNvSpPr>
            <p:nvPr/>
          </p:nvSpPr>
          <p:spPr bwMode="auto">
            <a:xfrm>
              <a:off x="2470150" y="4340225"/>
              <a:ext cx="4138613" cy="352425"/>
            </a:xfrm>
            <a:custGeom>
              <a:avLst/>
              <a:gdLst>
                <a:gd name="T0" fmla="*/ 336 w 2607"/>
                <a:gd name="T1" fmla="*/ 0 h 222"/>
                <a:gd name="T2" fmla="*/ 2271 w 2607"/>
                <a:gd name="T3" fmla="*/ 0 h 222"/>
                <a:gd name="T4" fmla="*/ 2607 w 2607"/>
                <a:gd name="T5" fmla="*/ 222 h 222"/>
                <a:gd name="T6" fmla="*/ 0 w 2607"/>
                <a:gd name="T7" fmla="*/ 222 h 222"/>
                <a:gd name="T8" fmla="*/ 336 w 260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7" h="222">
                  <a:moveTo>
                    <a:pt x="336" y="0"/>
                  </a:moveTo>
                  <a:lnTo>
                    <a:pt x="2271" y="0"/>
                  </a:lnTo>
                  <a:lnTo>
                    <a:pt x="2607" y="222"/>
                  </a:lnTo>
                  <a:lnTo>
                    <a:pt x="0" y="222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55A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13"/>
            <p:cNvSpPr>
              <a:spLocks/>
            </p:cNvSpPr>
            <p:nvPr/>
          </p:nvSpPr>
          <p:spPr bwMode="auto">
            <a:xfrm>
              <a:off x="2470150" y="4340225"/>
              <a:ext cx="4138613" cy="352425"/>
            </a:xfrm>
            <a:custGeom>
              <a:avLst/>
              <a:gdLst>
                <a:gd name="T0" fmla="*/ 336 w 2607"/>
                <a:gd name="T1" fmla="*/ 0 h 222"/>
                <a:gd name="T2" fmla="*/ 2271 w 2607"/>
                <a:gd name="T3" fmla="*/ 0 h 222"/>
                <a:gd name="T4" fmla="*/ 2607 w 2607"/>
                <a:gd name="T5" fmla="*/ 222 h 222"/>
                <a:gd name="T6" fmla="*/ 0 w 2607"/>
                <a:gd name="T7" fmla="*/ 222 h 222"/>
                <a:gd name="T8" fmla="*/ 336 w 260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7" h="222">
                  <a:moveTo>
                    <a:pt x="336" y="0"/>
                  </a:moveTo>
                  <a:lnTo>
                    <a:pt x="2271" y="0"/>
                  </a:lnTo>
                  <a:lnTo>
                    <a:pt x="2607" y="222"/>
                  </a:lnTo>
                  <a:lnTo>
                    <a:pt x="0" y="222"/>
                  </a:lnTo>
                  <a:lnTo>
                    <a:pt x="3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14"/>
            <p:cNvSpPr>
              <a:spLocks/>
            </p:cNvSpPr>
            <p:nvPr/>
          </p:nvSpPr>
          <p:spPr bwMode="auto">
            <a:xfrm>
              <a:off x="2470150" y="4692650"/>
              <a:ext cx="4138613" cy="125413"/>
            </a:xfrm>
            <a:custGeom>
              <a:avLst/>
              <a:gdLst>
                <a:gd name="T0" fmla="*/ 0 w 2134"/>
                <a:gd name="T1" fmla="*/ 0 h 65"/>
                <a:gd name="T2" fmla="*/ 2134 w 2134"/>
                <a:gd name="T3" fmla="*/ 0 h 65"/>
                <a:gd name="T4" fmla="*/ 2134 w 2134"/>
                <a:gd name="T5" fmla="*/ 25 h 65"/>
                <a:gd name="T6" fmla="*/ 2095 w 2134"/>
                <a:gd name="T7" fmla="*/ 65 h 65"/>
                <a:gd name="T8" fmla="*/ 39 w 2134"/>
                <a:gd name="T9" fmla="*/ 65 h 65"/>
                <a:gd name="T10" fmla="*/ 0 w 2134"/>
                <a:gd name="T11" fmla="*/ 25 h 65"/>
                <a:gd name="T12" fmla="*/ 0 w 2134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4" h="65">
                  <a:moveTo>
                    <a:pt x="0" y="0"/>
                  </a:moveTo>
                  <a:cubicBezTo>
                    <a:pt x="2134" y="0"/>
                    <a:pt x="2134" y="0"/>
                    <a:pt x="2134" y="0"/>
                  </a:cubicBezTo>
                  <a:cubicBezTo>
                    <a:pt x="2134" y="25"/>
                    <a:pt x="2134" y="25"/>
                    <a:pt x="2134" y="25"/>
                  </a:cubicBezTo>
                  <a:cubicBezTo>
                    <a:pt x="2134" y="47"/>
                    <a:pt x="2116" y="65"/>
                    <a:pt x="2095" y="65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18" y="65"/>
                    <a:pt x="0" y="47"/>
                    <a:pt x="0" y="2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13C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Rectangle 15"/>
            <p:cNvSpPr>
              <a:spLocks noChangeArrowheads="1"/>
            </p:cNvSpPr>
            <p:nvPr/>
          </p:nvSpPr>
          <p:spPr bwMode="auto">
            <a:xfrm>
              <a:off x="2470150" y="4692650"/>
              <a:ext cx="4138613" cy="57150"/>
            </a:xfrm>
            <a:prstGeom prst="rect">
              <a:avLst/>
            </a:prstGeom>
            <a:solidFill>
              <a:srgbClr val="013C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Rectangle 16"/>
            <p:cNvSpPr>
              <a:spLocks noChangeArrowheads="1"/>
            </p:cNvSpPr>
            <p:nvPr/>
          </p:nvSpPr>
          <p:spPr bwMode="auto">
            <a:xfrm>
              <a:off x="2470150" y="4692650"/>
              <a:ext cx="41386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17"/>
            <p:cNvSpPr>
              <a:spLocks noEditPoints="1"/>
            </p:cNvSpPr>
            <p:nvPr/>
          </p:nvSpPr>
          <p:spPr bwMode="auto">
            <a:xfrm>
              <a:off x="2782888" y="4365625"/>
              <a:ext cx="3492500" cy="285750"/>
            </a:xfrm>
            <a:custGeom>
              <a:avLst/>
              <a:gdLst>
                <a:gd name="T0" fmla="*/ 1614 w 1801"/>
                <a:gd name="T1" fmla="*/ 91 h 147"/>
                <a:gd name="T2" fmla="*/ 1801 w 1801"/>
                <a:gd name="T3" fmla="*/ 90 h 147"/>
                <a:gd name="T4" fmla="*/ 1614 w 1801"/>
                <a:gd name="T5" fmla="*/ 55 h 147"/>
                <a:gd name="T6" fmla="*/ 1687 w 1801"/>
                <a:gd name="T7" fmla="*/ 21 h 147"/>
                <a:gd name="T8" fmla="*/ 1614 w 1801"/>
                <a:gd name="T9" fmla="*/ 39 h 147"/>
                <a:gd name="T10" fmla="*/ 1545 w 1801"/>
                <a:gd name="T11" fmla="*/ 2 h 147"/>
                <a:gd name="T12" fmla="*/ 1612 w 1801"/>
                <a:gd name="T13" fmla="*/ 54 h 147"/>
                <a:gd name="T14" fmla="*/ 1568 w 1801"/>
                <a:gd name="T15" fmla="*/ 54 h 147"/>
                <a:gd name="T16" fmla="*/ 1614 w 1801"/>
                <a:gd name="T17" fmla="*/ 89 h 147"/>
                <a:gd name="T18" fmla="*/ 1545 w 1801"/>
                <a:gd name="T19" fmla="*/ 39 h 147"/>
                <a:gd name="T20" fmla="*/ 319 w 1801"/>
                <a:gd name="T21" fmla="*/ 147 h 147"/>
                <a:gd name="T22" fmla="*/ 1541 w 1801"/>
                <a:gd name="T23" fmla="*/ 2 h 147"/>
                <a:gd name="T24" fmla="*/ 1501 w 1801"/>
                <a:gd name="T25" fmla="*/ 2 h 147"/>
                <a:gd name="T26" fmla="*/ 1545 w 1801"/>
                <a:gd name="T27" fmla="*/ 39 h 147"/>
                <a:gd name="T28" fmla="*/ 1478 w 1801"/>
                <a:gd name="T29" fmla="*/ 91 h 147"/>
                <a:gd name="T30" fmla="*/ 254 w 1801"/>
                <a:gd name="T31" fmla="*/ 92 h 147"/>
                <a:gd name="T32" fmla="*/ 322 w 1801"/>
                <a:gd name="T33" fmla="*/ 92 h 147"/>
                <a:gd name="T34" fmla="*/ 274 w 1801"/>
                <a:gd name="T35" fmla="*/ 19 h 147"/>
                <a:gd name="T36" fmla="*/ 375 w 1801"/>
                <a:gd name="T37" fmla="*/ 39 h 147"/>
                <a:gd name="T38" fmla="*/ 254 w 1801"/>
                <a:gd name="T39" fmla="*/ 0 h 147"/>
                <a:gd name="T40" fmla="*/ 520 w 1801"/>
                <a:gd name="T41" fmla="*/ 73 h 147"/>
                <a:gd name="T42" fmla="*/ 405 w 1801"/>
                <a:gd name="T43" fmla="*/ 54 h 147"/>
                <a:gd name="T44" fmla="*/ 692 w 1801"/>
                <a:gd name="T45" fmla="*/ 92 h 147"/>
                <a:gd name="T46" fmla="*/ 750 w 1801"/>
                <a:gd name="T47" fmla="*/ 54 h 147"/>
                <a:gd name="T48" fmla="*/ 739 w 1801"/>
                <a:gd name="T49" fmla="*/ 92 h 147"/>
                <a:gd name="T50" fmla="*/ 1051 w 1801"/>
                <a:gd name="T51" fmla="*/ 54 h 147"/>
                <a:gd name="T52" fmla="*/ 923 w 1801"/>
                <a:gd name="T53" fmla="*/ 72 h 147"/>
                <a:gd name="T54" fmla="*/ 1235 w 1801"/>
                <a:gd name="T55" fmla="*/ 72 h 147"/>
                <a:gd name="T56" fmla="*/ 1095 w 1801"/>
                <a:gd name="T57" fmla="*/ 54 h 147"/>
                <a:gd name="T58" fmla="*/ 1431 w 1801"/>
                <a:gd name="T59" fmla="*/ 91 h 147"/>
                <a:gd name="T60" fmla="*/ 453 w 1801"/>
                <a:gd name="T61" fmla="*/ 0 h 147"/>
                <a:gd name="T62" fmla="*/ 418 w 1801"/>
                <a:gd name="T63" fmla="*/ 39 h 147"/>
                <a:gd name="T64" fmla="*/ 725 w 1801"/>
                <a:gd name="T65" fmla="*/ 1 h 147"/>
                <a:gd name="T66" fmla="*/ 598 w 1801"/>
                <a:gd name="T67" fmla="*/ 20 h 147"/>
                <a:gd name="T68" fmla="*/ 879 w 1801"/>
                <a:gd name="T69" fmla="*/ 20 h 147"/>
                <a:gd name="T70" fmla="*/ 764 w 1801"/>
                <a:gd name="T71" fmla="*/ 1 h 147"/>
                <a:gd name="T72" fmla="*/ 1046 w 1801"/>
                <a:gd name="T73" fmla="*/ 39 h 147"/>
                <a:gd name="T74" fmla="*/ 1075 w 1801"/>
                <a:gd name="T75" fmla="*/ 1 h 147"/>
                <a:gd name="T76" fmla="*/ 1089 w 1801"/>
                <a:gd name="T77" fmla="*/ 39 h 147"/>
                <a:gd name="T78" fmla="*/ 1346 w 1801"/>
                <a:gd name="T79" fmla="*/ 2 h 147"/>
                <a:gd name="T80" fmla="*/ 1244 w 1801"/>
                <a:gd name="T81" fmla="*/ 20 h 147"/>
                <a:gd name="T82" fmla="*/ 233 w 1801"/>
                <a:gd name="T83" fmla="*/ 19 h 147"/>
                <a:gd name="T84" fmla="*/ 254 w 1801"/>
                <a:gd name="T85" fmla="*/ 0 h 147"/>
                <a:gd name="T86" fmla="*/ 254 w 1801"/>
                <a:gd name="T87" fmla="*/ 35 h 147"/>
                <a:gd name="T88" fmla="*/ 186 w 1801"/>
                <a:gd name="T89" fmla="*/ 91 h 147"/>
                <a:gd name="T90" fmla="*/ 186 w 1801"/>
                <a:gd name="T91" fmla="*/ 55 h 147"/>
                <a:gd name="T92" fmla="*/ 186 w 1801"/>
                <a:gd name="T93" fmla="*/ 0 h 147"/>
                <a:gd name="T94" fmla="*/ 143 w 1801"/>
                <a:gd name="T95" fmla="*/ 0 h 147"/>
                <a:gd name="T96" fmla="*/ 163 w 1801"/>
                <a:gd name="T97" fmla="*/ 73 h 147"/>
                <a:gd name="T98" fmla="*/ 60 w 1801"/>
                <a:gd name="T99" fmla="*/ 53 h 147"/>
                <a:gd name="T100" fmla="*/ 186 w 1801"/>
                <a:gd name="T101" fmla="*/ 9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01" h="147">
                  <a:moveTo>
                    <a:pt x="1614" y="91"/>
                  </a:moveTo>
                  <a:cubicBezTo>
                    <a:pt x="1614" y="89"/>
                    <a:pt x="1614" y="89"/>
                    <a:pt x="1614" y="89"/>
                  </a:cubicBezTo>
                  <a:cubicBezTo>
                    <a:pt x="1616" y="91"/>
                    <a:pt x="1616" y="91"/>
                    <a:pt x="1616" y="91"/>
                  </a:cubicBezTo>
                  <a:cubicBezTo>
                    <a:pt x="1614" y="91"/>
                    <a:pt x="1614" y="91"/>
                    <a:pt x="1614" y="91"/>
                  </a:cubicBezTo>
                  <a:moveTo>
                    <a:pt x="1614" y="55"/>
                  </a:moveTo>
                  <a:cubicBezTo>
                    <a:pt x="1622" y="61"/>
                    <a:pt x="1629" y="66"/>
                    <a:pt x="1637" y="72"/>
                  </a:cubicBezTo>
                  <a:cubicBezTo>
                    <a:pt x="1646" y="78"/>
                    <a:pt x="1654" y="84"/>
                    <a:pt x="1663" y="91"/>
                  </a:cubicBezTo>
                  <a:cubicBezTo>
                    <a:pt x="1709" y="90"/>
                    <a:pt x="1755" y="90"/>
                    <a:pt x="1801" y="90"/>
                  </a:cubicBezTo>
                  <a:cubicBezTo>
                    <a:pt x="1791" y="84"/>
                    <a:pt x="1781" y="78"/>
                    <a:pt x="1770" y="72"/>
                  </a:cubicBezTo>
                  <a:cubicBezTo>
                    <a:pt x="1760" y="66"/>
                    <a:pt x="1751" y="60"/>
                    <a:pt x="1741" y="54"/>
                  </a:cubicBezTo>
                  <a:cubicBezTo>
                    <a:pt x="1698" y="54"/>
                    <a:pt x="1656" y="54"/>
                    <a:pt x="1614" y="54"/>
                  </a:cubicBezTo>
                  <a:cubicBezTo>
                    <a:pt x="1614" y="55"/>
                    <a:pt x="1614" y="55"/>
                    <a:pt x="1614" y="55"/>
                  </a:cubicBezTo>
                  <a:moveTo>
                    <a:pt x="1614" y="39"/>
                  </a:moveTo>
                  <a:cubicBezTo>
                    <a:pt x="1614" y="2"/>
                    <a:pt x="1614" y="2"/>
                    <a:pt x="1614" y="2"/>
                  </a:cubicBezTo>
                  <a:cubicBezTo>
                    <a:pt x="1657" y="2"/>
                    <a:pt x="1657" y="2"/>
                    <a:pt x="1657" y="2"/>
                  </a:cubicBezTo>
                  <a:cubicBezTo>
                    <a:pt x="1667" y="9"/>
                    <a:pt x="1677" y="15"/>
                    <a:pt x="1687" y="21"/>
                  </a:cubicBezTo>
                  <a:cubicBezTo>
                    <a:pt x="1697" y="27"/>
                    <a:pt x="1707" y="33"/>
                    <a:pt x="1717" y="39"/>
                  </a:cubicBezTo>
                  <a:cubicBezTo>
                    <a:pt x="1683" y="39"/>
                    <a:pt x="1648" y="39"/>
                    <a:pt x="1614" y="39"/>
                  </a:cubicBezTo>
                  <a:moveTo>
                    <a:pt x="1614" y="2"/>
                  </a:moveTo>
                  <a:cubicBezTo>
                    <a:pt x="1614" y="39"/>
                    <a:pt x="1614" y="39"/>
                    <a:pt x="1614" y="39"/>
                  </a:cubicBezTo>
                  <a:cubicBezTo>
                    <a:pt x="1592" y="39"/>
                    <a:pt x="1592" y="39"/>
                    <a:pt x="1592" y="39"/>
                  </a:cubicBezTo>
                  <a:cubicBezTo>
                    <a:pt x="1584" y="33"/>
                    <a:pt x="1575" y="27"/>
                    <a:pt x="1567" y="21"/>
                  </a:cubicBezTo>
                  <a:cubicBezTo>
                    <a:pt x="1560" y="16"/>
                    <a:pt x="1553" y="10"/>
                    <a:pt x="1545" y="5"/>
                  </a:cubicBezTo>
                  <a:cubicBezTo>
                    <a:pt x="1545" y="2"/>
                    <a:pt x="1545" y="2"/>
                    <a:pt x="1545" y="2"/>
                  </a:cubicBezTo>
                  <a:cubicBezTo>
                    <a:pt x="1614" y="2"/>
                    <a:pt x="1614" y="2"/>
                    <a:pt x="1614" y="2"/>
                  </a:cubicBezTo>
                  <a:moveTo>
                    <a:pt x="1614" y="54"/>
                  </a:moveTo>
                  <a:cubicBezTo>
                    <a:pt x="1614" y="55"/>
                    <a:pt x="1614" y="55"/>
                    <a:pt x="1614" y="55"/>
                  </a:cubicBezTo>
                  <a:cubicBezTo>
                    <a:pt x="1612" y="54"/>
                    <a:pt x="1612" y="54"/>
                    <a:pt x="1612" y="54"/>
                  </a:cubicBezTo>
                  <a:cubicBezTo>
                    <a:pt x="1614" y="54"/>
                    <a:pt x="1614" y="54"/>
                    <a:pt x="1614" y="54"/>
                  </a:cubicBezTo>
                  <a:moveTo>
                    <a:pt x="1614" y="89"/>
                  </a:moveTo>
                  <a:cubicBezTo>
                    <a:pt x="1607" y="84"/>
                    <a:pt x="1599" y="78"/>
                    <a:pt x="1592" y="72"/>
                  </a:cubicBezTo>
                  <a:cubicBezTo>
                    <a:pt x="1584" y="66"/>
                    <a:pt x="1576" y="60"/>
                    <a:pt x="1568" y="54"/>
                  </a:cubicBezTo>
                  <a:cubicBezTo>
                    <a:pt x="1545" y="54"/>
                    <a:pt x="1545" y="54"/>
                    <a:pt x="1545" y="54"/>
                  </a:cubicBezTo>
                  <a:cubicBezTo>
                    <a:pt x="1545" y="91"/>
                    <a:pt x="1545" y="91"/>
                    <a:pt x="1545" y="91"/>
                  </a:cubicBezTo>
                  <a:cubicBezTo>
                    <a:pt x="1614" y="91"/>
                    <a:pt x="1614" y="91"/>
                    <a:pt x="1614" y="91"/>
                  </a:cubicBezTo>
                  <a:cubicBezTo>
                    <a:pt x="1614" y="89"/>
                    <a:pt x="1614" y="89"/>
                    <a:pt x="1614" y="89"/>
                  </a:cubicBezTo>
                  <a:moveTo>
                    <a:pt x="1545" y="39"/>
                  </a:moveTo>
                  <a:cubicBezTo>
                    <a:pt x="1549" y="39"/>
                    <a:pt x="1549" y="39"/>
                    <a:pt x="1549" y="39"/>
                  </a:cubicBezTo>
                  <a:cubicBezTo>
                    <a:pt x="1545" y="36"/>
                    <a:pt x="1545" y="36"/>
                    <a:pt x="1545" y="36"/>
                  </a:cubicBezTo>
                  <a:cubicBezTo>
                    <a:pt x="1545" y="39"/>
                    <a:pt x="1545" y="39"/>
                    <a:pt x="1545" y="39"/>
                  </a:cubicBezTo>
                  <a:moveTo>
                    <a:pt x="356" y="107"/>
                  </a:moveTo>
                  <a:cubicBezTo>
                    <a:pt x="1446" y="107"/>
                    <a:pt x="1446" y="107"/>
                    <a:pt x="1446" y="107"/>
                  </a:cubicBezTo>
                  <a:cubicBezTo>
                    <a:pt x="1485" y="147"/>
                    <a:pt x="1485" y="147"/>
                    <a:pt x="1485" y="147"/>
                  </a:cubicBezTo>
                  <a:cubicBezTo>
                    <a:pt x="319" y="147"/>
                    <a:pt x="319" y="147"/>
                    <a:pt x="319" y="147"/>
                  </a:cubicBezTo>
                  <a:cubicBezTo>
                    <a:pt x="356" y="107"/>
                    <a:pt x="356" y="107"/>
                    <a:pt x="356" y="107"/>
                  </a:cubicBezTo>
                  <a:moveTo>
                    <a:pt x="1545" y="2"/>
                  </a:moveTo>
                  <a:cubicBezTo>
                    <a:pt x="1545" y="5"/>
                    <a:pt x="1545" y="5"/>
                    <a:pt x="1545" y="5"/>
                  </a:cubicBezTo>
                  <a:cubicBezTo>
                    <a:pt x="1544" y="4"/>
                    <a:pt x="1543" y="3"/>
                    <a:pt x="1541" y="2"/>
                  </a:cubicBezTo>
                  <a:cubicBezTo>
                    <a:pt x="1545" y="2"/>
                    <a:pt x="1545" y="2"/>
                    <a:pt x="1545" y="2"/>
                  </a:cubicBezTo>
                  <a:moveTo>
                    <a:pt x="1545" y="36"/>
                  </a:moveTo>
                  <a:cubicBezTo>
                    <a:pt x="1539" y="31"/>
                    <a:pt x="1532" y="26"/>
                    <a:pt x="1525" y="21"/>
                  </a:cubicBezTo>
                  <a:cubicBezTo>
                    <a:pt x="1517" y="15"/>
                    <a:pt x="1510" y="8"/>
                    <a:pt x="1501" y="2"/>
                  </a:cubicBezTo>
                  <a:cubicBezTo>
                    <a:pt x="1463" y="2"/>
                    <a:pt x="1424" y="2"/>
                    <a:pt x="1386" y="2"/>
                  </a:cubicBezTo>
                  <a:cubicBezTo>
                    <a:pt x="1393" y="8"/>
                    <a:pt x="1399" y="14"/>
                    <a:pt x="1405" y="21"/>
                  </a:cubicBezTo>
                  <a:cubicBezTo>
                    <a:pt x="1412" y="27"/>
                    <a:pt x="1418" y="33"/>
                    <a:pt x="1425" y="39"/>
                  </a:cubicBezTo>
                  <a:cubicBezTo>
                    <a:pt x="1545" y="39"/>
                    <a:pt x="1545" y="39"/>
                    <a:pt x="1545" y="39"/>
                  </a:cubicBezTo>
                  <a:cubicBezTo>
                    <a:pt x="1545" y="36"/>
                    <a:pt x="1545" y="36"/>
                    <a:pt x="1545" y="36"/>
                  </a:cubicBezTo>
                  <a:moveTo>
                    <a:pt x="1545" y="54"/>
                  </a:moveTo>
                  <a:cubicBezTo>
                    <a:pt x="1545" y="91"/>
                    <a:pt x="1545" y="91"/>
                    <a:pt x="1545" y="91"/>
                  </a:cubicBezTo>
                  <a:cubicBezTo>
                    <a:pt x="1478" y="91"/>
                    <a:pt x="1478" y="91"/>
                    <a:pt x="1478" y="91"/>
                  </a:cubicBezTo>
                  <a:cubicBezTo>
                    <a:pt x="1472" y="85"/>
                    <a:pt x="1465" y="78"/>
                    <a:pt x="1459" y="72"/>
                  </a:cubicBezTo>
                  <a:cubicBezTo>
                    <a:pt x="1452" y="66"/>
                    <a:pt x="1446" y="60"/>
                    <a:pt x="1440" y="54"/>
                  </a:cubicBezTo>
                  <a:cubicBezTo>
                    <a:pt x="1475" y="54"/>
                    <a:pt x="1510" y="54"/>
                    <a:pt x="1545" y="54"/>
                  </a:cubicBezTo>
                  <a:moveTo>
                    <a:pt x="254" y="92"/>
                  </a:moveTo>
                  <a:cubicBezTo>
                    <a:pt x="254" y="53"/>
                    <a:pt x="254" y="53"/>
                    <a:pt x="254" y="53"/>
                  </a:cubicBezTo>
                  <a:cubicBezTo>
                    <a:pt x="290" y="53"/>
                    <a:pt x="325" y="53"/>
                    <a:pt x="360" y="54"/>
                  </a:cubicBezTo>
                  <a:cubicBezTo>
                    <a:pt x="354" y="60"/>
                    <a:pt x="348" y="66"/>
                    <a:pt x="341" y="73"/>
                  </a:cubicBezTo>
                  <a:cubicBezTo>
                    <a:pt x="335" y="79"/>
                    <a:pt x="329" y="86"/>
                    <a:pt x="322" y="92"/>
                  </a:cubicBezTo>
                  <a:cubicBezTo>
                    <a:pt x="254" y="92"/>
                    <a:pt x="254" y="92"/>
                    <a:pt x="254" y="92"/>
                  </a:cubicBezTo>
                  <a:moveTo>
                    <a:pt x="254" y="38"/>
                  </a:moveTo>
                  <a:cubicBezTo>
                    <a:pt x="254" y="35"/>
                    <a:pt x="254" y="35"/>
                    <a:pt x="254" y="35"/>
                  </a:cubicBezTo>
                  <a:cubicBezTo>
                    <a:pt x="261" y="30"/>
                    <a:pt x="268" y="25"/>
                    <a:pt x="274" y="19"/>
                  </a:cubicBezTo>
                  <a:cubicBezTo>
                    <a:pt x="282" y="13"/>
                    <a:pt x="290" y="6"/>
                    <a:pt x="298" y="0"/>
                  </a:cubicBezTo>
                  <a:cubicBezTo>
                    <a:pt x="337" y="0"/>
                    <a:pt x="375" y="0"/>
                    <a:pt x="414" y="0"/>
                  </a:cubicBezTo>
                  <a:cubicBezTo>
                    <a:pt x="407" y="6"/>
                    <a:pt x="401" y="13"/>
                    <a:pt x="395" y="19"/>
                  </a:cubicBezTo>
                  <a:cubicBezTo>
                    <a:pt x="388" y="26"/>
                    <a:pt x="382" y="32"/>
                    <a:pt x="375" y="39"/>
                  </a:cubicBezTo>
                  <a:cubicBezTo>
                    <a:pt x="335" y="39"/>
                    <a:pt x="295" y="39"/>
                    <a:pt x="254" y="38"/>
                  </a:cubicBezTo>
                  <a:moveTo>
                    <a:pt x="254" y="3"/>
                  </a:moveTo>
                  <a:cubicBezTo>
                    <a:pt x="258" y="0"/>
                    <a:pt x="258" y="0"/>
                    <a:pt x="258" y="0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254" y="3"/>
                    <a:pt x="254" y="3"/>
                    <a:pt x="254" y="3"/>
                  </a:cubicBezTo>
                  <a:moveTo>
                    <a:pt x="405" y="54"/>
                  </a:moveTo>
                  <a:cubicBezTo>
                    <a:pt x="447" y="54"/>
                    <a:pt x="490" y="54"/>
                    <a:pt x="533" y="54"/>
                  </a:cubicBezTo>
                  <a:cubicBezTo>
                    <a:pt x="529" y="60"/>
                    <a:pt x="524" y="66"/>
                    <a:pt x="520" y="73"/>
                  </a:cubicBezTo>
                  <a:cubicBezTo>
                    <a:pt x="516" y="79"/>
                    <a:pt x="511" y="85"/>
                    <a:pt x="507" y="92"/>
                  </a:cubicBezTo>
                  <a:cubicBezTo>
                    <a:pt x="461" y="92"/>
                    <a:pt x="415" y="92"/>
                    <a:pt x="370" y="92"/>
                  </a:cubicBezTo>
                  <a:cubicBezTo>
                    <a:pt x="375" y="86"/>
                    <a:pt x="381" y="79"/>
                    <a:pt x="387" y="73"/>
                  </a:cubicBezTo>
                  <a:cubicBezTo>
                    <a:pt x="393" y="66"/>
                    <a:pt x="399" y="60"/>
                    <a:pt x="405" y="54"/>
                  </a:cubicBezTo>
                  <a:moveTo>
                    <a:pt x="577" y="54"/>
                  </a:moveTo>
                  <a:cubicBezTo>
                    <a:pt x="620" y="54"/>
                    <a:pt x="663" y="54"/>
                    <a:pt x="705" y="54"/>
                  </a:cubicBezTo>
                  <a:cubicBezTo>
                    <a:pt x="703" y="60"/>
                    <a:pt x="701" y="66"/>
                    <a:pt x="699" y="73"/>
                  </a:cubicBezTo>
                  <a:cubicBezTo>
                    <a:pt x="696" y="79"/>
                    <a:pt x="694" y="85"/>
                    <a:pt x="692" y="92"/>
                  </a:cubicBezTo>
                  <a:cubicBezTo>
                    <a:pt x="646" y="92"/>
                    <a:pt x="600" y="92"/>
                    <a:pt x="554" y="92"/>
                  </a:cubicBezTo>
                  <a:cubicBezTo>
                    <a:pt x="558" y="85"/>
                    <a:pt x="562" y="79"/>
                    <a:pt x="566" y="73"/>
                  </a:cubicBezTo>
                  <a:cubicBezTo>
                    <a:pt x="569" y="66"/>
                    <a:pt x="573" y="60"/>
                    <a:pt x="577" y="54"/>
                  </a:cubicBezTo>
                  <a:moveTo>
                    <a:pt x="750" y="54"/>
                  </a:moveTo>
                  <a:cubicBezTo>
                    <a:pt x="792" y="54"/>
                    <a:pt x="835" y="54"/>
                    <a:pt x="878" y="54"/>
                  </a:cubicBezTo>
                  <a:cubicBezTo>
                    <a:pt x="878" y="60"/>
                    <a:pt x="877" y="66"/>
                    <a:pt x="877" y="72"/>
                  </a:cubicBezTo>
                  <a:cubicBezTo>
                    <a:pt x="877" y="79"/>
                    <a:pt x="877" y="85"/>
                    <a:pt x="877" y="91"/>
                  </a:cubicBezTo>
                  <a:cubicBezTo>
                    <a:pt x="831" y="91"/>
                    <a:pt x="785" y="91"/>
                    <a:pt x="739" y="92"/>
                  </a:cubicBezTo>
                  <a:cubicBezTo>
                    <a:pt x="741" y="85"/>
                    <a:pt x="743" y="79"/>
                    <a:pt x="744" y="73"/>
                  </a:cubicBezTo>
                  <a:cubicBezTo>
                    <a:pt x="746" y="66"/>
                    <a:pt x="748" y="60"/>
                    <a:pt x="750" y="54"/>
                  </a:cubicBezTo>
                  <a:moveTo>
                    <a:pt x="922" y="54"/>
                  </a:moveTo>
                  <a:cubicBezTo>
                    <a:pt x="965" y="54"/>
                    <a:pt x="1008" y="54"/>
                    <a:pt x="1051" y="54"/>
                  </a:cubicBezTo>
                  <a:cubicBezTo>
                    <a:pt x="1052" y="60"/>
                    <a:pt x="1054" y="66"/>
                    <a:pt x="1056" y="72"/>
                  </a:cubicBezTo>
                  <a:cubicBezTo>
                    <a:pt x="1058" y="79"/>
                    <a:pt x="1059" y="85"/>
                    <a:pt x="1061" y="91"/>
                  </a:cubicBezTo>
                  <a:cubicBezTo>
                    <a:pt x="1015" y="91"/>
                    <a:pt x="970" y="91"/>
                    <a:pt x="924" y="91"/>
                  </a:cubicBezTo>
                  <a:cubicBezTo>
                    <a:pt x="924" y="85"/>
                    <a:pt x="923" y="79"/>
                    <a:pt x="923" y="72"/>
                  </a:cubicBezTo>
                  <a:cubicBezTo>
                    <a:pt x="923" y="66"/>
                    <a:pt x="922" y="60"/>
                    <a:pt x="922" y="54"/>
                  </a:cubicBezTo>
                  <a:moveTo>
                    <a:pt x="1095" y="54"/>
                  </a:moveTo>
                  <a:cubicBezTo>
                    <a:pt x="1137" y="54"/>
                    <a:pt x="1180" y="54"/>
                    <a:pt x="1223" y="54"/>
                  </a:cubicBezTo>
                  <a:cubicBezTo>
                    <a:pt x="1227" y="60"/>
                    <a:pt x="1231" y="66"/>
                    <a:pt x="1235" y="72"/>
                  </a:cubicBezTo>
                  <a:cubicBezTo>
                    <a:pt x="1238" y="78"/>
                    <a:pt x="1242" y="85"/>
                    <a:pt x="1246" y="91"/>
                  </a:cubicBezTo>
                  <a:cubicBezTo>
                    <a:pt x="1200" y="91"/>
                    <a:pt x="1154" y="91"/>
                    <a:pt x="1109" y="91"/>
                  </a:cubicBezTo>
                  <a:cubicBezTo>
                    <a:pt x="1106" y="85"/>
                    <a:pt x="1104" y="79"/>
                    <a:pt x="1102" y="72"/>
                  </a:cubicBezTo>
                  <a:cubicBezTo>
                    <a:pt x="1099" y="66"/>
                    <a:pt x="1097" y="60"/>
                    <a:pt x="1095" y="54"/>
                  </a:cubicBezTo>
                  <a:moveTo>
                    <a:pt x="1267" y="54"/>
                  </a:moveTo>
                  <a:cubicBezTo>
                    <a:pt x="1310" y="54"/>
                    <a:pt x="1353" y="54"/>
                    <a:pt x="1396" y="54"/>
                  </a:cubicBezTo>
                  <a:cubicBezTo>
                    <a:pt x="1401" y="60"/>
                    <a:pt x="1407" y="66"/>
                    <a:pt x="1413" y="72"/>
                  </a:cubicBezTo>
                  <a:cubicBezTo>
                    <a:pt x="1419" y="78"/>
                    <a:pt x="1425" y="85"/>
                    <a:pt x="1431" y="91"/>
                  </a:cubicBezTo>
                  <a:cubicBezTo>
                    <a:pt x="1385" y="91"/>
                    <a:pt x="1339" y="91"/>
                    <a:pt x="1293" y="91"/>
                  </a:cubicBezTo>
                  <a:cubicBezTo>
                    <a:pt x="1289" y="85"/>
                    <a:pt x="1285" y="79"/>
                    <a:pt x="1280" y="72"/>
                  </a:cubicBezTo>
                  <a:cubicBezTo>
                    <a:pt x="1276" y="66"/>
                    <a:pt x="1271" y="60"/>
                    <a:pt x="1267" y="54"/>
                  </a:cubicBezTo>
                  <a:moveTo>
                    <a:pt x="453" y="0"/>
                  </a:moveTo>
                  <a:cubicBezTo>
                    <a:pt x="492" y="0"/>
                    <a:pt x="531" y="0"/>
                    <a:pt x="569" y="0"/>
                  </a:cubicBezTo>
                  <a:cubicBezTo>
                    <a:pt x="565" y="7"/>
                    <a:pt x="560" y="13"/>
                    <a:pt x="556" y="20"/>
                  </a:cubicBezTo>
                  <a:cubicBezTo>
                    <a:pt x="552" y="26"/>
                    <a:pt x="547" y="32"/>
                    <a:pt x="543" y="39"/>
                  </a:cubicBezTo>
                  <a:cubicBezTo>
                    <a:pt x="502" y="39"/>
                    <a:pt x="460" y="39"/>
                    <a:pt x="418" y="39"/>
                  </a:cubicBezTo>
                  <a:cubicBezTo>
                    <a:pt x="424" y="32"/>
                    <a:pt x="430" y="26"/>
                    <a:pt x="436" y="19"/>
                  </a:cubicBezTo>
                  <a:cubicBezTo>
                    <a:pt x="442" y="13"/>
                    <a:pt x="448" y="7"/>
                    <a:pt x="453" y="0"/>
                  </a:cubicBezTo>
                  <a:moveTo>
                    <a:pt x="609" y="0"/>
                  </a:moveTo>
                  <a:cubicBezTo>
                    <a:pt x="647" y="1"/>
                    <a:pt x="686" y="1"/>
                    <a:pt x="725" y="1"/>
                  </a:cubicBezTo>
                  <a:cubicBezTo>
                    <a:pt x="722" y="7"/>
                    <a:pt x="720" y="13"/>
                    <a:pt x="718" y="20"/>
                  </a:cubicBezTo>
                  <a:cubicBezTo>
                    <a:pt x="715" y="26"/>
                    <a:pt x="713" y="32"/>
                    <a:pt x="711" y="39"/>
                  </a:cubicBezTo>
                  <a:cubicBezTo>
                    <a:pt x="669" y="39"/>
                    <a:pt x="627" y="39"/>
                    <a:pt x="586" y="39"/>
                  </a:cubicBezTo>
                  <a:cubicBezTo>
                    <a:pt x="590" y="32"/>
                    <a:pt x="594" y="26"/>
                    <a:pt x="598" y="20"/>
                  </a:cubicBezTo>
                  <a:cubicBezTo>
                    <a:pt x="601" y="13"/>
                    <a:pt x="605" y="7"/>
                    <a:pt x="609" y="0"/>
                  </a:cubicBezTo>
                  <a:moveTo>
                    <a:pt x="764" y="1"/>
                  </a:moveTo>
                  <a:cubicBezTo>
                    <a:pt x="803" y="1"/>
                    <a:pt x="841" y="1"/>
                    <a:pt x="880" y="1"/>
                  </a:cubicBezTo>
                  <a:cubicBezTo>
                    <a:pt x="880" y="7"/>
                    <a:pt x="879" y="14"/>
                    <a:pt x="879" y="20"/>
                  </a:cubicBezTo>
                  <a:cubicBezTo>
                    <a:pt x="879" y="26"/>
                    <a:pt x="879" y="33"/>
                    <a:pt x="878" y="39"/>
                  </a:cubicBezTo>
                  <a:cubicBezTo>
                    <a:pt x="837" y="39"/>
                    <a:pt x="795" y="39"/>
                    <a:pt x="754" y="39"/>
                  </a:cubicBezTo>
                  <a:cubicBezTo>
                    <a:pt x="756" y="32"/>
                    <a:pt x="757" y="26"/>
                    <a:pt x="759" y="20"/>
                  </a:cubicBezTo>
                  <a:cubicBezTo>
                    <a:pt x="761" y="13"/>
                    <a:pt x="763" y="7"/>
                    <a:pt x="764" y="1"/>
                  </a:cubicBezTo>
                  <a:moveTo>
                    <a:pt x="920" y="1"/>
                  </a:moveTo>
                  <a:cubicBezTo>
                    <a:pt x="958" y="1"/>
                    <a:pt x="997" y="1"/>
                    <a:pt x="1035" y="1"/>
                  </a:cubicBezTo>
                  <a:cubicBezTo>
                    <a:pt x="1037" y="8"/>
                    <a:pt x="1039" y="14"/>
                    <a:pt x="1041" y="20"/>
                  </a:cubicBezTo>
                  <a:cubicBezTo>
                    <a:pt x="1042" y="26"/>
                    <a:pt x="1044" y="33"/>
                    <a:pt x="1046" y="39"/>
                  </a:cubicBezTo>
                  <a:cubicBezTo>
                    <a:pt x="1004" y="39"/>
                    <a:pt x="963" y="39"/>
                    <a:pt x="921" y="39"/>
                  </a:cubicBezTo>
                  <a:cubicBezTo>
                    <a:pt x="921" y="33"/>
                    <a:pt x="921" y="26"/>
                    <a:pt x="921" y="20"/>
                  </a:cubicBezTo>
                  <a:cubicBezTo>
                    <a:pt x="920" y="14"/>
                    <a:pt x="920" y="7"/>
                    <a:pt x="920" y="1"/>
                  </a:cubicBezTo>
                  <a:moveTo>
                    <a:pt x="1075" y="1"/>
                  </a:moveTo>
                  <a:cubicBezTo>
                    <a:pt x="1114" y="1"/>
                    <a:pt x="1152" y="1"/>
                    <a:pt x="1191" y="2"/>
                  </a:cubicBezTo>
                  <a:cubicBezTo>
                    <a:pt x="1195" y="8"/>
                    <a:pt x="1199" y="14"/>
                    <a:pt x="1202" y="20"/>
                  </a:cubicBezTo>
                  <a:cubicBezTo>
                    <a:pt x="1206" y="26"/>
                    <a:pt x="1210" y="33"/>
                    <a:pt x="1214" y="39"/>
                  </a:cubicBezTo>
                  <a:cubicBezTo>
                    <a:pt x="1172" y="39"/>
                    <a:pt x="1131" y="39"/>
                    <a:pt x="1089" y="39"/>
                  </a:cubicBezTo>
                  <a:cubicBezTo>
                    <a:pt x="1087" y="33"/>
                    <a:pt x="1084" y="26"/>
                    <a:pt x="1082" y="20"/>
                  </a:cubicBezTo>
                  <a:cubicBezTo>
                    <a:pt x="1080" y="14"/>
                    <a:pt x="1078" y="8"/>
                    <a:pt x="1075" y="1"/>
                  </a:cubicBezTo>
                  <a:moveTo>
                    <a:pt x="1230" y="2"/>
                  </a:moveTo>
                  <a:cubicBezTo>
                    <a:pt x="1269" y="2"/>
                    <a:pt x="1307" y="2"/>
                    <a:pt x="1346" y="2"/>
                  </a:cubicBezTo>
                  <a:cubicBezTo>
                    <a:pt x="1352" y="8"/>
                    <a:pt x="1358" y="14"/>
                    <a:pt x="1364" y="20"/>
                  </a:cubicBezTo>
                  <a:cubicBezTo>
                    <a:pt x="1370" y="27"/>
                    <a:pt x="1376" y="33"/>
                    <a:pt x="1382" y="39"/>
                  </a:cubicBezTo>
                  <a:cubicBezTo>
                    <a:pt x="1340" y="39"/>
                    <a:pt x="1298" y="39"/>
                    <a:pt x="1257" y="39"/>
                  </a:cubicBezTo>
                  <a:cubicBezTo>
                    <a:pt x="1252" y="33"/>
                    <a:pt x="1248" y="27"/>
                    <a:pt x="1244" y="20"/>
                  </a:cubicBezTo>
                  <a:cubicBezTo>
                    <a:pt x="1239" y="14"/>
                    <a:pt x="1235" y="8"/>
                    <a:pt x="1230" y="2"/>
                  </a:cubicBezTo>
                  <a:moveTo>
                    <a:pt x="254" y="0"/>
                  </a:moveTo>
                  <a:cubicBezTo>
                    <a:pt x="254" y="3"/>
                    <a:pt x="254" y="3"/>
                    <a:pt x="254" y="3"/>
                  </a:cubicBezTo>
                  <a:cubicBezTo>
                    <a:pt x="247" y="8"/>
                    <a:pt x="240" y="14"/>
                    <a:pt x="233" y="19"/>
                  </a:cubicBezTo>
                  <a:cubicBezTo>
                    <a:pt x="225" y="26"/>
                    <a:pt x="216" y="32"/>
                    <a:pt x="208" y="38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254" y="0"/>
                    <a:pt x="254" y="0"/>
                    <a:pt x="254" y="0"/>
                  </a:cubicBezTo>
                  <a:moveTo>
                    <a:pt x="254" y="35"/>
                  </a:moveTo>
                  <a:cubicBezTo>
                    <a:pt x="253" y="36"/>
                    <a:pt x="252" y="37"/>
                    <a:pt x="251" y="38"/>
                  </a:cubicBezTo>
                  <a:cubicBezTo>
                    <a:pt x="254" y="38"/>
                    <a:pt x="254" y="38"/>
                    <a:pt x="254" y="38"/>
                  </a:cubicBezTo>
                  <a:cubicBezTo>
                    <a:pt x="254" y="35"/>
                    <a:pt x="254" y="35"/>
                    <a:pt x="254" y="35"/>
                  </a:cubicBezTo>
                  <a:moveTo>
                    <a:pt x="254" y="53"/>
                  </a:moveTo>
                  <a:cubicBezTo>
                    <a:pt x="254" y="92"/>
                    <a:pt x="254" y="92"/>
                    <a:pt x="254" y="92"/>
                  </a:cubicBezTo>
                  <a:cubicBezTo>
                    <a:pt x="186" y="92"/>
                    <a:pt x="186" y="92"/>
                    <a:pt x="186" y="92"/>
                  </a:cubicBezTo>
                  <a:cubicBezTo>
                    <a:pt x="186" y="91"/>
                    <a:pt x="186" y="91"/>
                    <a:pt x="186" y="91"/>
                  </a:cubicBezTo>
                  <a:cubicBezTo>
                    <a:pt x="194" y="85"/>
                    <a:pt x="201" y="79"/>
                    <a:pt x="209" y="73"/>
                  </a:cubicBezTo>
                  <a:cubicBezTo>
                    <a:pt x="216" y="66"/>
                    <a:pt x="224" y="60"/>
                    <a:pt x="232" y="53"/>
                  </a:cubicBezTo>
                  <a:cubicBezTo>
                    <a:pt x="254" y="53"/>
                    <a:pt x="254" y="53"/>
                    <a:pt x="254" y="53"/>
                  </a:cubicBezTo>
                  <a:moveTo>
                    <a:pt x="186" y="55"/>
                  </a:moveTo>
                  <a:cubicBezTo>
                    <a:pt x="188" y="53"/>
                    <a:pt x="188" y="53"/>
                    <a:pt x="188" y="53"/>
                  </a:cubicBezTo>
                  <a:cubicBezTo>
                    <a:pt x="186" y="53"/>
                    <a:pt x="186" y="53"/>
                    <a:pt x="186" y="53"/>
                  </a:cubicBezTo>
                  <a:cubicBezTo>
                    <a:pt x="186" y="55"/>
                    <a:pt x="186" y="55"/>
                    <a:pt x="186" y="55"/>
                  </a:cubicBezTo>
                  <a:moveTo>
                    <a:pt x="186" y="0"/>
                  </a:moveTo>
                  <a:cubicBezTo>
                    <a:pt x="186" y="38"/>
                    <a:pt x="186" y="38"/>
                    <a:pt x="186" y="38"/>
                  </a:cubicBezTo>
                  <a:cubicBezTo>
                    <a:pt x="152" y="38"/>
                    <a:pt x="117" y="38"/>
                    <a:pt x="83" y="38"/>
                  </a:cubicBezTo>
                  <a:cubicBezTo>
                    <a:pt x="93" y="32"/>
                    <a:pt x="103" y="25"/>
                    <a:pt x="113" y="19"/>
                  </a:cubicBezTo>
                  <a:cubicBezTo>
                    <a:pt x="123" y="13"/>
                    <a:pt x="133" y="6"/>
                    <a:pt x="143" y="0"/>
                  </a:cubicBezTo>
                  <a:cubicBezTo>
                    <a:pt x="186" y="0"/>
                    <a:pt x="186" y="0"/>
                    <a:pt x="186" y="0"/>
                  </a:cubicBezTo>
                  <a:moveTo>
                    <a:pt x="186" y="53"/>
                  </a:moveTo>
                  <a:cubicBezTo>
                    <a:pt x="186" y="55"/>
                    <a:pt x="186" y="55"/>
                    <a:pt x="186" y="55"/>
                  </a:cubicBezTo>
                  <a:cubicBezTo>
                    <a:pt x="179" y="61"/>
                    <a:pt x="171" y="67"/>
                    <a:pt x="163" y="73"/>
                  </a:cubicBezTo>
                  <a:cubicBezTo>
                    <a:pt x="154" y="79"/>
                    <a:pt x="146" y="86"/>
                    <a:pt x="137" y="92"/>
                  </a:cubicBezTo>
                  <a:cubicBezTo>
                    <a:pt x="92" y="92"/>
                    <a:pt x="46" y="92"/>
                    <a:pt x="0" y="92"/>
                  </a:cubicBezTo>
                  <a:cubicBezTo>
                    <a:pt x="10" y="86"/>
                    <a:pt x="20" y="79"/>
                    <a:pt x="30" y="73"/>
                  </a:cubicBezTo>
                  <a:cubicBezTo>
                    <a:pt x="40" y="66"/>
                    <a:pt x="50" y="60"/>
                    <a:pt x="60" y="53"/>
                  </a:cubicBezTo>
                  <a:cubicBezTo>
                    <a:pt x="102" y="53"/>
                    <a:pt x="144" y="53"/>
                    <a:pt x="186" y="53"/>
                  </a:cubicBezTo>
                  <a:moveTo>
                    <a:pt x="186" y="91"/>
                  </a:moveTo>
                  <a:cubicBezTo>
                    <a:pt x="185" y="92"/>
                    <a:pt x="185" y="92"/>
                    <a:pt x="185" y="92"/>
                  </a:cubicBezTo>
                  <a:cubicBezTo>
                    <a:pt x="186" y="92"/>
                    <a:pt x="186" y="92"/>
                    <a:pt x="186" y="92"/>
                  </a:cubicBezTo>
                  <a:cubicBezTo>
                    <a:pt x="186" y="91"/>
                    <a:pt x="186" y="91"/>
                    <a:pt x="186" y="91"/>
                  </a:cubicBezTo>
                </a:path>
              </a:pathLst>
            </a:custGeom>
            <a:solidFill>
              <a:srgbClr val="8FB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Rectangle 18"/>
            <p:cNvSpPr>
              <a:spLocks noChangeArrowheads="1"/>
            </p:cNvSpPr>
            <p:nvPr/>
          </p:nvSpPr>
          <p:spPr bwMode="auto">
            <a:xfrm>
              <a:off x="3990975" y="2719388"/>
              <a:ext cx="1096963" cy="190500"/>
            </a:xfrm>
            <a:prstGeom prst="rect">
              <a:avLst/>
            </a:prstGeom>
            <a:solidFill>
              <a:srgbClr val="5895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Rectangle 19"/>
            <p:cNvSpPr>
              <a:spLocks noChangeArrowheads="1"/>
            </p:cNvSpPr>
            <p:nvPr/>
          </p:nvSpPr>
          <p:spPr bwMode="auto">
            <a:xfrm>
              <a:off x="3990975" y="2719388"/>
              <a:ext cx="1096963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0"/>
            <p:cNvSpPr>
              <a:spLocks noEditPoints="1"/>
            </p:cNvSpPr>
            <p:nvPr/>
          </p:nvSpPr>
          <p:spPr bwMode="auto">
            <a:xfrm>
              <a:off x="3003550" y="2320925"/>
              <a:ext cx="3071813" cy="541338"/>
            </a:xfrm>
            <a:custGeom>
              <a:avLst/>
              <a:gdLst>
                <a:gd name="T0" fmla="*/ 792 w 1584"/>
                <a:gd name="T1" fmla="*/ 76 h 279"/>
                <a:gd name="T2" fmla="*/ 772 w 1584"/>
                <a:gd name="T3" fmla="*/ 56 h 279"/>
                <a:gd name="T4" fmla="*/ 792 w 1584"/>
                <a:gd name="T5" fmla="*/ 37 h 279"/>
                <a:gd name="T6" fmla="*/ 812 w 1584"/>
                <a:gd name="T7" fmla="*/ 56 h 279"/>
                <a:gd name="T8" fmla="*/ 792 w 1584"/>
                <a:gd name="T9" fmla="*/ 76 h 279"/>
                <a:gd name="T10" fmla="*/ 1529 w 1584"/>
                <a:gd name="T11" fmla="*/ 0 h 279"/>
                <a:gd name="T12" fmla="*/ 55 w 1584"/>
                <a:gd name="T13" fmla="*/ 0 h 279"/>
                <a:gd name="T14" fmla="*/ 0 w 1584"/>
                <a:gd name="T15" fmla="*/ 55 h 279"/>
                <a:gd name="T16" fmla="*/ 0 w 1584"/>
                <a:gd name="T17" fmla="*/ 279 h 279"/>
                <a:gd name="T18" fmla="*/ 74 w 1584"/>
                <a:gd name="T19" fmla="*/ 199 h 279"/>
                <a:gd name="T20" fmla="*/ 82 w 1584"/>
                <a:gd name="T21" fmla="*/ 235 h 279"/>
                <a:gd name="T22" fmla="*/ 82 w 1584"/>
                <a:gd name="T23" fmla="*/ 109 h 279"/>
                <a:gd name="T24" fmla="*/ 1502 w 1584"/>
                <a:gd name="T25" fmla="*/ 109 h 279"/>
                <a:gd name="T26" fmla="*/ 1502 w 1584"/>
                <a:gd name="T27" fmla="*/ 235 h 279"/>
                <a:gd name="T28" fmla="*/ 1510 w 1584"/>
                <a:gd name="T29" fmla="*/ 199 h 279"/>
                <a:gd name="T30" fmla="*/ 1584 w 1584"/>
                <a:gd name="T31" fmla="*/ 279 h 279"/>
                <a:gd name="T32" fmla="*/ 1584 w 1584"/>
                <a:gd name="T33" fmla="*/ 55 h 279"/>
                <a:gd name="T34" fmla="*/ 1529 w 1584"/>
                <a:gd name="T35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84" h="279">
                  <a:moveTo>
                    <a:pt x="792" y="76"/>
                  </a:moveTo>
                  <a:cubicBezTo>
                    <a:pt x="781" y="76"/>
                    <a:pt x="772" y="67"/>
                    <a:pt x="772" y="56"/>
                  </a:cubicBezTo>
                  <a:cubicBezTo>
                    <a:pt x="772" y="45"/>
                    <a:pt x="781" y="37"/>
                    <a:pt x="792" y="37"/>
                  </a:cubicBezTo>
                  <a:cubicBezTo>
                    <a:pt x="803" y="37"/>
                    <a:pt x="812" y="45"/>
                    <a:pt x="812" y="56"/>
                  </a:cubicBezTo>
                  <a:cubicBezTo>
                    <a:pt x="812" y="67"/>
                    <a:pt x="803" y="76"/>
                    <a:pt x="792" y="76"/>
                  </a:cubicBezTo>
                  <a:moveTo>
                    <a:pt x="1529" y="0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25" y="0"/>
                    <a:pt x="0" y="25"/>
                    <a:pt x="0" y="55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41" y="276"/>
                    <a:pt x="74" y="241"/>
                    <a:pt x="74" y="199"/>
                  </a:cubicBezTo>
                  <a:cubicBezTo>
                    <a:pt x="74" y="212"/>
                    <a:pt x="77" y="224"/>
                    <a:pt x="82" y="235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1502" y="109"/>
                    <a:pt x="1502" y="109"/>
                    <a:pt x="1502" y="109"/>
                  </a:cubicBezTo>
                  <a:cubicBezTo>
                    <a:pt x="1502" y="235"/>
                    <a:pt x="1502" y="235"/>
                    <a:pt x="1502" y="235"/>
                  </a:cubicBezTo>
                  <a:cubicBezTo>
                    <a:pt x="1507" y="224"/>
                    <a:pt x="1510" y="212"/>
                    <a:pt x="1510" y="199"/>
                  </a:cubicBezTo>
                  <a:cubicBezTo>
                    <a:pt x="1510" y="241"/>
                    <a:pt x="1543" y="276"/>
                    <a:pt x="1584" y="279"/>
                  </a:cubicBezTo>
                  <a:cubicBezTo>
                    <a:pt x="1584" y="55"/>
                    <a:pt x="1584" y="55"/>
                    <a:pt x="1584" y="55"/>
                  </a:cubicBezTo>
                  <a:cubicBezTo>
                    <a:pt x="1584" y="25"/>
                    <a:pt x="1559" y="0"/>
                    <a:pt x="1529" y="0"/>
                  </a:cubicBezTo>
                </a:path>
              </a:pathLst>
            </a:custGeom>
            <a:solidFill>
              <a:srgbClr val="013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1"/>
            <p:cNvSpPr>
              <a:spLocks/>
            </p:cNvSpPr>
            <p:nvPr/>
          </p:nvSpPr>
          <p:spPr bwMode="auto">
            <a:xfrm>
              <a:off x="3162300" y="2532063"/>
              <a:ext cx="2754313" cy="330200"/>
            </a:xfrm>
            <a:custGeom>
              <a:avLst/>
              <a:gdLst>
                <a:gd name="T0" fmla="*/ 1420 w 1420"/>
                <a:gd name="T1" fmla="*/ 0 h 170"/>
                <a:gd name="T2" fmla="*/ 0 w 1420"/>
                <a:gd name="T3" fmla="*/ 0 h 170"/>
                <a:gd name="T4" fmla="*/ 0 w 1420"/>
                <a:gd name="T5" fmla="*/ 126 h 170"/>
                <a:gd name="T6" fmla="*/ 72 w 1420"/>
                <a:gd name="T7" fmla="*/ 170 h 170"/>
                <a:gd name="T8" fmla="*/ 151 w 1420"/>
                <a:gd name="T9" fmla="*/ 90 h 170"/>
                <a:gd name="T10" fmla="*/ 231 w 1420"/>
                <a:gd name="T11" fmla="*/ 170 h 170"/>
                <a:gd name="T12" fmla="*/ 311 w 1420"/>
                <a:gd name="T13" fmla="*/ 90 h 170"/>
                <a:gd name="T14" fmla="*/ 391 w 1420"/>
                <a:gd name="T15" fmla="*/ 170 h 170"/>
                <a:gd name="T16" fmla="*/ 427 w 1420"/>
                <a:gd name="T17" fmla="*/ 162 h 170"/>
                <a:gd name="T18" fmla="*/ 427 w 1420"/>
                <a:gd name="T19" fmla="*/ 96 h 170"/>
                <a:gd name="T20" fmla="*/ 470 w 1420"/>
                <a:gd name="T21" fmla="*/ 96 h 170"/>
                <a:gd name="T22" fmla="*/ 471 w 1420"/>
                <a:gd name="T23" fmla="*/ 90 h 170"/>
                <a:gd name="T24" fmla="*/ 471 w 1420"/>
                <a:gd name="T25" fmla="*/ 96 h 170"/>
                <a:gd name="T26" fmla="*/ 630 w 1420"/>
                <a:gd name="T27" fmla="*/ 96 h 170"/>
                <a:gd name="T28" fmla="*/ 630 w 1420"/>
                <a:gd name="T29" fmla="*/ 90 h 170"/>
                <a:gd name="T30" fmla="*/ 630 w 1420"/>
                <a:gd name="T31" fmla="*/ 96 h 170"/>
                <a:gd name="T32" fmla="*/ 790 w 1420"/>
                <a:gd name="T33" fmla="*/ 96 h 170"/>
                <a:gd name="T34" fmla="*/ 790 w 1420"/>
                <a:gd name="T35" fmla="*/ 90 h 170"/>
                <a:gd name="T36" fmla="*/ 790 w 1420"/>
                <a:gd name="T37" fmla="*/ 96 h 170"/>
                <a:gd name="T38" fmla="*/ 949 w 1420"/>
                <a:gd name="T39" fmla="*/ 96 h 170"/>
                <a:gd name="T40" fmla="*/ 949 w 1420"/>
                <a:gd name="T41" fmla="*/ 90 h 170"/>
                <a:gd name="T42" fmla="*/ 950 w 1420"/>
                <a:gd name="T43" fmla="*/ 96 h 170"/>
                <a:gd name="T44" fmla="*/ 993 w 1420"/>
                <a:gd name="T45" fmla="*/ 96 h 170"/>
                <a:gd name="T46" fmla="*/ 993 w 1420"/>
                <a:gd name="T47" fmla="*/ 162 h 170"/>
                <a:gd name="T48" fmla="*/ 1029 w 1420"/>
                <a:gd name="T49" fmla="*/ 170 h 170"/>
                <a:gd name="T50" fmla="*/ 1109 w 1420"/>
                <a:gd name="T51" fmla="*/ 90 h 170"/>
                <a:gd name="T52" fmla="*/ 1189 w 1420"/>
                <a:gd name="T53" fmla="*/ 170 h 170"/>
                <a:gd name="T54" fmla="*/ 1269 w 1420"/>
                <a:gd name="T55" fmla="*/ 90 h 170"/>
                <a:gd name="T56" fmla="*/ 1348 w 1420"/>
                <a:gd name="T57" fmla="*/ 170 h 170"/>
                <a:gd name="T58" fmla="*/ 1420 w 1420"/>
                <a:gd name="T59" fmla="*/ 126 h 170"/>
                <a:gd name="T60" fmla="*/ 1420 w 1420"/>
                <a:gd name="T61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20" h="170">
                  <a:moveTo>
                    <a:pt x="142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3" y="152"/>
                    <a:pt x="40" y="170"/>
                    <a:pt x="72" y="170"/>
                  </a:cubicBezTo>
                  <a:cubicBezTo>
                    <a:pt x="116" y="170"/>
                    <a:pt x="151" y="134"/>
                    <a:pt x="151" y="90"/>
                  </a:cubicBezTo>
                  <a:cubicBezTo>
                    <a:pt x="151" y="134"/>
                    <a:pt x="187" y="170"/>
                    <a:pt x="231" y="170"/>
                  </a:cubicBezTo>
                  <a:cubicBezTo>
                    <a:pt x="275" y="170"/>
                    <a:pt x="311" y="134"/>
                    <a:pt x="311" y="90"/>
                  </a:cubicBezTo>
                  <a:cubicBezTo>
                    <a:pt x="311" y="134"/>
                    <a:pt x="347" y="170"/>
                    <a:pt x="391" y="170"/>
                  </a:cubicBezTo>
                  <a:cubicBezTo>
                    <a:pt x="404" y="170"/>
                    <a:pt x="416" y="167"/>
                    <a:pt x="427" y="162"/>
                  </a:cubicBezTo>
                  <a:cubicBezTo>
                    <a:pt x="427" y="96"/>
                    <a:pt x="427" y="96"/>
                    <a:pt x="427" y="96"/>
                  </a:cubicBezTo>
                  <a:cubicBezTo>
                    <a:pt x="470" y="96"/>
                    <a:pt x="470" y="96"/>
                    <a:pt x="470" y="96"/>
                  </a:cubicBezTo>
                  <a:cubicBezTo>
                    <a:pt x="471" y="94"/>
                    <a:pt x="471" y="92"/>
                    <a:pt x="471" y="90"/>
                  </a:cubicBezTo>
                  <a:cubicBezTo>
                    <a:pt x="471" y="92"/>
                    <a:pt x="471" y="94"/>
                    <a:pt x="471" y="96"/>
                  </a:cubicBezTo>
                  <a:cubicBezTo>
                    <a:pt x="630" y="96"/>
                    <a:pt x="630" y="96"/>
                    <a:pt x="630" y="96"/>
                  </a:cubicBezTo>
                  <a:cubicBezTo>
                    <a:pt x="630" y="94"/>
                    <a:pt x="630" y="92"/>
                    <a:pt x="630" y="90"/>
                  </a:cubicBezTo>
                  <a:cubicBezTo>
                    <a:pt x="630" y="92"/>
                    <a:pt x="630" y="94"/>
                    <a:pt x="630" y="96"/>
                  </a:cubicBezTo>
                  <a:cubicBezTo>
                    <a:pt x="790" y="96"/>
                    <a:pt x="790" y="96"/>
                    <a:pt x="790" y="96"/>
                  </a:cubicBezTo>
                  <a:cubicBezTo>
                    <a:pt x="790" y="94"/>
                    <a:pt x="790" y="92"/>
                    <a:pt x="790" y="90"/>
                  </a:cubicBezTo>
                  <a:cubicBezTo>
                    <a:pt x="790" y="92"/>
                    <a:pt x="790" y="94"/>
                    <a:pt x="790" y="96"/>
                  </a:cubicBezTo>
                  <a:cubicBezTo>
                    <a:pt x="949" y="96"/>
                    <a:pt x="949" y="96"/>
                    <a:pt x="949" y="96"/>
                  </a:cubicBezTo>
                  <a:cubicBezTo>
                    <a:pt x="949" y="94"/>
                    <a:pt x="949" y="92"/>
                    <a:pt x="949" y="90"/>
                  </a:cubicBezTo>
                  <a:cubicBezTo>
                    <a:pt x="949" y="92"/>
                    <a:pt x="949" y="94"/>
                    <a:pt x="950" y="96"/>
                  </a:cubicBezTo>
                  <a:cubicBezTo>
                    <a:pt x="993" y="96"/>
                    <a:pt x="993" y="96"/>
                    <a:pt x="993" y="96"/>
                  </a:cubicBezTo>
                  <a:cubicBezTo>
                    <a:pt x="993" y="162"/>
                    <a:pt x="993" y="162"/>
                    <a:pt x="993" y="162"/>
                  </a:cubicBezTo>
                  <a:cubicBezTo>
                    <a:pt x="1004" y="167"/>
                    <a:pt x="1016" y="170"/>
                    <a:pt x="1029" y="170"/>
                  </a:cubicBezTo>
                  <a:cubicBezTo>
                    <a:pt x="1073" y="170"/>
                    <a:pt x="1109" y="134"/>
                    <a:pt x="1109" y="90"/>
                  </a:cubicBezTo>
                  <a:cubicBezTo>
                    <a:pt x="1109" y="134"/>
                    <a:pt x="1145" y="170"/>
                    <a:pt x="1189" y="170"/>
                  </a:cubicBezTo>
                  <a:cubicBezTo>
                    <a:pt x="1233" y="170"/>
                    <a:pt x="1269" y="134"/>
                    <a:pt x="1269" y="90"/>
                  </a:cubicBezTo>
                  <a:cubicBezTo>
                    <a:pt x="1269" y="134"/>
                    <a:pt x="1304" y="170"/>
                    <a:pt x="1348" y="170"/>
                  </a:cubicBezTo>
                  <a:cubicBezTo>
                    <a:pt x="1380" y="170"/>
                    <a:pt x="1407" y="152"/>
                    <a:pt x="1420" y="126"/>
                  </a:cubicBezTo>
                  <a:cubicBezTo>
                    <a:pt x="1420" y="0"/>
                    <a:pt x="1420" y="0"/>
                    <a:pt x="1420" y="0"/>
                  </a:cubicBez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Oval 22"/>
            <p:cNvSpPr>
              <a:spLocks noChangeArrowheads="1"/>
            </p:cNvSpPr>
            <p:nvPr/>
          </p:nvSpPr>
          <p:spPr bwMode="auto">
            <a:xfrm>
              <a:off x="4500563" y="2392363"/>
              <a:ext cx="77788" cy="76200"/>
            </a:xfrm>
            <a:prstGeom prst="ellipse">
              <a:avLst/>
            </a:prstGeom>
            <a:solidFill>
              <a:srgbClr val="4677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3"/>
            <p:cNvSpPr>
              <a:spLocks noEditPoints="1"/>
            </p:cNvSpPr>
            <p:nvPr/>
          </p:nvSpPr>
          <p:spPr bwMode="auto">
            <a:xfrm>
              <a:off x="3990975" y="2719388"/>
              <a:ext cx="1096963" cy="142875"/>
            </a:xfrm>
            <a:custGeom>
              <a:avLst/>
              <a:gdLst>
                <a:gd name="T0" fmla="*/ 43 w 566"/>
                <a:gd name="T1" fmla="*/ 0 h 74"/>
                <a:gd name="T2" fmla="*/ 0 w 566"/>
                <a:gd name="T3" fmla="*/ 0 h 74"/>
                <a:gd name="T4" fmla="*/ 0 w 566"/>
                <a:gd name="T5" fmla="*/ 66 h 74"/>
                <a:gd name="T6" fmla="*/ 43 w 566"/>
                <a:gd name="T7" fmla="*/ 0 h 74"/>
                <a:gd name="T8" fmla="*/ 203 w 566"/>
                <a:gd name="T9" fmla="*/ 0 h 74"/>
                <a:gd name="T10" fmla="*/ 44 w 566"/>
                <a:gd name="T11" fmla="*/ 0 h 74"/>
                <a:gd name="T12" fmla="*/ 123 w 566"/>
                <a:gd name="T13" fmla="*/ 74 h 74"/>
                <a:gd name="T14" fmla="*/ 203 w 566"/>
                <a:gd name="T15" fmla="*/ 0 h 74"/>
                <a:gd name="T16" fmla="*/ 363 w 566"/>
                <a:gd name="T17" fmla="*/ 0 h 74"/>
                <a:gd name="T18" fmla="*/ 203 w 566"/>
                <a:gd name="T19" fmla="*/ 0 h 74"/>
                <a:gd name="T20" fmla="*/ 283 w 566"/>
                <a:gd name="T21" fmla="*/ 74 h 74"/>
                <a:gd name="T22" fmla="*/ 363 w 566"/>
                <a:gd name="T23" fmla="*/ 0 h 74"/>
                <a:gd name="T24" fmla="*/ 522 w 566"/>
                <a:gd name="T25" fmla="*/ 0 h 74"/>
                <a:gd name="T26" fmla="*/ 363 w 566"/>
                <a:gd name="T27" fmla="*/ 0 h 74"/>
                <a:gd name="T28" fmla="*/ 443 w 566"/>
                <a:gd name="T29" fmla="*/ 74 h 74"/>
                <a:gd name="T30" fmla="*/ 522 w 566"/>
                <a:gd name="T31" fmla="*/ 0 h 74"/>
                <a:gd name="T32" fmla="*/ 566 w 566"/>
                <a:gd name="T33" fmla="*/ 0 h 74"/>
                <a:gd name="T34" fmla="*/ 523 w 566"/>
                <a:gd name="T35" fmla="*/ 0 h 74"/>
                <a:gd name="T36" fmla="*/ 566 w 566"/>
                <a:gd name="T37" fmla="*/ 66 h 74"/>
                <a:gd name="T38" fmla="*/ 566 w 566"/>
                <a:gd name="T3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66" h="74">
                  <a:moveTo>
                    <a:pt x="4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24" y="53"/>
                    <a:pt x="41" y="29"/>
                    <a:pt x="43" y="0"/>
                  </a:cubicBezTo>
                  <a:moveTo>
                    <a:pt x="203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7" y="41"/>
                    <a:pt x="81" y="74"/>
                    <a:pt x="123" y="74"/>
                  </a:cubicBezTo>
                  <a:cubicBezTo>
                    <a:pt x="166" y="74"/>
                    <a:pt x="200" y="41"/>
                    <a:pt x="203" y="0"/>
                  </a:cubicBezTo>
                  <a:moveTo>
                    <a:pt x="363" y="0"/>
                  </a:moveTo>
                  <a:cubicBezTo>
                    <a:pt x="203" y="0"/>
                    <a:pt x="203" y="0"/>
                    <a:pt x="203" y="0"/>
                  </a:cubicBezTo>
                  <a:cubicBezTo>
                    <a:pt x="206" y="41"/>
                    <a:pt x="241" y="74"/>
                    <a:pt x="283" y="74"/>
                  </a:cubicBezTo>
                  <a:cubicBezTo>
                    <a:pt x="325" y="74"/>
                    <a:pt x="360" y="41"/>
                    <a:pt x="363" y="0"/>
                  </a:cubicBezTo>
                  <a:moveTo>
                    <a:pt x="522" y="0"/>
                  </a:moveTo>
                  <a:cubicBezTo>
                    <a:pt x="363" y="0"/>
                    <a:pt x="363" y="0"/>
                    <a:pt x="363" y="0"/>
                  </a:cubicBezTo>
                  <a:cubicBezTo>
                    <a:pt x="366" y="41"/>
                    <a:pt x="400" y="74"/>
                    <a:pt x="443" y="74"/>
                  </a:cubicBezTo>
                  <a:cubicBezTo>
                    <a:pt x="485" y="74"/>
                    <a:pt x="519" y="41"/>
                    <a:pt x="522" y="0"/>
                  </a:cubicBezTo>
                  <a:moveTo>
                    <a:pt x="566" y="0"/>
                  </a:moveTo>
                  <a:cubicBezTo>
                    <a:pt x="523" y="0"/>
                    <a:pt x="523" y="0"/>
                    <a:pt x="523" y="0"/>
                  </a:cubicBezTo>
                  <a:cubicBezTo>
                    <a:pt x="525" y="29"/>
                    <a:pt x="542" y="53"/>
                    <a:pt x="566" y="66"/>
                  </a:cubicBezTo>
                  <a:cubicBezTo>
                    <a:pt x="566" y="0"/>
                    <a:pt x="566" y="0"/>
                    <a:pt x="566" y="0"/>
                  </a:cubicBezTo>
                </a:path>
              </a:pathLst>
            </a:custGeom>
            <a:solidFill>
              <a:srgbClr val="4677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Rectangle 24"/>
            <p:cNvSpPr>
              <a:spLocks noChangeArrowheads="1"/>
            </p:cNvSpPr>
            <p:nvPr/>
          </p:nvSpPr>
          <p:spPr bwMode="auto">
            <a:xfrm>
              <a:off x="3360738" y="3152775"/>
              <a:ext cx="2357438" cy="858838"/>
            </a:xfrm>
            <a:prstGeom prst="rect">
              <a:avLst/>
            </a:prstGeom>
            <a:solidFill>
              <a:srgbClr val="5895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Rectangle 25"/>
            <p:cNvSpPr>
              <a:spLocks noChangeArrowheads="1"/>
            </p:cNvSpPr>
            <p:nvPr/>
          </p:nvSpPr>
          <p:spPr bwMode="auto">
            <a:xfrm>
              <a:off x="3811588" y="2982913"/>
              <a:ext cx="1454150" cy="79375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"/>
            <p:cNvSpPr>
              <a:spLocks/>
            </p:cNvSpPr>
            <p:nvPr/>
          </p:nvSpPr>
          <p:spPr bwMode="auto">
            <a:xfrm>
              <a:off x="5567363" y="3502025"/>
              <a:ext cx="74613" cy="160338"/>
            </a:xfrm>
            <a:custGeom>
              <a:avLst/>
              <a:gdLst>
                <a:gd name="T0" fmla="*/ 2 w 39"/>
                <a:gd name="T1" fmla="*/ 10 h 82"/>
                <a:gd name="T2" fmla="*/ 3 w 39"/>
                <a:gd name="T3" fmla="*/ 2 h 82"/>
                <a:gd name="T4" fmla="*/ 11 w 39"/>
                <a:gd name="T5" fmla="*/ 3 h 82"/>
                <a:gd name="T6" fmla="*/ 37 w 39"/>
                <a:gd name="T7" fmla="*/ 37 h 82"/>
                <a:gd name="T8" fmla="*/ 38 w 39"/>
                <a:gd name="T9" fmla="*/ 38 h 82"/>
                <a:gd name="T10" fmla="*/ 38 w 39"/>
                <a:gd name="T11" fmla="*/ 38 h 82"/>
                <a:gd name="T12" fmla="*/ 38 w 39"/>
                <a:gd name="T13" fmla="*/ 38 h 82"/>
                <a:gd name="T14" fmla="*/ 38 w 39"/>
                <a:gd name="T15" fmla="*/ 38 h 82"/>
                <a:gd name="T16" fmla="*/ 38 w 39"/>
                <a:gd name="T17" fmla="*/ 39 h 82"/>
                <a:gd name="T18" fmla="*/ 38 w 39"/>
                <a:gd name="T19" fmla="*/ 39 h 82"/>
                <a:gd name="T20" fmla="*/ 38 w 39"/>
                <a:gd name="T21" fmla="*/ 39 h 82"/>
                <a:gd name="T22" fmla="*/ 39 w 39"/>
                <a:gd name="T23" fmla="*/ 40 h 82"/>
                <a:gd name="T24" fmla="*/ 39 w 39"/>
                <a:gd name="T25" fmla="*/ 40 h 82"/>
                <a:gd name="T26" fmla="*/ 39 w 39"/>
                <a:gd name="T27" fmla="*/ 41 h 82"/>
                <a:gd name="T28" fmla="*/ 39 w 39"/>
                <a:gd name="T29" fmla="*/ 41 h 82"/>
                <a:gd name="T30" fmla="*/ 39 w 39"/>
                <a:gd name="T31" fmla="*/ 41 h 82"/>
                <a:gd name="T32" fmla="*/ 39 w 39"/>
                <a:gd name="T33" fmla="*/ 41 h 82"/>
                <a:gd name="T34" fmla="*/ 39 w 39"/>
                <a:gd name="T35" fmla="*/ 41 h 82"/>
                <a:gd name="T36" fmla="*/ 39 w 39"/>
                <a:gd name="T37" fmla="*/ 41 h 82"/>
                <a:gd name="T38" fmla="*/ 39 w 39"/>
                <a:gd name="T39" fmla="*/ 41 h 82"/>
                <a:gd name="T40" fmla="*/ 39 w 39"/>
                <a:gd name="T41" fmla="*/ 41 h 82"/>
                <a:gd name="T42" fmla="*/ 39 w 39"/>
                <a:gd name="T43" fmla="*/ 42 h 82"/>
                <a:gd name="T44" fmla="*/ 39 w 39"/>
                <a:gd name="T45" fmla="*/ 42 h 82"/>
                <a:gd name="T46" fmla="*/ 39 w 39"/>
                <a:gd name="T47" fmla="*/ 42 h 82"/>
                <a:gd name="T48" fmla="*/ 39 w 39"/>
                <a:gd name="T49" fmla="*/ 43 h 82"/>
                <a:gd name="T50" fmla="*/ 38 w 39"/>
                <a:gd name="T51" fmla="*/ 43 h 82"/>
                <a:gd name="T52" fmla="*/ 38 w 39"/>
                <a:gd name="T53" fmla="*/ 43 h 82"/>
                <a:gd name="T54" fmla="*/ 38 w 39"/>
                <a:gd name="T55" fmla="*/ 44 h 82"/>
                <a:gd name="T56" fmla="*/ 38 w 39"/>
                <a:gd name="T57" fmla="*/ 44 h 82"/>
                <a:gd name="T58" fmla="*/ 38 w 39"/>
                <a:gd name="T59" fmla="*/ 44 h 82"/>
                <a:gd name="T60" fmla="*/ 38 w 39"/>
                <a:gd name="T61" fmla="*/ 44 h 82"/>
                <a:gd name="T62" fmla="*/ 38 w 39"/>
                <a:gd name="T63" fmla="*/ 44 h 82"/>
                <a:gd name="T64" fmla="*/ 38 w 39"/>
                <a:gd name="T65" fmla="*/ 45 h 82"/>
                <a:gd name="T66" fmla="*/ 11 w 39"/>
                <a:gd name="T67" fmla="*/ 79 h 82"/>
                <a:gd name="T68" fmla="*/ 3 w 39"/>
                <a:gd name="T69" fmla="*/ 80 h 82"/>
                <a:gd name="T70" fmla="*/ 2 w 39"/>
                <a:gd name="T71" fmla="*/ 72 h 82"/>
                <a:gd name="T72" fmla="*/ 25 w 39"/>
                <a:gd name="T73" fmla="*/ 41 h 82"/>
                <a:gd name="T74" fmla="*/ 2 w 39"/>
                <a:gd name="T75" fmla="*/ 1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" h="82">
                  <a:moveTo>
                    <a:pt x="2" y="10"/>
                  </a:moveTo>
                  <a:cubicBezTo>
                    <a:pt x="0" y="8"/>
                    <a:pt x="0" y="4"/>
                    <a:pt x="3" y="2"/>
                  </a:cubicBezTo>
                  <a:cubicBezTo>
                    <a:pt x="5" y="0"/>
                    <a:pt x="9" y="0"/>
                    <a:pt x="11" y="3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9" y="82"/>
                    <a:pt x="5" y="82"/>
                    <a:pt x="3" y="80"/>
                  </a:cubicBezTo>
                  <a:cubicBezTo>
                    <a:pt x="0" y="78"/>
                    <a:pt x="0" y="75"/>
                    <a:pt x="2" y="72"/>
                  </a:cubicBezTo>
                  <a:cubicBezTo>
                    <a:pt x="25" y="41"/>
                    <a:pt x="25" y="41"/>
                    <a:pt x="25" y="41"/>
                  </a:cubicBezTo>
                  <a:lnTo>
                    <a:pt x="2" y="10"/>
                  </a:lnTo>
                  <a:close/>
                </a:path>
              </a:pathLst>
            </a:custGeom>
            <a:solidFill>
              <a:srgbClr val="DFEE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7"/>
            <p:cNvSpPr>
              <a:spLocks/>
            </p:cNvSpPr>
            <p:nvPr/>
          </p:nvSpPr>
          <p:spPr bwMode="auto">
            <a:xfrm>
              <a:off x="3435350" y="3502025"/>
              <a:ext cx="76200" cy="160338"/>
            </a:xfrm>
            <a:custGeom>
              <a:avLst/>
              <a:gdLst>
                <a:gd name="T0" fmla="*/ 28 w 39"/>
                <a:gd name="T1" fmla="*/ 3 h 82"/>
                <a:gd name="T2" fmla="*/ 36 w 39"/>
                <a:gd name="T3" fmla="*/ 2 h 82"/>
                <a:gd name="T4" fmla="*/ 37 w 39"/>
                <a:gd name="T5" fmla="*/ 10 h 82"/>
                <a:gd name="T6" fmla="*/ 14 w 39"/>
                <a:gd name="T7" fmla="*/ 41 h 82"/>
                <a:gd name="T8" fmla="*/ 37 w 39"/>
                <a:gd name="T9" fmla="*/ 72 h 82"/>
                <a:gd name="T10" fmla="*/ 36 w 39"/>
                <a:gd name="T11" fmla="*/ 80 h 82"/>
                <a:gd name="T12" fmla="*/ 28 w 39"/>
                <a:gd name="T13" fmla="*/ 79 h 82"/>
                <a:gd name="T14" fmla="*/ 1 w 39"/>
                <a:gd name="T15" fmla="*/ 45 h 82"/>
                <a:gd name="T16" fmla="*/ 1 w 39"/>
                <a:gd name="T17" fmla="*/ 44 h 82"/>
                <a:gd name="T18" fmla="*/ 1 w 39"/>
                <a:gd name="T19" fmla="*/ 44 h 82"/>
                <a:gd name="T20" fmla="*/ 1 w 39"/>
                <a:gd name="T21" fmla="*/ 44 h 82"/>
                <a:gd name="T22" fmla="*/ 1 w 39"/>
                <a:gd name="T23" fmla="*/ 44 h 82"/>
                <a:gd name="T24" fmla="*/ 1 w 39"/>
                <a:gd name="T25" fmla="*/ 44 h 82"/>
                <a:gd name="T26" fmla="*/ 1 w 39"/>
                <a:gd name="T27" fmla="*/ 43 h 82"/>
                <a:gd name="T28" fmla="*/ 0 w 39"/>
                <a:gd name="T29" fmla="*/ 43 h 82"/>
                <a:gd name="T30" fmla="*/ 0 w 39"/>
                <a:gd name="T31" fmla="*/ 43 h 82"/>
                <a:gd name="T32" fmla="*/ 0 w 39"/>
                <a:gd name="T33" fmla="*/ 42 h 82"/>
                <a:gd name="T34" fmla="*/ 0 w 39"/>
                <a:gd name="T35" fmla="*/ 42 h 82"/>
                <a:gd name="T36" fmla="*/ 0 w 39"/>
                <a:gd name="T37" fmla="*/ 42 h 82"/>
                <a:gd name="T38" fmla="*/ 0 w 39"/>
                <a:gd name="T39" fmla="*/ 41 h 82"/>
                <a:gd name="T40" fmla="*/ 0 w 39"/>
                <a:gd name="T41" fmla="*/ 41 h 82"/>
                <a:gd name="T42" fmla="*/ 0 w 39"/>
                <a:gd name="T43" fmla="*/ 41 h 82"/>
                <a:gd name="T44" fmla="*/ 0 w 39"/>
                <a:gd name="T45" fmla="*/ 41 h 82"/>
                <a:gd name="T46" fmla="*/ 0 w 39"/>
                <a:gd name="T47" fmla="*/ 41 h 82"/>
                <a:gd name="T48" fmla="*/ 0 w 39"/>
                <a:gd name="T49" fmla="*/ 41 h 82"/>
                <a:gd name="T50" fmla="*/ 0 w 39"/>
                <a:gd name="T51" fmla="*/ 41 h 82"/>
                <a:gd name="T52" fmla="*/ 0 w 39"/>
                <a:gd name="T53" fmla="*/ 41 h 82"/>
                <a:gd name="T54" fmla="*/ 0 w 39"/>
                <a:gd name="T55" fmla="*/ 40 h 82"/>
                <a:gd name="T56" fmla="*/ 0 w 39"/>
                <a:gd name="T57" fmla="*/ 40 h 82"/>
                <a:gd name="T58" fmla="*/ 0 w 39"/>
                <a:gd name="T59" fmla="*/ 39 h 82"/>
                <a:gd name="T60" fmla="*/ 1 w 39"/>
                <a:gd name="T61" fmla="*/ 39 h 82"/>
                <a:gd name="T62" fmla="*/ 1 w 39"/>
                <a:gd name="T63" fmla="*/ 39 h 82"/>
                <a:gd name="T64" fmla="*/ 1 w 39"/>
                <a:gd name="T65" fmla="*/ 38 h 82"/>
                <a:gd name="T66" fmla="*/ 1 w 39"/>
                <a:gd name="T67" fmla="*/ 38 h 82"/>
                <a:gd name="T68" fmla="*/ 1 w 39"/>
                <a:gd name="T69" fmla="*/ 38 h 82"/>
                <a:gd name="T70" fmla="*/ 1 w 39"/>
                <a:gd name="T71" fmla="*/ 38 h 82"/>
                <a:gd name="T72" fmla="*/ 1 w 39"/>
                <a:gd name="T73" fmla="*/ 37 h 82"/>
                <a:gd name="T74" fmla="*/ 28 w 39"/>
                <a:gd name="T75" fmla="*/ 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" h="82">
                  <a:moveTo>
                    <a:pt x="28" y="3"/>
                  </a:moveTo>
                  <a:cubicBezTo>
                    <a:pt x="30" y="0"/>
                    <a:pt x="34" y="0"/>
                    <a:pt x="36" y="2"/>
                  </a:cubicBezTo>
                  <a:cubicBezTo>
                    <a:pt x="39" y="4"/>
                    <a:pt x="39" y="8"/>
                    <a:pt x="37" y="10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37" y="72"/>
                    <a:pt x="37" y="72"/>
                    <a:pt x="37" y="72"/>
                  </a:cubicBezTo>
                  <a:cubicBezTo>
                    <a:pt x="39" y="75"/>
                    <a:pt x="39" y="78"/>
                    <a:pt x="36" y="80"/>
                  </a:cubicBezTo>
                  <a:cubicBezTo>
                    <a:pt x="34" y="82"/>
                    <a:pt x="30" y="82"/>
                    <a:pt x="28" y="79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7"/>
                    <a:pt x="1" y="37"/>
                    <a:pt x="1" y="37"/>
                  </a:cubicBezTo>
                  <a:lnTo>
                    <a:pt x="28" y="3"/>
                  </a:lnTo>
                  <a:close/>
                </a:path>
              </a:pathLst>
            </a:custGeom>
            <a:solidFill>
              <a:srgbClr val="DFEE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Rectangle 28"/>
            <p:cNvSpPr>
              <a:spLocks noChangeArrowheads="1"/>
            </p:cNvSpPr>
            <p:nvPr/>
          </p:nvSpPr>
          <p:spPr bwMode="auto">
            <a:xfrm>
              <a:off x="4119563" y="4732338"/>
              <a:ext cx="838200" cy="39688"/>
            </a:xfrm>
            <a:prstGeom prst="rect">
              <a:avLst/>
            </a:prstGeom>
            <a:solidFill>
              <a:srgbClr val="055A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Rectangle 47"/>
            <p:cNvSpPr>
              <a:spLocks noChangeArrowheads="1"/>
            </p:cNvSpPr>
            <p:nvPr/>
          </p:nvSpPr>
          <p:spPr bwMode="auto">
            <a:xfrm>
              <a:off x="3003550" y="2133600"/>
              <a:ext cx="3071813" cy="1873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48"/>
            <p:cNvSpPr>
              <a:spLocks/>
            </p:cNvSpPr>
            <p:nvPr/>
          </p:nvSpPr>
          <p:spPr bwMode="auto">
            <a:xfrm>
              <a:off x="2527300" y="2320925"/>
              <a:ext cx="4022725" cy="209550"/>
            </a:xfrm>
            <a:custGeom>
              <a:avLst/>
              <a:gdLst>
                <a:gd name="T0" fmla="*/ 0 w 2534"/>
                <a:gd name="T1" fmla="*/ 132 h 132"/>
                <a:gd name="T2" fmla="*/ 2534 w 2534"/>
                <a:gd name="T3" fmla="*/ 132 h 132"/>
                <a:gd name="T4" fmla="*/ 2235 w 2534"/>
                <a:gd name="T5" fmla="*/ 0 h 132"/>
                <a:gd name="T6" fmla="*/ 300 w 2534"/>
                <a:gd name="T7" fmla="*/ 0 h 132"/>
                <a:gd name="T8" fmla="*/ 0 w 2534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4" h="132">
                  <a:moveTo>
                    <a:pt x="0" y="132"/>
                  </a:moveTo>
                  <a:lnTo>
                    <a:pt x="2534" y="132"/>
                  </a:lnTo>
                  <a:lnTo>
                    <a:pt x="2235" y="0"/>
                  </a:lnTo>
                  <a:lnTo>
                    <a:pt x="300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49"/>
            <p:cNvSpPr>
              <a:spLocks/>
            </p:cNvSpPr>
            <p:nvPr/>
          </p:nvSpPr>
          <p:spPr bwMode="auto">
            <a:xfrm>
              <a:off x="5602288" y="2320925"/>
              <a:ext cx="639763" cy="209550"/>
            </a:xfrm>
            <a:custGeom>
              <a:avLst/>
              <a:gdLst>
                <a:gd name="T0" fmla="*/ 403 w 403"/>
                <a:gd name="T1" fmla="*/ 132 h 132"/>
                <a:gd name="T2" fmla="*/ 207 w 403"/>
                <a:gd name="T3" fmla="*/ 132 h 132"/>
                <a:gd name="T4" fmla="*/ 0 w 403"/>
                <a:gd name="T5" fmla="*/ 0 h 132"/>
                <a:gd name="T6" fmla="*/ 149 w 403"/>
                <a:gd name="T7" fmla="*/ 0 h 132"/>
                <a:gd name="T8" fmla="*/ 403 w 403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3" h="132">
                  <a:moveTo>
                    <a:pt x="403" y="132"/>
                  </a:moveTo>
                  <a:lnTo>
                    <a:pt x="207" y="132"/>
                  </a:lnTo>
                  <a:lnTo>
                    <a:pt x="0" y="0"/>
                  </a:lnTo>
                  <a:lnTo>
                    <a:pt x="149" y="0"/>
                  </a:lnTo>
                  <a:lnTo>
                    <a:pt x="403" y="132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50"/>
            <p:cNvSpPr>
              <a:spLocks/>
            </p:cNvSpPr>
            <p:nvPr/>
          </p:nvSpPr>
          <p:spPr bwMode="auto">
            <a:xfrm>
              <a:off x="5365750" y="2320925"/>
              <a:ext cx="565150" cy="209550"/>
            </a:xfrm>
            <a:custGeom>
              <a:avLst/>
              <a:gdLst>
                <a:gd name="T0" fmla="*/ 162 w 356"/>
                <a:gd name="T1" fmla="*/ 132 h 132"/>
                <a:gd name="T2" fmla="*/ 356 w 356"/>
                <a:gd name="T3" fmla="*/ 132 h 132"/>
                <a:gd name="T4" fmla="*/ 149 w 356"/>
                <a:gd name="T5" fmla="*/ 0 h 132"/>
                <a:gd name="T6" fmla="*/ 0 w 356"/>
                <a:gd name="T7" fmla="*/ 0 h 132"/>
                <a:gd name="T8" fmla="*/ 162 w 356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6" h="132">
                  <a:moveTo>
                    <a:pt x="162" y="132"/>
                  </a:moveTo>
                  <a:lnTo>
                    <a:pt x="356" y="132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162" y="13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51"/>
            <p:cNvSpPr>
              <a:spLocks/>
            </p:cNvSpPr>
            <p:nvPr/>
          </p:nvSpPr>
          <p:spPr bwMode="auto">
            <a:xfrm>
              <a:off x="5130800" y="2320925"/>
              <a:ext cx="492125" cy="209550"/>
            </a:xfrm>
            <a:custGeom>
              <a:avLst/>
              <a:gdLst>
                <a:gd name="T0" fmla="*/ 310 w 310"/>
                <a:gd name="T1" fmla="*/ 132 h 132"/>
                <a:gd name="T2" fmla="*/ 115 w 310"/>
                <a:gd name="T3" fmla="*/ 132 h 132"/>
                <a:gd name="T4" fmla="*/ 0 w 310"/>
                <a:gd name="T5" fmla="*/ 0 h 132"/>
                <a:gd name="T6" fmla="*/ 148 w 310"/>
                <a:gd name="T7" fmla="*/ 0 h 132"/>
                <a:gd name="T8" fmla="*/ 310 w 310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2">
                  <a:moveTo>
                    <a:pt x="310" y="132"/>
                  </a:moveTo>
                  <a:lnTo>
                    <a:pt x="115" y="132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310" y="132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52"/>
            <p:cNvSpPr>
              <a:spLocks/>
            </p:cNvSpPr>
            <p:nvPr/>
          </p:nvSpPr>
          <p:spPr bwMode="auto">
            <a:xfrm>
              <a:off x="4894263" y="2320925"/>
              <a:ext cx="419100" cy="209550"/>
            </a:xfrm>
            <a:custGeom>
              <a:avLst/>
              <a:gdLst>
                <a:gd name="T0" fmla="*/ 68 w 264"/>
                <a:gd name="T1" fmla="*/ 132 h 132"/>
                <a:gd name="T2" fmla="*/ 264 w 264"/>
                <a:gd name="T3" fmla="*/ 132 h 132"/>
                <a:gd name="T4" fmla="*/ 149 w 264"/>
                <a:gd name="T5" fmla="*/ 0 h 132"/>
                <a:gd name="T6" fmla="*/ 0 w 264"/>
                <a:gd name="T7" fmla="*/ 0 h 132"/>
                <a:gd name="T8" fmla="*/ 68 w 264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132">
                  <a:moveTo>
                    <a:pt x="68" y="132"/>
                  </a:moveTo>
                  <a:lnTo>
                    <a:pt x="264" y="132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68" y="13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53"/>
            <p:cNvSpPr>
              <a:spLocks/>
            </p:cNvSpPr>
            <p:nvPr/>
          </p:nvSpPr>
          <p:spPr bwMode="auto">
            <a:xfrm>
              <a:off x="4657725" y="2320925"/>
              <a:ext cx="344488" cy="209550"/>
            </a:xfrm>
            <a:custGeom>
              <a:avLst/>
              <a:gdLst>
                <a:gd name="T0" fmla="*/ 217 w 217"/>
                <a:gd name="T1" fmla="*/ 132 h 132"/>
                <a:gd name="T2" fmla="*/ 23 w 217"/>
                <a:gd name="T3" fmla="*/ 132 h 132"/>
                <a:gd name="T4" fmla="*/ 0 w 217"/>
                <a:gd name="T5" fmla="*/ 0 h 132"/>
                <a:gd name="T6" fmla="*/ 149 w 217"/>
                <a:gd name="T7" fmla="*/ 0 h 132"/>
                <a:gd name="T8" fmla="*/ 217 w 217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132">
                  <a:moveTo>
                    <a:pt x="217" y="132"/>
                  </a:moveTo>
                  <a:lnTo>
                    <a:pt x="23" y="132"/>
                  </a:lnTo>
                  <a:lnTo>
                    <a:pt x="0" y="0"/>
                  </a:lnTo>
                  <a:lnTo>
                    <a:pt x="149" y="0"/>
                  </a:lnTo>
                  <a:lnTo>
                    <a:pt x="217" y="132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54"/>
            <p:cNvSpPr>
              <a:spLocks/>
            </p:cNvSpPr>
            <p:nvPr/>
          </p:nvSpPr>
          <p:spPr bwMode="auto">
            <a:xfrm>
              <a:off x="4384675" y="2320925"/>
              <a:ext cx="309563" cy="209550"/>
            </a:xfrm>
            <a:custGeom>
              <a:avLst/>
              <a:gdLst>
                <a:gd name="T0" fmla="*/ 0 w 195"/>
                <a:gd name="T1" fmla="*/ 132 h 132"/>
                <a:gd name="T2" fmla="*/ 195 w 195"/>
                <a:gd name="T3" fmla="*/ 132 h 132"/>
                <a:gd name="T4" fmla="*/ 172 w 195"/>
                <a:gd name="T5" fmla="*/ 0 h 132"/>
                <a:gd name="T6" fmla="*/ 23 w 195"/>
                <a:gd name="T7" fmla="*/ 0 h 132"/>
                <a:gd name="T8" fmla="*/ 0 w 195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132">
                  <a:moveTo>
                    <a:pt x="0" y="132"/>
                  </a:moveTo>
                  <a:lnTo>
                    <a:pt x="195" y="132"/>
                  </a:lnTo>
                  <a:lnTo>
                    <a:pt x="172" y="0"/>
                  </a:lnTo>
                  <a:lnTo>
                    <a:pt x="23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55"/>
            <p:cNvSpPr>
              <a:spLocks/>
            </p:cNvSpPr>
            <p:nvPr/>
          </p:nvSpPr>
          <p:spPr bwMode="auto">
            <a:xfrm>
              <a:off x="4075113" y="2320925"/>
              <a:ext cx="346075" cy="209550"/>
            </a:xfrm>
            <a:custGeom>
              <a:avLst/>
              <a:gdLst>
                <a:gd name="T0" fmla="*/ 195 w 218"/>
                <a:gd name="T1" fmla="*/ 132 h 132"/>
                <a:gd name="T2" fmla="*/ 0 w 218"/>
                <a:gd name="T3" fmla="*/ 132 h 132"/>
                <a:gd name="T4" fmla="*/ 69 w 218"/>
                <a:gd name="T5" fmla="*/ 0 h 132"/>
                <a:gd name="T6" fmla="*/ 218 w 218"/>
                <a:gd name="T7" fmla="*/ 0 h 132"/>
                <a:gd name="T8" fmla="*/ 195 w 218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132">
                  <a:moveTo>
                    <a:pt x="195" y="132"/>
                  </a:moveTo>
                  <a:lnTo>
                    <a:pt x="0" y="132"/>
                  </a:lnTo>
                  <a:lnTo>
                    <a:pt x="69" y="0"/>
                  </a:lnTo>
                  <a:lnTo>
                    <a:pt x="218" y="0"/>
                  </a:lnTo>
                  <a:lnTo>
                    <a:pt x="195" y="132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56"/>
            <p:cNvSpPr>
              <a:spLocks/>
            </p:cNvSpPr>
            <p:nvPr/>
          </p:nvSpPr>
          <p:spPr bwMode="auto">
            <a:xfrm>
              <a:off x="3765550" y="2320925"/>
              <a:ext cx="419100" cy="209550"/>
            </a:xfrm>
            <a:custGeom>
              <a:avLst/>
              <a:gdLst>
                <a:gd name="T0" fmla="*/ 0 w 264"/>
                <a:gd name="T1" fmla="*/ 132 h 132"/>
                <a:gd name="T2" fmla="*/ 195 w 264"/>
                <a:gd name="T3" fmla="*/ 132 h 132"/>
                <a:gd name="T4" fmla="*/ 264 w 264"/>
                <a:gd name="T5" fmla="*/ 0 h 132"/>
                <a:gd name="T6" fmla="*/ 115 w 264"/>
                <a:gd name="T7" fmla="*/ 0 h 132"/>
                <a:gd name="T8" fmla="*/ 0 w 264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132">
                  <a:moveTo>
                    <a:pt x="0" y="132"/>
                  </a:moveTo>
                  <a:lnTo>
                    <a:pt x="195" y="132"/>
                  </a:lnTo>
                  <a:lnTo>
                    <a:pt x="264" y="0"/>
                  </a:lnTo>
                  <a:lnTo>
                    <a:pt x="115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57"/>
            <p:cNvSpPr>
              <a:spLocks/>
            </p:cNvSpPr>
            <p:nvPr/>
          </p:nvSpPr>
          <p:spPr bwMode="auto">
            <a:xfrm>
              <a:off x="3454400" y="2320925"/>
              <a:ext cx="493713" cy="209550"/>
            </a:xfrm>
            <a:custGeom>
              <a:avLst/>
              <a:gdLst>
                <a:gd name="T0" fmla="*/ 196 w 311"/>
                <a:gd name="T1" fmla="*/ 132 h 132"/>
                <a:gd name="T2" fmla="*/ 0 w 311"/>
                <a:gd name="T3" fmla="*/ 132 h 132"/>
                <a:gd name="T4" fmla="*/ 162 w 311"/>
                <a:gd name="T5" fmla="*/ 0 h 132"/>
                <a:gd name="T6" fmla="*/ 311 w 311"/>
                <a:gd name="T7" fmla="*/ 0 h 132"/>
                <a:gd name="T8" fmla="*/ 196 w 311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1" h="132">
                  <a:moveTo>
                    <a:pt x="196" y="132"/>
                  </a:moveTo>
                  <a:lnTo>
                    <a:pt x="0" y="132"/>
                  </a:lnTo>
                  <a:lnTo>
                    <a:pt x="162" y="0"/>
                  </a:lnTo>
                  <a:lnTo>
                    <a:pt x="311" y="0"/>
                  </a:lnTo>
                  <a:lnTo>
                    <a:pt x="196" y="132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58"/>
            <p:cNvSpPr>
              <a:spLocks/>
            </p:cNvSpPr>
            <p:nvPr/>
          </p:nvSpPr>
          <p:spPr bwMode="auto">
            <a:xfrm>
              <a:off x="3146425" y="2320925"/>
              <a:ext cx="565150" cy="209550"/>
            </a:xfrm>
            <a:custGeom>
              <a:avLst/>
              <a:gdLst>
                <a:gd name="T0" fmla="*/ 0 w 356"/>
                <a:gd name="T1" fmla="*/ 132 h 132"/>
                <a:gd name="T2" fmla="*/ 194 w 356"/>
                <a:gd name="T3" fmla="*/ 132 h 132"/>
                <a:gd name="T4" fmla="*/ 356 w 356"/>
                <a:gd name="T5" fmla="*/ 0 h 132"/>
                <a:gd name="T6" fmla="*/ 208 w 356"/>
                <a:gd name="T7" fmla="*/ 0 h 132"/>
                <a:gd name="T8" fmla="*/ 0 w 356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6" h="132">
                  <a:moveTo>
                    <a:pt x="0" y="132"/>
                  </a:moveTo>
                  <a:lnTo>
                    <a:pt x="194" y="132"/>
                  </a:lnTo>
                  <a:lnTo>
                    <a:pt x="356" y="0"/>
                  </a:lnTo>
                  <a:lnTo>
                    <a:pt x="208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59"/>
            <p:cNvSpPr>
              <a:spLocks/>
            </p:cNvSpPr>
            <p:nvPr/>
          </p:nvSpPr>
          <p:spPr bwMode="auto">
            <a:xfrm>
              <a:off x="2836863" y="2320925"/>
              <a:ext cx="639763" cy="209550"/>
            </a:xfrm>
            <a:custGeom>
              <a:avLst/>
              <a:gdLst>
                <a:gd name="T0" fmla="*/ 195 w 403"/>
                <a:gd name="T1" fmla="*/ 132 h 132"/>
                <a:gd name="T2" fmla="*/ 0 w 403"/>
                <a:gd name="T3" fmla="*/ 132 h 132"/>
                <a:gd name="T4" fmla="*/ 254 w 403"/>
                <a:gd name="T5" fmla="*/ 0 h 132"/>
                <a:gd name="T6" fmla="*/ 403 w 403"/>
                <a:gd name="T7" fmla="*/ 0 h 132"/>
                <a:gd name="T8" fmla="*/ 195 w 403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3" h="132">
                  <a:moveTo>
                    <a:pt x="195" y="132"/>
                  </a:moveTo>
                  <a:lnTo>
                    <a:pt x="0" y="132"/>
                  </a:lnTo>
                  <a:lnTo>
                    <a:pt x="254" y="0"/>
                  </a:lnTo>
                  <a:lnTo>
                    <a:pt x="403" y="0"/>
                  </a:lnTo>
                  <a:lnTo>
                    <a:pt x="195" y="132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60"/>
            <p:cNvSpPr>
              <a:spLocks/>
            </p:cNvSpPr>
            <p:nvPr/>
          </p:nvSpPr>
          <p:spPr bwMode="auto">
            <a:xfrm>
              <a:off x="2527300" y="2320925"/>
              <a:ext cx="712788" cy="209550"/>
            </a:xfrm>
            <a:custGeom>
              <a:avLst/>
              <a:gdLst>
                <a:gd name="T0" fmla="*/ 0 w 449"/>
                <a:gd name="T1" fmla="*/ 132 h 132"/>
                <a:gd name="T2" fmla="*/ 195 w 449"/>
                <a:gd name="T3" fmla="*/ 132 h 132"/>
                <a:gd name="T4" fmla="*/ 449 w 449"/>
                <a:gd name="T5" fmla="*/ 0 h 132"/>
                <a:gd name="T6" fmla="*/ 300 w 449"/>
                <a:gd name="T7" fmla="*/ 0 h 132"/>
                <a:gd name="T8" fmla="*/ 0 w 449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9" h="132">
                  <a:moveTo>
                    <a:pt x="0" y="132"/>
                  </a:moveTo>
                  <a:lnTo>
                    <a:pt x="195" y="132"/>
                  </a:lnTo>
                  <a:lnTo>
                    <a:pt x="449" y="0"/>
                  </a:lnTo>
                  <a:lnTo>
                    <a:pt x="300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61"/>
            <p:cNvSpPr>
              <a:spLocks/>
            </p:cNvSpPr>
            <p:nvPr/>
          </p:nvSpPr>
          <p:spPr bwMode="auto">
            <a:xfrm>
              <a:off x="2836863" y="2530475"/>
              <a:ext cx="309563" cy="155575"/>
            </a:xfrm>
            <a:custGeom>
              <a:avLst/>
              <a:gdLst>
                <a:gd name="T0" fmla="*/ 160 w 160"/>
                <a:gd name="T1" fmla="*/ 0 h 80"/>
                <a:gd name="T2" fmla="*/ 80 w 160"/>
                <a:gd name="T3" fmla="*/ 80 h 80"/>
                <a:gd name="T4" fmla="*/ 0 w 160"/>
                <a:gd name="T5" fmla="*/ 0 h 80"/>
                <a:gd name="T6" fmla="*/ 160 w 160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160" y="0"/>
                  </a:moveTo>
                  <a:cubicBezTo>
                    <a:pt x="160" y="44"/>
                    <a:pt x="124" y="80"/>
                    <a:pt x="80" y="80"/>
                  </a:cubicBezTo>
                  <a:cubicBezTo>
                    <a:pt x="36" y="80"/>
                    <a:pt x="0" y="44"/>
                    <a:pt x="0" y="0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rgbClr val="DDA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62"/>
            <p:cNvSpPr>
              <a:spLocks/>
            </p:cNvSpPr>
            <p:nvPr/>
          </p:nvSpPr>
          <p:spPr bwMode="auto">
            <a:xfrm>
              <a:off x="2527300" y="2530475"/>
              <a:ext cx="309563" cy="155575"/>
            </a:xfrm>
            <a:custGeom>
              <a:avLst/>
              <a:gdLst>
                <a:gd name="T0" fmla="*/ 0 w 159"/>
                <a:gd name="T1" fmla="*/ 0 h 80"/>
                <a:gd name="T2" fmla="*/ 79 w 159"/>
                <a:gd name="T3" fmla="*/ 80 h 80"/>
                <a:gd name="T4" fmla="*/ 159 w 159"/>
                <a:gd name="T5" fmla="*/ 0 h 80"/>
                <a:gd name="T6" fmla="*/ 0 w 159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9" h="80">
                  <a:moveTo>
                    <a:pt x="0" y="0"/>
                  </a:moveTo>
                  <a:cubicBezTo>
                    <a:pt x="0" y="44"/>
                    <a:pt x="35" y="80"/>
                    <a:pt x="79" y="80"/>
                  </a:cubicBezTo>
                  <a:cubicBezTo>
                    <a:pt x="124" y="80"/>
                    <a:pt x="159" y="44"/>
                    <a:pt x="15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63"/>
            <p:cNvSpPr>
              <a:spLocks/>
            </p:cNvSpPr>
            <p:nvPr/>
          </p:nvSpPr>
          <p:spPr bwMode="auto">
            <a:xfrm>
              <a:off x="3454400" y="2530475"/>
              <a:ext cx="311150" cy="155575"/>
            </a:xfrm>
            <a:custGeom>
              <a:avLst/>
              <a:gdLst>
                <a:gd name="T0" fmla="*/ 160 w 160"/>
                <a:gd name="T1" fmla="*/ 0 h 80"/>
                <a:gd name="T2" fmla="*/ 80 w 160"/>
                <a:gd name="T3" fmla="*/ 80 h 80"/>
                <a:gd name="T4" fmla="*/ 0 w 160"/>
                <a:gd name="T5" fmla="*/ 0 h 80"/>
                <a:gd name="T6" fmla="*/ 160 w 160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160" y="0"/>
                  </a:moveTo>
                  <a:cubicBezTo>
                    <a:pt x="160" y="44"/>
                    <a:pt x="124" y="80"/>
                    <a:pt x="80" y="80"/>
                  </a:cubicBezTo>
                  <a:cubicBezTo>
                    <a:pt x="36" y="80"/>
                    <a:pt x="0" y="44"/>
                    <a:pt x="0" y="0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rgbClr val="DDA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64"/>
            <p:cNvSpPr>
              <a:spLocks/>
            </p:cNvSpPr>
            <p:nvPr/>
          </p:nvSpPr>
          <p:spPr bwMode="auto">
            <a:xfrm>
              <a:off x="3146425" y="2530475"/>
              <a:ext cx="307975" cy="155575"/>
            </a:xfrm>
            <a:custGeom>
              <a:avLst/>
              <a:gdLst>
                <a:gd name="T0" fmla="*/ 0 w 159"/>
                <a:gd name="T1" fmla="*/ 0 h 80"/>
                <a:gd name="T2" fmla="*/ 80 w 159"/>
                <a:gd name="T3" fmla="*/ 80 h 80"/>
                <a:gd name="T4" fmla="*/ 159 w 159"/>
                <a:gd name="T5" fmla="*/ 0 h 80"/>
                <a:gd name="T6" fmla="*/ 0 w 159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9" h="80">
                  <a:moveTo>
                    <a:pt x="0" y="0"/>
                  </a:moveTo>
                  <a:cubicBezTo>
                    <a:pt x="0" y="44"/>
                    <a:pt x="36" y="80"/>
                    <a:pt x="80" y="80"/>
                  </a:cubicBezTo>
                  <a:cubicBezTo>
                    <a:pt x="124" y="80"/>
                    <a:pt x="159" y="44"/>
                    <a:pt x="15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65"/>
            <p:cNvSpPr>
              <a:spLocks/>
            </p:cNvSpPr>
            <p:nvPr/>
          </p:nvSpPr>
          <p:spPr bwMode="auto">
            <a:xfrm>
              <a:off x="4075113" y="2530475"/>
              <a:ext cx="309563" cy="155575"/>
            </a:xfrm>
            <a:custGeom>
              <a:avLst/>
              <a:gdLst>
                <a:gd name="T0" fmla="*/ 159 w 159"/>
                <a:gd name="T1" fmla="*/ 0 h 80"/>
                <a:gd name="T2" fmla="*/ 79 w 159"/>
                <a:gd name="T3" fmla="*/ 80 h 80"/>
                <a:gd name="T4" fmla="*/ 0 w 159"/>
                <a:gd name="T5" fmla="*/ 0 h 80"/>
                <a:gd name="T6" fmla="*/ 159 w 159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9" h="80">
                  <a:moveTo>
                    <a:pt x="159" y="0"/>
                  </a:moveTo>
                  <a:cubicBezTo>
                    <a:pt x="159" y="44"/>
                    <a:pt x="123" y="80"/>
                    <a:pt x="79" y="80"/>
                  </a:cubicBezTo>
                  <a:cubicBezTo>
                    <a:pt x="35" y="80"/>
                    <a:pt x="0" y="44"/>
                    <a:pt x="0" y="0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rgbClr val="DDA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66"/>
            <p:cNvSpPr>
              <a:spLocks/>
            </p:cNvSpPr>
            <p:nvPr/>
          </p:nvSpPr>
          <p:spPr bwMode="auto">
            <a:xfrm>
              <a:off x="3765550" y="2530475"/>
              <a:ext cx="309563" cy="155575"/>
            </a:xfrm>
            <a:custGeom>
              <a:avLst/>
              <a:gdLst>
                <a:gd name="T0" fmla="*/ 0 w 160"/>
                <a:gd name="T1" fmla="*/ 0 h 80"/>
                <a:gd name="T2" fmla="*/ 80 w 160"/>
                <a:gd name="T3" fmla="*/ 80 h 80"/>
                <a:gd name="T4" fmla="*/ 160 w 160"/>
                <a:gd name="T5" fmla="*/ 0 h 80"/>
                <a:gd name="T6" fmla="*/ 0 w 160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0" y="0"/>
                  </a:moveTo>
                  <a:cubicBezTo>
                    <a:pt x="0" y="44"/>
                    <a:pt x="36" y="80"/>
                    <a:pt x="80" y="80"/>
                  </a:cubicBezTo>
                  <a:cubicBezTo>
                    <a:pt x="124" y="80"/>
                    <a:pt x="160" y="44"/>
                    <a:pt x="1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67"/>
            <p:cNvSpPr>
              <a:spLocks/>
            </p:cNvSpPr>
            <p:nvPr/>
          </p:nvSpPr>
          <p:spPr bwMode="auto">
            <a:xfrm>
              <a:off x="4694238" y="2530475"/>
              <a:ext cx="307975" cy="155575"/>
            </a:xfrm>
            <a:custGeom>
              <a:avLst/>
              <a:gdLst>
                <a:gd name="T0" fmla="*/ 159 w 159"/>
                <a:gd name="T1" fmla="*/ 0 h 80"/>
                <a:gd name="T2" fmla="*/ 80 w 159"/>
                <a:gd name="T3" fmla="*/ 80 h 80"/>
                <a:gd name="T4" fmla="*/ 0 w 159"/>
                <a:gd name="T5" fmla="*/ 0 h 80"/>
                <a:gd name="T6" fmla="*/ 159 w 159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9" h="80">
                  <a:moveTo>
                    <a:pt x="159" y="0"/>
                  </a:moveTo>
                  <a:cubicBezTo>
                    <a:pt x="159" y="44"/>
                    <a:pt x="124" y="80"/>
                    <a:pt x="80" y="80"/>
                  </a:cubicBezTo>
                  <a:cubicBezTo>
                    <a:pt x="35" y="80"/>
                    <a:pt x="0" y="44"/>
                    <a:pt x="0" y="0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rgbClr val="DDA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68"/>
            <p:cNvSpPr>
              <a:spLocks/>
            </p:cNvSpPr>
            <p:nvPr/>
          </p:nvSpPr>
          <p:spPr bwMode="auto">
            <a:xfrm>
              <a:off x="4384675" y="2530475"/>
              <a:ext cx="309563" cy="155575"/>
            </a:xfrm>
            <a:custGeom>
              <a:avLst/>
              <a:gdLst>
                <a:gd name="T0" fmla="*/ 0 w 160"/>
                <a:gd name="T1" fmla="*/ 0 h 80"/>
                <a:gd name="T2" fmla="*/ 80 w 160"/>
                <a:gd name="T3" fmla="*/ 80 h 80"/>
                <a:gd name="T4" fmla="*/ 160 w 160"/>
                <a:gd name="T5" fmla="*/ 0 h 80"/>
                <a:gd name="T6" fmla="*/ 0 w 160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0" y="0"/>
                  </a:moveTo>
                  <a:cubicBezTo>
                    <a:pt x="0" y="44"/>
                    <a:pt x="36" y="80"/>
                    <a:pt x="80" y="80"/>
                  </a:cubicBezTo>
                  <a:cubicBezTo>
                    <a:pt x="124" y="80"/>
                    <a:pt x="160" y="44"/>
                    <a:pt x="1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69"/>
            <p:cNvSpPr>
              <a:spLocks/>
            </p:cNvSpPr>
            <p:nvPr/>
          </p:nvSpPr>
          <p:spPr bwMode="auto">
            <a:xfrm>
              <a:off x="5313363" y="2530475"/>
              <a:ext cx="309563" cy="155575"/>
            </a:xfrm>
            <a:custGeom>
              <a:avLst/>
              <a:gdLst>
                <a:gd name="T0" fmla="*/ 160 w 160"/>
                <a:gd name="T1" fmla="*/ 0 h 80"/>
                <a:gd name="T2" fmla="*/ 80 w 160"/>
                <a:gd name="T3" fmla="*/ 80 h 80"/>
                <a:gd name="T4" fmla="*/ 0 w 160"/>
                <a:gd name="T5" fmla="*/ 0 h 80"/>
                <a:gd name="T6" fmla="*/ 160 w 160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160" y="0"/>
                  </a:moveTo>
                  <a:cubicBezTo>
                    <a:pt x="160" y="44"/>
                    <a:pt x="124" y="80"/>
                    <a:pt x="80" y="80"/>
                  </a:cubicBezTo>
                  <a:cubicBezTo>
                    <a:pt x="36" y="80"/>
                    <a:pt x="0" y="44"/>
                    <a:pt x="0" y="0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rgbClr val="DDA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70"/>
            <p:cNvSpPr>
              <a:spLocks/>
            </p:cNvSpPr>
            <p:nvPr/>
          </p:nvSpPr>
          <p:spPr bwMode="auto">
            <a:xfrm>
              <a:off x="5002213" y="2530475"/>
              <a:ext cx="311150" cy="155575"/>
            </a:xfrm>
            <a:custGeom>
              <a:avLst/>
              <a:gdLst>
                <a:gd name="T0" fmla="*/ 0 w 160"/>
                <a:gd name="T1" fmla="*/ 0 h 80"/>
                <a:gd name="T2" fmla="*/ 80 w 160"/>
                <a:gd name="T3" fmla="*/ 80 h 80"/>
                <a:gd name="T4" fmla="*/ 160 w 160"/>
                <a:gd name="T5" fmla="*/ 0 h 80"/>
                <a:gd name="T6" fmla="*/ 0 w 160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0" y="0"/>
                  </a:moveTo>
                  <a:cubicBezTo>
                    <a:pt x="0" y="44"/>
                    <a:pt x="36" y="80"/>
                    <a:pt x="80" y="80"/>
                  </a:cubicBezTo>
                  <a:cubicBezTo>
                    <a:pt x="124" y="80"/>
                    <a:pt x="160" y="44"/>
                    <a:pt x="1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71"/>
            <p:cNvSpPr>
              <a:spLocks/>
            </p:cNvSpPr>
            <p:nvPr/>
          </p:nvSpPr>
          <p:spPr bwMode="auto">
            <a:xfrm>
              <a:off x="5930900" y="2530475"/>
              <a:ext cx="311150" cy="155575"/>
            </a:xfrm>
            <a:custGeom>
              <a:avLst/>
              <a:gdLst>
                <a:gd name="T0" fmla="*/ 160 w 160"/>
                <a:gd name="T1" fmla="*/ 0 h 80"/>
                <a:gd name="T2" fmla="*/ 80 w 160"/>
                <a:gd name="T3" fmla="*/ 80 h 80"/>
                <a:gd name="T4" fmla="*/ 0 w 160"/>
                <a:gd name="T5" fmla="*/ 0 h 80"/>
                <a:gd name="T6" fmla="*/ 160 w 160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160" y="0"/>
                  </a:moveTo>
                  <a:cubicBezTo>
                    <a:pt x="160" y="44"/>
                    <a:pt x="124" y="80"/>
                    <a:pt x="80" y="80"/>
                  </a:cubicBezTo>
                  <a:cubicBezTo>
                    <a:pt x="36" y="80"/>
                    <a:pt x="0" y="44"/>
                    <a:pt x="0" y="0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rgbClr val="DDA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72"/>
            <p:cNvSpPr>
              <a:spLocks/>
            </p:cNvSpPr>
            <p:nvPr/>
          </p:nvSpPr>
          <p:spPr bwMode="auto">
            <a:xfrm>
              <a:off x="5622925" y="2530475"/>
              <a:ext cx="307975" cy="155575"/>
            </a:xfrm>
            <a:custGeom>
              <a:avLst/>
              <a:gdLst>
                <a:gd name="T0" fmla="*/ 0 w 159"/>
                <a:gd name="T1" fmla="*/ 0 h 80"/>
                <a:gd name="T2" fmla="*/ 79 w 159"/>
                <a:gd name="T3" fmla="*/ 80 h 80"/>
                <a:gd name="T4" fmla="*/ 159 w 159"/>
                <a:gd name="T5" fmla="*/ 0 h 80"/>
                <a:gd name="T6" fmla="*/ 0 w 159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9" h="80">
                  <a:moveTo>
                    <a:pt x="0" y="0"/>
                  </a:moveTo>
                  <a:cubicBezTo>
                    <a:pt x="0" y="44"/>
                    <a:pt x="35" y="80"/>
                    <a:pt x="79" y="80"/>
                  </a:cubicBezTo>
                  <a:cubicBezTo>
                    <a:pt x="123" y="80"/>
                    <a:pt x="159" y="44"/>
                    <a:pt x="15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73"/>
            <p:cNvSpPr>
              <a:spLocks/>
            </p:cNvSpPr>
            <p:nvPr/>
          </p:nvSpPr>
          <p:spPr bwMode="auto">
            <a:xfrm>
              <a:off x="6242050" y="2530475"/>
              <a:ext cx="307975" cy="155575"/>
            </a:xfrm>
            <a:custGeom>
              <a:avLst/>
              <a:gdLst>
                <a:gd name="T0" fmla="*/ 0 w 159"/>
                <a:gd name="T1" fmla="*/ 0 h 80"/>
                <a:gd name="T2" fmla="*/ 79 w 159"/>
                <a:gd name="T3" fmla="*/ 80 h 80"/>
                <a:gd name="T4" fmla="*/ 159 w 159"/>
                <a:gd name="T5" fmla="*/ 0 h 80"/>
                <a:gd name="T6" fmla="*/ 0 w 159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9" h="80">
                  <a:moveTo>
                    <a:pt x="0" y="0"/>
                  </a:moveTo>
                  <a:cubicBezTo>
                    <a:pt x="0" y="44"/>
                    <a:pt x="35" y="80"/>
                    <a:pt x="79" y="80"/>
                  </a:cubicBezTo>
                  <a:cubicBezTo>
                    <a:pt x="124" y="80"/>
                    <a:pt x="159" y="44"/>
                    <a:pt x="15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74"/>
            <p:cNvSpPr>
              <a:spLocks/>
            </p:cNvSpPr>
            <p:nvPr/>
          </p:nvSpPr>
          <p:spPr bwMode="auto">
            <a:xfrm>
              <a:off x="5453063" y="4818063"/>
              <a:ext cx="93663" cy="112713"/>
            </a:xfrm>
            <a:custGeom>
              <a:avLst/>
              <a:gdLst>
                <a:gd name="T0" fmla="*/ 59 w 59"/>
                <a:gd name="T1" fmla="*/ 0 h 71"/>
                <a:gd name="T2" fmla="*/ 0 w 59"/>
                <a:gd name="T3" fmla="*/ 0 h 71"/>
                <a:gd name="T4" fmla="*/ 59 w 59"/>
                <a:gd name="T5" fmla="*/ 71 h 71"/>
                <a:gd name="T6" fmla="*/ 59 w 59"/>
                <a:gd name="T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71">
                  <a:moveTo>
                    <a:pt x="59" y="0"/>
                  </a:moveTo>
                  <a:lnTo>
                    <a:pt x="0" y="0"/>
                  </a:lnTo>
                  <a:lnTo>
                    <a:pt x="59" y="71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75"/>
            <p:cNvSpPr>
              <a:spLocks/>
            </p:cNvSpPr>
            <p:nvPr/>
          </p:nvSpPr>
          <p:spPr bwMode="auto">
            <a:xfrm>
              <a:off x="5453063" y="4818063"/>
              <a:ext cx="93663" cy="112713"/>
            </a:xfrm>
            <a:custGeom>
              <a:avLst/>
              <a:gdLst>
                <a:gd name="T0" fmla="*/ 59 w 59"/>
                <a:gd name="T1" fmla="*/ 0 h 71"/>
                <a:gd name="T2" fmla="*/ 0 w 59"/>
                <a:gd name="T3" fmla="*/ 0 h 71"/>
                <a:gd name="T4" fmla="*/ 59 w 59"/>
                <a:gd name="T5" fmla="*/ 71 h 71"/>
                <a:gd name="T6" fmla="*/ 59 w 59"/>
                <a:gd name="T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71">
                  <a:moveTo>
                    <a:pt x="59" y="0"/>
                  </a:moveTo>
                  <a:lnTo>
                    <a:pt x="0" y="0"/>
                  </a:lnTo>
                  <a:lnTo>
                    <a:pt x="59" y="71"/>
                  </a:lnTo>
                  <a:lnTo>
                    <a:pt x="5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Rectangle 76"/>
            <p:cNvSpPr>
              <a:spLocks noChangeArrowheads="1"/>
            </p:cNvSpPr>
            <p:nvPr/>
          </p:nvSpPr>
          <p:spPr bwMode="auto">
            <a:xfrm>
              <a:off x="5345113" y="4692650"/>
              <a:ext cx="195263" cy="1588"/>
            </a:xfrm>
            <a:prstGeom prst="rect">
              <a:avLst/>
            </a:pr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Rectangle 77"/>
            <p:cNvSpPr>
              <a:spLocks noChangeArrowheads="1"/>
            </p:cNvSpPr>
            <p:nvPr/>
          </p:nvSpPr>
          <p:spPr bwMode="auto">
            <a:xfrm>
              <a:off x="5345113" y="4692650"/>
              <a:ext cx="1952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78"/>
            <p:cNvSpPr>
              <a:spLocks noEditPoints="1"/>
            </p:cNvSpPr>
            <p:nvPr/>
          </p:nvSpPr>
          <p:spPr bwMode="auto">
            <a:xfrm>
              <a:off x="5053013" y="4433888"/>
              <a:ext cx="785813" cy="258763"/>
            </a:xfrm>
            <a:custGeom>
              <a:avLst/>
              <a:gdLst>
                <a:gd name="T0" fmla="*/ 252 w 405"/>
                <a:gd name="T1" fmla="*/ 112 h 133"/>
                <a:gd name="T2" fmla="*/ 121 w 405"/>
                <a:gd name="T3" fmla="*/ 112 h 133"/>
                <a:gd name="T4" fmla="*/ 138 w 405"/>
                <a:gd name="T5" fmla="*/ 132 h 133"/>
                <a:gd name="T6" fmla="*/ 144 w 405"/>
                <a:gd name="T7" fmla="*/ 124 h 133"/>
                <a:gd name="T8" fmla="*/ 151 w 405"/>
                <a:gd name="T9" fmla="*/ 133 h 133"/>
                <a:gd name="T10" fmla="*/ 251 w 405"/>
                <a:gd name="T11" fmla="*/ 133 h 133"/>
                <a:gd name="T12" fmla="*/ 251 w 405"/>
                <a:gd name="T13" fmla="*/ 124 h 133"/>
                <a:gd name="T14" fmla="*/ 252 w 405"/>
                <a:gd name="T15" fmla="*/ 112 h 133"/>
                <a:gd name="T16" fmla="*/ 122 w 405"/>
                <a:gd name="T17" fmla="*/ 56 h 133"/>
                <a:gd name="T18" fmla="*/ 109 w 405"/>
                <a:gd name="T19" fmla="*/ 37 h 133"/>
                <a:gd name="T20" fmla="*/ 96 w 405"/>
                <a:gd name="T21" fmla="*/ 19 h 133"/>
                <a:gd name="T22" fmla="*/ 225 w 405"/>
                <a:gd name="T23" fmla="*/ 19 h 133"/>
                <a:gd name="T24" fmla="*/ 242 w 405"/>
                <a:gd name="T25" fmla="*/ 37 h 133"/>
                <a:gd name="T26" fmla="*/ 260 w 405"/>
                <a:gd name="T27" fmla="*/ 56 h 133"/>
                <a:gd name="T28" fmla="*/ 122 w 405"/>
                <a:gd name="T29" fmla="*/ 56 h 133"/>
                <a:gd name="T30" fmla="*/ 378 w 405"/>
                <a:gd name="T31" fmla="*/ 4 h 133"/>
                <a:gd name="T32" fmla="*/ 374 w 405"/>
                <a:gd name="T33" fmla="*/ 4 h 133"/>
                <a:gd name="T34" fmla="*/ 374 w 405"/>
                <a:gd name="T35" fmla="*/ 1 h 133"/>
                <a:gd name="T36" fmla="*/ 378 w 405"/>
                <a:gd name="T37" fmla="*/ 4 h 133"/>
                <a:gd name="T38" fmla="*/ 405 w 405"/>
                <a:gd name="T39" fmla="*/ 0 h 133"/>
                <a:gd name="T40" fmla="*/ 374 w 405"/>
                <a:gd name="T41" fmla="*/ 0 h 133"/>
                <a:gd name="T42" fmla="*/ 374 w 405"/>
                <a:gd name="T43" fmla="*/ 1 h 133"/>
                <a:gd name="T44" fmla="*/ 374 w 405"/>
                <a:gd name="T45" fmla="*/ 4 h 133"/>
                <a:gd name="T46" fmla="*/ 254 w 405"/>
                <a:gd name="T47" fmla="*/ 4 h 133"/>
                <a:gd name="T48" fmla="*/ 250 w 405"/>
                <a:gd name="T49" fmla="*/ 0 h 133"/>
                <a:gd name="T50" fmla="*/ 207 w 405"/>
                <a:gd name="T51" fmla="*/ 0 h 133"/>
                <a:gd name="T52" fmla="*/ 211 w 405"/>
                <a:gd name="T53" fmla="*/ 4 h 133"/>
                <a:gd name="T54" fmla="*/ 86 w 405"/>
                <a:gd name="T55" fmla="*/ 4 h 133"/>
                <a:gd name="T56" fmla="*/ 83 w 405"/>
                <a:gd name="T57" fmla="*/ 0 h 133"/>
                <a:gd name="T58" fmla="*/ 41 w 405"/>
                <a:gd name="T59" fmla="*/ 0 h 133"/>
                <a:gd name="T60" fmla="*/ 43 w 405"/>
                <a:gd name="T61" fmla="*/ 4 h 133"/>
                <a:gd name="T62" fmla="*/ 30 w 405"/>
                <a:gd name="T63" fmla="*/ 4 h 133"/>
                <a:gd name="T64" fmla="*/ 42 w 405"/>
                <a:gd name="T65" fmla="*/ 19 h 133"/>
                <a:gd name="T66" fmla="*/ 52 w 405"/>
                <a:gd name="T67" fmla="*/ 19 h 133"/>
                <a:gd name="T68" fmla="*/ 64 w 405"/>
                <a:gd name="T69" fmla="*/ 37 h 133"/>
                <a:gd name="T70" fmla="*/ 75 w 405"/>
                <a:gd name="T71" fmla="*/ 56 h 133"/>
                <a:gd name="T72" fmla="*/ 26 w 405"/>
                <a:gd name="T73" fmla="*/ 56 h 133"/>
                <a:gd name="T74" fmla="*/ 0 w 405"/>
                <a:gd name="T75" fmla="*/ 72 h 133"/>
                <a:gd name="T76" fmla="*/ 264 w 405"/>
                <a:gd name="T77" fmla="*/ 72 h 133"/>
                <a:gd name="T78" fmla="*/ 296 w 405"/>
                <a:gd name="T79" fmla="*/ 45 h 133"/>
                <a:gd name="T80" fmla="*/ 288 w 405"/>
                <a:gd name="T81" fmla="*/ 37 h 133"/>
                <a:gd name="T82" fmla="*/ 269 w 405"/>
                <a:gd name="T83" fmla="*/ 19 h 133"/>
                <a:gd name="T84" fmla="*/ 353 w 405"/>
                <a:gd name="T85" fmla="*/ 19 h 133"/>
                <a:gd name="T86" fmla="*/ 374 w 405"/>
                <a:gd name="T87" fmla="*/ 19 h 133"/>
                <a:gd name="T88" fmla="*/ 374 w 405"/>
                <a:gd name="T89" fmla="*/ 42 h 133"/>
                <a:gd name="T90" fmla="*/ 374 w 405"/>
                <a:gd name="T91" fmla="*/ 19 h 133"/>
                <a:gd name="T92" fmla="*/ 397 w 405"/>
                <a:gd name="T93" fmla="*/ 19 h 133"/>
                <a:gd name="T94" fmla="*/ 405 w 405"/>
                <a:gd name="T95" fmla="*/ 25 h 133"/>
                <a:gd name="T96" fmla="*/ 405 w 405"/>
                <a:gd name="T97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5" h="133">
                  <a:moveTo>
                    <a:pt x="252" y="112"/>
                  </a:moveTo>
                  <a:cubicBezTo>
                    <a:pt x="121" y="112"/>
                    <a:pt x="121" y="112"/>
                    <a:pt x="121" y="112"/>
                  </a:cubicBezTo>
                  <a:cubicBezTo>
                    <a:pt x="138" y="132"/>
                    <a:pt x="138" y="132"/>
                    <a:pt x="138" y="132"/>
                  </a:cubicBezTo>
                  <a:cubicBezTo>
                    <a:pt x="141" y="130"/>
                    <a:pt x="143" y="127"/>
                    <a:pt x="144" y="124"/>
                  </a:cubicBezTo>
                  <a:cubicBezTo>
                    <a:pt x="151" y="133"/>
                    <a:pt x="151" y="133"/>
                    <a:pt x="151" y="133"/>
                  </a:cubicBezTo>
                  <a:cubicBezTo>
                    <a:pt x="251" y="133"/>
                    <a:pt x="251" y="133"/>
                    <a:pt x="251" y="133"/>
                  </a:cubicBezTo>
                  <a:cubicBezTo>
                    <a:pt x="251" y="124"/>
                    <a:pt x="251" y="124"/>
                    <a:pt x="251" y="124"/>
                  </a:cubicBezTo>
                  <a:cubicBezTo>
                    <a:pt x="251" y="120"/>
                    <a:pt x="251" y="116"/>
                    <a:pt x="252" y="112"/>
                  </a:cubicBezTo>
                  <a:moveTo>
                    <a:pt x="122" y="56"/>
                  </a:moveTo>
                  <a:cubicBezTo>
                    <a:pt x="118" y="50"/>
                    <a:pt x="114" y="44"/>
                    <a:pt x="109" y="37"/>
                  </a:cubicBezTo>
                  <a:cubicBezTo>
                    <a:pt x="105" y="31"/>
                    <a:pt x="100" y="25"/>
                    <a:pt x="96" y="19"/>
                  </a:cubicBezTo>
                  <a:cubicBezTo>
                    <a:pt x="139" y="19"/>
                    <a:pt x="182" y="19"/>
                    <a:pt x="225" y="19"/>
                  </a:cubicBezTo>
                  <a:cubicBezTo>
                    <a:pt x="230" y="25"/>
                    <a:pt x="236" y="31"/>
                    <a:pt x="242" y="37"/>
                  </a:cubicBezTo>
                  <a:cubicBezTo>
                    <a:pt x="248" y="43"/>
                    <a:pt x="254" y="50"/>
                    <a:pt x="260" y="56"/>
                  </a:cubicBezTo>
                  <a:cubicBezTo>
                    <a:pt x="214" y="56"/>
                    <a:pt x="168" y="56"/>
                    <a:pt x="122" y="56"/>
                  </a:cubicBezTo>
                  <a:moveTo>
                    <a:pt x="378" y="4"/>
                  </a:moveTo>
                  <a:cubicBezTo>
                    <a:pt x="374" y="4"/>
                    <a:pt x="374" y="4"/>
                    <a:pt x="374" y="4"/>
                  </a:cubicBezTo>
                  <a:cubicBezTo>
                    <a:pt x="374" y="1"/>
                    <a:pt x="374" y="1"/>
                    <a:pt x="374" y="1"/>
                  </a:cubicBezTo>
                  <a:cubicBezTo>
                    <a:pt x="378" y="4"/>
                    <a:pt x="378" y="4"/>
                    <a:pt x="378" y="4"/>
                  </a:cubicBezTo>
                  <a:moveTo>
                    <a:pt x="405" y="0"/>
                  </a:moveTo>
                  <a:cubicBezTo>
                    <a:pt x="374" y="0"/>
                    <a:pt x="374" y="0"/>
                    <a:pt x="374" y="0"/>
                  </a:cubicBezTo>
                  <a:cubicBezTo>
                    <a:pt x="374" y="1"/>
                    <a:pt x="374" y="1"/>
                    <a:pt x="374" y="1"/>
                  </a:cubicBezTo>
                  <a:cubicBezTo>
                    <a:pt x="374" y="4"/>
                    <a:pt x="374" y="4"/>
                    <a:pt x="374" y="4"/>
                  </a:cubicBezTo>
                  <a:cubicBezTo>
                    <a:pt x="254" y="4"/>
                    <a:pt x="254" y="4"/>
                    <a:pt x="254" y="4"/>
                  </a:cubicBezTo>
                  <a:cubicBezTo>
                    <a:pt x="252" y="3"/>
                    <a:pt x="251" y="2"/>
                    <a:pt x="250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08" y="2"/>
                    <a:pt x="210" y="3"/>
                    <a:pt x="211" y="4"/>
                  </a:cubicBezTo>
                  <a:cubicBezTo>
                    <a:pt x="169" y="4"/>
                    <a:pt x="127" y="4"/>
                    <a:pt x="86" y="4"/>
                  </a:cubicBezTo>
                  <a:cubicBezTo>
                    <a:pt x="85" y="3"/>
                    <a:pt x="84" y="2"/>
                    <a:pt x="83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2" y="2"/>
                    <a:pt x="42" y="3"/>
                    <a:pt x="43" y="4"/>
                  </a:cubicBezTo>
                  <a:cubicBezTo>
                    <a:pt x="39" y="4"/>
                    <a:pt x="34" y="4"/>
                    <a:pt x="30" y="4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6" y="19"/>
                    <a:pt x="49" y="19"/>
                    <a:pt x="52" y="19"/>
                  </a:cubicBezTo>
                  <a:cubicBezTo>
                    <a:pt x="56" y="25"/>
                    <a:pt x="60" y="31"/>
                    <a:pt x="64" y="37"/>
                  </a:cubicBezTo>
                  <a:cubicBezTo>
                    <a:pt x="67" y="43"/>
                    <a:pt x="71" y="50"/>
                    <a:pt x="75" y="56"/>
                  </a:cubicBezTo>
                  <a:cubicBezTo>
                    <a:pt x="59" y="56"/>
                    <a:pt x="42" y="56"/>
                    <a:pt x="26" y="5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264" y="72"/>
                    <a:pt x="264" y="72"/>
                    <a:pt x="264" y="72"/>
                  </a:cubicBezTo>
                  <a:cubicBezTo>
                    <a:pt x="271" y="60"/>
                    <a:pt x="283" y="50"/>
                    <a:pt x="296" y="45"/>
                  </a:cubicBezTo>
                  <a:cubicBezTo>
                    <a:pt x="294" y="43"/>
                    <a:pt x="291" y="40"/>
                    <a:pt x="288" y="37"/>
                  </a:cubicBezTo>
                  <a:cubicBezTo>
                    <a:pt x="281" y="31"/>
                    <a:pt x="275" y="25"/>
                    <a:pt x="269" y="19"/>
                  </a:cubicBezTo>
                  <a:cubicBezTo>
                    <a:pt x="297" y="19"/>
                    <a:pt x="325" y="19"/>
                    <a:pt x="353" y="19"/>
                  </a:cubicBezTo>
                  <a:cubicBezTo>
                    <a:pt x="360" y="19"/>
                    <a:pt x="367" y="19"/>
                    <a:pt x="374" y="19"/>
                  </a:cubicBezTo>
                  <a:cubicBezTo>
                    <a:pt x="374" y="42"/>
                    <a:pt x="374" y="42"/>
                    <a:pt x="374" y="42"/>
                  </a:cubicBezTo>
                  <a:cubicBezTo>
                    <a:pt x="374" y="19"/>
                    <a:pt x="374" y="19"/>
                    <a:pt x="374" y="19"/>
                  </a:cubicBezTo>
                  <a:cubicBezTo>
                    <a:pt x="397" y="19"/>
                    <a:pt x="397" y="19"/>
                    <a:pt x="397" y="19"/>
                  </a:cubicBezTo>
                  <a:cubicBezTo>
                    <a:pt x="400" y="21"/>
                    <a:pt x="402" y="23"/>
                    <a:pt x="405" y="25"/>
                  </a:cubicBezTo>
                  <a:cubicBezTo>
                    <a:pt x="405" y="0"/>
                    <a:pt x="405" y="0"/>
                    <a:pt x="405" y="0"/>
                  </a:cubicBezTo>
                </a:path>
              </a:pathLst>
            </a:custGeom>
            <a:solidFill>
              <a:srgbClr val="044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79"/>
            <p:cNvSpPr>
              <a:spLocks/>
            </p:cNvSpPr>
            <p:nvPr/>
          </p:nvSpPr>
          <p:spPr bwMode="auto">
            <a:xfrm>
              <a:off x="5395913" y="4749800"/>
              <a:ext cx="150813" cy="68263"/>
            </a:xfrm>
            <a:custGeom>
              <a:avLst/>
              <a:gdLst>
                <a:gd name="T0" fmla="*/ 74 w 78"/>
                <a:gd name="T1" fmla="*/ 0 h 35"/>
                <a:gd name="T2" fmla="*/ 0 w 78"/>
                <a:gd name="T3" fmla="*/ 0 h 35"/>
                <a:gd name="T4" fmla="*/ 29 w 78"/>
                <a:gd name="T5" fmla="*/ 35 h 35"/>
                <a:gd name="T6" fmla="*/ 78 w 78"/>
                <a:gd name="T7" fmla="*/ 35 h 35"/>
                <a:gd name="T8" fmla="*/ 78 w 78"/>
                <a:gd name="T9" fmla="*/ 1 h 35"/>
                <a:gd name="T10" fmla="*/ 74 w 78"/>
                <a:gd name="T11" fmla="*/ 6 h 35"/>
                <a:gd name="T12" fmla="*/ 74 w 78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35">
                  <a:moveTo>
                    <a:pt x="7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78" y="35"/>
                    <a:pt x="78" y="35"/>
                    <a:pt x="78" y="35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7" y="3"/>
                    <a:pt x="75" y="5"/>
                    <a:pt x="74" y="6"/>
                  </a:cubicBezTo>
                  <a:cubicBezTo>
                    <a:pt x="74" y="0"/>
                    <a:pt x="74" y="0"/>
                    <a:pt x="74" y="0"/>
                  </a:cubicBezTo>
                </a:path>
              </a:pathLst>
            </a:custGeom>
            <a:solidFill>
              <a:srgbClr val="013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80"/>
            <p:cNvSpPr>
              <a:spLocks/>
            </p:cNvSpPr>
            <p:nvPr/>
          </p:nvSpPr>
          <p:spPr bwMode="auto">
            <a:xfrm>
              <a:off x="5345113" y="4692650"/>
              <a:ext cx="195263" cy="57150"/>
            </a:xfrm>
            <a:custGeom>
              <a:avLst/>
              <a:gdLst>
                <a:gd name="T0" fmla="*/ 123 w 123"/>
                <a:gd name="T1" fmla="*/ 0 h 36"/>
                <a:gd name="T2" fmla="*/ 0 w 123"/>
                <a:gd name="T3" fmla="*/ 0 h 36"/>
                <a:gd name="T4" fmla="*/ 32 w 123"/>
                <a:gd name="T5" fmla="*/ 36 h 36"/>
                <a:gd name="T6" fmla="*/ 123 w 123"/>
                <a:gd name="T7" fmla="*/ 36 h 36"/>
                <a:gd name="T8" fmla="*/ 123 w 123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36">
                  <a:moveTo>
                    <a:pt x="123" y="0"/>
                  </a:moveTo>
                  <a:lnTo>
                    <a:pt x="0" y="0"/>
                  </a:lnTo>
                  <a:lnTo>
                    <a:pt x="32" y="36"/>
                  </a:lnTo>
                  <a:lnTo>
                    <a:pt x="123" y="36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13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81"/>
            <p:cNvSpPr>
              <a:spLocks/>
            </p:cNvSpPr>
            <p:nvPr/>
          </p:nvSpPr>
          <p:spPr bwMode="auto">
            <a:xfrm>
              <a:off x="5345113" y="4692650"/>
              <a:ext cx="195263" cy="57150"/>
            </a:xfrm>
            <a:custGeom>
              <a:avLst/>
              <a:gdLst>
                <a:gd name="T0" fmla="*/ 123 w 123"/>
                <a:gd name="T1" fmla="*/ 0 h 36"/>
                <a:gd name="T2" fmla="*/ 0 w 123"/>
                <a:gd name="T3" fmla="*/ 0 h 36"/>
                <a:gd name="T4" fmla="*/ 32 w 123"/>
                <a:gd name="T5" fmla="*/ 36 h 36"/>
                <a:gd name="T6" fmla="*/ 123 w 123"/>
                <a:gd name="T7" fmla="*/ 36 h 36"/>
                <a:gd name="T8" fmla="*/ 123 w 123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36">
                  <a:moveTo>
                    <a:pt x="123" y="0"/>
                  </a:moveTo>
                  <a:lnTo>
                    <a:pt x="0" y="0"/>
                  </a:lnTo>
                  <a:lnTo>
                    <a:pt x="32" y="36"/>
                  </a:lnTo>
                  <a:lnTo>
                    <a:pt x="123" y="36"/>
                  </a:lnTo>
                  <a:lnTo>
                    <a:pt x="1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82"/>
            <p:cNvSpPr>
              <a:spLocks noEditPoints="1"/>
            </p:cNvSpPr>
            <p:nvPr/>
          </p:nvSpPr>
          <p:spPr bwMode="auto">
            <a:xfrm>
              <a:off x="5041900" y="4433888"/>
              <a:ext cx="796925" cy="217488"/>
            </a:xfrm>
            <a:custGeom>
              <a:avLst/>
              <a:gdLst>
                <a:gd name="T0" fmla="*/ 270 w 411"/>
                <a:gd name="T1" fmla="*/ 72 h 112"/>
                <a:gd name="T2" fmla="*/ 6 w 411"/>
                <a:gd name="T3" fmla="*/ 72 h 112"/>
                <a:gd name="T4" fmla="*/ 0 w 411"/>
                <a:gd name="T5" fmla="*/ 76 h 112"/>
                <a:gd name="T6" fmla="*/ 83 w 411"/>
                <a:gd name="T7" fmla="*/ 105 h 112"/>
                <a:gd name="T8" fmla="*/ 115 w 411"/>
                <a:gd name="T9" fmla="*/ 98 h 112"/>
                <a:gd name="T10" fmla="*/ 127 w 411"/>
                <a:gd name="T11" fmla="*/ 112 h 112"/>
                <a:gd name="T12" fmla="*/ 258 w 411"/>
                <a:gd name="T13" fmla="*/ 112 h 112"/>
                <a:gd name="T14" fmla="*/ 261 w 411"/>
                <a:gd name="T15" fmla="*/ 102 h 112"/>
                <a:gd name="T16" fmla="*/ 270 w 411"/>
                <a:gd name="T17" fmla="*/ 72 h 112"/>
                <a:gd name="T18" fmla="*/ 275 w 411"/>
                <a:gd name="T19" fmla="*/ 19 h 112"/>
                <a:gd name="T20" fmla="*/ 294 w 411"/>
                <a:gd name="T21" fmla="*/ 37 h 112"/>
                <a:gd name="T22" fmla="*/ 302 w 411"/>
                <a:gd name="T23" fmla="*/ 45 h 112"/>
                <a:gd name="T24" fmla="*/ 324 w 411"/>
                <a:gd name="T25" fmla="*/ 42 h 112"/>
                <a:gd name="T26" fmla="*/ 324 w 411"/>
                <a:gd name="T27" fmla="*/ 42 h 112"/>
                <a:gd name="T28" fmla="*/ 380 w 411"/>
                <a:gd name="T29" fmla="*/ 42 h 112"/>
                <a:gd name="T30" fmla="*/ 380 w 411"/>
                <a:gd name="T31" fmla="*/ 19 h 112"/>
                <a:gd name="T32" fmla="*/ 359 w 411"/>
                <a:gd name="T33" fmla="*/ 19 h 112"/>
                <a:gd name="T34" fmla="*/ 275 w 411"/>
                <a:gd name="T35" fmla="*/ 19 h 112"/>
                <a:gd name="T36" fmla="*/ 403 w 411"/>
                <a:gd name="T37" fmla="*/ 19 h 112"/>
                <a:gd name="T38" fmla="*/ 380 w 411"/>
                <a:gd name="T39" fmla="*/ 19 h 112"/>
                <a:gd name="T40" fmla="*/ 380 w 411"/>
                <a:gd name="T41" fmla="*/ 42 h 112"/>
                <a:gd name="T42" fmla="*/ 411 w 411"/>
                <a:gd name="T43" fmla="*/ 42 h 112"/>
                <a:gd name="T44" fmla="*/ 411 w 411"/>
                <a:gd name="T45" fmla="*/ 25 h 112"/>
                <a:gd name="T46" fmla="*/ 403 w 411"/>
                <a:gd name="T47" fmla="*/ 19 h 112"/>
                <a:gd name="T48" fmla="*/ 58 w 411"/>
                <a:gd name="T49" fmla="*/ 19 h 112"/>
                <a:gd name="T50" fmla="*/ 48 w 411"/>
                <a:gd name="T51" fmla="*/ 19 h 112"/>
                <a:gd name="T52" fmla="*/ 63 w 411"/>
                <a:gd name="T53" fmla="*/ 36 h 112"/>
                <a:gd name="T54" fmla="*/ 32 w 411"/>
                <a:gd name="T55" fmla="*/ 56 h 112"/>
                <a:gd name="T56" fmla="*/ 81 w 411"/>
                <a:gd name="T57" fmla="*/ 56 h 112"/>
                <a:gd name="T58" fmla="*/ 70 w 411"/>
                <a:gd name="T59" fmla="*/ 37 h 112"/>
                <a:gd name="T60" fmla="*/ 58 w 411"/>
                <a:gd name="T61" fmla="*/ 19 h 112"/>
                <a:gd name="T62" fmla="*/ 102 w 411"/>
                <a:gd name="T63" fmla="*/ 19 h 112"/>
                <a:gd name="T64" fmla="*/ 115 w 411"/>
                <a:gd name="T65" fmla="*/ 37 h 112"/>
                <a:gd name="T66" fmla="*/ 128 w 411"/>
                <a:gd name="T67" fmla="*/ 56 h 112"/>
                <a:gd name="T68" fmla="*/ 266 w 411"/>
                <a:gd name="T69" fmla="*/ 56 h 112"/>
                <a:gd name="T70" fmla="*/ 248 w 411"/>
                <a:gd name="T71" fmla="*/ 37 h 112"/>
                <a:gd name="T72" fmla="*/ 231 w 411"/>
                <a:gd name="T73" fmla="*/ 19 h 112"/>
                <a:gd name="T74" fmla="*/ 102 w 411"/>
                <a:gd name="T75" fmla="*/ 19 h 112"/>
                <a:gd name="T76" fmla="*/ 380 w 411"/>
                <a:gd name="T77" fmla="*/ 1 h 112"/>
                <a:gd name="T78" fmla="*/ 380 w 411"/>
                <a:gd name="T79" fmla="*/ 4 h 112"/>
                <a:gd name="T80" fmla="*/ 384 w 411"/>
                <a:gd name="T81" fmla="*/ 4 h 112"/>
                <a:gd name="T82" fmla="*/ 380 w 411"/>
                <a:gd name="T83" fmla="*/ 1 h 112"/>
                <a:gd name="T84" fmla="*/ 47 w 411"/>
                <a:gd name="T85" fmla="*/ 0 h 112"/>
                <a:gd name="T86" fmla="*/ 33 w 411"/>
                <a:gd name="T87" fmla="*/ 0 h 112"/>
                <a:gd name="T88" fmla="*/ 36 w 411"/>
                <a:gd name="T89" fmla="*/ 4 h 112"/>
                <a:gd name="T90" fmla="*/ 49 w 411"/>
                <a:gd name="T91" fmla="*/ 4 h 112"/>
                <a:gd name="T92" fmla="*/ 47 w 411"/>
                <a:gd name="T93" fmla="*/ 0 h 112"/>
                <a:gd name="T94" fmla="*/ 213 w 411"/>
                <a:gd name="T95" fmla="*/ 0 h 112"/>
                <a:gd name="T96" fmla="*/ 89 w 411"/>
                <a:gd name="T97" fmla="*/ 0 h 112"/>
                <a:gd name="T98" fmla="*/ 92 w 411"/>
                <a:gd name="T99" fmla="*/ 4 h 112"/>
                <a:gd name="T100" fmla="*/ 217 w 411"/>
                <a:gd name="T101" fmla="*/ 4 h 112"/>
                <a:gd name="T102" fmla="*/ 213 w 411"/>
                <a:gd name="T103" fmla="*/ 0 h 112"/>
                <a:gd name="T104" fmla="*/ 380 w 411"/>
                <a:gd name="T105" fmla="*/ 0 h 112"/>
                <a:gd name="T106" fmla="*/ 256 w 411"/>
                <a:gd name="T107" fmla="*/ 0 h 112"/>
                <a:gd name="T108" fmla="*/ 260 w 411"/>
                <a:gd name="T109" fmla="*/ 4 h 112"/>
                <a:gd name="T110" fmla="*/ 380 w 411"/>
                <a:gd name="T111" fmla="*/ 4 h 112"/>
                <a:gd name="T112" fmla="*/ 380 w 411"/>
                <a:gd name="T113" fmla="*/ 1 h 112"/>
                <a:gd name="T114" fmla="*/ 380 w 411"/>
                <a:gd name="T1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11" h="112">
                  <a:moveTo>
                    <a:pt x="270" y="72"/>
                  </a:moveTo>
                  <a:cubicBezTo>
                    <a:pt x="6" y="72"/>
                    <a:pt x="6" y="72"/>
                    <a:pt x="6" y="72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4" y="92"/>
                    <a:pt x="51" y="105"/>
                    <a:pt x="83" y="105"/>
                  </a:cubicBezTo>
                  <a:cubicBezTo>
                    <a:pt x="98" y="105"/>
                    <a:pt x="109" y="102"/>
                    <a:pt x="115" y="98"/>
                  </a:cubicBezTo>
                  <a:cubicBezTo>
                    <a:pt x="127" y="112"/>
                    <a:pt x="127" y="112"/>
                    <a:pt x="127" y="112"/>
                  </a:cubicBezTo>
                  <a:cubicBezTo>
                    <a:pt x="258" y="112"/>
                    <a:pt x="258" y="112"/>
                    <a:pt x="258" y="112"/>
                  </a:cubicBezTo>
                  <a:cubicBezTo>
                    <a:pt x="258" y="109"/>
                    <a:pt x="260" y="105"/>
                    <a:pt x="261" y="102"/>
                  </a:cubicBezTo>
                  <a:cubicBezTo>
                    <a:pt x="261" y="91"/>
                    <a:pt x="265" y="81"/>
                    <a:pt x="270" y="72"/>
                  </a:cubicBezTo>
                  <a:moveTo>
                    <a:pt x="275" y="19"/>
                  </a:moveTo>
                  <a:cubicBezTo>
                    <a:pt x="281" y="25"/>
                    <a:pt x="287" y="31"/>
                    <a:pt x="294" y="37"/>
                  </a:cubicBezTo>
                  <a:cubicBezTo>
                    <a:pt x="297" y="40"/>
                    <a:pt x="300" y="43"/>
                    <a:pt x="302" y="45"/>
                  </a:cubicBezTo>
                  <a:cubicBezTo>
                    <a:pt x="309" y="43"/>
                    <a:pt x="316" y="42"/>
                    <a:pt x="324" y="42"/>
                  </a:cubicBezTo>
                  <a:cubicBezTo>
                    <a:pt x="324" y="42"/>
                    <a:pt x="324" y="42"/>
                    <a:pt x="324" y="42"/>
                  </a:cubicBezTo>
                  <a:cubicBezTo>
                    <a:pt x="380" y="42"/>
                    <a:pt x="380" y="42"/>
                    <a:pt x="380" y="42"/>
                  </a:cubicBezTo>
                  <a:cubicBezTo>
                    <a:pt x="380" y="19"/>
                    <a:pt x="380" y="19"/>
                    <a:pt x="380" y="19"/>
                  </a:cubicBezTo>
                  <a:cubicBezTo>
                    <a:pt x="373" y="19"/>
                    <a:pt x="366" y="19"/>
                    <a:pt x="359" y="19"/>
                  </a:cubicBezTo>
                  <a:cubicBezTo>
                    <a:pt x="331" y="19"/>
                    <a:pt x="303" y="19"/>
                    <a:pt x="275" y="19"/>
                  </a:cubicBezTo>
                  <a:moveTo>
                    <a:pt x="403" y="19"/>
                  </a:moveTo>
                  <a:cubicBezTo>
                    <a:pt x="380" y="19"/>
                    <a:pt x="380" y="19"/>
                    <a:pt x="380" y="19"/>
                  </a:cubicBezTo>
                  <a:cubicBezTo>
                    <a:pt x="380" y="42"/>
                    <a:pt x="380" y="42"/>
                    <a:pt x="380" y="42"/>
                  </a:cubicBezTo>
                  <a:cubicBezTo>
                    <a:pt x="411" y="42"/>
                    <a:pt x="411" y="42"/>
                    <a:pt x="411" y="42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08" y="23"/>
                    <a:pt x="406" y="21"/>
                    <a:pt x="403" y="19"/>
                  </a:cubicBezTo>
                  <a:moveTo>
                    <a:pt x="58" y="19"/>
                  </a:moveTo>
                  <a:cubicBezTo>
                    <a:pt x="55" y="19"/>
                    <a:pt x="52" y="19"/>
                    <a:pt x="48" y="19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48" y="56"/>
                    <a:pt x="65" y="56"/>
                    <a:pt x="81" y="56"/>
                  </a:cubicBezTo>
                  <a:cubicBezTo>
                    <a:pt x="77" y="50"/>
                    <a:pt x="73" y="43"/>
                    <a:pt x="70" y="37"/>
                  </a:cubicBezTo>
                  <a:cubicBezTo>
                    <a:pt x="66" y="31"/>
                    <a:pt x="62" y="25"/>
                    <a:pt x="58" y="19"/>
                  </a:cubicBezTo>
                  <a:moveTo>
                    <a:pt x="102" y="19"/>
                  </a:moveTo>
                  <a:cubicBezTo>
                    <a:pt x="106" y="25"/>
                    <a:pt x="111" y="31"/>
                    <a:pt x="115" y="37"/>
                  </a:cubicBezTo>
                  <a:cubicBezTo>
                    <a:pt x="120" y="44"/>
                    <a:pt x="124" y="50"/>
                    <a:pt x="128" y="56"/>
                  </a:cubicBezTo>
                  <a:cubicBezTo>
                    <a:pt x="174" y="56"/>
                    <a:pt x="220" y="56"/>
                    <a:pt x="266" y="56"/>
                  </a:cubicBezTo>
                  <a:cubicBezTo>
                    <a:pt x="260" y="50"/>
                    <a:pt x="254" y="43"/>
                    <a:pt x="248" y="37"/>
                  </a:cubicBezTo>
                  <a:cubicBezTo>
                    <a:pt x="242" y="31"/>
                    <a:pt x="236" y="25"/>
                    <a:pt x="231" y="19"/>
                  </a:cubicBezTo>
                  <a:cubicBezTo>
                    <a:pt x="188" y="19"/>
                    <a:pt x="145" y="19"/>
                    <a:pt x="102" y="19"/>
                  </a:cubicBezTo>
                  <a:moveTo>
                    <a:pt x="380" y="1"/>
                  </a:moveTo>
                  <a:cubicBezTo>
                    <a:pt x="380" y="4"/>
                    <a:pt x="380" y="4"/>
                    <a:pt x="380" y="4"/>
                  </a:cubicBezTo>
                  <a:cubicBezTo>
                    <a:pt x="384" y="4"/>
                    <a:pt x="384" y="4"/>
                    <a:pt x="384" y="4"/>
                  </a:cubicBezTo>
                  <a:cubicBezTo>
                    <a:pt x="380" y="1"/>
                    <a:pt x="380" y="1"/>
                    <a:pt x="380" y="1"/>
                  </a:cubicBezTo>
                  <a:moveTo>
                    <a:pt x="47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40" y="4"/>
                    <a:pt x="45" y="4"/>
                    <a:pt x="49" y="4"/>
                  </a:cubicBezTo>
                  <a:cubicBezTo>
                    <a:pt x="48" y="3"/>
                    <a:pt x="48" y="2"/>
                    <a:pt x="47" y="0"/>
                  </a:cubicBezTo>
                  <a:moveTo>
                    <a:pt x="213" y="0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90" y="2"/>
                    <a:pt x="91" y="3"/>
                    <a:pt x="92" y="4"/>
                  </a:cubicBezTo>
                  <a:cubicBezTo>
                    <a:pt x="133" y="4"/>
                    <a:pt x="175" y="4"/>
                    <a:pt x="217" y="4"/>
                  </a:cubicBezTo>
                  <a:cubicBezTo>
                    <a:pt x="216" y="3"/>
                    <a:pt x="214" y="2"/>
                    <a:pt x="213" y="0"/>
                  </a:cubicBezTo>
                  <a:moveTo>
                    <a:pt x="380" y="0"/>
                  </a:moveTo>
                  <a:cubicBezTo>
                    <a:pt x="256" y="0"/>
                    <a:pt x="256" y="0"/>
                    <a:pt x="256" y="0"/>
                  </a:cubicBezTo>
                  <a:cubicBezTo>
                    <a:pt x="257" y="2"/>
                    <a:pt x="258" y="3"/>
                    <a:pt x="260" y="4"/>
                  </a:cubicBezTo>
                  <a:cubicBezTo>
                    <a:pt x="380" y="4"/>
                    <a:pt x="380" y="4"/>
                    <a:pt x="380" y="4"/>
                  </a:cubicBezTo>
                  <a:cubicBezTo>
                    <a:pt x="380" y="1"/>
                    <a:pt x="380" y="1"/>
                    <a:pt x="380" y="1"/>
                  </a:cubicBezTo>
                  <a:cubicBezTo>
                    <a:pt x="380" y="1"/>
                    <a:pt x="380" y="1"/>
                    <a:pt x="380" y="0"/>
                  </a:cubicBezTo>
                </a:path>
              </a:pathLst>
            </a:custGeom>
            <a:solidFill>
              <a:srgbClr val="729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83"/>
            <p:cNvSpPr>
              <a:spLocks/>
            </p:cNvSpPr>
            <p:nvPr/>
          </p:nvSpPr>
          <p:spPr bwMode="auto">
            <a:xfrm>
              <a:off x="5838825" y="3578225"/>
              <a:ext cx="1209675" cy="1706563"/>
            </a:xfrm>
            <a:custGeom>
              <a:avLst/>
              <a:gdLst>
                <a:gd name="T0" fmla="*/ 488 w 624"/>
                <a:gd name="T1" fmla="*/ 12 h 880"/>
                <a:gd name="T2" fmla="*/ 488 w 624"/>
                <a:gd name="T3" fmla="*/ 0 h 880"/>
                <a:gd name="T4" fmla="*/ 136 w 624"/>
                <a:gd name="T5" fmla="*/ 0 h 880"/>
                <a:gd name="T6" fmla="*/ 40 w 624"/>
                <a:gd name="T7" fmla="*/ 40 h 880"/>
                <a:gd name="T8" fmla="*/ 0 w 624"/>
                <a:gd name="T9" fmla="*/ 136 h 880"/>
                <a:gd name="T10" fmla="*/ 0 w 624"/>
                <a:gd name="T11" fmla="*/ 744 h 880"/>
                <a:gd name="T12" fmla="*/ 40 w 624"/>
                <a:gd name="T13" fmla="*/ 840 h 880"/>
                <a:gd name="T14" fmla="*/ 136 w 624"/>
                <a:gd name="T15" fmla="*/ 880 h 880"/>
                <a:gd name="T16" fmla="*/ 488 w 624"/>
                <a:gd name="T17" fmla="*/ 880 h 880"/>
                <a:gd name="T18" fmla="*/ 584 w 624"/>
                <a:gd name="T19" fmla="*/ 840 h 880"/>
                <a:gd name="T20" fmla="*/ 624 w 624"/>
                <a:gd name="T21" fmla="*/ 744 h 880"/>
                <a:gd name="T22" fmla="*/ 624 w 624"/>
                <a:gd name="T23" fmla="*/ 136 h 880"/>
                <a:gd name="T24" fmla="*/ 584 w 624"/>
                <a:gd name="T25" fmla="*/ 40 h 880"/>
                <a:gd name="T26" fmla="*/ 488 w 624"/>
                <a:gd name="T27" fmla="*/ 0 h 880"/>
                <a:gd name="T28" fmla="*/ 488 w 624"/>
                <a:gd name="T29" fmla="*/ 12 h 880"/>
                <a:gd name="T30" fmla="*/ 488 w 624"/>
                <a:gd name="T31" fmla="*/ 24 h 880"/>
                <a:gd name="T32" fmla="*/ 567 w 624"/>
                <a:gd name="T33" fmla="*/ 57 h 880"/>
                <a:gd name="T34" fmla="*/ 600 w 624"/>
                <a:gd name="T35" fmla="*/ 136 h 880"/>
                <a:gd name="T36" fmla="*/ 600 w 624"/>
                <a:gd name="T37" fmla="*/ 744 h 880"/>
                <a:gd name="T38" fmla="*/ 567 w 624"/>
                <a:gd name="T39" fmla="*/ 823 h 880"/>
                <a:gd name="T40" fmla="*/ 488 w 624"/>
                <a:gd name="T41" fmla="*/ 856 h 880"/>
                <a:gd name="T42" fmla="*/ 136 w 624"/>
                <a:gd name="T43" fmla="*/ 856 h 880"/>
                <a:gd name="T44" fmla="*/ 57 w 624"/>
                <a:gd name="T45" fmla="*/ 823 h 880"/>
                <a:gd name="T46" fmla="*/ 24 w 624"/>
                <a:gd name="T47" fmla="*/ 744 h 880"/>
                <a:gd name="T48" fmla="*/ 24 w 624"/>
                <a:gd name="T49" fmla="*/ 136 h 880"/>
                <a:gd name="T50" fmla="*/ 57 w 624"/>
                <a:gd name="T51" fmla="*/ 57 h 880"/>
                <a:gd name="T52" fmla="*/ 136 w 624"/>
                <a:gd name="T53" fmla="*/ 24 h 880"/>
                <a:gd name="T54" fmla="*/ 488 w 624"/>
                <a:gd name="T55" fmla="*/ 24 h 880"/>
                <a:gd name="T56" fmla="*/ 488 w 624"/>
                <a:gd name="T57" fmla="*/ 12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4" h="880">
                  <a:moveTo>
                    <a:pt x="488" y="12"/>
                  </a:moveTo>
                  <a:cubicBezTo>
                    <a:pt x="488" y="0"/>
                    <a:pt x="488" y="0"/>
                    <a:pt x="488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99" y="0"/>
                    <a:pt x="65" y="16"/>
                    <a:pt x="40" y="40"/>
                  </a:cubicBezTo>
                  <a:cubicBezTo>
                    <a:pt x="15" y="65"/>
                    <a:pt x="0" y="99"/>
                    <a:pt x="0" y="136"/>
                  </a:cubicBezTo>
                  <a:cubicBezTo>
                    <a:pt x="0" y="744"/>
                    <a:pt x="0" y="744"/>
                    <a:pt x="0" y="744"/>
                  </a:cubicBezTo>
                  <a:cubicBezTo>
                    <a:pt x="0" y="781"/>
                    <a:pt x="15" y="815"/>
                    <a:pt x="40" y="840"/>
                  </a:cubicBezTo>
                  <a:cubicBezTo>
                    <a:pt x="65" y="864"/>
                    <a:pt x="99" y="880"/>
                    <a:pt x="136" y="880"/>
                  </a:cubicBezTo>
                  <a:cubicBezTo>
                    <a:pt x="488" y="880"/>
                    <a:pt x="488" y="880"/>
                    <a:pt x="488" y="880"/>
                  </a:cubicBezTo>
                  <a:cubicBezTo>
                    <a:pt x="525" y="880"/>
                    <a:pt x="559" y="864"/>
                    <a:pt x="584" y="840"/>
                  </a:cubicBezTo>
                  <a:cubicBezTo>
                    <a:pt x="609" y="815"/>
                    <a:pt x="624" y="781"/>
                    <a:pt x="624" y="744"/>
                  </a:cubicBezTo>
                  <a:cubicBezTo>
                    <a:pt x="624" y="136"/>
                    <a:pt x="624" y="136"/>
                    <a:pt x="624" y="136"/>
                  </a:cubicBezTo>
                  <a:cubicBezTo>
                    <a:pt x="624" y="99"/>
                    <a:pt x="609" y="65"/>
                    <a:pt x="584" y="40"/>
                  </a:cubicBezTo>
                  <a:cubicBezTo>
                    <a:pt x="559" y="16"/>
                    <a:pt x="525" y="0"/>
                    <a:pt x="488" y="0"/>
                  </a:cubicBezTo>
                  <a:cubicBezTo>
                    <a:pt x="488" y="12"/>
                    <a:pt x="488" y="12"/>
                    <a:pt x="488" y="12"/>
                  </a:cubicBezTo>
                  <a:cubicBezTo>
                    <a:pt x="488" y="24"/>
                    <a:pt x="488" y="24"/>
                    <a:pt x="488" y="24"/>
                  </a:cubicBezTo>
                  <a:cubicBezTo>
                    <a:pt x="519" y="24"/>
                    <a:pt x="547" y="37"/>
                    <a:pt x="567" y="57"/>
                  </a:cubicBezTo>
                  <a:cubicBezTo>
                    <a:pt x="587" y="77"/>
                    <a:pt x="600" y="105"/>
                    <a:pt x="600" y="136"/>
                  </a:cubicBezTo>
                  <a:cubicBezTo>
                    <a:pt x="600" y="744"/>
                    <a:pt x="600" y="744"/>
                    <a:pt x="600" y="744"/>
                  </a:cubicBezTo>
                  <a:cubicBezTo>
                    <a:pt x="600" y="775"/>
                    <a:pt x="587" y="803"/>
                    <a:pt x="567" y="823"/>
                  </a:cubicBezTo>
                  <a:cubicBezTo>
                    <a:pt x="547" y="843"/>
                    <a:pt x="519" y="856"/>
                    <a:pt x="488" y="856"/>
                  </a:cubicBezTo>
                  <a:cubicBezTo>
                    <a:pt x="136" y="856"/>
                    <a:pt x="136" y="856"/>
                    <a:pt x="136" y="856"/>
                  </a:cubicBezTo>
                  <a:cubicBezTo>
                    <a:pt x="105" y="856"/>
                    <a:pt x="77" y="843"/>
                    <a:pt x="57" y="823"/>
                  </a:cubicBezTo>
                  <a:cubicBezTo>
                    <a:pt x="37" y="803"/>
                    <a:pt x="24" y="775"/>
                    <a:pt x="24" y="744"/>
                  </a:cubicBezTo>
                  <a:cubicBezTo>
                    <a:pt x="24" y="136"/>
                    <a:pt x="24" y="136"/>
                    <a:pt x="24" y="136"/>
                  </a:cubicBezTo>
                  <a:cubicBezTo>
                    <a:pt x="24" y="105"/>
                    <a:pt x="37" y="77"/>
                    <a:pt x="57" y="57"/>
                  </a:cubicBezTo>
                  <a:cubicBezTo>
                    <a:pt x="77" y="37"/>
                    <a:pt x="105" y="24"/>
                    <a:pt x="136" y="24"/>
                  </a:cubicBezTo>
                  <a:cubicBezTo>
                    <a:pt x="488" y="24"/>
                    <a:pt x="488" y="24"/>
                    <a:pt x="488" y="24"/>
                  </a:cubicBezTo>
                  <a:cubicBezTo>
                    <a:pt x="488" y="12"/>
                    <a:pt x="488" y="12"/>
                    <a:pt x="488" y="12"/>
                  </a:cubicBezTo>
                </a:path>
              </a:pathLst>
            </a:custGeom>
            <a:solidFill>
              <a:srgbClr val="5895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84"/>
            <p:cNvSpPr>
              <a:spLocks/>
            </p:cNvSpPr>
            <p:nvPr/>
          </p:nvSpPr>
          <p:spPr bwMode="auto">
            <a:xfrm>
              <a:off x="5861050" y="3602038"/>
              <a:ext cx="1163638" cy="1660525"/>
            </a:xfrm>
            <a:custGeom>
              <a:avLst/>
              <a:gdLst>
                <a:gd name="T0" fmla="*/ 476 w 600"/>
                <a:gd name="T1" fmla="*/ 0 h 856"/>
                <a:gd name="T2" fmla="*/ 124 w 600"/>
                <a:gd name="T3" fmla="*/ 0 h 856"/>
                <a:gd name="T4" fmla="*/ 0 w 600"/>
                <a:gd name="T5" fmla="*/ 124 h 856"/>
                <a:gd name="T6" fmla="*/ 0 w 600"/>
                <a:gd name="T7" fmla="*/ 732 h 856"/>
                <a:gd name="T8" fmla="*/ 124 w 600"/>
                <a:gd name="T9" fmla="*/ 856 h 856"/>
                <a:gd name="T10" fmla="*/ 476 w 600"/>
                <a:gd name="T11" fmla="*/ 856 h 856"/>
                <a:gd name="T12" fmla="*/ 600 w 600"/>
                <a:gd name="T13" fmla="*/ 732 h 856"/>
                <a:gd name="T14" fmla="*/ 600 w 600"/>
                <a:gd name="T15" fmla="*/ 124 h 856"/>
                <a:gd name="T16" fmla="*/ 476 w 600"/>
                <a:gd name="T17" fmla="*/ 0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856">
                  <a:moveTo>
                    <a:pt x="476" y="0"/>
                  </a:moveTo>
                  <a:cubicBezTo>
                    <a:pt x="124" y="0"/>
                    <a:pt x="124" y="0"/>
                    <a:pt x="124" y="0"/>
                  </a:cubicBezTo>
                  <a:cubicBezTo>
                    <a:pt x="56" y="0"/>
                    <a:pt x="0" y="56"/>
                    <a:pt x="0" y="124"/>
                  </a:cubicBezTo>
                  <a:cubicBezTo>
                    <a:pt x="0" y="732"/>
                    <a:pt x="0" y="732"/>
                    <a:pt x="0" y="732"/>
                  </a:cubicBezTo>
                  <a:cubicBezTo>
                    <a:pt x="0" y="800"/>
                    <a:pt x="56" y="856"/>
                    <a:pt x="124" y="856"/>
                  </a:cubicBezTo>
                  <a:cubicBezTo>
                    <a:pt x="476" y="856"/>
                    <a:pt x="476" y="856"/>
                    <a:pt x="476" y="856"/>
                  </a:cubicBezTo>
                  <a:cubicBezTo>
                    <a:pt x="544" y="856"/>
                    <a:pt x="600" y="800"/>
                    <a:pt x="600" y="732"/>
                  </a:cubicBezTo>
                  <a:cubicBezTo>
                    <a:pt x="600" y="124"/>
                    <a:pt x="600" y="124"/>
                    <a:pt x="600" y="124"/>
                  </a:cubicBezTo>
                  <a:cubicBezTo>
                    <a:pt x="600" y="56"/>
                    <a:pt x="544" y="0"/>
                    <a:pt x="476" y="0"/>
                  </a:cubicBezTo>
                </a:path>
              </a:pathLst>
            </a:custGeom>
            <a:solidFill>
              <a:srgbClr val="013C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85"/>
            <p:cNvSpPr>
              <a:spLocks/>
            </p:cNvSpPr>
            <p:nvPr/>
          </p:nvSpPr>
          <p:spPr bwMode="auto">
            <a:xfrm>
              <a:off x="5945188" y="3741738"/>
              <a:ext cx="996950" cy="1366838"/>
            </a:xfrm>
            <a:custGeom>
              <a:avLst/>
              <a:gdLst>
                <a:gd name="T0" fmla="*/ 513 w 514"/>
                <a:gd name="T1" fmla="*/ 0 h 705"/>
                <a:gd name="T2" fmla="*/ 1 w 514"/>
                <a:gd name="T3" fmla="*/ 0 h 705"/>
                <a:gd name="T4" fmla="*/ 0 w 514"/>
                <a:gd name="T5" fmla="*/ 2 h 705"/>
                <a:gd name="T6" fmla="*/ 0 w 514"/>
                <a:gd name="T7" fmla="*/ 703 h 705"/>
                <a:gd name="T8" fmla="*/ 1 w 514"/>
                <a:gd name="T9" fmla="*/ 705 h 705"/>
                <a:gd name="T10" fmla="*/ 513 w 514"/>
                <a:gd name="T11" fmla="*/ 705 h 705"/>
                <a:gd name="T12" fmla="*/ 514 w 514"/>
                <a:gd name="T13" fmla="*/ 703 h 705"/>
                <a:gd name="T14" fmla="*/ 514 w 514"/>
                <a:gd name="T15" fmla="*/ 2 h 705"/>
                <a:gd name="T16" fmla="*/ 513 w 514"/>
                <a:gd name="T17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4" h="705">
                  <a:moveTo>
                    <a:pt x="51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703"/>
                    <a:pt x="0" y="703"/>
                    <a:pt x="0" y="703"/>
                  </a:cubicBezTo>
                  <a:cubicBezTo>
                    <a:pt x="0" y="704"/>
                    <a:pt x="0" y="705"/>
                    <a:pt x="1" y="705"/>
                  </a:cubicBezTo>
                  <a:cubicBezTo>
                    <a:pt x="513" y="705"/>
                    <a:pt x="513" y="705"/>
                    <a:pt x="513" y="705"/>
                  </a:cubicBezTo>
                  <a:cubicBezTo>
                    <a:pt x="514" y="705"/>
                    <a:pt x="514" y="704"/>
                    <a:pt x="514" y="703"/>
                  </a:cubicBezTo>
                  <a:cubicBezTo>
                    <a:pt x="514" y="2"/>
                    <a:pt x="514" y="2"/>
                    <a:pt x="514" y="2"/>
                  </a:cubicBezTo>
                  <a:cubicBezTo>
                    <a:pt x="514" y="1"/>
                    <a:pt x="514" y="0"/>
                    <a:pt x="51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86"/>
            <p:cNvSpPr>
              <a:spLocks/>
            </p:cNvSpPr>
            <p:nvPr/>
          </p:nvSpPr>
          <p:spPr bwMode="auto">
            <a:xfrm>
              <a:off x="6303963" y="3641725"/>
              <a:ext cx="279400" cy="25400"/>
            </a:xfrm>
            <a:custGeom>
              <a:avLst/>
              <a:gdLst>
                <a:gd name="T0" fmla="*/ 138 w 144"/>
                <a:gd name="T1" fmla="*/ 0 h 13"/>
                <a:gd name="T2" fmla="*/ 6 w 144"/>
                <a:gd name="T3" fmla="*/ 0 h 13"/>
                <a:gd name="T4" fmla="*/ 0 w 144"/>
                <a:gd name="T5" fmla="*/ 7 h 13"/>
                <a:gd name="T6" fmla="*/ 0 w 144"/>
                <a:gd name="T7" fmla="*/ 7 h 13"/>
                <a:gd name="T8" fmla="*/ 6 w 144"/>
                <a:gd name="T9" fmla="*/ 13 h 13"/>
                <a:gd name="T10" fmla="*/ 138 w 144"/>
                <a:gd name="T11" fmla="*/ 13 h 13"/>
                <a:gd name="T12" fmla="*/ 144 w 144"/>
                <a:gd name="T13" fmla="*/ 7 h 13"/>
                <a:gd name="T14" fmla="*/ 144 w 144"/>
                <a:gd name="T15" fmla="*/ 7 h 13"/>
                <a:gd name="T16" fmla="*/ 138 w 144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3">
                  <a:moveTo>
                    <a:pt x="138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138" y="13"/>
                    <a:pt x="138" y="13"/>
                    <a:pt x="138" y="13"/>
                  </a:cubicBezTo>
                  <a:cubicBezTo>
                    <a:pt x="141" y="13"/>
                    <a:pt x="144" y="10"/>
                    <a:pt x="144" y="7"/>
                  </a:cubicBezTo>
                  <a:cubicBezTo>
                    <a:pt x="144" y="7"/>
                    <a:pt x="144" y="7"/>
                    <a:pt x="144" y="7"/>
                  </a:cubicBezTo>
                  <a:cubicBezTo>
                    <a:pt x="144" y="3"/>
                    <a:pt x="141" y="0"/>
                    <a:pt x="138" y="0"/>
                  </a:cubicBezTo>
                </a:path>
              </a:pathLst>
            </a:custGeom>
            <a:solidFill>
              <a:srgbClr val="5895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Oval 87"/>
            <p:cNvSpPr>
              <a:spLocks noChangeArrowheads="1"/>
            </p:cNvSpPr>
            <p:nvPr/>
          </p:nvSpPr>
          <p:spPr bwMode="auto">
            <a:xfrm>
              <a:off x="6400800" y="5140325"/>
              <a:ext cx="85725" cy="85725"/>
            </a:xfrm>
            <a:prstGeom prst="ellipse">
              <a:avLst/>
            </a:prstGeom>
            <a:solidFill>
              <a:srgbClr val="5895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Rectangle 88"/>
            <p:cNvSpPr>
              <a:spLocks noChangeArrowheads="1"/>
            </p:cNvSpPr>
            <p:nvPr/>
          </p:nvSpPr>
          <p:spPr bwMode="auto">
            <a:xfrm>
              <a:off x="5945188" y="3741738"/>
              <a:ext cx="996950" cy="13668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Rectangle 89"/>
            <p:cNvSpPr>
              <a:spLocks noChangeArrowheads="1"/>
            </p:cNvSpPr>
            <p:nvPr/>
          </p:nvSpPr>
          <p:spPr bwMode="auto">
            <a:xfrm>
              <a:off x="5945188" y="3741738"/>
              <a:ext cx="996950" cy="1366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Rectangle 90"/>
            <p:cNvSpPr>
              <a:spLocks noChangeArrowheads="1"/>
            </p:cNvSpPr>
            <p:nvPr/>
          </p:nvSpPr>
          <p:spPr bwMode="auto">
            <a:xfrm>
              <a:off x="5945188" y="3741738"/>
              <a:ext cx="996950" cy="85725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Rectangle 91"/>
            <p:cNvSpPr>
              <a:spLocks noChangeArrowheads="1"/>
            </p:cNvSpPr>
            <p:nvPr/>
          </p:nvSpPr>
          <p:spPr bwMode="auto">
            <a:xfrm>
              <a:off x="5945188" y="3741738"/>
              <a:ext cx="99695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Rectangle 92"/>
            <p:cNvSpPr>
              <a:spLocks noChangeArrowheads="1"/>
            </p:cNvSpPr>
            <p:nvPr/>
          </p:nvSpPr>
          <p:spPr bwMode="auto">
            <a:xfrm>
              <a:off x="6176963" y="3879850"/>
              <a:ext cx="531813" cy="131763"/>
            </a:xfrm>
            <a:prstGeom prst="rect">
              <a:avLst/>
            </a:prstGeom>
            <a:solidFill>
              <a:srgbClr val="5895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Rectangle 93"/>
            <p:cNvSpPr>
              <a:spLocks noChangeArrowheads="1"/>
            </p:cNvSpPr>
            <p:nvPr/>
          </p:nvSpPr>
          <p:spPr bwMode="auto">
            <a:xfrm>
              <a:off x="6176963" y="3879850"/>
              <a:ext cx="531813" cy="13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Rectangle 94"/>
            <p:cNvSpPr>
              <a:spLocks noChangeArrowheads="1"/>
            </p:cNvSpPr>
            <p:nvPr/>
          </p:nvSpPr>
          <p:spPr bwMode="auto">
            <a:xfrm>
              <a:off x="5945188" y="4175125"/>
              <a:ext cx="996950" cy="484188"/>
            </a:xfrm>
            <a:prstGeom prst="rect">
              <a:avLst/>
            </a:prstGeom>
            <a:solidFill>
              <a:srgbClr val="5895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Rectangle 95"/>
            <p:cNvSpPr>
              <a:spLocks noChangeArrowheads="1"/>
            </p:cNvSpPr>
            <p:nvPr/>
          </p:nvSpPr>
          <p:spPr bwMode="auto">
            <a:xfrm>
              <a:off x="5945188" y="4175125"/>
              <a:ext cx="996950" cy="484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Rectangle 96"/>
            <p:cNvSpPr>
              <a:spLocks noChangeArrowheads="1"/>
            </p:cNvSpPr>
            <p:nvPr/>
          </p:nvSpPr>
          <p:spPr bwMode="auto">
            <a:xfrm>
              <a:off x="6092825" y="4064000"/>
              <a:ext cx="701675" cy="55563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97"/>
            <p:cNvSpPr>
              <a:spLocks/>
            </p:cNvSpPr>
            <p:nvPr/>
          </p:nvSpPr>
          <p:spPr bwMode="auto">
            <a:xfrm>
              <a:off x="6877050" y="4383088"/>
              <a:ext cx="33338" cy="68263"/>
            </a:xfrm>
            <a:custGeom>
              <a:avLst/>
              <a:gdLst>
                <a:gd name="T0" fmla="*/ 1 w 17"/>
                <a:gd name="T1" fmla="*/ 4 h 35"/>
                <a:gd name="T2" fmla="*/ 1 w 17"/>
                <a:gd name="T3" fmla="*/ 1 h 35"/>
                <a:gd name="T4" fmla="*/ 5 w 17"/>
                <a:gd name="T5" fmla="*/ 1 h 35"/>
                <a:gd name="T6" fmla="*/ 16 w 17"/>
                <a:gd name="T7" fmla="*/ 16 h 35"/>
                <a:gd name="T8" fmla="*/ 16 w 17"/>
                <a:gd name="T9" fmla="*/ 16 h 35"/>
                <a:gd name="T10" fmla="*/ 16 w 17"/>
                <a:gd name="T11" fmla="*/ 16 h 35"/>
                <a:gd name="T12" fmla="*/ 16 w 17"/>
                <a:gd name="T13" fmla="*/ 16 h 35"/>
                <a:gd name="T14" fmla="*/ 16 w 17"/>
                <a:gd name="T15" fmla="*/ 16 h 35"/>
                <a:gd name="T16" fmla="*/ 17 w 17"/>
                <a:gd name="T17" fmla="*/ 16 h 35"/>
                <a:gd name="T18" fmla="*/ 17 w 17"/>
                <a:gd name="T19" fmla="*/ 16 h 35"/>
                <a:gd name="T20" fmla="*/ 17 w 17"/>
                <a:gd name="T21" fmla="*/ 17 h 35"/>
                <a:gd name="T22" fmla="*/ 17 w 17"/>
                <a:gd name="T23" fmla="*/ 17 h 35"/>
                <a:gd name="T24" fmla="*/ 17 w 17"/>
                <a:gd name="T25" fmla="*/ 17 h 35"/>
                <a:gd name="T26" fmla="*/ 17 w 17"/>
                <a:gd name="T27" fmla="*/ 17 h 35"/>
                <a:gd name="T28" fmla="*/ 17 w 17"/>
                <a:gd name="T29" fmla="*/ 17 h 35"/>
                <a:gd name="T30" fmla="*/ 17 w 17"/>
                <a:gd name="T31" fmla="*/ 17 h 35"/>
                <a:gd name="T32" fmla="*/ 17 w 17"/>
                <a:gd name="T33" fmla="*/ 17 h 35"/>
                <a:gd name="T34" fmla="*/ 17 w 17"/>
                <a:gd name="T35" fmla="*/ 17 h 35"/>
                <a:gd name="T36" fmla="*/ 17 w 17"/>
                <a:gd name="T37" fmla="*/ 17 h 35"/>
                <a:gd name="T38" fmla="*/ 17 w 17"/>
                <a:gd name="T39" fmla="*/ 17 h 35"/>
                <a:gd name="T40" fmla="*/ 17 w 17"/>
                <a:gd name="T41" fmla="*/ 18 h 35"/>
                <a:gd name="T42" fmla="*/ 17 w 17"/>
                <a:gd name="T43" fmla="*/ 18 h 35"/>
                <a:gd name="T44" fmla="*/ 17 w 17"/>
                <a:gd name="T45" fmla="*/ 18 h 35"/>
                <a:gd name="T46" fmla="*/ 17 w 17"/>
                <a:gd name="T47" fmla="*/ 18 h 35"/>
                <a:gd name="T48" fmla="*/ 17 w 17"/>
                <a:gd name="T49" fmla="*/ 18 h 35"/>
                <a:gd name="T50" fmla="*/ 17 w 17"/>
                <a:gd name="T51" fmla="*/ 18 h 35"/>
                <a:gd name="T52" fmla="*/ 17 w 17"/>
                <a:gd name="T53" fmla="*/ 18 h 35"/>
                <a:gd name="T54" fmla="*/ 17 w 17"/>
                <a:gd name="T55" fmla="*/ 18 h 35"/>
                <a:gd name="T56" fmla="*/ 16 w 17"/>
                <a:gd name="T57" fmla="*/ 19 h 35"/>
                <a:gd name="T58" fmla="*/ 16 w 17"/>
                <a:gd name="T59" fmla="*/ 19 h 35"/>
                <a:gd name="T60" fmla="*/ 16 w 17"/>
                <a:gd name="T61" fmla="*/ 19 h 35"/>
                <a:gd name="T62" fmla="*/ 16 w 17"/>
                <a:gd name="T63" fmla="*/ 19 h 35"/>
                <a:gd name="T64" fmla="*/ 16 w 17"/>
                <a:gd name="T65" fmla="*/ 19 h 35"/>
                <a:gd name="T66" fmla="*/ 5 w 17"/>
                <a:gd name="T67" fmla="*/ 34 h 35"/>
                <a:gd name="T68" fmla="*/ 1 w 17"/>
                <a:gd name="T69" fmla="*/ 34 h 35"/>
                <a:gd name="T70" fmla="*/ 1 w 17"/>
                <a:gd name="T71" fmla="*/ 30 h 35"/>
                <a:gd name="T72" fmla="*/ 11 w 17"/>
                <a:gd name="T73" fmla="*/ 17 h 35"/>
                <a:gd name="T74" fmla="*/ 1 w 17"/>
                <a:gd name="T75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" h="35">
                  <a:moveTo>
                    <a:pt x="1" y="4"/>
                  </a:move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4" y="35"/>
                    <a:pt x="2" y="35"/>
                    <a:pt x="1" y="34"/>
                  </a:cubicBezTo>
                  <a:cubicBezTo>
                    <a:pt x="0" y="33"/>
                    <a:pt x="0" y="32"/>
                    <a:pt x="1" y="30"/>
                  </a:cubicBezTo>
                  <a:cubicBezTo>
                    <a:pt x="11" y="17"/>
                    <a:pt x="11" y="17"/>
                    <a:pt x="11" y="17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DFEE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98"/>
            <p:cNvSpPr>
              <a:spLocks/>
            </p:cNvSpPr>
            <p:nvPr/>
          </p:nvSpPr>
          <p:spPr bwMode="auto">
            <a:xfrm>
              <a:off x="5975350" y="4383088"/>
              <a:ext cx="33338" cy="68263"/>
            </a:xfrm>
            <a:custGeom>
              <a:avLst/>
              <a:gdLst>
                <a:gd name="T0" fmla="*/ 12 w 17"/>
                <a:gd name="T1" fmla="*/ 1 h 35"/>
                <a:gd name="T2" fmla="*/ 16 w 17"/>
                <a:gd name="T3" fmla="*/ 1 h 35"/>
                <a:gd name="T4" fmla="*/ 16 w 17"/>
                <a:gd name="T5" fmla="*/ 4 h 35"/>
                <a:gd name="T6" fmla="*/ 6 w 17"/>
                <a:gd name="T7" fmla="*/ 17 h 35"/>
                <a:gd name="T8" fmla="*/ 16 w 17"/>
                <a:gd name="T9" fmla="*/ 30 h 35"/>
                <a:gd name="T10" fmla="*/ 16 w 17"/>
                <a:gd name="T11" fmla="*/ 34 h 35"/>
                <a:gd name="T12" fmla="*/ 12 w 17"/>
                <a:gd name="T13" fmla="*/ 34 h 35"/>
                <a:gd name="T14" fmla="*/ 1 w 17"/>
                <a:gd name="T15" fmla="*/ 19 h 35"/>
                <a:gd name="T16" fmla="*/ 1 w 17"/>
                <a:gd name="T17" fmla="*/ 19 h 35"/>
                <a:gd name="T18" fmla="*/ 1 w 17"/>
                <a:gd name="T19" fmla="*/ 19 h 35"/>
                <a:gd name="T20" fmla="*/ 1 w 17"/>
                <a:gd name="T21" fmla="*/ 19 h 35"/>
                <a:gd name="T22" fmla="*/ 1 w 17"/>
                <a:gd name="T23" fmla="*/ 19 h 35"/>
                <a:gd name="T24" fmla="*/ 1 w 17"/>
                <a:gd name="T25" fmla="*/ 18 h 35"/>
                <a:gd name="T26" fmla="*/ 0 w 17"/>
                <a:gd name="T27" fmla="*/ 18 h 35"/>
                <a:gd name="T28" fmla="*/ 0 w 17"/>
                <a:gd name="T29" fmla="*/ 18 h 35"/>
                <a:gd name="T30" fmla="*/ 0 w 17"/>
                <a:gd name="T31" fmla="*/ 18 h 35"/>
                <a:gd name="T32" fmla="*/ 0 w 17"/>
                <a:gd name="T33" fmla="*/ 18 h 35"/>
                <a:gd name="T34" fmla="*/ 0 w 17"/>
                <a:gd name="T35" fmla="*/ 18 h 35"/>
                <a:gd name="T36" fmla="*/ 0 w 17"/>
                <a:gd name="T37" fmla="*/ 18 h 35"/>
                <a:gd name="T38" fmla="*/ 0 w 17"/>
                <a:gd name="T39" fmla="*/ 18 h 35"/>
                <a:gd name="T40" fmla="*/ 0 w 17"/>
                <a:gd name="T41" fmla="*/ 17 h 35"/>
                <a:gd name="T42" fmla="*/ 0 w 17"/>
                <a:gd name="T43" fmla="*/ 17 h 35"/>
                <a:gd name="T44" fmla="*/ 0 w 17"/>
                <a:gd name="T45" fmla="*/ 17 h 35"/>
                <a:gd name="T46" fmla="*/ 0 w 17"/>
                <a:gd name="T47" fmla="*/ 17 h 35"/>
                <a:gd name="T48" fmla="*/ 0 w 17"/>
                <a:gd name="T49" fmla="*/ 17 h 35"/>
                <a:gd name="T50" fmla="*/ 0 w 17"/>
                <a:gd name="T51" fmla="*/ 17 h 35"/>
                <a:gd name="T52" fmla="*/ 0 w 17"/>
                <a:gd name="T53" fmla="*/ 17 h 35"/>
                <a:gd name="T54" fmla="*/ 0 w 17"/>
                <a:gd name="T55" fmla="*/ 17 h 35"/>
                <a:gd name="T56" fmla="*/ 0 w 17"/>
                <a:gd name="T57" fmla="*/ 17 h 35"/>
                <a:gd name="T58" fmla="*/ 0 w 17"/>
                <a:gd name="T59" fmla="*/ 17 h 35"/>
                <a:gd name="T60" fmla="*/ 0 w 17"/>
                <a:gd name="T61" fmla="*/ 16 h 35"/>
                <a:gd name="T62" fmla="*/ 1 w 17"/>
                <a:gd name="T63" fmla="*/ 16 h 35"/>
                <a:gd name="T64" fmla="*/ 1 w 17"/>
                <a:gd name="T65" fmla="*/ 16 h 35"/>
                <a:gd name="T66" fmla="*/ 1 w 17"/>
                <a:gd name="T67" fmla="*/ 16 h 35"/>
                <a:gd name="T68" fmla="*/ 1 w 17"/>
                <a:gd name="T69" fmla="*/ 16 h 35"/>
                <a:gd name="T70" fmla="*/ 1 w 17"/>
                <a:gd name="T71" fmla="*/ 16 h 35"/>
                <a:gd name="T72" fmla="*/ 1 w 17"/>
                <a:gd name="T73" fmla="*/ 16 h 35"/>
                <a:gd name="T74" fmla="*/ 12 w 17"/>
                <a:gd name="T75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" h="35">
                  <a:moveTo>
                    <a:pt x="12" y="1"/>
                  </a:moveTo>
                  <a:cubicBezTo>
                    <a:pt x="13" y="0"/>
                    <a:pt x="15" y="0"/>
                    <a:pt x="16" y="1"/>
                  </a:cubicBezTo>
                  <a:cubicBezTo>
                    <a:pt x="17" y="2"/>
                    <a:pt x="17" y="3"/>
                    <a:pt x="16" y="4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7" y="32"/>
                    <a:pt x="17" y="33"/>
                    <a:pt x="16" y="34"/>
                  </a:cubicBezTo>
                  <a:cubicBezTo>
                    <a:pt x="15" y="35"/>
                    <a:pt x="13" y="35"/>
                    <a:pt x="12" y="34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DFEE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Rectangle 117"/>
            <p:cNvSpPr>
              <a:spLocks noChangeArrowheads="1"/>
            </p:cNvSpPr>
            <p:nvPr/>
          </p:nvSpPr>
          <p:spPr bwMode="auto">
            <a:xfrm>
              <a:off x="6005513" y="4695825"/>
              <a:ext cx="249238" cy="131763"/>
            </a:xfrm>
            <a:prstGeom prst="rect">
              <a:avLst/>
            </a:prstGeom>
            <a:solidFill>
              <a:srgbClr val="5895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Rectangle 118"/>
            <p:cNvSpPr>
              <a:spLocks noChangeArrowheads="1"/>
            </p:cNvSpPr>
            <p:nvPr/>
          </p:nvSpPr>
          <p:spPr bwMode="auto">
            <a:xfrm>
              <a:off x="6005513" y="4695825"/>
              <a:ext cx="249238" cy="13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Rectangle 119"/>
            <p:cNvSpPr>
              <a:spLocks noChangeArrowheads="1"/>
            </p:cNvSpPr>
            <p:nvPr/>
          </p:nvSpPr>
          <p:spPr bwMode="auto">
            <a:xfrm>
              <a:off x="6316663" y="4695825"/>
              <a:ext cx="252413" cy="131763"/>
            </a:xfrm>
            <a:prstGeom prst="rect">
              <a:avLst/>
            </a:prstGeom>
            <a:solidFill>
              <a:srgbClr val="5895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Rectangle 120"/>
            <p:cNvSpPr>
              <a:spLocks noChangeArrowheads="1"/>
            </p:cNvSpPr>
            <p:nvPr/>
          </p:nvSpPr>
          <p:spPr bwMode="auto">
            <a:xfrm>
              <a:off x="6630988" y="4695825"/>
              <a:ext cx="250825" cy="131763"/>
            </a:xfrm>
            <a:prstGeom prst="rect">
              <a:avLst/>
            </a:prstGeom>
            <a:solidFill>
              <a:srgbClr val="5895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Rectangle 121"/>
            <p:cNvSpPr>
              <a:spLocks noChangeArrowheads="1"/>
            </p:cNvSpPr>
            <p:nvPr/>
          </p:nvSpPr>
          <p:spPr bwMode="auto">
            <a:xfrm>
              <a:off x="5945188" y="5037138"/>
              <a:ext cx="996950" cy="71438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Rectangle 122"/>
            <p:cNvSpPr>
              <a:spLocks noChangeArrowheads="1"/>
            </p:cNvSpPr>
            <p:nvPr/>
          </p:nvSpPr>
          <p:spPr bwMode="auto">
            <a:xfrm>
              <a:off x="6005513" y="4845050"/>
              <a:ext cx="249238" cy="25400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Rectangle 123"/>
            <p:cNvSpPr>
              <a:spLocks noChangeArrowheads="1"/>
            </p:cNvSpPr>
            <p:nvPr/>
          </p:nvSpPr>
          <p:spPr bwMode="auto">
            <a:xfrm>
              <a:off x="6005513" y="4887913"/>
              <a:ext cx="249238" cy="25400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Rectangle 124"/>
            <p:cNvSpPr>
              <a:spLocks noChangeArrowheads="1"/>
            </p:cNvSpPr>
            <p:nvPr/>
          </p:nvSpPr>
          <p:spPr bwMode="auto">
            <a:xfrm>
              <a:off x="6005513" y="4930775"/>
              <a:ext cx="249238" cy="25400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Rectangle 125"/>
            <p:cNvSpPr>
              <a:spLocks noChangeArrowheads="1"/>
            </p:cNvSpPr>
            <p:nvPr/>
          </p:nvSpPr>
          <p:spPr bwMode="auto">
            <a:xfrm>
              <a:off x="6005513" y="4973638"/>
              <a:ext cx="158750" cy="25400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Rectangle 126"/>
            <p:cNvSpPr>
              <a:spLocks noChangeArrowheads="1"/>
            </p:cNvSpPr>
            <p:nvPr/>
          </p:nvSpPr>
          <p:spPr bwMode="auto">
            <a:xfrm>
              <a:off x="6316663" y="4845050"/>
              <a:ext cx="252413" cy="25400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Rectangle 127"/>
            <p:cNvSpPr>
              <a:spLocks noChangeArrowheads="1"/>
            </p:cNvSpPr>
            <p:nvPr/>
          </p:nvSpPr>
          <p:spPr bwMode="auto">
            <a:xfrm>
              <a:off x="6316663" y="4887913"/>
              <a:ext cx="252413" cy="25400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Rectangle 128"/>
            <p:cNvSpPr>
              <a:spLocks noChangeArrowheads="1"/>
            </p:cNvSpPr>
            <p:nvPr/>
          </p:nvSpPr>
          <p:spPr bwMode="auto">
            <a:xfrm>
              <a:off x="6316663" y="4930775"/>
              <a:ext cx="252413" cy="25400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Rectangle 129"/>
            <p:cNvSpPr>
              <a:spLocks noChangeArrowheads="1"/>
            </p:cNvSpPr>
            <p:nvPr/>
          </p:nvSpPr>
          <p:spPr bwMode="auto">
            <a:xfrm>
              <a:off x="6316663" y="4973638"/>
              <a:ext cx="160338" cy="25400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Rectangle 130"/>
            <p:cNvSpPr>
              <a:spLocks noChangeArrowheads="1"/>
            </p:cNvSpPr>
            <p:nvPr/>
          </p:nvSpPr>
          <p:spPr bwMode="auto">
            <a:xfrm>
              <a:off x="6630988" y="4845050"/>
              <a:ext cx="250825" cy="25400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Rectangle 131"/>
            <p:cNvSpPr>
              <a:spLocks noChangeArrowheads="1"/>
            </p:cNvSpPr>
            <p:nvPr/>
          </p:nvSpPr>
          <p:spPr bwMode="auto">
            <a:xfrm>
              <a:off x="6630988" y="4887913"/>
              <a:ext cx="250825" cy="25400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Rectangle 132"/>
            <p:cNvSpPr>
              <a:spLocks noChangeArrowheads="1"/>
            </p:cNvSpPr>
            <p:nvPr/>
          </p:nvSpPr>
          <p:spPr bwMode="auto">
            <a:xfrm>
              <a:off x="6630988" y="4930775"/>
              <a:ext cx="250825" cy="25400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Rectangle 133"/>
            <p:cNvSpPr>
              <a:spLocks noChangeArrowheads="1"/>
            </p:cNvSpPr>
            <p:nvPr/>
          </p:nvSpPr>
          <p:spPr bwMode="auto">
            <a:xfrm>
              <a:off x="6630988" y="4973638"/>
              <a:ext cx="158750" cy="25400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34"/>
            <p:cNvSpPr>
              <a:spLocks/>
            </p:cNvSpPr>
            <p:nvPr/>
          </p:nvSpPr>
          <p:spPr bwMode="auto">
            <a:xfrm>
              <a:off x="6811963" y="3579813"/>
              <a:ext cx="236538" cy="388938"/>
            </a:xfrm>
            <a:custGeom>
              <a:avLst/>
              <a:gdLst>
                <a:gd name="T0" fmla="*/ 69 w 122"/>
                <a:gd name="T1" fmla="*/ 0 h 200"/>
                <a:gd name="T2" fmla="*/ 0 w 122"/>
                <a:gd name="T3" fmla="*/ 0 h 200"/>
                <a:gd name="T4" fmla="*/ 82 w 122"/>
                <a:gd name="T5" fmla="*/ 39 h 200"/>
                <a:gd name="T6" fmla="*/ 122 w 122"/>
                <a:gd name="T7" fmla="*/ 135 h 200"/>
                <a:gd name="T8" fmla="*/ 122 w 122"/>
                <a:gd name="T9" fmla="*/ 200 h 200"/>
                <a:gd name="T10" fmla="*/ 122 w 122"/>
                <a:gd name="T11" fmla="*/ 200 h 200"/>
                <a:gd name="T12" fmla="*/ 122 w 122"/>
                <a:gd name="T13" fmla="*/ 105 h 200"/>
                <a:gd name="T14" fmla="*/ 69 w 122"/>
                <a:gd name="T1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200">
                  <a:moveTo>
                    <a:pt x="6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3"/>
                    <a:pt x="61" y="18"/>
                    <a:pt x="82" y="39"/>
                  </a:cubicBezTo>
                  <a:cubicBezTo>
                    <a:pt x="107" y="64"/>
                    <a:pt x="122" y="98"/>
                    <a:pt x="122" y="135"/>
                  </a:cubicBezTo>
                  <a:cubicBezTo>
                    <a:pt x="122" y="200"/>
                    <a:pt x="122" y="200"/>
                    <a:pt x="122" y="200"/>
                  </a:cubicBezTo>
                  <a:cubicBezTo>
                    <a:pt x="122" y="200"/>
                    <a:pt x="122" y="200"/>
                    <a:pt x="122" y="200"/>
                  </a:cubicBezTo>
                  <a:cubicBezTo>
                    <a:pt x="122" y="105"/>
                    <a:pt x="122" y="105"/>
                    <a:pt x="122" y="105"/>
                  </a:cubicBezTo>
                  <a:cubicBezTo>
                    <a:pt x="122" y="62"/>
                    <a:pt x="101" y="23"/>
                    <a:pt x="69" y="0"/>
                  </a:cubicBez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35"/>
            <p:cNvSpPr>
              <a:spLocks/>
            </p:cNvSpPr>
            <p:nvPr/>
          </p:nvSpPr>
          <p:spPr bwMode="auto">
            <a:xfrm>
              <a:off x="5916613" y="3579813"/>
              <a:ext cx="158750" cy="76200"/>
            </a:xfrm>
            <a:custGeom>
              <a:avLst/>
              <a:gdLst>
                <a:gd name="T0" fmla="*/ 82 w 82"/>
                <a:gd name="T1" fmla="*/ 0 h 39"/>
                <a:gd name="T2" fmla="*/ 13 w 82"/>
                <a:gd name="T3" fmla="*/ 0 h 39"/>
                <a:gd name="T4" fmla="*/ 0 w 82"/>
                <a:gd name="T5" fmla="*/ 11 h 39"/>
                <a:gd name="T6" fmla="*/ 0 w 82"/>
                <a:gd name="T7" fmla="*/ 39 h 39"/>
                <a:gd name="T8" fmla="*/ 0 w 82"/>
                <a:gd name="T9" fmla="*/ 39 h 39"/>
                <a:gd name="T10" fmla="*/ 82 w 82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39">
                  <a:moveTo>
                    <a:pt x="82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3"/>
                    <a:pt x="4" y="7"/>
                    <a:pt x="0" y="11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21" y="18"/>
                    <a:pt x="50" y="3"/>
                    <a:pt x="82" y="0"/>
                  </a:cubicBezTo>
                </a:path>
              </a:pathLst>
            </a:custGeom>
            <a:solidFill>
              <a:srgbClr val="013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36"/>
            <p:cNvSpPr>
              <a:spLocks/>
            </p:cNvSpPr>
            <p:nvPr/>
          </p:nvSpPr>
          <p:spPr bwMode="auto">
            <a:xfrm>
              <a:off x="5838825" y="3602038"/>
              <a:ext cx="77788" cy="366713"/>
            </a:xfrm>
            <a:custGeom>
              <a:avLst/>
              <a:gdLst>
                <a:gd name="T0" fmla="*/ 40 w 40"/>
                <a:gd name="T1" fmla="*/ 0 h 189"/>
                <a:gd name="T2" fmla="*/ 0 w 40"/>
                <a:gd name="T3" fmla="*/ 94 h 189"/>
                <a:gd name="T4" fmla="*/ 0 w 40"/>
                <a:gd name="T5" fmla="*/ 189 h 189"/>
                <a:gd name="T6" fmla="*/ 0 w 40"/>
                <a:gd name="T7" fmla="*/ 189 h 189"/>
                <a:gd name="T8" fmla="*/ 0 w 40"/>
                <a:gd name="T9" fmla="*/ 124 h 189"/>
                <a:gd name="T10" fmla="*/ 40 w 40"/>
                <a:gd name="T11" fmla="*/ 28 h 189"/>
                <a:gd name="T12" fmla="*/ 40 w 40"/>
                <a:gd name="T13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89">
                  <a:moveTo>
                    <a:pt x="40" y="0"/>
                  </a:moveTo>
                  <a:cubicBezTo>
                    <a:pt x="15" y="24"/>
                    <a:pt x="0" y="57"/>
                    <a:pt x="0" y="94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87"/>
                    <a:pt x="15" y="53"/>
                    <a:pt x="40" y="28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37"/>
            <p:cNvSpPr>
              <a:spLocks/>
            </p:cNvSpPr>
            <p:nvPr/>
          </p:nvSpPr>
          <p:spPr bwMode="auto">
            <a:xfrm>
              <a:off x="5838825" y="3579813"/>
              <a:ext cx="1209675" cy="388938"/>
            </a:xfrm>
            <a:custGeom>
              <a:avLst/>
              <a:gdLst>
                <a:gd name="T0" fmla="*/ 502 w 624"/>
                <a:gd name="T1" fmla="*/ 0 h 200"/>
                <a:gd name="T2" fmla="*/ 122 w 624"/>
                <a:gd name="T3" fmla="*/ 0 h 200"/>
                <a:gd name="T4" fmla="*/ 40 w 624"/>
                <a:gd name="T5" fmla="*/ 39 h 200"/>
                <a:gd name="T6" fmla="*/ 40 w 624"/>
                <a:gd name="T7" fmla="*/ 39 h 200"/>
                <a:gd name="T8" fmla="*/ 0 w 624"/>
                <a:gd name="T9" fmla="*/ 135 h 200"/>
                <a:gd name="T10" fmla="*/ 0 w 624"/>
                <a:gd name="T11" fmla="*/ 200 h 200"/>
                <a:gd name="T12" fmla="*/ 12 w 624"/>
                <a:gd name="T13" fmla="*/ 185 h 200"/>
                <a:gd name="T14" fmla="*/ 12 w 624"/>
                <a:gd name="T15" fmla="*/ 135 h 200"/>
                <a:gd name="T16" fmla="*/ 136 w 624"/>
                <a:gd name="T17" fmla="*/ 11 h 200"/>
                <a:gd name="T18" fmla="*/ 488 w 624"/>
                <a:gd name="T19" fmla="*/ 11 h 200"/>
                <a:gd name="T20" fmla="*/ 612 w 624"/>
                <a:gd name="T21" fmla="*/ 135 h 200"/>
                <a:gd name="T22" fmla="*/ 612 w 624"/>
                <a:gd name="T23" fmla="*/ 185 h 200"/>
                <a:gd name="T24" fmla="*/ 624 w 624"/>
                <a:gd name="T25" fmla="*/ 200 h 200"/>
                <a:gd name="T26" fmla="*/ 624 w 624"/>
                <a:gd name="T27" fmla="*/ 135 h 200"/>
                <a:gd name="T28" fmla="*/ 584 w 624"/>
                <a:gd name="T29" fmla="*/ 39 h 200"/>
                <a:gd name="T30" fmla="*/ 502 w 624"/>
                <a:gd name="T31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4" h="200">
                  <a:moveTo>
                    <a:pt x="502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90" y="3"/>
                    <a:pt x="61" y="18"/>
                    <a:pt x="40" y="3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15" y="64"/>
                    <a:pt x="0" y="98"/>
                    <a:pt x="0" y="135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5" y="196"/>
                    <a:pt x="9" y="190"/>
                    <a:pt x="12" y="185"/>
                  </a:cubicBezTo>
                  <a:cubicBezTo>
                    <a:pt x="12" y="135"/>
                    <a:pt x="12" y="135"/>
                    <a:pt x="12" y="135"/>
                  </a:cubicBezTo>
                  <a:cubicBezTo>
                    <a:pt x="12" y="67"/>
                    <a:pt x="68" y="11"/>
                    <a:pt x="136" y="11"/>
                  </a:cubicBezTo>
                  <a:cubicBezTo>
                    <a:pt x="488" y="11"/>
                    <a:pt x="488" y="11"/>
                    <a:pt x="488" y="11"/>
                  </a:cubicBezTo>
                  <a:cubicBezTo>
                    <a:pt x="556" y="11"/>
                    <a:pt x="612" y="67"/>
                    <a:pt x="612" y="135"/>
                  </a:cubicBezTo>
                  <a:cubicBezTo>
                    <a:pt x="612" y="185"/>
                    <a:pt x="612" y="185"/>
                    <a:pt x="612" y="185"/>
                  </a:cubicBezTo>
                  <a:cubicBezTo>
                    <a:pt x="615" y="190"/>
                    <a:pt x="619" y="196"/>
                    <a:pt x="624" y="200"/>
                  </a:cubicBezTo>
                  <a:cubicBezTo>
                    <a:pt x="624" y="135"/>
                    <a:pt x="624" y="135"/>
                    <a:pt x="624" y="135"/>
                  </a:cubicBezTo>
                  <a:cubicBezTo>
                    <a:pt x="624" y="98"/>
                    <a:pt x="609" y="64"/>
                    <a:pt x="584" y="39"/>
                  </a:cubicBezTo>
                  <a:cubicBezTo>
                    <a:pt x="563" y="18"/>
                    <a:pt x="534" y="3"/>
                    <a:pt x="502" y="0"/>
                  </a:cubicBezTo>
                </a:path>
              </a:pathLst>
            </a:custGeom>
            <a:solidFill>
              <a:srgbClr val="4677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38"/>
            <p:cNvSpPr>
              <a:spLocks noEditPoints="1"/>
            </p:cNvSpPr>
            <p:nvPr/>
          </p:nvSpPr>
          <p:spPr bwMode="auto">
            <a:xfrm>
              <a:off x="5861050" y="3602038"/>
              <a:ext cx="1163638" cy="385763"/>
            </a:xfrm>
            <a:custGeom>
              <a:avLst/>
              <a:gdLst>
                <a:gd name="T0" fmla="*/ 234 w 600"/>
                <a:gd name="T1" fmla="*/ 34 h 199"/>
                <a:gd name="T2" fmla="*/ 228 w 600"/>
                <a:gd name="T3" fmla="*/ 28 h 199"/>
                <a:gd name="T4" fmla="*/ 228 w 600"/>
                <a:gd name="T5" fmla="*/ 28 h 199"/>
                <a:gd name="T6" fmla="*/ 234 w 600"/>
                <a:gd name="T7" fmla="*/ 21 h 199"/>
                <a:gd name="T8" fmla="*/ 366 w 600"/>
                <a:gd name="T9" fmla="*/ 21 h 199"/>
                <a:gd name="T10" fmla="*/ 372 w 600"/>
                <a:gd name="T11" fmla="*/ 28 h 199"/>
                <a:gd name="T12" fmla="*/ 372 w 600"/>
                <a:gd name="T13" fmla="*/ 28 h 199"/>
                <a:gd name="T14" fmla="*/ 366 w 600"/>
                <a:gd name="T15" fmla="*/ 34 h 199"/>
                <a:gd name="T16" fmla="*/ 234 w 600"/>
                <a:gd name="T17" fmla="*/ 34 h 199"/>
                <a:gd name="T18" fmla="*/ 476 w 600"/>
                <a:gd name="T19" fmla="*/ 0 h 199"/>
                <a:gd name="T20" fmla="*/ 124 w 600"/>
                <a:gd name="T21" fmla="*/ 0 h 199"/>
                <a:gd name="T22" fmla="*/ 0 w 600"/>
                <a:gd name="T23" fmla="*/ 124 h 199"/>
                <a:gd name="T24" fmla="*/ 0 w 600"/>
                <a:gd name="T25" fmla="*/ 174 h 199"/>
                <a:gd name="T26" fmla="*/ 8 w 600"/>
                <a:gd name="T27" fmla="*/ 143 h 199"/>
                <a:gd name="T28" fmla="*/ 43 w 600"/>
                <a:gd name="T29" fmla="*/ 199 h 199"/>
                <a:gd name="T30" fmla="*/ 43 w 600"/>
                <a:gd name="T31" fmla="*/ 74 h 199"/>
                <a:gd name="T32" fmla="*/ 43 w 600"/>
                <a:gd name="T33" fmla="*/ 74 h 199"/>
                <a:gd name="T34" fmla="*/ 43 w 600"/>
                <a:gd name="T35" fmla="*/ 72 h 199"/>
                <a:gd name="T36" fmla="*/ 557 w 600"/>
                <a:gd name="T37" fmla="*/ 72 h 199"/>
                <a:gd name="T38" fmla="*/ 557 w 600"/>
                <a:gd name="T39" fmla="*/ 116 h 199"/>
                <a:gd name="T40" fmla="*/ 557 w 600"/>
                <a:gd name="T41" fmla="*/ 199 h 199"/>
                <a:gd name="T42" fmla="*/ 592 w 600"/>
                <a:gd name="T43" fmla="*/ 143 h 199"/>
                <a:gd name="T44" fmla="*/ 600 w 600"/>
                <a:gd name="T45" fmla="*/ 174 h 199"/>
                <a:gd name="T46" fmla="*/ 600 w 600"/>
                <a:gd name="T47" fmla="*/ 124 h 199"/>
                <a:gd name="T48" fmla="*/ 476 w 600"/>
                <a:gd name="T4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00" h="199">
                  <a:moveTo>
                    <a:pt x="234" y="34"/>
                  </a:moveTo>
                  <a:cubicBezTo>
                    <a:pt x="231" y="34"/>
                    <a:pt x="228" y="31"/>
                    <a:pt x="228" y="28"/>
                  </a:cubicBezTo>
                  <a:cubicBezTo>
                    <a:pt x="228" y="28"/>
                    <a:pt x="228" y="28"/>
                    <a:pt x="228" y="28"/>
                  </a:cubicBezTo>
                  <a:cubicBezTo>
                    <a:pt x="228" y="24"/>
                    <a:pt x="231" y="21"/>
                    <a:pt x="234" y="21"/>
                  </a:cubicBezTo>
                  <a:cubicBezTo>
                    <a:pt x="366" y="21"/>
                    <a:pt x="366" y="21"/>
                    <a:pt x="366" y="21"/>
                  </a:cubicBezTo>
                  <a:cubicBezTo>
                    <a:pt x="369" y="21"/>
                    <a:pt x="372" y="24"/>
                    <a:pt x="372" y="28"/>
                  </a:cubicBezTo>
                  <a:cubicBezTo>
                    <a:pt x="372" y="28"/>
                    <a:pt x="372" y="28"/>
                    <a:pt x="372" y="28"/>
                  </a:cubicBezTo>
                  <a:cubicBezTo>
                    <a:pt x="372" y="31"/>
                    <a:pt x="369" y="34"/>
                    <a:pt x="366" y="34"/>
                  </a:cubicBezTo>
                  <a:cubicBezTo>
                    <a:pt x="234" y="34"/>
                    <a:pt x="234" y="34"/>
                    <a:pt x="234" y="34"/>
                  </a:cubicBezTo>
                  <a:moveTo>
                    <a:pt x="476" y="0"/>
                  </a:moveTo>
                  <a:cubicBezTo>
                    <a:pt x="124" y="0"/>
                    <a:pt x="124" y="0"/>
                    <a:pt x="124" y="0"/>
                  </a:cubicBezTo>
                  <a:cubicBezTo>
                    <a:pt x="56" y="0"/>
                    <a:pt x="0" y="56"/>
                    <a:pt x="0" y="124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5" y="164"/>
                    <a:pt x="8" y="154"/>
                    <a:pt x="8" y="143"/>
                  </a:cubicBezTo>
                  <a:cubicBezTo>
                    <a:pt x="8" y="168"/>
                    <a:pt x="22" y="189"/>
                    <a:pt x="43" y="199"/>
                  </a:cubicBezTo>
                  <a:cubicBezTo>
                    <a:pt x="43" y="74"/>
                    <a:pt x="43" y="74"/>
                    <a:pt x="43" y="74"/>
                  </a:cubicBezTo>
                  <a:cubicBezTo>
                    <a:pt x="43" y="74"/>
                    <a:pt x="43" y="74"/>
                    <a:pt x="43" y="74"/>
                  </a:cubicBezTo>
                  <a:cubicBezTo>
                    <a:pt x="43" y="72"/>
                    <a:pt x="43" y="72"/>
                    <a:pt x="43" y="72"/>
                  </a:cubicBezTo>
                  <a:cubicBezTo>
                    <a:pt x="557" y="72"/>
                    <a:pt x="557" y="72"/>
                    <a:pt x="557" y="72"/>
                  </a:cubicBezTo>
                  <a:cubicBezTo>
                    <a:pt x="557" y="116"/>
                    <a:pt x="557" y="116"/>
                    <a:pt x="557" y="116"/>
                  </a:cubicBezTo>
                  <a:cubicBezTo>
                    <a:pt x="557" y="199"/>
                    <a:pt x="557" y="199"/>
                    <a:pt x="557" y="199"/>
                  </a:cubicBezTo>
                  <a:cubicBezTo>
                    <a:pt x="578" y="189"/>
                    <a:pt x="592" y="168"/>
                    <a:pt x="592" y="143"/>
                  </a:cubicBezTo>
                  <a:cubicBezTo>
                    <a:pt x="592" y="154"/>
                    <a:pt x="595" y="164"/>
                    <a:pt x="600" y="174"/>
                  </a:cubicBezTo>
                  <a:cubicBezTo>
                    <a:pt x="600" y="124"/>
                    <a:pt x="600" y="124"/>
                    <a:pt x="600" y="124"/>
                  </a:cubicBezTo>
                  <a:cubicBezTo>
                    <a:pt x="600" y="56"/>
                    <a:pt x="544" y="0"/>
                    <a:pt x="476" y="0"/>
                  </a:cubicBezTo>
                </a:path>
              </a:pathLst>
            </a:custGeom>
            <a:solidFill>
              <a:srgbClr val="013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39"/>
            <p:cNvSpPr>
              <a:spLocks/>
            </p:cNvSpPr>
            <p:nvPr/>
          </p:nvSpPr>
          <p:spPr bwMode="auto">
            <a:xfrm>
              <a:off x="6303963" y="3641725"/>
              <a:ext cx="279400" cy="25400"/>
            </a:xfrm>
            <a:custGeom>
              <a:avLst/>
              <a:gdLst>
                <a:gd name="T0" fmla="*/ 138 w 144"/>
                <a:gd name="T1" fmla="*/ 0 h 13"/>
                <a:gd name="T2" fmla="*/ 6 w 144"/>
                <a:gd name="T3" fmla="*/ 0 h 13"/>
                <a:gd name="T4" fmla="*/ 0 w 144"/>
                <a:gd name="T5" fmla="*/ 7 h 13"/>
                <a:gd name="T6" fmla="*/ 0 w 144"/>
                <a:gd name="T7" fmla="*/ 7 h 13"/>
                <a:gd name="T8" fmla="*/ 6 w 144"/>
                <a:gd name="T9" fmla="*/ 13 h 13"/>
                <a:gd name="T10" fmla="*/ 138 w 144"/>
                <a:gd name="T11" fmla="*/ 13 h 13"/>
                <a:gd name="T12" fmla="*/ 144 w 144"/>
                <a:gd name="T13" fmla="*/ 7 h 13"/>
                <a:gd name="T14" fmla="*/ 144 w 144"/>
                <a:gd name="T15" fmla="*/ 7 h 13"/>
                <a:gd name="T16" fmla="*/ 138 w 144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3">
                  <a:moveTo>
                    <a:pt x="138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138" y="13"/>
                    <a:pt x="138" y="13"/>
                    <a:pt x="138" y="13"/>
                  </a:cubicBezTo>
                  <a:cubicBezTo>
                    <a:pt x="141" y="13"/>
                    <a:pt x="144" y="10"/>
                    <a:pt x="144" y="7"/>
                  </a:cubicBezTo>
                  <a:cubicBezTo>
                    <a:pt x="144" y="7"/>
                    <a:pt x="144" y="7"/>
                    <a:pt x="144" y="7"/>
                  </a:cubicBezTo>
                  <a:cubicBezTo>
                    <a:pt x="144" y="3"/>
                    <a:pt x="141" y="0"/>
                    <a:pt x="138" y="0"/>
                  </a:cubicBezTo>
                </a:path>
              </a:pathLst>
            </a:custGeom>
            <a:solidFill>
              <a:srgbClr val="4677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40"/>
            <p:cNvSpPr>
              <a:spLocks/>
            </p:cNvSpPr>
            <p:nvPr/>
          </p:nvSpPr>
          <p:spPr bwMode="auto">
            <a:xfrm>
              <a:off x="5945188" y="3741738"/>
              <a:ext cx="996950" cy="255588"/>
            </a:xfrm>
            <a:custGeom>
              <a:avLst/>
              <a:gdLst>
                <a:gd name="T0" fmla="*/ 0 w 514"/>
                <a:gd name="T1" fmla="*/ 0 h 132"/>
                <a:gd name="T2" fmla="*/ 0 w 514"/>
                <a:gd name="T3" fmla="*/ 0 h 132"/>
                <a:gd name="T4" fmla="*/ 0 w 514"/>
                <a:gd name="T5" fmla="*/ 2 h 132"/>
                <a:gd name="T6" fmla="*/ 0 w 514"/>
                <a:gd name="T7" fmla="*/ 127 h 132"/>
                <a:gd name="T8" fmla="*/ 23 w 514"/>
                <a:gd name="T9" fmla="*/ 132 h 132"/>
                <a:gd name="T10" fmla="*/ 82 w 514"/>
                <a:gd name="T11" fmla="*/ 71 h 132"/>
                <a:gd name="T12" fmla="*/ 120 w 514"/>
                <a:gd name="T13" fmla="*/ 128 h 132"/>
                <a:gd name="T14" fmla="*/ 120 w 514"/>
                <a:gd name="T15" fmla="*/ 71 h 132"/>
                <a:gd name="T16" fmla="*/ 199 w 514"/>
                <a:gd name="T17" fmla="*/ 71 h 132"/>
                <a:gd name="T18" fmla="*/ 199 w 514"/>
                <a:gd name="T19" fmla="*/ 71 h 132"/>
                <a:gd name="T20" fmla="*/ 199 w 514"/>
                <a:gd name="T21" fmla="*/ 71 h 132"/>
                <a:gd name="T22" fmla="*/ 315 w 514"/>
                <a:gd name="T23" fmla="*/ 71 h 132"/>
                <a:gd name="T24" fmla="*/ 315 w 514"/>
                <a:gd name="T25" fmla="*/ 71 h 132"/>
                <a:gd name="T26" fmla="*/ 315 w 514"/>
                <a:gd name="T27" fmla="*/ 71 h 132"/>
                <a:gd name="T28" fmla="*/ 394 w 514"/>
                <a:gd name="T29" fmla="*/ 71 h 132"/>
                <a:gd name="T30" fmla="*/ 394 w 514"/>
                <a:gd name="T31" fmla="*/ 128 h 132"/>
                <a:gd name="T32" fmla="*/ 432 w 514"/>
                <a:gd name="T33" fmla="*/ 71 h 132"/>
                <a:gd name="T34" fmla="*/ 491 w 514"/>
                <a:gd name="T35" fmla="*/ 132 h 132"/>
                <a:gd name="T36" fmla="*/ 514 w 514"/>
                <a:gd name="T37" fmla="*/ 127 h 132"/>
                <a:gd name="T38" fmla="*/ 514 w 514"/>
                <a:gd name="T39" fmla="*/ 44 h 132"/>
                <a:gd name="T40" fmla="*/ 0 w 514"/>
                <a:gd name="T41" fmla="*/ 44 h 132"/>
                <a:gd name="T42" fmla="*/ 0 w 514"/>
                <a:gd name="T4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14" h="13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7" y="130"/>
                    <a:pt x="15" y="132"/>
                    <a:pt x="23" y="132"/>
                  </a:cubicBezTo>
                  <a:cubicBezTo>
                    <a:pt x="56" y="132"/>
                    <a:pt x="82" y="105"/>
                    <a:pt x="82" y="71"/>
                  </a:cubicBezTo>
                  <a:cubicBezTo>
                    <a:pt x="82" y="97"/>
                    <a:pt x="98" y="120"/>
                    <a:pt x="120" y="128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99" y="71"/>
                    <a:pt x="199" y="71"/>
                    <a:pt x="199" y="71"/>
                  </a:cubicBezTo>
                  <a:cubicBezTo>
                    <a:pt x="199" y="71"/>
                    <a:pt x="199" y="71"/>
                    <a:pt x="199" y="71"/>
                  </a:cubicBezTo>
                  <a:cubicBezTo>
                    <a:pt x="199" y="71"/>
                    <a:pt x="199" y="71"/>
                    <a:pt x="199" y="71"/>
                  </a:cubicBezTo>
                  <a:cubicBezTo>
                    <a:pt x="315" y="71"/>
                    <a:pt x="315" y="71"/>
                    <a:pt x="315" y="71"/>
                  </a:cubicBezTo>
                  <a:cubicBezTo>
                    <a:pt x="315" y="71"/>
                    <a:pt x="315" y="71"/>
                    <a:pt x="315" y="71"/>
                  </a:cubicBezTo>
                  <a:cubicBezTo>
                    <a:pt x="315" y="71"/>
                    <a:pt x="315" y="71"/>
                    <a:pt x="315" y="71"/>
                  </a:cubicBezTo>
                  <a:cubicBezTo>
                    <a:pt x="394" y="71"/>
                    <a:pt x="394" y="71"/>
                    <a:pt x="394" y="71"/>
                  </a:cubicBezTo>
                  <a:cubicBezTo>
                    <a:pt x="394" y="128"/>
                    <a:pt x="394" y="128"/>
                    <a:pt x="394" y="128"/>
                  </a:cubicBezTo>
                  <a:cubicBezTo>
                    <a:pt x="416" y="120"/>
                    <a:pt x="432" y="97"/>
                    <a:pt x="432" y="71"/>
                  </a:cubicBezTo>
                  <a:cubicBezTo>
                    <a:pt x="432" y="105"/>
                    <a:pt x="458" y="132"/>
                    <a:pt x="491" y="132"/>
                  </a:cubicBezTo>
                  <a:cubicBezTo>
                    <a:pt x="499" y="132"/>
                    <a:pt x="507" y="130"/>
                    <a:pt x="514" y="127"/>
                  </a:cubicBezTo>
                  <a:cubicBezTo>
                    <a:pt x="514" y="44"/>
                    <a:pt x="514" y="44"/>
                    <a:pt x="514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Rectangle 141"/>
            <p:cNvSpPr>
              <a:spLocks noChangeArrowheads="1"/>
            </p:cNvSpPr>
            <p:nvPr/>
          </p:nvSpPr>
          <p:spPr bwMode="auto">
            <a:xfrm>
              <a:off x="5945188" y="3741738"/>
              <a:ext cx="996950" cy="85725"/>
            </a:xfrm>
            <a:prstGeom prst="rect">
              <a:avLst/>
            </a:prstGeom>
            <a:solidFill>
              <a:srgbClr val="7396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Rectangle 142"/>
            <p:cNvSpPr>
              <a:spLocks noChangeArrowheads="1"/>
            </p:cNvSpPr>
            <p:nvPr/>
          </p:nvSpPr>
          <p:spPr bwMode="auto">
            <a:xfrm>
              <a:off x="5945188" y="3741738"/>
              <a:ext cx="99695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43"/>
            <p:cNvSpPr>
              <a:spLocks noEditPoints="1"/>
            </p:cNvSpPr>
            <p:nvPr/>
          </p:nvSpPr>
          <p:spPr bwMode="auto">
            <a:xfrm>
              <a:off x="6176963" y="3879850"/>
              <a:ext cx="531813" cy="117475"/>
            </a:xfrm>
            <a:custGeom>
              <a:avLst/>
              <a:gdLst>
                <a:gd name="T0" fmla="*/ 79 w 274"/>
                <a:gd name="T1" fmla="*/ 0 h 61"/>
                <a:gd name="T2" fmla="*/ 0 w 274"/>
                <a:gd name="T3" fmla="*/ 0 h 61"/>
                <a:gd name="T4" fmla="*/ 0 w 274"/>
                <a:gd name="T5" fmla="*/ 57 h 61"/>
                <a:gd name="T6" fmla="*/ 20 w 274"/>
                <a:gd name="T7" fmla="*/ 61 h 61"/>
                <a:gd name="T8" fmla="*/ 79 w 274"/>
                <a:gd name="T9" fmla="*/ 0 h 61"/>
                <a:gd name="T10" fmla="*/ 195 w 274"/>
                <a:gd name="T11" fmla="*/ 0 h 61"/>
                <a:gd name="T12" fmla="*/ 79 w 274"/>
                <a:gd name="T13" fmla="*/ 0 h 61"/>
                <a:gd name="T14" fmla="*/ 137 w 274"/>
                <a:gd name="T15" fmla="*/ 61 h 61"/>
                <a:gd name="T16" fmla="*/ 195 w 274"/>
                <a:gd name="T17" fmla="*/ 0 h 61"/>
                <a:gd name="T18" fmla="*/ 274 w 274"/>
                <a:gd name="T19" fmla="*/ 0 h 61"/>
                <a:gd name="T20" fmla="*/ 195 w 274"/>
                <a:gd name="T21" fmla="*/ 0 h 61"/>
                <a:gd name="T22" fmla="*/ 254 w 274"/>
                <a:gd name="T23" fmla="*/ 61 h 61"/>
                <a:gd name="T24" fmla="*/ 274 w 274"/>
                <a:gd name="T25" fmla="*/ 57 h 61"/>
                <a:gd name="T26" fmla="*/ 274 w 274"/>
                <a:gd name="T2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4" h="61">
                  <a:moveTo>
                    <a:pt x="7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60"/>
                    <a:pt x="13" y="61"/>
                    <a:pt x="20" y="61"/>
                  </a:cubicBezTo>
                  <a:cubicBezTo>
                    <a:pt x="52" y="61"/>
                    <a:pt x="79" y="34"/>
                    <a:pt x="79" y="0"/>
                  </a:cubicBezTo>
                  <a:moveTo>
                    <a:pt x="195" y="0"/>
                  </a:moveTo>
                  <a:cubicBezTo>
                    <a:pt x="79" y="0"/>
                    <a:pt x="79" y="0"/>
                    <a:pt x="79" y="0"/>
                  </a:cubicBezTo>
                  <a:cubicBezTo>
                    <a:pt x="79" y="34"/>
                    <a:pt x="105" y="61"/>
                    <a:pt x="137" y="61"/>
                  </a:cubicBezTo>
                  <a:cubicBezTo>
                    <a:pt x="169" y="61"/>
                    <a:pt x="195" y="34"/>
                    <a:pt x="195" y="0"/>
                  </a:cubicBezTo>
                  <a:moveTo>
                    <a:pt x="274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6" y="34"/>
                    <a:pt x="222" y="61"/>
                    <a:pt x="254" y="61"/>
                  </a:cubicBezTo>
                  <a:cubicBezTo>
                    <a:pt x="261" y="61"/>
                    <a:pt x="268" y="60"/>
                    <a:pt x="274" y="57"/>
                  </a:cubicBezTo>
                  <a:cubicBezTo>
                    <a:pt x="274" y="0"/>
                    <a:pt x="274" y="0"/>
                    <a:pt x="274" y="0"/>
                  </a:cubicBezTo>
                </a:path>
              </a:pathLst>
            </a:custGeom>
            <a:solidFill>
              <a:srgbClr val="4677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Rectangle 144"/>
            <p:cNvSpPr>
              <a:spLocks noChangeArrowheads="1"/>
            </p:cNvSpPr>
            <p:nvPr/>
          </p:nvSpPr>
          <p:spPr bwMode="auto">
            <a:xfrm>
              <a:off x="5838825" y="3497263"/>
              <a:ext cx="1209675" cy="1444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45"/>
            <p:cNvSpPr>
              <a:spLocks/>
            </p:cNvSpPr>
            <p:nvPr/>
          </p:nvSpPr>
          <p:spPr bwMode="auto">
            <a:xfrm>
              <a:off x="5649913" y="3641725"/>
              <a:ext cx="1585913" cy="161925"/>
            </a:xfrm>
            <a:custGeom>
              <a:avLst/>
              <a:gdLst>
                <a:gd name="T0" fmla="*/ 0 w 999"/>
                <a:gd name="T1" fmla="*/ 102 h 102"/>
                <a:gd name="T2" fmla="*/ 999 w 999"/>
                <a:gd name="T3" fmla="*/ 102 h 102"/>
                <a:gd name="T4" fmla="*/ 881 w 999"/>
                <a:gd name="T5" fmla="*/ 0 h 102"/>
                <a:gd name="T6" fmla="*/ 119 w 999"/>
                <a:gd name="T7" fmla="*/ 0 h 102"/>
                <a:gd name="T8" fmla="*/ 0 w 99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9" h="102">
                  <a:moveTo>
                    <a:pt x="0" y="102"/>
                  </a:moveTo>
                  <a:lnTo>
                    <a:pt x="999" y="102"/>
                  </a:lnTo>
                  <a:lnTo>
                    <a:pt x="881" y="0"/>
                  </a:lnTo>
                  <a:lnTo>
                    <a:pt x="119" y="0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A9D18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46"/>
            <p:cNvSpPr>
              <a:spLocks/>
            </p:cNvSpPr>
            <p:nvPr/>
          </p:nvSpPr>
          <p:spPr bwMode="auto">
            <a:xfrm>
              <a:off x="6875463" y="3641725"/>
              <a:ext cx="360363" cy="161925"/>
            </a:xfrm>
            <a:custGeom>
              <a:avLst/>
              <a:gdLst>
                <a:gd name="T0" fmla="*/ 227 w 227"/>
                <a:gd name="T1" fmla="*/ 102 h 102"/>
                <a:gd name="T2" fmla="*/ 85 w 227"/>
                <a:gd name="T3" fmla="*/ 102 h 102"/>
                <a:gd name="T4" fmla="*/ 0 w 227"/>
                <a:gd name="T5" fmla="*/ 0 h 102"/>
                <a:gd name="T6" fmla="*/ 109 w 227"/>
                <a:gd name="T7" fmla="*/ 0 h 102"/>
                <a:gd name="T8" fmla="*/ 227 w 227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102">
                  <a:moveTo>
                    <a:pt x="227" y="102"/>
                  </a:moveTo>
                  <a:lnTo>
                    <a:pt x="85" y="102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227" y="102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47"/>
            <p:cNvSpPr>
              <a:spLocks/>
            </p:cNvSpPr>
            <p:nvPr/>
          </p:nvSpPr>
          <p:spPr bwMode="auto">
            <a:xfrm>
              <a:off x="6704013" y="3641725"/>
              <a:ext cx="306388" cy="161925"/>
            </a:xfrm>
            <a:custGeom>
              <a:avLst/>
              <a:gdLst>
                <a:gd name="T0" fmla="*/ 50 w 193"/>
                <a:gd name="T1" fmla="*/ 102 h 102"/>
                <a:gd name="T2" fmla="*/ 193 w 193"/>
                <a:gd name="T3" fmla="*/ 102 h 102"/>
                <a:gd name="T4" fmla="*/ 108 w 193"/>
                <a:gd name="T5" fmla="*/ 0 h 102"/>
                <a:gd name="T6" fmla="*/ 0 w 193"/>
                <a:gd name="T7" fmla="*/ 0 h 102"/>
                <a:gd name="T8" fmla="*/ 50 w 193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02">
                  <a:moveTo>
                    <a:pt x="50" y="102"/>
                  </a:moveTo>
                  <a:lnTo>
                    <a:pt x="193" y="102"/>
                  </a:lnTo>
                  <a:lnTo>
                    <a:pt x="108" y="0"/>
                  </a:lnTo>
                  <a:lnTo>
                    <a:pt x="0" y="0"/>
                  </a:lnTo>
                  <a:lnTo>
                    <a:pt x="50" y="10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48"/>
            <p:cNvSpPr>
              <a:spLocks/>
            </p:cNvSpPr>
            <p:nvPr/>
          </p:nvSpPr>
          <p:spPr bwMode="auto">
            <a:xfrm>
              <a:off x="6530975" y="3641725"/>
              <a:ext cx="252413" cy="161925"/>
            </a:xfrm>
            <a:custGeom>
              <a:avLst/>
              <a:gdLst>
                <a:gd name="T0" fmla="*/ 159 w 159"/>
                <a:gd name="T1" fmla="*/ 102 h 102"/>
                <a:gd name="T2" fmla="*/ 16 w 159"/>
                <a:gd name="T3" fmla="*/ 102 h 102"/>
                <a:gd name="T4" fmla="*/ 0 w 159"/>
                <a:gd name="T5" fmla="*/ 0 h 102"/>
                <a:gd name="T6" fmla="*/ 109 w 159"/>
                <a:gd name="T7" fmla="*/ 0 h 102"/>
                <a:gd name="T8" fmla="*/ 159 w 15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02">
                  <a:moveTo>
                    <a:pt x="159" y="102"/>
                  </a:moveTo>
                  <a:lnTo>
                    <a:pt x="16" y="102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59" y="102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49"/>
            <p:cNvSpPr>
              <a:spLocks/>
            </p:cNvSpPr>
            <p:nvPr/>
          </p:nvSpPr>
          <p:spPr bwMode="auto">
            <a:xfrm>
              <a:off x="6330950" y="3641725"/>
              <a:ext cx="225425" cy="161925"/>
            </a:xfrm>
            <a:custGeom>
              <a:avLst/>
              <a:gdLst>
                <a:gd name="T0" fmla="*/ 0 w 142"/>
                <a:gd name="T1" fmla="*/ 102 h 102"/>
                <a:gd name="T2" fmla="*/ 142 w 142"/>
                <a:gd name="T3" fmla="*/ 102 h 102"/>
                <a:gd name="T4" fmla="*/ 126 w 142"/>
                <a:gd name="T5" fmla="*/ 0 h 102"/>
                <a:gd name="T6" fmla="*/ 16 w 142"/>
                <a:gd name="T7" fmla="*/ 0 h 102"/>
                <a:gd name="T8" fmla="*/ 0 w 14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102">
                  <a:moveTo>
                    <a:pt x="0" y="102"/>
                  </a:moveTo>
                  <a:lnTo>
                    <a:pt x="142" y="102"/>
                  </a:lnTo>
                  <a:lnTo>
                    <a:pt x="126" y="0"/>
                  </a:lnTo>
                  <a:lnTo>
                    <a:pt x="16" y="0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150"/>
            <p:cNvSpPr>
              <a:spLocks/>
            </p:cNvSpPr>
            <p:nvPr/>
          </p:nvSpPr>
          <p:spPr bwMode="auto">
            <a:xfrm>
              <a:off x="6103938" y="3641725"/>
              <a:ext cx="252413" cy="161925"/>
            </a:xfrm>
            <a:custGeom>
              <a:avLst/>
              <a:gdLst>
                <a:gd name="T0" fmla="*/ 143 w 159"/>
                <a:gd name="T1" fmla="*/ 102 h 102"/>
                <a:gd name="T2" fmla="*/ 0 w 159"/>
                <a:gd name="T3" fmla="*/ 102 h 102"/>
                <a:gd name="T4" fmla="*/ 50 w 159"/>
                <a:gd name="T5" fmla="*/ 0 h 102"/>
                <a:gd name="T6" fmla="*/ 159 w 159"/>
                <a:gd name="T7" fmla="*/ 0 h 102"/>
                <a:gd name="T8" fmla="*/ 143 w 15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02">
                  <a:moveTo>
                    <a:pt x="143" y="102"/>
                  </a:moveTo>
                  <a:lnTo>
                    <a:pt x="0" y="102"/>
                  </a:lnTo>
                  <a:lnTo>
                    <a:pt x="50" y="0"/>
                  </a:lnTo>
                  <a:lnTo>
                    <a:pt x="159" y="0"/>
                  </a:lnTo>
                  <a:lnTo>
                    <a:pt x="143" y="102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151"/>
            <p:cNvSpPr>
              <a:spLocks/>
            </p:cNvSpPr>
            <p:nvPr/>
          </p:nvSpPr>
          <p:spPr bwMode="auto">
            <a:xfrm>
              <a:off x="5874543" y="3641725"/>
              <a:ext cx="306388" cy="161925"/>
            </a:xfrm>
            <a:custGeom>
              <a:avLst/>
              <a:gdLst>
                <a:gd name="T0" fmla="*/ 0 w 193"/>
                <a:gd name="T1" fmla="*/ 102 h 102"/>
                <a:gd name="T2" fmla="*/ 143 w 193"/>
                <a:gd name="T3" fmla="*/ 102 h 102"/>
                <a:gd name="T4" fmla="*/ 193 w 193"/>
                <a:gd name="T5" fmla="*/ 0 h 102"/>
                <a:gd name="T6" fmla="*/ 84 w 193"/>
                <a:gd name="T7" fmla="*/ 0 h 102"/>
                <a:gd name="T8" fmla="*/ 0 w 193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02">
                  <a:moveTo>
                    <a:pt x="0" y="102"/>
                  </a:moveTo>
                  <a:lnTo>
                    <a:pt x="143" y="102"/>
                  </a:lnTo>
                  <a:lnTo>
                    <a:pt x="193" y="0"/>
                  </a:lnTo>
                  <a:lnTo>
                    <a:pt x="84" y="0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152"/>
            <p:cNvSpPr>
              <a:spLocks/>
            </p:cNvSpPr>
            <p:nvPr/>
          </p:nvSpPr>
          <p:spPr bwMode="auto">
            <a:xfrm>
              <a:off x="5649913" y="3641725"/>
              <a:ext cx="360363" cy="161925"/>
            </a:xfrm>
            <a:custGeom>
              <a:avLst/>
              <a:gdLst>
                <a:gd name="T0" fmla="*/ 143 w 227"/>
                <a:gd name="T1" fmla="*/ 102 h 102"/>
                <a:gd name="T2" fmla="*/ 0 w 227"/>
                <a:gd name="T3" fmla="*/ 102 h 102"/>
                <a:gd name="T4" fmla="*/ 119 w 227"/>
                <a:gd name="T5" fmla="*/ 0 h 102"/>
                <a:gd name="T6" fmla="*/ 227 w 227"/>
                <a:gd name="T7" fmla="*/ 0 h 102"/>
                <a:gd name="T8" fmla="*/ 143 w 227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102">
                  <a:moveTo>
                    <a:pt x="143" y="102"/>
                  </a:moveTo>
                  <a:lnTo>
                    <a:pt x="0" y="102"/>
                  </a:lnTo>
                  <a:lnTo>
                    <a:pt x="119" y="0"/>
                  </a:lnTo>
                  <a:lnTo>
                    <a:pt x="227" y="0"/>
                  </a:lnTo>
                  <a:lnTo>
                    <a:pt x="143" y="102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153"/>
            <p:cNvSpPr>
              <a:spLocks/>
            </p:cNvSpPr>
            <p:nvPr/>
          </p:nvSpPr>
          <p:spPr bwMode="auto">
            <a:xfrm>
              <a:off x="5649913" y="3803650"/>
              <a:ext cx="227013" cy="120650"/>
            </a:xfrm>
            <a:custGeom>
              <a:avLst/>
              <a:gdLst>
                <a:gd name="T0" fmla="*/ 117 w 117"/>
                <a:gd name="T1" fmla="*/ 0 h 62"/>
                <a:gd name="T2" fmla="*/ 59 w 117"/>
                <a:gd name="T3" fmla="*/ 62 h 62"/>
                <a:gd name="T4" fmla="*/ 0 w 117"/>
                <a:gd name="T5" fmla="*/ 0 h 62"/>
                <a:gd name="T6" fmla="*/ 117 w 117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62">
                  <a:moveTo>
                    <a:pt x="117" y="0"/>
                  </a:moveTo>
                  <a:cubicBezTo>
                    <a:pt x="117" y="34"/>
                    <a:pt x="91" y="62"/>
                    <a:pt x="59" y="62"/>
                  </a:cubicBezTo>
                  <a:cubicBezTo>
                    <a:pt x="26" y="62"/>
                    <a:pt x="0" y="34"/>
                    <a:pt x="0" y="0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rgbClr val="DDA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154"/>
            <p:cNvSpPr>
              <a:spLocks/>
            </p:cNvSpPr>
            <p:nvPr/>
          </p:nvSpPr>
          <p:spPr bwMode="auto">
            <a:xfrm>
              <a:off x="6103938" y="3803650"/>
              <a:ext cx="227013" cy="120650"/>
            </a:xfrm>
            <a:custGeom>
              <a:avLst/>
              <a:gdLst>
                <a:gd name="T0" fmla="*/ 117 w 117"/>
                <a:gd name="T1" fmla="*/ 0 h 62"/>
                <a:gd name="T2" fmla="*/ 58 w 117"/>
                <a:gd name="T3" fmla="*/ 62 h 62"/>
                <a:gd name="T4" fmla="*/ 0 w 117"/>
                <a:gd name="T5" fmla="*/ 0 h 62"/>
                <a:gd name="T6" fmla="*/ 117 w 117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62">
                  <a:moveTo>
                    <a:pt x="117" y="0"/>
                  </a:moveTo>
                  <a:cubicBezTo>
                    <a:pt x="117" y="34"/>
                    <a:pt x="90" y="62"/>
                    <a:pt x="58" y="62"/>
                  </a:cubicBezTo>
                  <a:cubicBezTo>
                    <a:pt x="26" y="62"/>
                    <a:pt x="0" y="34"/>
                    <a:pt x="0" y="0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rgbClr val="DDA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155"/>
            <p:cNvSpPr>
              <a:spLocks/>
            </p:cNvSpPr>
            <p:nvPr/>
          </p:nvSpPr>
          <p:spPr bwMode="auto">
            <a:xfrm>
              <a:off x="5876925" y="3803650"/>
              <a:ext cx="227013" cy="120650"/>
            </a:xfrm>
            <a:custGeom>
              <a:avLst/>
              <a:gdLst>
                <a:gd name="T0" fmla="*/ 0 w 117"/>
                <a:gd name="T1" fmla="*/ 0 h 62"/>
                <a:gd name="T2" fmla="*/ 58 w 117"/>
                <a:gd name="T3" fmla="*/ 62 h 62"/>
                <a:gd name="T4" fmla="*/ 117 w 117"/>
                <a:gd name="T5" fmla="*/ 0 h 62"/>
                <a:gd name="T6" fmla="*/ 0 w 117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62">
                  <a:moveTo>
                    <a:pt x="0" y="0"/>
                  </a:moveTo>
                  <a:cubicBezTo>
                    <a:pt x="0" y="34"/>
                    <a:pt x="26" y="62"/>
                    <a:pt x="58" y="62"/>
                  </a:cubicBezTo>
                  <a:cubicBezTo>
                    <a:pt x="91" y="62"/>
                    <a:pt x="117" y="34"/>
                    <a:pt x="1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156"/>
            <p:cNvSpPr>
              <a:spLocks/>
            </p:cNvSpPr>
            <p:nvPr/>
          </p:nvSpPr>
          <p:spPr bwMode="auto">
            <a:xfrm>
              <a:off x="6556375" y="3803650"/>
              <a:ext cx="227013" cy="120650"/>
            </a:xfrm>
            <a:custGeom>
              <a:avLst/>
              <a:gdLst>
                <a:gd name="T0" fmla="*/ 117 w 117"/>
                <a:gd name="T1" fmla="*/ 0 h 62"/>
                <a:gd name="T2" fmla="*/ 59 w 117"/>
                <a:gd name="T3" fmla="*/ 62 h 62"/>
                <a:gd name="T4" fmla="*/ 0 w 117"/>
                <a:gd name="T5" fmla="*/ 0 h 62"/>
                <a:gd name="T6" fmla="*/ 117 w 117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62">
                  <a:moveTo>
                    <a:pt x="117" y="0"/>
                  </a:moveTo>
                  <a:cubicBezTo>
                    <a:pt x="117" y="34"/>
                    <a:pt x="91" y="62"/>
                    <a:pt x="59" y="62"/>
                  </a:cubicBezTo>
                  <a:cubicBezTo>
                    <a:pt x="27" y="62"/>
                    <a:pt x="0" y="34"/>
                    <a:pt x="0" y="0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rgbClr val="DDA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157"/>
            <p:cNvSpPr>
              <a:spLocks/>
            </p:cNvSpPr>
            <p:nvPr/>
          </p:nvSpPr>
          <p:spPr bwMode="auto">
            <a:xfrm>
              <a:off x="6330950" y="3803650"/>
              <a:ext cx="225425" cy="120650"/>
            </a:xfrm>
            <a:custGeom>
              <a:avLst/>
              <a:gdLst>
                <a:gd name="T0" fmla="*/ 0 w 116"/>
                <a:gd name="T1" fmla="*/ 0 h 62"/>
                <a:gd name="T2" fmla="*/ 58 w 116"/>
                <a:gd name="T3" fmla="*/ 62 h 62"/>
                <a:gd name="T4" fmla="*/ 116 w 116"/>
                <a:gd name="T5" fmla="*/ 0 h 62"/>
                <a:gd name="T6" fmla="*/ 0 w 116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62">
                  <a:moveTo>
                    <a:pt x="0" y="0"/>
                  </a:moveTo>
                  <a:cubicBezTo>
                    <a:pt x="0" y="34"/>
                    <a:pt x="26" y="62"/>
                    <a:pt x="58" y="62"/>
                  </a:cubicBezTo>
                  <a:cubicBezTo>
                    <a:pt x="90" y="62"/>
                    <a:pt x="116" y="34"/>
                    <a:pt x="1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158"/>
            <p:cNvSpPr>
              <a:spLocks/>
            </p:cNvSpPr>
            <p:nvPr/>
          </p:nvSpPr>
          <p:spPr bwMode="auto">
            <a:xfrm>
              <a:off x="7010400" y="3803650"/>
              <a:ext cx="225425" cy="120650"/>
            </a:xfrm>
            <a:custGeom>
              <a:avLst/>
              <a:gdLst>
                <a:gd name="T0" fmla="*/ 117 w 117"/>
                <a:gd name="T1" fmla="*/ 0 h 62"/>
                <a:gd name="T2" fmla="*/ 58 w 117"/>
                <a:gd name="T3" fmla="*/ 62 h 62"/>
                <a:gd name="T4" fmla="*/ 0 w 117"/>
                <a:gd name="T5" fmla="*/ 0 h 62"/>
                <a:gd name="T6" fmla="*/ 117 w 117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62">
                  <a:moveTo>
                    <a:pt x="117" y="0"/>
                  </a:moveTo>
                  <a:cubicBezTo>
                    <a:pt x="117" y="34"/>
                    <a:pt x="91" y="62"/>
                    <a:pt x="58" y="62"/>
                  </a:cubicBezTo>
                  <a:cubicBezTo>
                    <a:pt x="26" y="62"/>
                    <a:pt x="0" y="34"/>
                    <a:pt x="0" y="0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rgbClr val="DDA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159"/>
            <p:cNvSpPr>
              <a:spLocks/>
            </p:cNvSpPr>
            <p:nvPr/>
          </p:nvSpPr>
          <p:spPr bwMode="auto">
            <a:xfrm>
              <a:off x="6783388" y="3803650"/>
              <a:ext cx="227013" cy="120650"/>
            </a:xfrm>
            <a:custGeom>
              <a:avLst/>
              <a:gdLst>
                <a:gd name="T0" fmla="*/ 0 w 117"/>
                <a:gd name="T1" fmla="*/ 0 h 62"/>
                <a:gd name="T2" fmla="*/ 59 w 117"/>
                <a:gd name="T3" fmla="*/ 62 h 62"/>
                <a:gd name="T4" fmla="*/ 117 w 117"/>
                <a:gd name="T5" fmla="*/ 0 h 62"/>
                <a:gd name="T6" fmla="*/ 0 w 117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62">
                  <a:moveTo>
                    <a:pt x="0" y="0"/>
                  </a:moveTo>
                  <a:cubicBezTo>
                    <a:pt x="0" y="34"/>
                    <a:pt x="26" y="62"/>
                    <a:pt x="59" y="62"/>
                  </a:cubicBezTo>
                  <a:cubicBezTo>
                    <a:pt x="91" y="62"/>
                    <a:pt x="117" y="34"/>
                    <a:pt x="1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160"/>
            <p:cNvSpPr>
              <a:spLocks/>
            </p:cNvSpPr>
            <p:nvPr/>
          </p:nvSpPr>
          <p:spPr bwMode="auto">
            <a:xfrm>
              <a:off x="5546725" y="4514850"/>
              <a:ext cx="558800" cy="1089025"/>
            </a:xfrm>
            <a:custGeom>
              <a:avLst/>
              <a:gdLst>
                <a:gd name="T0" fmla="*/ 63 w 288"/>
                <a:gd name="T1" fmla="*/ 7 h 561"/>
                <a:gd name="T2" fmla="*/ 63 w 288"/>
                <a:gd name="T3" fmla="*/ 14 h 561"/>
                <a:gd name="T4" fmla="*/ 225 w 288"/>
                <a:gd name="T5" fmla="*/ 14 h 561"/>
                <a:gd name="T6" fmla="*/ 259 w 288"/>
                <a:gd name="T7" fmla="*/ 28 h 561"/>
                <a:gd name="T8" fmla="*/ 273 w 288"/>
                <a:gd name="T9" fmla="*/ 63 h 561"/>
                <a:gd name="T10" fmla="*/ 273 w 288"/>
                <a:gd name="T11" fmla="*/ 498 h 561"/>
                <a:gd name="T12" fmla="*/ 259 w 288"/>
                <a:gd name="T13" fmla="*/ 533 h 561"/>
                <a:gd name="T14" fmla="*/ 225 w 288"/>
                <a:gd name="T15" fmla="*/ 547 h 561"/>
                <a:gd name="T16" fmla="*/ 63 w 288"/>
                <a:gd name="T17" fmla="*/ 547 h 561"/>
                <a:gd name="T18" fmla="*/ 29 w 288"/>
                <a:gd name="T19" fmla="*/ 533 h 561"/>
                <a:gd name="T20" fmla="*/ 14 w 288"/>
                <a:gd name="T21" fmla="*/ 498 h 561"/>
                <a:gd name="T22" fmla="*/ 14 w 288"/>
                <a:gd name="T23" fmla="*/ 63 h 561"/>
                <a:gd name="T24" fmla="*/ 29 w 288"/>
                <a:gd name="T25" fmla="*/ 28 h 561"/>
                <a:gd name="T26" fmla="*/ 63 w 288"/>
                <a:gd name="T27" fmla="*/ 14 h 561"/>
                <a:gd name="T28" fmla="*/ 63 w 288"/>
                <a:gd name="T29" fmla="*/ 7 h 561"/>
                <a:gd name="T30" fmla="*/ 63 w 288"/>
                <a:gd name="T31" fmla="*/ 0 h 561"/>
                <a:gd name="T32" fmla="*/ 0 w 288"/>
                <a:gd name="T33" fmla="*/ 63 h 561"/>
                <a:gd name="T34" fmla="*/ 0 w 288"/>
                <a:gd name="T35" fmla="*/ 498 h 561"/>
                <a:gd name="T36" fmla="*/ 63 w 288"/>
                <a:gd name="T37" fmla="*/ 561 h 561"/>
                <a:gd name="T38" fmla="*/ 225 w 288"/>
                <a:gd name="T39" fmla="*/ 561 h 561"/>
                <a:gd name="T40" fmla="*/ 288 w 288"/>
                <a:gd name="T41" fmla="*/ 498 h 561"/>
                <a:gd name="T42" fmla="*/ 288 w 288"/>
                <a:gd name="T43" fmla="*/ 63 h 561"/>
                <a:gd name="T44" fmla="*/ 225 w 288"/>
                <a:gd name="T45" fmla="*/ 0 h 561"/>
                <a:gd name="T46" fmla="*/ 63 w 288"/>
                <a:gd name="T47" fmla="*/ 0 h 561"/>
                <a:gd name="T48" fmla="*/ 63 w 288"/>
                <a:gd name="T49" fmla="*/ 7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8" h="561">
                  <a:moveTo>
                    <a:pt x="63" y="7"/>
                  </a:moveTo>
                  <a:cubicBezTo>
                    <a:pt x="63" y="14"/>
                    <a:pt x="63" y="14"/>
                    <a:pt x="63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38" y="14"/>
                    <a:pt x="250" y="19"/>
                    <a:pt x="259" y="28"/>
                  </a:cubicBezTo>
                  <a:cubicBezTo>
                    <a:pt x="268" y="37"/>
                    <a:pt x="273" y="49"/>
                    <a:pt x="273" y="63"/>
                  </a:cubicBezTo>
                  <a:cubicBezTo>
                    <a:pt x="273" y="498"/>
                    <a:pt x="273" y="498"/>
                    <a:pt x="273" y="498"/>
                  </a:cubicBezTo>
                  <a:cubicBezTo>
                    <a:pt x="273" y="512"/>
                    <a:pt x="268" y="524"/>
                    <a:pt x="259" y="533"/>
                  </a:cubicBezTo>
                  <a:cubicBezTo>
                    <a:pt x="250" y="541"/>
                    <a:pt x="238" y="547"/>
                    <a:pt x="225" y="547"/>
                  </a:cubicBezTo>
                  <a:cubicBezTo>
                    <a:pt x="63" y="547"/>
                    <a:pt x="63" y="547"/>
                    <a:pt x="63" y="547"/>
                  </a:cubicBezTo>
                  <a:cubicBezTo>
                    <a:pt x="49" y="547"/>
                    <a:pt x="37" y="541"/>
                    <a:pt x="29" y="533"/>
                  </a:cubicBezTo>
                  <a:cubicBezTo>
                    <a:pt x="20" y="524"/>
                    <a:pt x="14" y="512"/>
                    <a:pt x="14" y="498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4" y="49"/>
                    <a:pt x="20" y="37"/>
                    <a:pt x="29" y="28"/>
                  </a:cubicBezTo>
                  <a:cubicBezTo>
                    <a:pt x="37" y="19"/>
                    <a:pt x="49" y="14"/>
                    <a:pt x="63" y="14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28" y="0"/>
                    <a:pt x="0" y="28"/>
                    <a:pt x="0" y="63"/>
                  </a:cubicBezTo>
                  <a:cubicBezTo>
                    <a:pt x="0" y="498"/>
                    <a:pt x="0" y="498"/>
                    <a:pt x="0" y="498"/>
                  </a:cubicBezTo>
                  <a:cubicBezTo>
                    <a:pt x="0" y="533"/>
                    <a:pt x="28" y="561"/>
                    <a:pt x="63" y="561"/>
                  </a:cubicBezTo>
                  <a:cubicBezTo>
                    <a:pt x="225" y="561"/>
                    <a:pt x="225" y="561"/>
                    <a:pt x="225" y="561"/>
                  </a:cubicBezTo>
                  <a:cubicBezTo>
                    <a:pt x="260" y="561"/>
                    <a:pt x="288" y="533"/>
                    <a:pt x="288" y="498"/>
                  </a:cubicBezTo>
                  <a:cubicBezTo>
                    <a:pt x="288" y="63"/>
                    <a:pt x="288" y="63"/>
                    <a:pt x="288" y="63"/>
                  </a:cubicBezTo>
                  <a:cubicBezTo>
                    <a:pt x="288" y="28"/>
                    <a:pt x="260" y="0"/>
                    <a:pt x="22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7"/>
                    <a:pt x="63" y="7"/>
                    <a:pt x="63" y="7"/>
                  </a:cubicBezTo>
                </a:path>
              </a:pathLst>
            </a:custGeom>
            <a:solidFill>
              <a:srgbClr val="5895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Freeform 161"/>
            <p:cNvSpPr>
              <a:spLocks/>
            </p:cNvSpPr>
            <p:nvPr/>
          </p:nvSpPr>
          <p:spPr bwMode="auto">
            <a:xfrm>
              <a:off x="5561013" y="4529138"/>
              <a:ext cx="531813" cy="1060450"/>
            </a:xfrm>
            <a:custGeom>
              <a:avLst/>
              <a:gdLst>
                <a:gd name="T0" fmla="*/ 56 w 274"/>
                <a:gd name="T1" fmla="*/ 0 h 547"/>
                <a:gd name="T2" fmla="*/ 218 w 274"/>
                <a:gd name="T3" fmla="*/ 0 h 547"/>
                <a:gd name="T4" fmla="*/ 274 w 274"/>
                <a:gd name="T5" fmla="*/ 56 h 547"/>
                <a:gd name="T6" fmla="*/ 274 w 274"/>
                <a:gd name="T7" fmla="*/ 491 h 547"/>
                <a:gd name="T8" fmla="*/ 218 w 274"/>
                <a:gd name="T9" fmla="*/ 547 h 547"/>
                <a:gd name="T10" fmla="*/ 56 w 274"/>
                <a:gd name="T11" fmla="*/ 547 h 547"/>
                <a:gd name="T12" fmla="*/ 0 w 274"/>
                <a:gd name="T13" fmla="*/ 491 h 547"/>
                <a:gd name="T14" fmla="*/ 0 w 274"/>
                <a:gd name="T15" fmla="*/ 56 h 547"/>
                <a:gd name="T16" fmla="*/ 56 w 274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4" h="547">
                  <a:moveTo>
                    <a:pt x="56" y="0"/>
                  </a:moveTo>
                  <a:cubicBezTo>
                    <a:pt x="218" y="0"/>
                    <a:pt x="218" y="0"/>
                    <a:pt x="218" y="0"/>
                  </a:cubicBezTo>
                  <a:cubicBezTo>
                    <a:pt x="249" y="0"/>
                    <a:pt x="274" y="25"/>
                    <a:pt x="274" y="56"/>
                  </a:cubicBezTo>
                  <a:cubicBezTo>
                    <a:pt x="274" y="491"/>
                    <a:pt x="274" y="491"/>
                    <a:pt x="274" y="491"/>
                  </a:cubicBezTo>
                  <a:cubicBezTo>
                    <a:pt x="274" y="522"/>
                    <a:pt x="249" y="547"/>
                    <a:pt x="218" y="547"/>
                  </a:cubicBezTo>
                  <a:cubicBezTo>
                    <a:pt x="56" y="547"/>
                    <a:pt x="56" y="547"/>
                    <a:pt x="56" y="547"/>
                  </a:cubicBezTo>
                  <a:cubicBezTo>
                    <a:pt x="25" y="547"/>
                    <a:pt x="0" y="522"/>
                    <a:pt x="0" y="491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25"/>
                    <a:pt x="25" y="0"/>
                    <a:pt x="56" y="0"/>
                  </a:cubicBezTo>
                </a:path>
              </a:pathLst>
            </a:custGeom>
            <a:solidFill>
              <a:srgbClr val="013C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Rectangle 162"/>
            <p:cNvSpPr>
              <a:spLocks noChangeArrowheads="1"/>
            </p:cNvSpPr>
            <p:nvPr/>
          </p:nvSpPr>
          <p:spPr bwMode="auto">
            <a:xfrm>
              <a:off x="5599113" y="4640263"/>
              <a:ext cx="454025" cy="8016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Rectangle 163"/>
            <p:cNvSpPr>
              <a:spLocks noChangeArrowheads="1"/>
            </p:cNvSpPr>
            <p:nvPr/>
          </p:nvSpPr>
          <p:spPr bwMode="auto">
            <a:xfrm>
              <a:off x="5599113" y="4640263"/>
              <a:ext cx="454025" cy="80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164"/>
            <p:cNvSpPr>
              <a:spLocks/>
            </p:cNvSpPr>
            <p:nvPr/>
          </p:nvSpPr>
          <p:spPr bwMode="auto">
            <a:xfrm>
              <a:off x="5715000" y="4567238"/>
              <a:ext cx="223838" cy="20638"/>
            </a:xfrm>
            <a:custGeom>
              <a:avLst/>
              <a:gdLst>
                <a:gd name="T0" fmla="*/ 5 w 116"/>
                <a:gd name="T1" fmla="*/ 10 h 10"/>
                <a:gd name="T2" fmla="*/ 111 w 116"/>
                <a:gd name="T3" fmla="*/ 10 h 10"/>
                <a:gd name="T4" fmla="*/ 116 w 116"/>
                <a:gd name="T5" fmla="*/ 5 h 10"/>
                <a:gd name="T6" fmla="*/ 116 w 116"/>
                <a:gd name="T7" fmla="*/ 5 h 10"/>
                <a:gd name="T8" fmla="*/ 111 w 116"/>
                <a:gd name="T9" fmla="*/ 0 h 10"/>
                <a:gd name="T10" fmla="*/ 5 w 116"/>
                <a:gd name="T11" fmla="*/ 0 h 10"/>
                <a:gd name="T12" fmla="*/ 0 w 116"/>
                <a:gd name="T13" fmla="*/ 5 h 10"/>
                <a:gd name="T14" fmla="*/ 0 w 116"/>
                <a:gd name="T15" fmla="*/ 5 h 10"/>
                <a:gd name="T16" fmla="*/ 5 w 116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0">
                  <a:moveTo>
                    <a:pt x="5" y="10"/>
                  </a:moveTo>
                  <a:cubicBezTo>
                    <a:pt x="111" y="10"/>
                    <a:pt x="111" y="10"/>
                    <a:pt x="111" y="10"/>
                  </a:cubicBezTo>
                  <a:cubicBezTo>
                    <a:pt x="113" y="10"/>
                    <a:pt x="116" y="8"/>
                    <a:pt x="116" y="5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16" y="2"/>
                    <a:pt x="113" y="0"/>
                    <a:pt x="11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8"/>
                    <a:pt x="3" y="10"/>
                    <a:pt x="5" y="10"/>
                  </a:cubicBezTo>
                </a:path>
              </a:pathLst>
            </a:custGeom>
            <a:solidFill>
              <a:srgbClr val="5895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165"/>
            <p:cNvSpPr>
              <a:spLocks/>
            </p:cNvSpPr>
            <p:nvPr/>
          </p:nvSpPr>
          <p:spPr bwMode="auto">
            <a:xfrm>
              <a:off x="5638800" y="5502275"/>
              <a:ext cx="376238" cy="31750"/>
            </a:xfrm>
            <a:custGeom>
              <a:avLst/>
              <a:gdLst>
                <a:gd name="T0" fmla="*/ 8 w 194"/>
                <a:gd name="T1" fmla="*/ 16 h 16"/>
                <a:gd name="T2" fmla="*/ 186 w 194"/>
                <a:gd name="T3" fmla="*/ 16 h 16"/>
                <a:gd name="T4" fmla="*/ 194 w 194"/>
                <a:gd name="T5" fmla="*/ 8 h 16"/>
                <a:gd name="T6" fmla="*/ 194 w 194"/>
                <a:gd name="T7" fmla="*/ 8 h 16"/>
                <a:gd name="T8" fmla="*/ 186 w 194"/>
                <a:gd name="T9" fmla="*/ 0 h 16"/>
                <a:gd name="T10" fmla="*/ 8 w 194"/>
                <a:gd name="T11" fmla="*/ 0 h 16"/>
                <a:gd name="T12" fmla="*/ 0 w 194"/>
                <a:gd name="T13" fmla="*/ 8 h 16"/>
                <a:gd name="T14" fmla="*/ 8 w 194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16">
                  <a:moveTo>
                    <a:pt x="8" y="16"/>
                  </a:moveTo>
                  <a:cubicBezTo>
                    <a:pt x="186" y="16"/>
                    <a:pt x="186" y="16"/>
                    <a:pt x="186" y="16"/>
                  </a:cubicBezTo>
                  <a:cubicBezTo>
                    <a:pt x="190" y="16"/>
                    <a:pt x="194" y="12"/>
                    <a:pt x="194" y="8"/>
                  </a:cubicBezTo>
                  <a:cubicBezTo>
                    <a:pt x="194" y="8"/>
                    <a:pt x="194" y="8"/>
                    <a:pt x="194" y="8"/>
                  </a:cubicBezTo>
                  <a:cubicBezTo>
                    <a:pt x="194" y="3"/>
                    <a:pt x="190" y="0"/>
                    <a:pt x="18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lose/>
                </a:path>
              </a:pathLst>
            </a:custGeom>
            <a:solidFill>
              <a:srgbClr val="5895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Oval 166"/>
            <p:cNvSpPr>
              <a:spLocks noChangeArrowheads="1"/>
            </p:cNvSpPr>
            <p:nvPr/>
          </p:nvSpPr>
          <p:spPr bwMode="auto">
            <a:xfrm>
              <a:off x="5764213" y="5456238"/>
              <a:ext cx="122238" cy="122238"/>
            </a:xfrm>
            <a:prstGeom prst="ellipse">
              <a:avLst/>
            </a:prstGeom>
            <a:solidFill>
              <a:srgbClr val="013C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Oval 167"/>
            <p:cNvSpPr>
              <a:spLocks noChangeArrowheads="1"/>
            </p:cNvSpPr>
            <p:nvPr/>
          </p:nvSpPr>
          <p:spPr bwMode="auto">
            <a:xfrm>
              <a:off x="5783263" y="5473700"/>
              <a:ext cx="85725" cy="87313"/>
            </a:xfrm>
            <a:prstGeom prst="ellipse">
              <a:avLst/>
            </a:prstGeom>
            <a:solidFill>
              <a:srgbClr val="5895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Rectangle 168"/>
            <p:cNvSpPr>
              <a:spLocks noChangeArrowheads="1"/>
            </p:cNvSpPr>
            <p:nvPr/>
          </p:nvSpPr>
          <p:spPr bwMode="auto">
            <a:xfrm>
              <a:off x="5599113" y="4640263"/>
              <a:ext cx="454025" cy="49213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Rectangle 169"/>
            <p:cNvSpPr>
              <a:spLocks noChangeArrowheads="1"/>
            </p:cNvSpPr>
            <p:nvPr/>
          </p:nvSpPr>
          <p:spPr bwMode="auto">
            <a:xfrm>
              <a:off x="5599113" y="4640263"/>
              <a:ext cx="454025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Rectangle 170"/>
            <p:cNvSpPr>
              <a:spLocks noChangeArrowheads="1"/>
            </p:cNvSpPr>
            <p:nvPr/>
          </p:nvSpPr>
          <p:spPr bwMode="auto">
            <a:xfrm>
              <a:off x="5707063" y="4721225"/>
              <a:ext cx="239713" cy="58738"/>
            </a:xfrm>
            <a:prstGeom prst="rect">
              <a:avLst/>
            </a:prstGeom>
            <a:solidFill>
              <a:srgbClr val="5895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2" name="Rectangle 171"/>
            <p:cNvSpPr>
              <a:spLocks noChangeArrowheads="1"/>
            </p:cNvSpPr>
            <p:nvPr/>
          </p:nvSpPr>
          <p:spPr bwMode="auto">
            <a:xfrm>
              <a:off x="5707063" y="4721225"/>
              <a:ext cx="239713" cy="58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Rectangle 172"/>
            <p:cNvSpPr>
              <a:spLocks noChangeArrowheads="1"/>
            </p:cNvSpPr>
            <p:nvPr/>
          </p:nvSpPr>
          <p:spPr bwMode="auto">
            <a:xfrm>
              <a:off x="5599113" y="4860925"/>
              <a:ext cx="454025" cy="230188"/>
            </a:xfrm>
            <a:prstGeom prst="rect">
              <a:avLst/>
            </a:prstGeom>
            <a:solidFill>
              <a:srgbClr val="5895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Rectangle 173"/>
            <p:cNvSpPr>
              <a:spLocks noChangeArrowheads="1"/>
            </p:cNvSpPr>
            <p:nvPr/>
          </p:nvSpPr>
          <p:spPr bwMode="auto">
            <a:xfrm>
              <a:off x="5667375" y="4802188"/>
              <a:ext cx="319088" cy="23813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174"/>
            <p:cNvSpPr>
              <a:spLocks/>
            </p:cNvSpPr>
            <p:nvPr/>
          </p:nvSpPr>
          <p:spPr bwMode="auto">
            <a:xfrm>
              <a:off x="6024563" y="4960938"/>
              <a:ext cx="14288" cy="30163"/>
            </a:xfrm>
            <a:custGeom>
              <a:avLst/>
              <a:gdLst>
                <a:gd name="T0" fmla="*/ 0 w 7"/>
                <a:gd name="T1" fmla="*/ 2 h 15"/>
                <a:gd name="T2" fmla="*/ 0 w 7"/>
                <a:gd name="T3" fmla="*/ 0 h 15"/>
                <a:gd name="T4" fmla="*/ 2 w 7"/>
                <a:gd name="T5" fmla="*/ 0 h 15"/>
                <a:gd name="T6" fmla="*/ 7 w 7"/>
                <a:gd name="T7" fmla="*/ 7 h 15"/>
                <a:gd name="T8" fmla="*/ 7 w 7"/>
                <a:gd name="T9" fmla="*/ 7 h 15"/>
                <a:gd name="T10" fmla="*/ 7 w 7"/>
                <a:gd name="T11" fmla="*/ 7 h 15"/>
                <a:gd name="T12" fmla="*/ 7 w 7"/>
                <a:gd name="T13" fmla="*/ 7 h 15"/>
                <a:gd name="T14" fmla="*/ 7 w 7"/>
                <a:gd name="T15" fmla="*/ 7 h 15"/>
                <a:gd name="T16" fmla="*/ 7 w 7"/>
                <a:gd name="T17" fmla="*/ 7 h 15"/>
                <a:gd name="T18" fmla="*/ 7 w 7"/>
                <a:gd name="T19" fmla="*/ 7 h 15"/>
                <a:gd name="T20" fmla="*/ 7 w 7"/>
                <a:gd name="T21" fmla="*/ 7 h 15"/>
                <a:gd name="T22" fmla="*/ 7 w 7"/>
                <a:gd name="T23" fmla="*/ 7 h 15"/>
                <a:gd name="T24" fmla="*/ 7 w 7"/>
                <a:gd name="T25" fmla="*/ 7 h 15"/>
                <a:gd name="T26" fmla="*/ 7 w 7"/>
                <a:gd name="T27" fmla="*/ 7 h 15"/>
                <a:gd name="T28" fmla="*/ 7 w 7"/>
                <a:gd name="T29" fmla="*/ 7 h 15"/>
                <a:gd name="T30" fmla="*/ 7 w 7"/>
                <a:gd name="T31" fmla="*/ 7 h 15"/>
                <a:gd name="T32" fmla="*/ 7 w 7"/>
                <a:gd name="T33" fmla="*/ 7 h 15"/>
                <a:gd name="T34" fmla="*/ 7 w 7"/>
                <a:gd name="T35" fmla="*/ 7 h 15"/>
                <a:gd name="T36" fmla="*/ 7 w 7"/>
                <a:gd name="T37" fmla="*/ 8 h 15"/>
                <a:gd name="T38" fmla="*/ 7 w 7"/>
                <a:gd name="T39" fmla="*/ 8 h 15"/>
                <a:gd name="T40" fmla="*/ 7 w 7"/>
                <a:gd name="T41" fmla="*/ 8 h 15"/>
                <a:gd name="T42" fmla="*/ 7 w 7"/>
                <a:gd name="T43" fmla="*/ 8 h 15"/>
                <a:gd name="T44" fmla="*/ 7 w 7"/>
                <a:gd name="T45" fmla="*/ 8 h 15"/>
                <a:gd name="T46" fmla="*/ 7 w 7"/>
                <a:gd name="T47" fmla="*/ 8 h 15"/>
                <a:gd name="T48" fmla="*/ 7 w 7"/>
                <a:gd name="T49" fmla="*/ 8 h 15"/>
                <a:gd name="T50" fmla="*/ 7 w 7"/>
                <a:gd name="T51" fmla="*/ 8 h 15"/>
                <a:gd name="T52" fmla="*/ 7 w 7"/>
                <a:gd name="T53" fmla="*/ 8 h 15"/>
                <a:gd name="T54" fmla="*/ 7 w 7"/>
                <a:gd name="T55" fmla="*/ 8 h 15"/>
                <a:gd name="T56" fmla="*/ 7 w 7"/>
                <a:gd name="T57" fmla="*/ 8 h 15"/>
                <a:gd name="T58" fmla="*/ 7 w 7"/>
                <a:gd name="T59" fmla="*/ 8 h 15"/>
                <a:gd name="T60" fmla="*/ 7 w 7"/>
                <a:gd name="T61" fmla="*/ 8 h 15"/>
                <a:gd name="T62" fmla="*/ 7 w 7"/>
                <a:gd name="T63" fmla="*/ 8 h 15"/>
                <a:gd name="T64" fmla="*/ 7 w 7"/>
                <a:gd name="T65" fmla="*/ 8 h 15"/>
                <a:gd name="T66" fmla="*/ 2 w 7"/>
                <a:gd name="T67" fmla="*/ 15 h 15"/>
                <a:gd name="T68" fmla="*/ 0 w 7"/>
                <a:gd name="T69" fmla="*/ 15 h 15"/>
                <a:gd name="T70" fmla="*/ 0 w 7"/>
                <a:gd name="T71" fmla="*/ 13 h 15"/>
                <a:gd name="T72" fmla="*/ 5 w 7"/>
                <a:gd name="T73" fmla="*/ 8 h 15"/>
                <a:gd name="T74" fmla="*/ 0 w 7"/>
                <a:gd name="T75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" h="15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5"/>
                    <a:pt x="0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5" y="8"/>
                    <a:pt x="5" y="8"/>
                    <a:pt x="5" y="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DFEE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175"/>
            <p:cNvSpPr>
              <a:spLocks/>
            </p:cNvSpPr>
            <p:nvPr/>
          </p:nvSpPr>
          <p:spPr bwMode="auto">
            <a:xfrm>
              <a:off x="5614988" y="4960938"/>
              <a:ext cx="14288" cy="30163"/>
            </a:xfrm>
            <a:custGeom>
              <a:avLst/>
              <a:gdLst>
                <a:gd name="T0" fmla="*/ 5 w 7"/>
                <a:gd name="T1" fmla="*/ 0 h 15"/>
                <a:gd name="T2" fmla="*/ 7 w 7"/>
                <a:gd name="T3" fmla="*/ 0 h 15"/>
                <a:gd name="T4" fmla="*/ 7 w 7"/>
                <a:gd name="T5" fmla="*/ 2 h 15"/>
                <a:gd name="T6" fmla="*/ 2 w 7"/>
                <a:gd name="T7" fmla="*/ 8 h 15"/>
                <a:gd name="T8" fmla="*/ 7 w 7"/>
                <a:gd name="T9" fmla="*/ 13 h 15"/>
                <a:gd name="T10" fmla="*/ 7 w 7"/>
                <a:gd name="T11" fmla="*/ 15 h 15"/>
                <a:gd name="T12" fmla="*/ 5 w 7"/>
                <a:gd name="T13" fmla="*/ 15 h 15"/>
                <a:gd name="T14" fmla="*/ 0 w 7"/>
                <a:gd name="T15" fmla="*/ 8 h 15"/>
                <a:gd name="T16" fmla="*/ 0 w 7"/>
                <a:gd name="T17" fmla="*/ 8 h 15"/>
                <a:gd name="T18" fmla="*/ 0 w 7"/>
                <a:gd name="T19" fmla="*/ 8 h 15"/>
                <a:gd name="T20" fmla="*/ 0 w 7"/>
                <a:gd name="T21" fmla="*/ 8 h 15"/>
                <a:gd name="T22" fmla="*/ 0 w 7"/>
                <a:gd name="T23" fmla="*/ 8 h 15"/>
                <a:gd name="T24" fmla="*/ 0 w 7"/>
                <a:gd name="T25" fmla="*/ 8 h 15"/>
                <a:gd name="T26" fmla="*/ 0 w 7"/>
                <a:gd name="T27" fmla="*/ 8 h 15"/>
                <a:gd name="T28" fmla="*/ 0 w 7"/>
                <a:gd name="T29" fmla="*/ 8 h 15"/>
                <a:gd name="T30" fmla="*/ 0 w 7"/>
                <a:gd name="T31" fmla="*/ 8 h 15"/>
                <a:gd name="T32" fmla="*/ 0 w 7"/>
                <a:gd name="T33" fmla="*/ 8 h 15"/>
                <a:gd name="T34" fmla="*/ 0 w 7"/>
                <a:gd name="T35" fmla="*/ 8 h 15"/>
                <a:gd name="T36" fmla="*/ 0 w 7"/>
                <a:gd name="T37" fmla="*/ 8 h 15"/>
                <a:gd name="T38" fmla="*/ 0 w 7"/>
                <a:gd name="T39" fmla="*/ 8 h 15"/>
                <a:gd name="T40" fmla="*/ 0 w 7"/>
                <a:gd name="T41" fmla="*/ 8 h 15"/>
                <a:gd name="T42" fmla="*/ 0 w 7"/>
                <a:gd name="T43" fmla="*/ 8 h 15"/>
                <a:gd name="T44" fmla="*/ 0 w 7"/>
                <a:gd name="T45" fmla="*/ 7 h 15"/>
                <a:gd name="T46" fmla="*/ 0 w 7"/>
                <a:gd name="T47" fmla="*/ 7 h 15"/>
                <a:gd name="T48" fmla="*/ 0 w 7"/>
                <a:gd name="T49" fmla="*/ 7 h 15"/>
                <a:gd name="T50" fmla="*/ 0 w 7"/>
                <a:gd name="T51" fmla="*/ 7 h 15"/>
                <a:gd name="T52" fmla="*/ 0 w 7"/>
                <a:gd name="T53" fmla="*/ 7 h 15"/>
                <a:gd name="T54" fmla="*/ 0 w 7"/>
                <a:gd name="T55" fmla="*/ 7 h 15"/>
                <a:gd name="T56" fmla="*/ 0 w 7"/>
                <a:gd name="T57" fmla="*/ 7 h 15"/>
                <a:gd name="T58" fmla="*/ 0 w 7"/>
                <a:gd name="T59" fmla="*/ 7 h 15"/>
                <a:gd name="T60" fmla="*/ 0 w 7"/>
                <a:gd name="T61" fmla="*/ 7 h 15"/>
                <a:gd name="T62" fmla="*/ 0 w 7"/>
                <a:gd name="T63" fmla="*/ 7 h 15"/>
                <a:gd name="T64" fmla="*/ 0 w 7"/>
                <a:gd name="T65" fmla="*/ 7 h 15"/>
                <a:gd name="T66" fmla="*/ 0 w 7"/>
                <a:gd name="T67" fmla="*/ 7 h 15"/>
                <a:gd name="T68" fmla="*/ 0 w 7"/>
                <a:gd name="T69" fmla="*/ 7 h 15"/>
                <a:gd name="T70" fmla="*/ 0 w 7"/>
                <a:gd name="T71" fmla="*/ 7 h 15"/>
                <a:gd name="T72" fmla="*/ 0 w 7"/>
                <a:gd name="T73" fmla="*/ 7 h 15"/>
                <a:gd name="T74" fmla="*/ 5 w 7"/>
                <a:gd name="T7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" h="15">
                  <a:moveTo>
                    <a:pt x="5" y="0"/>
                  </a:moveTo>
                  <a:cubicBezTo>
                    <a:pt x="5" y="0"/>
                    <a:pt x="6" y="0"/>
                    <a:pt x="7" y="0"/>
                  </a:cubicBezTo>
                  <a:cubicBezTo>
                    <a:pt x="7" y="1"/>
                    <a:pt x="7" y="1"/>
                    <a:pt x="7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7" y="14"/>
                    <a:pt x="7" y="15"/>
                  </a:cubicBezTo>
                  <a:cubicBezTo>
                    <a:pt x="6" y="15"/>
                    <a:pt x="5" y="15"/>
                    <a:pt x="5" y="1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DFEE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Rectangle 194"/>
            <p:cNvSpPr>
              <a:spLocks noChangeArrowheads="1"/>
            </p:cNvSpPr>
            <p:nvPr/>
          </p:nvSpPr>
          <p:spPr bwMode="auto">
            <a:xfrm>
              <a:off x="5627688" y="5153025"/>
              <a:ext cx="114300" cy="96838"/>
            </a:xfrm>
            <a:prstGeom prst="rect">
              <a:avLst/>
            </a:prstGeom>
            <a:solidFill>
              <a:srgbClr val="5895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Rectangle 195"/>
            <p:cNvSpPr>
              <a:spLocks noChangeArrowheads="1"/>
            </p:cNvSpPr>
            <p:nvPr/>
          </p:nvSpPr>
          <p:spPr bwMode="auto">
            <a:xfrm>
              <a:off x="5770563" y="5153025"/>
              <a:ext cx="112713" cy="96838"/>
            </a:xfrm>
            <a:prstGeom prst="rect">
              <a:avLst/>
            </a:prstGeom>
            <a:solidFill>
              <a:srgbClr val="5895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Rectangle 196"/>
            <p:cNvSpPr>
              <a:spLocks noChangeArrowheads="1"/>
            </p:cNvSpPr>
            <p:nvPr/>
          </p:nvSpPr>
          <p:spPr bwMode="auto">
            <a:xfrm>
              <a:off x="5911850" y="5153025"/>
              <a:ext cx="114300" cy="96838"/>
            </a:xfrm>
            <a:prstGeom prst="rect">
              <a:avLst/>
            </a:prstGeom>
            <a:solidFill>
              <a:srgbClr val="5895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Rectangle 197"/>
            <p:cNvSpPr>
              <a:spLocks noChangeArrowheads="1"/>
            </p:cNvSpPr>
            <p:nvPr/>
          </p:nvSpPr>
          <p:spPr bwMode="auto">
            <a:xfrm>
              <a:off x="5599113" y="5400675"/>
              <a:ext cx="454025" cy="41275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Rectangle 198"/>
            <p:cNvSpPr>
              <a:spLocks noChangeArrowheads="1"/>
            </p:cNvSpPr>
            <p:nvPr/>
          </p:nvSpPr>
          <p:spPr bwMode="auto">
            <a:xfrm>
              <a:off x="5627688" y="5264150"/>
              <a:ext cx="114300" cy="19050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Rectangle 199"/>
            <p:cNvSpPr>
              <a:spLocks noChangeArrowheads="1"/>
            </p:cNvSpPr>
            <p:nvPr/>
          </p:nvSpPr>
          <p:spPr bwMode="auto">
            <a:xfrm>
              <a:off x="5627688" y="5297488"/>
              <a:ext cx="114300" cy="17463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Rectangle 200"/>
            <p:cNvSpPr>
              <a:spLocks noChangeArrowheads="1"/>
            </p:cNvSpPr>
            <p:nvPr/>
          </p:nvSpPr>
          <p:spPr bwMode="auto">
            <a:xfrm>
              <a:off x="5627688" y="5327650"/>
              <a:ext cx="114300" cy="17463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Rectangle 201"/>
            <p:cNvSpPr>
              <a:spLocks noChangeArrowheads="1"/>
            </p:cNvSpPr>
            <p:nvPr/>
          </p:nvSpPr>
          <p:spPr bwMode="auto">
            <a:xfrm>
              <a:off x="5770563" y="5264150"/>
              <a:ext cx="112713" cy="19050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Rectangle 202"/>
            <p:cNvSpPr>
              <a:spLocks noChangeArrowheads="1"/>
            </p:cNvSpPr>
            <p:nvPr/>
          </p:nvSpPr>
          <p:spPr bwMode="auto">
            <a:xfrm>
              <a:off x="5770563" y="5297488"/>
              <a:ext cx="112713" cy="17463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Rectangle 203"/>
            <p:cNvSpPr>
              <a:spLocks noChangeArrowheads="1"/>
            </p:cNvSpPr>
            <p:nvPr/>
          </p:nvSpPr>
          <p:spPr bwMode="auto">
            <a:xfrm>
              <a:off x="5770563" y="5327650"/>
              <a:ext cx="112713" cy="17463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Rectangle 204"/>
            <p:cNvSpPr>
              <a:spLocks noChangeArrowheads="1"/>
            </p:cNvSpPr>
            <p:nvPr/>
          </p:nvSpPr>
          <p:spPr bwMode="auto">
            <a:xfrm>
              <a:off x="5770563" y="5359400"/>
              <a:ext cx="71438" cy="17463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Rectangle 206"/>
            <p:cNvSpPr>
              <a:spLocks noChangeArrowheads="1"/>
            </p:cNvSpPr>
            <p:nvPr/>
          </p:nvSpPr>
          <p:spPr bwMode="auto">
            <a:xfrm>
              <a:off x="5911850" y="5264150"/>
              <a:ext cx="114300" cy="19050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Rectangle 207"/>
            <p:cNvSpPr>
              <a:spLocks noChangeArrowheads="1"/>
            </p:cNvSpPr>
            <p:nvPr/>
          </p:nvSpPr>
          <p:spPr bwMode="auto">
            <a:xfrm>
              <a:off x="5911850" y="5297488"/>
              <a:ext cx="114300" cy="17463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Rectangle 208"/>
            <p:cNvSpPr>
              <a:spLocks noChangeArrowheads="1"/>
            </p:cNvSpPr>
            <p:nvPr/>
          </p:nvSpPr>
          <p:spPr bwMode="auto">
            <a:xfrm>
              <a:off x="5911850" y="5327650"/>
              <a:ext cx="114300" cy="17463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Rectangle 209"/>
            <p:cNvSpPr>
              <a:spLocks noChangeArrowheads="1"/>
            </p:cNvSpPr>
            <p:nvPr/>
          </p:nvSpPr>
          <p:spPr bwMode="auto">
            <a:xfrm>
              <a:off x="5911850" y="5359400"/>
              <a:ext cx="71438" cy="17463"/>
            </a:xfrm>
            <a:prstGeom prst="rect">
              <a:avLst/>
            </a:prstGeom>
            <a:solidFill>
              <a:srgbClr val="90B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Rectangle 210"/>
            <p:cNvSpPr>
              <a:spLocks noChangeArrowheads="1"/>
            </p:cNvSpPr>
            <p:nvPr/>
          </p:nvSpPr>
          <p:spPr bwMode="auto">
            <a:xfrm>
              <a:off x="5540375" y="4692650"/>
              <a:ext cx="6350" cy="1588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211"/>
            <p:cNvSpPr>
              <a:spLocks/>
            </p:cNvSpPr>
            <p:nvPr/>
          </p:nvSpPr>
          <p:spPr bwMode="auto">
            <a:xfrm>
              <a:off x="5540375" y="4651375"/>
              <a:ext cx="6350" cy="41275"/>
            </a:xfrm>
            <a:custGeom>
              <a:avLst/>
              <a:gdLst>
                <a:gd name="T0" fmla="*/ 4 w 4"/>
                <a:gd name="T1" fmla="*/ 0 h 21"/>
                <a:gd name="T2" fmla="*/ 1 w 4"/>
                <a:gd name="T3" fmla="*/ 0 h 21"/>
                <a:gd name="T4" fmla="*/ 0 w 4"/>
                <a:gd name="T5" fmla="*/ 12 h 21"/>
                <a:gd name="T6" fmla="*/ 0 w 4"/>
                <a:gd name="T7" fmla="*/ 21 h 21"/>
                <a:gd name="T8" fmla="*/ 4 w 4"/>
                <a:gd name="T9" fmla="*/ 21 h 21"/>
                <a:gd name="T10" fmla="*/ 4 w 4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1">
                  <a:moveTo>
                    <a:pt x="4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0" y="1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033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212"/>
            <p:cNvSpPr>
              <a:spLocks/>
            </p:cNvSpPr>
            <p:nvPr/>
          </p:nvSpPr>
          <p:spPr bwMode="auto">
            <a:xfrm>
              <a:off x="5540375" y="4749800"/>
              <a:ext cx="6350" cy="12700"/>
            </a:xfrm>
            <a:custGeom>
              <a:avLst/>
              <a:gdLst>
                <a:gd name="T0" fmla="*/ 4 w 4"/>
                <a:gd name="T1" fmla="*/ 0 h 6"/>
                <a:gd name="T2" fmla="*/ 0 w 4"/>
                <a:gd name="T3" fmla="*/ 0 h 6"/>
                <a:gd name="T4" fmla="*/ 0 w 4"/>
                <a:gd name="T5" fmla="*/ 6 h 6"/>
                <a:gd name="T6" fmla="*/ 4 w 4"/>
                <a:gd name="T7" fmla="*/ 1 h 6"/>
                <a:gd name="T8" fmla="*/ 4 w 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5"/>
                    <a:pt x="3" y="3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0126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Rectangle 213"/>
            <p:cNvSpPr>
              <a:spLocks noChangeArrowheads="1"/>
            </p:cNvSpPr>
            <p:nvPr/>
          </p:nvSpPr>
          <p:spPr bwMode="auto">
            <a:xfrm>
              <a:off x="5540375" y="4692650"/>
              <a:ext cx="6350" cy="57150"/>
            </a:xfrm>
            <a:prstGeom prst="rect">
              <a:avLst/>
            </a:prstGeom>
            <a:solidFill>
              <a:srgbClr val="0126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Rectangle 214"/>
            <p:cNvSpPr>
              <a:spLocks noChangeArrowheads="1"/>
            </p:cNvSpPr>
            <p:nvPr/>
          </p:nvSpPr>
          <p:spPr bwMode="auto">
            <a:xfrm>
              <a:off x="5540375" y="4692650"/>
              <a:ext cx="6350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15"/>
            <p:cNvSpPr>
              <a:spLocks/>
            </p:cNvSpPr>
            <p:nvPr/>
          </p:nvSpPr>
          <p:spPr bwMode="auto">
            <a:xfrm>
              <a:off x="5541963" y="4632325"/>
              <a:ext cx="4763" cy="19050"/>
            </a:xfrm>
            <a:custGeom>
              <a:avLst/>
              <a:gdLst>
                <a:gd name="T0" fmla="*/ 3 w 3"/>
                <a:gd name="T1" fmla="*/ 0 h 10"/>
                <a:gd name="T2" fmla="*/ 0 w 3"/>
                <a:gd name="T3" fmla="*/ 10 h 10"/>
                <a:gd name="T4" fmla="*/ 3 w 3"/>
                <a:gd name="T5" fmla="*/ 10 h 10"/>
                <a:gd name="T6" fmla="*/ 3 w 3"/>
                <a:gd name="T7" fmla="*/ 3 h 10"/>
                <a:gd name="T8" fmla="*/ 3 w 3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0">
                  <a:moveTo>
                    <a:pt x="3" y="0"/>
                  </a:moveTo>
                  <a:cubicBezTo>
                    <a:pt x="2" y="3"/>
                    <a:pt x="0" y="7"/>
                    <a:pt x="0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solidFill>
              <a:srgbClr val="5B7A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6"/>
            <p:cNvSpPr>
              <a:spLocks/>
            </p:cNvSpPr>
            <p:nvPr/>
          </p:nvSpPr>
          <p:spPr bwMode="auto">
            <a:xfrm>
              <a:off x="6105525" y="4659313"/>
              <a:ext cx="6350" cy="36513"/>
            </a:xfrm>
            <a:custGeom>
              <a:avLst/>
              <a:gdLst>
                <a:gd name="T0" fmla="*/ 2 w 3"/>
                <a:gd name="T1" fmla="*/ 0 h 19"/>
                <a:gd name="T2" fmla="*/ 0 w 3"/>
                <a:gd name="T3" fmla="*/ 0 h 19"/>
                <a:gd name="T4" fmla="*/ 0 w 3"/>
                <a:gd name="T5" fmla="*/ 19 h 19"/>
                <a:gd name="T6" fmla="*/ 3 w 3"/>
                <a:gd name="T7" fmla="*/ 19 h 19"/>
                <a:gd name="T8" fmla="*/ 3 w 3"/>
                <a:gd name="T9" fmla="*/ 8 h 19"/>
                <a:gd name="T10" fmla="*/ 2 w 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9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5"/>
                    <a:pt x="3" y="3"/>
                    <a:pt x="2" y="0"/>
                  </a:cubicBez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17"/>
            <p:cNvSpPr>
              <a:spLocks/>
            </p:cNvSpPr>
            <p:nvPr/>
          </p:nvSpPr>
          <p:spPr bwMode="auto">
            <a:xfrm>
              <a:off x="6105525" y="4637088"/>
              <a:ext cx="4763" cy="22225"/>
            </a:xfrm>
            <a:custGeom>
              <a:avLst/>
              <a:gdLst>
                <a:gd name="T0" fmla="*/ 0 w 2"/>
                <a:gd name="T1" fmla="*/ 0 h 11"/>
                <a:gd name="T2" fmla="*/ 0 w 2"/>
                <a:gd name="T3" fmla="*/ 11 h 11"/>
                <a:gd name="T4" fmla="*/ 2 w 2"/>
                <a:gd name="T5" fmla="*/ 11 h 11"/>
                <a:gd name="T6" fmla="*/ 0 w 2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1"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7"/>
                    <a:pt x="1" y="3"/>
                    <a:pt x="0" y="0"/>
                  </a:cubicBezTo>
                </a:path>
              </a:pathLst>
            </a:custGeom>
            <a:solidFill>
              <a:srgbClr val="4677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8"/>
            <p:cNvSpPr>
              <a:spLocks/>
            </p:cNvSpPr>
            <p:nvPr/>
          </p:nvSpPr>
          <p:spPr bwMode="auto">
            <a:xfrm>
              <a:off x="6105525" y="4695825"/>
              <a:ext cx="6350" cy="66675"/>
            </a:xfrm>
            <a:custGeom>
              <a:avLst/>
              <a:gdLst>
                <a:gd name="T0" fmla="*/ 3 w 3"/>
                <a:gd name="T1" fmla="*/ 0 h 34"/>
                <a:gd name="T2" fmla="*/ 0 w 3"/>
                <a:gd name="T3" fmla="*/ 0 h 34"/>
                <a:gd name="T4" fmla="*/ 0 w 3"/>
                <a:gd name="T5" fmla="*/ 31 h 34"/>
                <a:gd name="T6" fmla="*/ 3 w 3"/>
                <a:gd name="T7" fmla="*/ 34 h 34"/>
                <a:gd name="T8" fmla="*/ 3 w 3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4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2" y="33"/>
                    <a:pt x="3" y="3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4677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9"/>
            <p:cNvSpPr>
              <a:spLocks noEditPoints="1"/>
            </p:cNvSpPr>
            <p:nvPr/>
          </p:nvSpPr>
          <p:spPr bwMode="auto">
            <a:xfrm>
              <a:off x="5546725" y="4594225"/>
              <a:ext cx="558800" cy="161925"/>
            </a:xfrm>
            <a:custGeom>
              <a:avLst/>
              <a:gdLst>
                <a:gd name="T0" fmla="*/ 277 w 288"/>
                <a:gd name="T1" fmla="*/ 3 h 83"/>
                <a:gd name="T2" fmla="*/ 281 w 288"/>
                <a:gd name="T3" fmla="*/ 22 h 83"/>
                <a:gd name="T4" fmla="*/ 281 w 288"/>
                <a:gd name="T5" fmla="*/ 71 h 83"/>
                <a:gd name="T6" fmla="*/ 281 w 288"/>
                <a:gd name="T7" fmla="*/ 64 h 83"/>
                <a:gd name="T8" fmla="*/ 288 w 288"/>
                <a:gd name="T9" fmla="*/ 83 h 83"/>
                <a:gd name="T10" fmla="*/ 288 w 288"/>
                <a:gd name="T11" fmla="*/ 52 h 83"/>
                <a:gd name="T12" fmla="*/ 288 w 288"/>
                <a:gd name="T13" fmla="*/ 33 h 83"/>
                <a:gd name="T14" fmla="*/ 288 w 288"/>
                <a:gd name="T15" fmla="*/ 22 h 83"/>
                <a:gd name="T16" fmla="*/ 277 w 288"/>
                <a:gd name="T17" fmla="*/ 3 h 83"/>
                <a:gd name="T18" fmla="*/ 11 w 288"/>
                <a:gd name="T19" fmla="*/ 0 h 83"/>
                <a:gd name="T20" fmla="*/ 0 w 288"/>
                <a:gd name="T21" fmla="*/ 19 h 83"/>
                <a:gd name="T22" fmla="*/ 0 w 288"/>
                <a:gd name="T23" fmla="*/ 22 h 83"/>
                <a:gd name="T24" fmla="*/ 0 w 288"/>
                <a:gd name="T25" fmla="*/ 29 h 83"/>
                <a:gd name="T26" fmla="*/ 0 w 288"/>
                <a:gd name="T27" fmla="*/ 50 h 83"/>
                <a:gd name="T28" fmla="*/ 0 w 288"/>
                <a:gd name="T29" fmla="*/ 50 h 83"/>
                <a:gd name="T30" fmla="*/ 0 w 288"/>
                <a:gd name="T31" fmla="*/ 80 h 83"/>
                <a:gd name="T32" fmla="*/ 0 w 288"/>
                <a:gd name="T33" fmla="*/ 81 h 83"/>
                <a:gd name="T34" fmla="*/ 5 w 288"/>
                <a:gd name="T35" fmla="*/ 64 h 83"/>
                <a:gd name="T36" fmla="*/ 7 w 288"/>
                <a:gd name="T37" fmla="*/ 75 h 83"/>
                <a:gd name="T38" fmla="*/ 7 w 288"/>
                <a:gd name="T39" fmla="*/ 22 h 83"/>
                <a:gd name="T40" fmla="*/ 11 w 288"/>
                <a:gd name="T4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8" h="83">
                  <a:moveTo>
                    <a:pt x="277" y="3"/>
                  </a:moveTo>
                  <a:cubicBezTo>
                    <a:pt x="279" y="9"/>
                    <a:pt x="281" y="15"/>
                    <a:pt x="281" y="22"/>
                  </a:cubicBezTo>
                  <a:cubicBezTo>
                    <a:pt x="281" y="71"/>
                    <a:pt x="281" y="71"/>
                    <a:pt x="281" y="71"/>
                  </a:cubicBezTo>
                  <a:cubicBezTo>
                    <a:pt x="281" y="69"/>
                    <a:pt x="281" y="66"/>
                    <a:pt x="281" y="64"/>
                  </a:cubicBezTo>
                  <a:cubicBezTo>
                    <a:pt x="281" y="71"/>
                    <a:pt x="284" y="78"/>
                    <a:pt x="288" y="83"/>
                  </a:cubicBezTo>
                  <a:cubicBezTo>
                    <a:pt x="288" y="52"/>
                    <a:pt x="288" y="52"/>
                    <a:pt x="288" y="52"/>
                  </a:cubicBezTo>
                  <a:cubicBezTo>
                    <a:pt x="288" y="33"/>
                    <a:pt x="288" y="33"/>
                    <a:pt x="288" y="33"/>
                  </a:cubicBezTo>
                  <a:cubicBezTo>
                    <a:pt x="288" y="22"/>
                    <a:pt x="288" y="22"/>
                    <a:pt x="288" y="22"/>
                  </a:cubicBezTo>
                  <a:cubicBezTo>
                    <a:pt x="286" y="15"/>
                    <a:pt x="282" y="8"/>
                    <a:pt x="277" y="3"/>
                  </a:cubicBezTo>
                  <a:moveTo>
                    <a:pt x="11" y="0"/>
                  </a:moveTo>
                  <a:cubicBezTo>
                    <a:pt x="6" y="6"/>
                    <a:pt x="3" y="12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" y="77"/>
                    <a:pt x="5" y="71"/>
                    <a:pt x="5" y="64"/>
                  </a:cubicBezTo>
                  <a:cubicBezTo>
                    <a:pt x="5" y="68"/>
                    <a:pt x="6" y="71"/>
                    <a:pt x="7" y="7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14"/>
                    <a:pt x="9" y="7"/>
                    <a:pt x="11" y="0"/>
                  </a:cubicBezTo>
                </a:path>
              </a:pathLst>
            </a:custGeom>
            <a:solidFill>
              <a:srgbClr val="4677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20"/>
            <p:cNvSpPr>
              <a:spLocks/>
            </p:cNvSpPr>
            <p:nvPr/>
          </p:nvSpPr>
          <p:spPr bwMode="auto">
            <a:xfrm>
              <a:off x="5561013" y="4579938"/>
              <a:ext cx="531813" cy="195263"/>
            </a:xfrm>
            <a:custGeom>
              <a:avLst/>
              <a:gdLst>
                <a:gd name="T0" fmla="*/ 259 w 274"/>
                <a:gd name="T1" fmla="*/ 0 h 101"/>
                <a:gd name="T2" fmla="*/ 195 w 274"/>
                <a:gd name="T3" fmla="*/ 0 h 101"/>
                <a:gd name="T4" fmla="*/ 190 w 274"/>
                <a:gd name="T5" fmla="*/ 4 h 101"/>
                <a:gd name="T6" fmla="*/ 84 w 274"/>
                <a:gd name="T7" fmla="*/ 4 h 101"/>
                <a:gd name="T8" fmla="*/ 79 w 274"/>
                <a:gd name="T9" fmla="*/ 0 h 101"/>
                <a:gd name="T10" fmla="*/ 14 w 274"/>
                <a:gd name="T11" fmla="*/ 0 h 101"/>
                <a:gd name="T12" fmla="*/ 4 w 274"/>
                <a:gd name="T13" fmla="*/ 8 h 101"/>
                <a:gd name="T14" fmla="*/ 0 w 274"/>
                <a:gd name="T15" fmla="*/ 30 h 101"/>
                <a:gd name="T16" fmla="*/ 0 w 274"/>
                <a:gd name="T17" fmla="*/ 83 h 101"/>
                <a:gd name="T18" fmla="*/ 20 w 274"/>
                <a:gd name="T19" fmla="*/ 101 h 101"/>
                <a:gd name="T20" fmla="*/ 20 w 274"/>
                <a:gd name="T21" fmla="*/ 31 h 101"/>
                <a:gd name="T22" fmla="*/ 20 w 274"/>
                <a:gd name="T23" fmla="*/ 31 h 101"/>
                <a:gd name="T24" fmla="*/ 254 w 274"/>
                <a:gd name="T25" fmla="*/ 31 h 101"/>
                <a:gd name="T26" fmla="*/ 254 w 274"/>
                <a:gd name="T27" fmla="*/ 57 h 101"/>
                <a:gd name="T28" fmla="*/ 254 w 274"/>
                <a:gd name="T29" fmla="*/ 100 h 101"/>
                <a:gd name="T30" fmla="*/ 274 w 274"/>
                <a:gd name="T31" fmla="*/ 79 h 101"/>
                <a:gd name="T32" fmla="*/ 274 w 274"/>
                <a:gd name="T33" fmla="*/ 30 h 101"/>
                <a:gd name="T34" fmla="*/ 270 w 274"/>
                <a:gd name="T35" fmla="*/ 11 h 101"/>
                <a:gd name="T36" fmla="*/ 259 w 274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101">
                  <a:moveTo>
                    <a:pt x="259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4" y="2"/>
                    <a:pt x="192" y="4"/>
                    <a:pt x="190" y="4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2" y="4"/>
                    <a:pt x="80" y="2"/>
                    <a:pt x="7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2"/>
                    <a:pt x="7" y="5"/>
                    <a:pt x="4" y="8"/>
                  </a:cubicBezTo>
                  <a:cubicBezTo>
                    <a:pt x="2" y="15"/>
                    <a:pt x="0" y="22"/>
                    <a:pt x="0" y="3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3" y="92"/>
                    <a:pt x="11" y="99"/>
                    <a:pt x="20" y="10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54" y="31"/>
                    <a:pt x="254" y="31"/>
                    <a:pt x="254" y="31"/>
                  </a:cubicBezTo>
                  <a:cubicBezTo>
                    <a:pt x="254" y="57"/>
                    <a:pt x="254" y="57"/>
                    <a:pt x="254" y="57"/>
                  </a:cubicBezTo>
                  <a:cubicBezTo>
                    <a:pt x="254" y="100"/>
                    <a:pt x="254" y="100"/>
                    <a:pt x="254" y="100"/>
                  </a:cubicBezTo>
                  <a:cubicBezTo>
                    <a:pt x="264" y="98"/>
                    <a:pt x="271" y="89"/>
                    <a:pt x="274" y="79"/>
                  </a:cubicBezTo>
                  <a:cubicBezTo>
                    <a:pt x="274" y="30"/>
                    <a:pt x="274" y="30"/>
                    <a:pt x="274" y="30"/>
                  </a:cubicBezTo>
                  <a:cubicBezTo>
                    <a:pt x="274" y="23"/>
                    <a:pt x="272" y="17"/>
                    <a:pt x="270" y="11"/>
                  </a:cubicBezTo>
                  <a:cubicBezTo>
                    <a:pt x="267" y="6"/>
                    <a:pt x="263" y="3"/>
                    <a:pt x="259" y="0"/>
                  </a:cubicBezTo>
                </a:path>
              </a:pathLst>
            </a:custGeom>
            <a:solidFill>
              <a:srgbClr val="013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1"/>
            <p:cNvSpPr>
              <a:spLocks/>
            </p:cNvSpPr>
            <p:nvPr/>
          </p:nvSpPr>
          <p:spPr bwMode="auto">
            <a:xfrm>
              <a:off x="5599113" y="4640263"/>
              <a:ext cx="454025" cy="134938"/>
            </a:xfrm>
            <a:custGeom>
              <a:avLst/>
              <a:gdLst>
                <a:gd name="T0" fmla="*/ 0 w 234"/>
                <a:gd name="T1" fmla="*/ 0 h 70"/>
                <a:gd name="T2" fmla="*/ 0 w 234"/>
                <a:gd name="T3" fmla="*/ 0 h 70"/>
                <a:gd name="T4" fmla="*/ 0 w 234"/>
                <a:gd name="T5" fmla="*/ 70 h 70"/>
                <a:gd name="T6" fmla="*/ 6 w 234"/>
                <a:gd name="T7" fmla="*/ 70 h 70"/>
                <a:gd name="T8" fmla="*/ 33 w 234"/>
                <a:gd name="T9" fmla="*/ 41 h 70"/>
                <a:gd name="T10" fmla="*/ 55 w 234"/>
                <a:gd name="T11" fmla="*/ 70 h 70"/>
                <a:gd name="T12" fmla="*/ 55 w 234"/>
                <a:gd name="T13" fmla="*/ 42 h 70"/>
                <a:gd name="T14" fmla="*/ 89 w 234"/>
                <a:gd name="T15" fmla="*/ 42 h 70"/>
                <a:gd name="T16" fmla="*/ 89 w 234"/>
                <a:gd name="T17" fmla="*/ 41 h 70"/>
                <a:gd name="T18" fmla="*/ 89 w 234"/>
                <a:gd name="T19" fmla="*/ 42 h 70"/>
                <a:gd name="T20" fmla="*/ 144 w 234"/>
                <a:gd name="T21" fmla="*/ 42 h 70"/>
                <a:gd name="T22" fmla="*/ 144 w 234"/>
                <a:gd name="T23" fmla="*/ 41 h 70"/>
                <a:gd name="T24" fmla="*/ 144 w 234"/>
                <a:gd name="T25" fmla="*/ 42 h 70"/>
                <a:gd name="T26" fmla="*/ 179 w 234"/>
                <a:gd name="T27" fmla="*/ 42 h 70"/>
                <a:gd name="T28" fmla="*/ 179 w 234"/>
                <a:gd name="T29" fmla="*/ 69 h 70"/>
                <a:gd name="T30" fmla="*/ 199 w 234"/>
                <a:gd name="T31" fmla="*/ 41 h 70"/>
                <a:gd name="T32" fmla="*/ 227 w 234"/>
                <a:gd name="T33" fmla="*/ 70 h 70"/>
                <a:gd name="T34" fmla="*/ 234 w 234"/>
                <a:gd name="T35" fmla="*/ 69 h 70"/>
                <a:gd name="T36" fmla="*/ 234 w 234"/>
                <a:gd name="T37" fmla="*/ 26 h 70"/>
                <a:gd name="T38" fmla="*/ 0 w 234"/>
                <a:gd name="T39" fmla="*/ 26 h 70"/>
                <a:gd name="T40" fmla="*/ 0 w 234"/>
                <a:gd name="T4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4" h="7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2" y="70"/>
                    <a:pt x="4" y="70"/>
                    <a:pt x="6" y="70"/>
                  </a:cubicBezTo>
                  <a:cubicBezTo>
                    <a:pt x="21" y="70"/>
                    <a:pt x="33" y="57"/>
                    <a:pt x="33" y="41"/>
                  </a:cubicBezTo>
                  <a:cubicBezTo>
                    <a:pt x="33" y="55"/>
                    <a:pt x="43" y="67"/>
                    <a:pt x="55" y="70"/>
                  </a:cubicBezTo>
                  <a:cubicBezTo>
                    <a:pt x="55" y="42"/>
                    <a:pt x="55" y="42"/>
                    <a:pt x="55" y="42"/>
                  </a:cubicBezTo>
                  <a:cubicBezTo>
                    <a:pt x="89" y="42"/>
                    <a:pt x="89" y="42"/>
                    <a:pt x="89" y="42"/>
                  </a:cubicBezTo>
                  <a:cubicBezTo>
                    <a:pt x="89" y="42"/>
                    <a:pt x="89" y="41"/>
                    <a:pt x="89" y="41"/>
                  </a:cubicBezTo>
                  <a:cubicBezTo>
                    <a:pt x="89" y="41"/>
                    <a:pt x="89" y="42"/>
                    <a:pt x="89" y="42"/>
                  </a:cubicBezTo>
                  <a:cubicBezTo>
                    <a:pt x="144" y="42"/>
                    <a:pt x="144" y="42"/>
                    <a:pt x="144" y="42"/>
                  </a:cubicBezTo>
                  <a:cubicBezTo>
                    <a:pt x="144" y="42"/>
                    <a:pt x="144" y="41"/>
                    <a:pt x="144" y="41"/>
                  </a:cubicBezTo>
                  <a:cubicBezTo>
                    <a:pt x="144" y="41"/>
                    <a:pt x="144" y="42"/>
                    <a:pt x="144" y="42"/>
                  </a:cubicBezTo>
                  <a:cubicBezTo>
                    <a:pt x="179" y="42"/>
                    <a:pt x="179" y="42"/>
                    <a:pt x="179" y="42"/>
                  </a:cubicBezTo>
                  <a:cubicBezTo>
                    <a:pt x="179" y="69"/>
                    <a:pt x="179" y="69"/>
                    <a:pt x="179" y="69"/>
                  </a:cubicBezTo>
                  <a:cubicBezTo>
                    <a:pt x="191" y="66"/>
                    <a:pt x="199" y="54"/>
                    <a:pt x="199" y="41"/>
                  </a:cubicBezTo>
                  <a:cubicBezTo>
                    <a:pt x="199" y="57"/>
                    <a:pt x="211" y="70"/>
                    <a:pt x="227" y="70"/>
                  </a:cubicBezTo>
                  <a:cubicBezTo>
                    <a:pt x="229" y="70"/>
                    <a:pt x="232" y="70"/>
                    <a:pt x="234" y="69"/>
                  </a:cubicBezTo>
                  <a:cubicBezTo>
                    <a:pt x="234" y="26"/>
                    <a:pt x="234" y="26"/>
                    <a:pt x="234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22"/>
            <p:cNvSpPr>
              <a:spLocks/>
            </p:cNvSpPr>
            <p:nvPr/>
          </p:nvSpPr>
          <p:spPr bwMode="auto">
            <a:xfrm>
              <a:off x="5715000" y="4579938"/>
              <a:ext cx="223838" cy="7938"/>
            </a:xfrm>
            <a:custGeom>
              <a:avLst/>
              <a:gdLst>
                <a:gd name="T0" fmla="*/ 116 w 116"/>
                <a:gd name="T1" fmla="*/ 0 h 4"/>
                <a:gd name="T2" fmla="*/ 0 w 116"/>
                <a:gd name="T3" fmla="*/ 0 h 4"/>
                <a:gd name="T4" fmla="*/ 5 w 116"/>
                <a:gd name="T5" fmla="*/ 4 h 4"/>
                <a:gd name="T6" fmla="*/ 111 w 116"/>
                <a:gd name="T7" fmla="*/ 4 h 4"/>
                <a:gd name="T8" fmla="*/ 116 w 11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4">
                  <a:moveTo>
                    <a:pt x="11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3" y="4"/>
                    <a:pt x="5" y="4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13" y="4"/>
                    <a:pt x="115" y="2"/>
                    <a:pt x="116" y="0"/>
                  </a:cubicBezTo>
                </a:path>
              </a:pathLst>
            </a:custGeom>
            <a:solidFill>
              <a:srgbClr val="4677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23"/>
            <p:cNvSpPr>
              <a:spLocks/>
            </p:cNvSpPr>
            <p:nvPr/>
          </p:nvSpPr>
          <p:spPr bwMode="auto">
            <a:xfrm>
              <a:off x="5599113" y="4640263"/>
              <a:ext cx="454025" cy="49213"/>
            </a:xfrm>
            <a:custGeom>
              <a:avLst/>
              <a:gdLst>
                <a:gd name="T0" fmla="*/ 286 w 286"/>
                <a:gd name="T1" fmla="*/ 0 h 31"/>
                <a:gd name="T2" fmla="*/ 0 w 286"/>
                <a:gd name="T3" fmla="*/ 0 h 31"/>
                <a:gd name="T4" fmla="*/ 0 w 286"/>
                <a:gd name="T5" fmla="*/ 0 h 31"/>
                <a:gd name="T6" fmla="*/ 0 w 286"/>
                <a:gd name="T7" fmla="*/ 31 h 31"/>
                <a:gd name="T8" fmla="*/ 286 w 286"/>
                <a:gd name="T9" fmla="*/ 31 h 31"/>
                <a:gd name="T10" fmla="*/ 286 w 286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31">
                  <a:moveTo>
                    <a:pt x="28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1"/>
                  </a:lnTo>
                  <a:lnTo>
                    <a:pt x="286" y="3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7396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24"/>
            <p:cNvSpPr>
              <a:spLocks/>
            </p:cNvSpPr>
            <p:nvPr/>
          </p:nvSpPr>
          <p:spPr bwMode="auto">
            <a:xfrm>
              <a:off x="5599113" y="4640263"/>
              <a:ext cx="454025" cy="49213"/>
            </a:xfrm>
            <a:custGeom>
              <a:avLst/>
              <a:gdLst>
                <a:gd name="T0" fmla="*/ 286 w 286"/>
                <a:gd name="T1" fmla="*/ 0 h 31"/>
                <a:gd name="T2" fmla="*/ 0 w 286"/>
                <a:gd name="T3" fmla="*/ 0 h 31"/>
                <a:gd name="T4" fmla="*/ 0 w 286"/>
                <a:gd name="T5" fmla="*/ 0 h 31"/>
                <a:gd name="T6" fmla="*/ 0 w 286"/>
                <a:gd name="T7" fmla="*/ 31 h 31"/>
                <a:gd name="T8" fmla="*/ 286 w 286"/>
                <a:gd name="T9" fmla="*/ 31 h 31"/>
                <a:gd name="T10" fmla="*/ 286 w 286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31">
                  <a:moveTo>
                    <a:pt x="28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1"/>
                  </a:lnTo>
                  <a:lnTo>
                    <a:pt x="286" y="31"/>
                  </a:lnTo>
                  <a:lnTo>
                    <a:pt x="28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25"/>
            <p:cNvSpPr>
              <a:spLocks noEditPoints="1"/>
            </p:cNvSpPr>
            <p:nvPr/>
          </p:nvSpPr>
          <p:spPr bwMode="auto">
            <a:xfrm>
              <a:off x="5707063" y="4721225"/>
              <a:ext cx="239713" cy="53975"/>
            </a:xfrm>
            <a:custGeom>
              <a:avLst/>
              <a:gdLst>
                <a:gd name="T0" fmla="*/ 34 w 124"/>
                <a:gd name="T1" fmla="*/ 0 h 28"/>
                <a:gd name="T2" fmla="*/ 0 w 124"/>
                <a:gd name="T3" fmla="*/ 0 h 28"/>
                <a:gd name="T4" fmla="*/ 0 w 124"/>
                <a:gd name="T5" fmla="*/ 28 h 28"/>
                <a:gd name="T6" fmla="*/ 6 w 124"/>
                <a:gd name="T7" fmla="*/ 28 h 28"/>
                <a:gd name="T8" fmla="*/ 34 w 124"/>
                <a:gd name="T9" fmla="*/ 0 h 28"/>
                <a:gd name="T10" fmla="*/ 89 w 124"/>
                <a:gd name="T11" fmla="*/ 0 h 28"/>
                <a:gd name="T12" fmla="*/ 34 w 124"/>
                <a:gd name="T13" fmla="*/ 0 h 28"/>
                <a:gd name="T14" fmla="*/ 61 w 124"/>
                <a:gd name="T15" fmla="*/ 28 h 28"/>
                <a:gd name="T16" fmla="*/ 89 w 124"/>
                <a:gd name="T17" fmla="*/ 0 h 28"/>
                <a:gd name="T18" fmla="*/ 124 w 124"/>
                <a:gd name="T19" fmla="*/ 0 h 28"/>
                <a:gd name="T20" fmla="*/ 89 w 124"/>
                <a:gd name="T21" fmla="*/ 0 h 28"/>
                <a:gd name="T22" fmla="*/ 117 w 124"/>
                <a:gd name="T23" fmla="*/ 28 h 28"/>
                <a:gd name="T24" fmla="*/ 124 w 124"/>
                <a:gd name="T25" fmla="*/ 27 h 28"/>
                <a:gd name="T26" fmla="*/ 124 w 124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4" h="28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" y="28"/>
                    <a:pt x="4" y="28"/>
                    <a:pt x="6" y="28"/>
                  </a:cubicBezTo>
                  <a:cubicBezTo>
                    <a:pt x="21" y="28"/>
                    <a:pt x="33" y="16"/>
                    <a:pt x="34" y="0"/>
                  </a:cubicBezTo>
                  <a:moveTo>
                    <a:pt x="89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16"/>
                    <a:pt x="46" y="28"/>
                    <a:pt x="61" y="28"/>
                  </a:cubicBezTo>
                  <a:cubicBezTo>
                    <a:pt x="76" y="28"/>
                    <a:pt x="89" y="16"/>
                    <a:pt x="89" y="0"/>
                  </a:cubicBezTo>
                  <a:moveTo>
                    <a:pt x="124" y="0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89" y="16"/>
                    <a:pt x="101" y="28"/>
                    <a:pt x="117" y="28"/>
                  </a:cubicBezTo>
                  <a:cubicBezTo>
                    <a:pt x="119" y="28"/>
                    <a:pt x="122" y="28"/>
                    <a:pt x="124" y="27"/>
                  </a:cubicBezTo>
                  <a:cubicBezTo>
                    <a:pt x="124" y="0"/>
                    <a:pt x="124" y="0"/>
                    <a:pt x="124" y="0"/>
                  </a:cubicBezTo>
                </a:path>
              </a:pathLst>
            </a:custGeom>
            <a:solidFill>
              <a:srgbClr val="4677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Rectangle 226"/>
            <p:cNvSpPr>
              <a:spLocks noChangeArrowheads="1"/>
            </p:cNvSpPr>
            <p:nvPr/>
          </p:nvSpPr>
          <p:spPr bwMode="auto">
            <a:xfrm>
              <a:off x="5540375" y="4510088"/>
              <a:ext cx="571500" cy="698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27"/>
            <p:cNvSpPr>
              <a:spLocks/>
            </p:cNvSpPr>
            <p:nvPr/>
          </p:nvSpPr>
          <p:spPr bwMode="auto">
            <a:xfrm>
              <a:off x="5449888" y="4579938"/>
              <a:ext cx="750888" cy="74613"/>
            </a:xfrm>
            <a:custGeom>
              <a:avLst/>
              <a:gdLst>
                <a:gd name="T0" fmla="*/ 0 w 473"/>
                <a:gd name="T1" fmla="*/ 47 h 47"/>
                <a:gd name="T2" fmla="*/ 473 w 473"/>
                <a:gd name="T3" fmla="*/ 47 h 47"/>
                <a:gd name="T4" fmla="*/ 417 w 473"/>
                <a:gd name="T5" fmla="*/ 0 h 47"/>
                <a:gd name="T6" fmla="*/ 57 w 473"/>
                <a:gd name="T7" fmla="*/ 0 h 47"/>
                <a:gd name="T8" fmla="*/ 0 w 473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3" h="47">
                  <a:moveTo>
                    <a:pt x="0" y="47"/>
                  </a:moveTo>
                  <a:lnTo>
                    <a:pt x="473" y="47"/>
                  </a:lnTo>
                  <a:lnTo>
                    <a:pt x="417" y="0"/>
                  </a:lnTo>
                  <a:lnTo>
                    <a:pt x="57" y="0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A9D18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8"/>
            <p:cNvSpPr>
              <a:spLocks/>
            </p:cNvSpPr>
            <p:nvPr/>
          </p:nvSpPr>
          <p:spPr bwMode="auto">
            <a:xfrm>
              <a:off x="6030913" y="4579938"/>
              <a:ext cx="169863" cy="74613"/>
            </a:xfrm>
            <a:custGeom>
              <a:avLst/>
              <a:gdLst>
                <a:gd name="T0" fmla="*/ 107 w 107"/>
                <a:gd name="T1" fmla="*/ 47 h 47"/>
                <a:gd name="T2" fmla="*/ 39 w 107"/>
                <a:gd name="T3" fmla="*/ 47 h 47"/>
                <a:gd name="T4" fmla="*/ 0 w 107"/>
                <a:gd name="T5" fmla="*/ 0 h 47"/>
                <a:gd name="T6" fmla="*/ 51 w 107"/>
                <a:gd name="T7" fmla="*/ 0 h 47"/>
                <a:gd name="T8" fmla="*/ 107 w 107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47">
                  <a:moveTo>
                    <a:pt x="107" y="47"/>
                  </a:moveTo>
                  <a:lnTo>
                    <a:pt x="39" y="47"/>
                  </a:lnTo>
                  <a:lnTo>
                    <a:pt x="0" y="0"/>
                  </a:lnTo>
                  <a:lnTo>
                    <a:pt x="51" y="0"/>
                  </a:lnTo>
                  <a:lnTo>
                    <a:pt x="107" y="47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9"/>
            <p:cNvSpPr>
              <a:spLocks/>
            </p:cNvSpPr>
            <p:nvPr/>
          </p:nvSpPr>
          <p:spPr bwMode="auto">
            <a:xfrm>
              <a:off x="5938838" y="4579938"/>
              <a:ext cx="144463" cy="74613"/>
            </a:xfrm>
            <a:custGeom>
              <a:avLst/>
              <a:gdLst>
                <a:gd name="T0" fmla="*/ 24 w 91"/>
                <a:gd name="T1" fmla="*/ 47 h 47"/>
                <a:gd name="T2" fmla="*/ 91 w 91"/>
                <a:gd name="T3" fmla="*/ 47 h 47"/>
                <a:gd name="T4" fmla="*/ 52 w 91"/>
                <a:gd name="T5" fmla="*/ 0 h 47"/>
                <a:gd name="T6" fmla="*/ 0 w 91"/>
                <a:gd name="T7" fmla="*/ 0 h 47"/>
                <a:gd name="T8" fmla="*/ 24 w 91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47">
                  <a:moveTo>
                    <a:pt x="24" y="47"/>
                  </a:moveTo>
                  <a:lnTo>
                    <a:pt x="91" y="47"/>
                  </a:lnTo>
                  <a:lnTo>
                    <a:pt x="52" y="0"/>
                  </a:lnTo>
                  <a:lnTo>
                    <a:pt x="0" y="0"/>
                  </a:lnTo>
                  <a:lnTo>
                    <a:pt x="24" y="4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30"/>
            <p:cNvSpPr>
              <a:spLocks/>
            </p:cNvSpPr>
            <p:nvPr/>
          </p:nvSpPr>
          <p:spPr bwMode="auto">
            <a:xfrm>
              <a:off x="5865813" y="4579938"/>
              <a:ext cx="120650" cy="74613"/>
            </a:xfrm>
            <a:custGeom>
              <a:avLst/>
              <a:gdLst>
                <a:gd name="T0" fmla="*/ 76 w 76"/>
                <a:gd name="T1" fmla="*/ 47 h 47"/>
                <a:gd name="T2" fmla="*/ 8 w 76"/>
                <a:gd name="T3" fmla="*/ 47 h 47"/>
                <a:gd name="T4" fmla="*/ 0 w 76"/>
                <a:gd name="T5" fmla="*/ 0 h 47"/>
                <a:gd name="T6" fmla="*/ 52 w 76"/>
                <a:gd name="T7" fmla="*/ 0 h 47"/>
                <a:gd name="T8" fmla="*/ 76 w 76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47">
                  <a:moveTo>
                    <a:pt x="76" y="47"/>
                  </a:moveTo>
                  <a:lnTo>
                    <a:pt x="8" y="47"/>
                  </a:lnTo>
                  <a:lnTo>
                    <a:pt x="0" y="0"/>
                  </a:lnTo>
                  <a:lnTo>
                    <a:pt x="52" y="0"/>
                  </a:lnTo>
                  <a:lnTo>
                    <a:pt x="76" y="47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31"/>
            <p:cNvSpPr>
              <a:spLocks/>
            </p:cNvSpPr>
            <p:nvPr/>
          </p:nvSpPr>
          <p:spPr bwMode="auto">
            <a:xfrm>
              <a:off x="5772150" y="4579938"/>
              <a:ext cx="106363" cy="74613"/>
            </a:xfrm>
            <a:custGeom>
              <a:avLst/>
              <a:gdLst>
                <a:gd name="T0" fmla="*/ 0 w 67"/>
                <a:gd name="T1" fmla="*/ 47 h 47"/>
                <a:gd name="T2" fmla="*/ 67 w 67"/>
                <a:gd name="T3" fmla="*/ 47 h 47"/>
                <a:gd name="T4" fmla="*/ 59 w 67"/>
                <a:gd name="T5" fmla="*/ 0 h 47"/>
                <a:gd name="T6" fmla="*/ 7 w 67"/>
                <a:gd name="T7" fmla="*/ 0 h 47"/>
                <a:gd name="T8" fmla="*/ 0 w 67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47">
                  <a:moveTo>
                    <a:pt x="0" y="47"/>
                  </a:moveTo>
                  <a:lnTo>
                    <a:pt x="67" y="47"/>
                  </a:lnTo>
                  <a:lnTo>
                    <a:pt x="59" y="0"/>
                  </a:lnTo>
                  <a:lnTo>
                    <a:pt x="7" y="0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32"/>
            <p:cNvSpPr>
              <a:spLocks/>
            </p:cNvSpPr>
            <p:nvPr/>
          </p:nvSpPr>
          <p:spPr bwMode="auto">
            <a:xfrm>
              <a:off x="5664200" y="4579938"/>
              <a:ext cx="119063" cy="74613"/>
            </a:xfrm>
            <a:custGeom>
              <a:avLst/>
              <a:gdLst>
                <a:gd name="T0" fmla="*/ 68 w 75"/>
                <a:gd name="T1" fmla="*/ 47 h 47"/>
                <a:gd name="T2" fmla="*/ 0 w 75"/>
                <a:gd name="T3" fmla="*/ 47 h 47"/>
                <a:gd name="T4" fmla="*/ 24 w 75"/>
                <a:gd name="T5" fmla="*/ 0 h 47"/>
                <a:gd name="T6" fmla="*/ 75 w 75"/>
                <a:gd name="T7" fmla="*/ 0 h 47"/>
                <a:gd name="T8" fmla="*/ 68 w 75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7">
                  <a:moveTo>
                    <a:pt x="68" y="47"/>
                  </a:moveTo>
                  <a:lnTo>
                    <a:pt x="0" y="47"/>
                  </a:lnTo>
                  <a:lnTo>
                    <a:pt x="24" y="0"/>
                  </a:lnTo>
                  <a:lnTo>
                    <a:pt x="75" y="0"/>
                  </a:lnTo>
                  <a:lnTo>
                    <a:pt x="68" y="47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33"/>
            <p:cNvSpPr>
              <a:spLocks/>
            </p:cNvSpPr>
            <p:nvPr/>
          </p:nvSpPr>
          <p:spPr bwMode="auto">
            <a:xfrm>
              <a:off x="5557838" y="4579938"/>
              <a:ext cx="144463" cy="74613"/>
            </a:xfrm>
            <a:custGeom>
              <a:avLst/>
              <a:gdLst>
                <a:gd name="T0" fmla="*/ 0 w 91"/>
                <a:gd name="T1" fmla="*/ 47 h 47"/>
                <a:gd name="T2" fmla="*/ 67 w 91"/>
                <a:gd name="T3" fmla="*/ 47 h 47"/>
                <a:gd name="T4" fmla="*/ 91 w 91"/>
                <a:gd name="T5" fmla="*/ 0 h 47"/>
                <a:gd name="T6" fmla="*/ 40 w 91"/>
                <a:gd name="T7" fmla="*/ 0 h 47"/>
                <a:gd name="T8" fmla="*/ 0 w 91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47">
                  <a:moveTo>
                    <a:pt x="0" y="47"/>
                  </a:moveTo>
                  <a:lnTo>
                    <a:pt x="67" y="47"/>
                  </a:lnTo>
                  <a:lnTo>
                    <a:pt x="91" y="0"/>
                  </a:lnTo>
                  <a:lnTo>
                    <a:pt x="40" y="0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34"/>
            <p:cNvSpPr>
              <a:spLocks/>
            </p:cNvSpPr>
            <p:nvPr/>
          </p:nvSpPr>
          <p:spPr bwMode="auto">
            <a:xfrm>
              <a:off x="5449888" y="4579938"/>
              <a:ext cx="171450" cy="74613"/>
            </a:xfrm>
            <a:custGeom>
              <a:avLst/>
              <a:gdLst>
                <a:gd name="T0" fmla="*/ 68 w 108"/>
                <a:gd name="T1" fmla="*/ 47 h 47"/>
                <a:gd name="T2" fmla="*/ 0 w 108"/>
                <a:gd name="T3" fmla="*/ 47 h 47"/>
                <a:gd name="T4" fmla="*/ 57 w 108"/>
                <a:gd name="T5" fmla="*/ 0 h 47"/>
                <a:gd name="T6" fmla="*/ 108 w 108"/>
                <a:gd name="T7" fmla="*/ 0 h 47"/>
                <a:gd name="T8" fmla="*/ 68 w 108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47">
                  <a:moveTo>
                    <a:pt x="68" y="47"/>
                  </a:moveTo>
                  <a:lnTo>
                    <a:pt x="0" y="47"/>
                  </a:lnTo>
                  <a:lnTo>
                    <a:pt x="57" y="0"/>
                  </a:lnTo>
                  <a:lnTo>
                    <a:pt x="108" y="0"/>
                  </a:lnTo>
                  <a:lnTo>
                    <a:pt x="68" y="47"/>
                  </a:lnTo>
                  <a:close/>
                </a:path>
              </a:pathLst>
            </a:custGeom>
            <a:solidFill>
              <a:srgbClr val="FFD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35"/>
            <p:cNvSpPr>
              <a:spLocks/>
            </p:cNvSpPr>
            <p:nvPr/>
          </p:nvSpPr>
          <p:spPr bwMode="auto">
            <a:xfrm>
              <a:off x="5449888" y="4654550"/>
              <a:ext cx="107950" cy="57150"/>
            </a:xfrm>
            <a:custGeom>
              <a:avLst/>
              <a:gdLst>
                <a:gd name="T0" fmla="*/ 55 w 55"/>
                <a:gd name="T1" fmla="*/ 0 h 29"/>
                <a:gd name="T2" fmla="*/ 28 w 55"/>
                <a:gd name="T3" fmla="*/ 29 h 29"/>
                <a:gd name="T4" fmla="*/ 0 w 55"/>
                <a:gd name="T5" fmla="*/ 0 h 29"/>
                <a:gd name="T6" fmla="*/ 55 w 55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29">
                  <a:moveTo>
                    <a:pt x="55" y="0"/>
                  </a:moveTo>
                  <a:cubicBezTo>
                    <a:pt x="55" y="16"/>
                    <a:pt x="43" y="29"/>
                    <a:pt x="28" y="29"/>
                  </a:cubicBezTo>
                  <a:cubicBezTo>
                    <a:pt x="12" y="29"/>
                    <a:pt x="0" y="16"/>
                    <a:pt x="0" y="0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DDA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36"/>
            <p:cNvSpPr>
              <a:spLocks/>
            </p:cNvSpPr>
            <p:nvPr/>
          </p:nvSpPr>
          <p:spPr bwMode="auto">
            <a:xfrm>
              <a:off x="5664200" y="4654550"/>
              <a:ext cx="107950" cy="57150"/>
            </a:xfrm>
            <a:custGeom>
              <a:avLst/>
              <a:gdLst>
                <a:gd name="T0" fmla="*/ 56 w 56"/>
                <a:gd name="T1" fmla="*/ 0 h 29"/>
                <a:gd name="T2" fmla="*/ 28 w 56"/>
                <a:gd name="T3" fmla="*/ 29 h 29"/>
                <a:gd name="T4" fmla="*/ 0 w 56"/>
                <a:gd name="T5" fmla="*/ 0 h 29"/>
                <a:gd name="T6" fmla="*/ 56 w 5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29">
                  <a:moveTo>
                    <a:pt x="56" y="0"/>
                  </a:moveTo>
                  <a:cubicBezTo>
                    <a:pt x="56" y="16"/>
                    <a:pt x="43" y="29"/>
                    <a:pt x="28" y="29"/>
                  </a:cubicBezTo>
                  <a:cubicBezTo>
                    <a:pt x="13" y="29"/>
                    <a:pt x="0" y="16"/>
                    <a:pt x="0" y="0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DDA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37"/>
            <p:cNvSpPr>
              <a:spLocks/>
            </p:cNvSpPr>
            <p:nvPr/>
          </p:nvSpPr>
          <p:spPr bwMode="auto">
            <a:xfrm>
              <a:off x="5557838" y="4654550"/>
              <a:ext cx="106363" cy="57150"/>
            </a:xfrm>
            <a:custGeom>
              <a:avLst/>
              <a:gdLst>
                <a:gd name="T0" fmla="*/ 0 w 55"/>
                <a:gd name="T1" fmla="*/ 0 h 29"/>
                <a:gd name="T2" fmla="*/ 28 w 55"/>
                <a:gd name="T3" fmla="*/ 29 h 29"/>
                <a:gd name="T4" fmla="*/ 55 w 55"/>
                <a:gd name="T5" fmla="*/ 0 h 29"/>
                <a:gd name="T6" fmla="*/ 0 w 55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29">
                  <a:moveTo>
                    <a:pt x="0" y="0"/>
                  </a:moveTo>
                  <a:cubicBezTo>
                    <a:pt x="0" y="16"/>
                    <a:pt x="13" y="29"/>
                    <a:pt x="28" y="29"/>
                  </a:cubicBezTo>
                  <a:cubicBezTo>
                    <a:pt x="43" y="29"/>
                    <a:pt x="55" y="16"/>
                    <a:pt x="5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8"/>
            <p:cNvSpPr>
              <a:spLocks/>
            </p:cNvSpPr>
            <p:nvPr/>
          </p:nvSpPr>
          <p:spPr bwMode="auto">
            <a:xfrm>
              <a:off x="5878513" y="4654550"/>
              <a:ext cx="107950" cy="57150"/>
            </a:xfrm>
            <a:custGeom>
              <a:avLst/>
              <a:gdLst>
                <a:gd name="T0" fmla="*/ 55 w 55"/>
                <a:gd name="T1" fmla="*/ 0 h 29"/>
                <a:gd name="T2" fmla="*/ 28 w 55"/>
                <a:gd name="T3" fmla="*/ 29 h 29"/>
                <a:gd name="T4" fmla="*/ 0 w 55"/>
                <a:gd name="T5" fmla="*/ 0 h 29"/>
                <a:gd name="T6" fmla="*/ 55 w 55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29">
                  <a:moveTo>
                    <a:pt x="55" y="0"/>
                  </a:moveTo>
                  <a:cubicBezTo>
                    <a:pt x="55" y="16"/>
                    <a:pt x="43" y="29"/>
                    <a:pt x="28" y="29"/>
                  </a:cubicBezTo>
                  <a:cubicBezTo>
                    <a:pt x="12" y="29"/>
                    <a:pt x="0" y="16"/>
                    <a:pt x="0" y="0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DDA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9"/>
            <p:cNvSpPr>
              <a:spLocks/>
            </p:cNvSpPr>
            <p:nvPr/>
          </p:nvSpPr>
          <p:spPr bwMode="auto">
            <a:xfrm>
              <a:off x="5772150" y="4654550"/>
              <a:ext cx="106363" cy="57150"/>
            </a:xfrm>
            <a:custGeom>
              <a:avLst/>
              <a:gdLst>
                <a:gd name="T0" fmla="*/ 0 w 55"/>
                <a:gd name="T1" fmla="*/ 0 h 29"/>
                <a:gd name="T2" fmla="*/ 27 w 55"/>
                <a:gd name="T3" fmla="*/ 29 h 29"/>
                <a:gd name="T4" fmla="*/ 55 w 55"/>
                <a:gd name="T5" fmla="*/ 0 h 29"/>
                <a:gd name="T6" fmla="*/ 0 w 55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29">
                  <a:moveTo>
                    <a:pt x="0" y="0"/>
                  </a:moveTo>
                  <a:cubicBezTo>
                    <a:pt x="0" y="16"/>
                    <a:pt x="12" y="29"/>
                    <a:pt x="27" y="29"/>
                  </a:cubicBezTo>
                  <a:cubicBezTo>
                    <a:pt x="43" y="29"/>
                    <a:pt x="55" y="16"/>
                    <a:pt x="5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40"/>
            <p:cNvSpPr>
              <a:spLocks/>
            </p:cNvSpPr>
            <p:nvPr/>
          </p:nvSpPr>
          <p:spPr bwMode="auto">
            <a:xfrm>
              <a:off x="6092825" y="4654550"/>
              <a:ext cx="107950" cy="57150"/>
            </a:xfrm>
            <a:custGeom>
              <a:avLst/>
              <a:gdLst>
                <a:gd name="T0" fmla="*/ 56 w 56"/>
                <a:gd name="T1" fmla="*/ 0 h 29"/>
                <a:gd name="T2" fmla="*/ 28 w 56"/>
                <a:gd name="T3" fmla="*/ 29 h 29"/>
                <a:gd name="T4" fmla="*/ 0 w 56"/>
                <a:gd name="T5" fmla="*/ 0 h 29"/>
                <a:gd name="T6" fmla="*/ 56 w 5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29">
                  <a:moveTo>
                    <a:pt x="56" y="0"/>
                  </a:moveTo>
                  <a:cubicBezTo>
                    <a:pt x="56" y="16"/>
                    <a:pt x="43" y="29"/>
                    <a:pt x="28" y="29"/>
                  </a:cubicBezTo>
                  <a:cubicBezTo>
                    <a:pt x="13" y="29"/>
                    <a:pt x="0" y="16"/>
                    <a:pt x="0" y="0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DDA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41"/>
            <p:cNvSpPr>
              <a:spLocks/>
            </p:cNvSpPr>
            <p:nvPr/>
          </p:nvSpPr>
          <p:spPr bwMode="auto">
            <a:xfrm>
              <a:off x="5986463" y="4654550"/>
              <a:ext cx="106363" cy="57150"/>
            </a:xfrm>
            <a:custGeom>
              <a:avLst/>
              <a:gdLst>
                <a:gd name="T0" fmla="*/ 0 w 55"/>
                <a:gd name="T1" fmla="*/ 0 h 29"/>
                <a:gd name="T2" fmla="*/ 28 w 55"/>
                <a:gd name="T3" fmla="*/ 29 h 29"/>
                <a:gd name="T4" fmla="*/ 55 w 55"/>
                <a:gd name="T5" fmla="*/ 0 h 29"/>
                <a:gd name="T6" fmla="*/ 0 w 55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29">
                  <a:moveTo>
                    <a:pt x="0" y="0"/>
                  </a:moveTo>
                  <a:cubicBezTo>
                    <a:pt x="0" y="16"/>
                    <a:pt x="12" y="29"/>
                    <a:pt x="28" y="29"/>
                  </a:cubicBezTo>
                  <a:cubicBezTo>
                    <a:pt x="43" y="29"/>
                    <a:pt x="55" y="16"/>
                    <a:pt x="5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矩形 255"/>
            <p:cNvSpPr/>
            <p:nvPr/>
          </p:nvSpPr>
          <p:spPr>
            <a:xfrm>
              <a:off x="3588816" y="3260362"/>
              <a:ext cx="18806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</a:rPr>
                <a:t>Amazon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57" name="矩形 256"/>
            <p:cNvSpPr/>
            <p:nvPr/>
          </p:nvSpPr>
          <p:spPr>
            <a:xfrm>
              <a:off x="5960367" y="4246265"/>
              <a:ext cx="92845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Amazon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59" name="矩形 258"/>
            <p:cNvSpPr/>
            <p:nvPr/>
          </p:nvSpPr>
          <p:spPr>
            <a:xfrm>
              <a:off x="5575087" y="4876801"/>
              <a:ext cx="503664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00" b="1" dirty="0">
                  <a:solidFill>
                    <a:schemeClr val="bg1"/>
                  </a:solidFill>
                </a:rPr>
                <a:t>Amazon</a:t>
              </a:r>
              <a:endParaRPr lang="zh-CN" altLang="en-US" sz="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79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6050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电子商务服务</a:t>
            </a:r>
            <a:r>
              <a:rPr lang="en-US" altLang="zh-CN" sz="2400" b="1" dirty="0">
                <a:solidFill>
                  <a:schemeClr val="accent6"/>
                </a:solidFill>
              </a:rPr>
              <a:t>DevPay</a:t>
            </a:r>
            <a:r>
              <a:rPr lang="zh-CN" altLang="en-US" sz="2400" b="1" dirty="0">
                <a:solidFill>
                  <a:schemeClr val="accent6"/>
                </a:solidFill>
              </a:rPr>
              <a:t>、</a:t>
            </a:r>
            <a:r>
              <a:rPr lang="en-US" altLang="zh-CN" sz="2400" b="1" dirty="0">
                <a:solidFill>
                  <a:schemeClr val="accent6"/>
                </a:solidFill>
              </a:rPr>
              <a:t>FPS</a:t>
            </a:r>
            <a:r>
              <a:rPr lang="zh-CN" altLang="en-US" sz="2400" b="1" dirty="0">
                <a:solidFill>
                  <a:schemeClr val="accent6"/>
                </a:solidFill>
              </a:rPr>
              <a:t>和</a:t>
            </a:r>
            <a:r>
              <a:rPr lang="en-US" altLang="zh-CN" sz="2400" b="1" dirty="0">
                <a:solidFill>
                  <a:schemeClr val="accent6"/>
                </a:solidFill>
              </a:rPr>
              <a:t>Simple Pay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52309" y="1425019"/>
            <a:ext cx="8239381" cy="4589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DevPay</a:t>
            </a:r>
            <a:r>
              <a:rPr lang="zh-CN" altLang="en-US" dirty="0">
                <a:solidFill>
                  <a:schemeClr val="bg1"/>
                </a:solidFill>
              </a:rPr>
              <a:t>是</a:t>
            </a:r>
            <a:r>
              <a:rPr lang="en-US" altLang="zh-CN" dirty="0">
                <a:solidFill>
                  <a:schemeClr val="bg1"/>
                </a:solidFill>
              </a:rPr>
              <a:t>Amazon</a:t>
            </a:r>
            <a:r>
              <a:rPr lang="zh-CN" altLang="en-US" dirty="0">
                <a:solidFill>
                  <a:schemeClr val="bg1"/>
                </a:solidFill>
              </a:rPr>
              <a:t>推出的主要针对开发者的软件销售及账户管理平台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298322" y="3529257"/>
            <a:ext cx="3127050" cy="2598290"/>
            <a:chOff x="298322" y="3624507"/>
            <a:chExt cx="3127050" cy="2598290"/>
          </a:xfrm>
        </p:grpSpPr>
        <p:grpSp>
          <p:nvGrpSpPr>
            <p:cNvPr id="18" name="组合 17"/>
            <p:cNvGrpSpPr/>
            <p:nvPr/>
          </p:nvGrpSpPr>
          <p:grpSpPr>
            <a:xfrm>
              <a:off x="298322" y="3624507"/>
              <a:ext cx="3127050" cy="2598290"/>
              <a:chOff x="667656" y="1514267"/>
              <a:chExt cx="5544457" cy="4606932"/>
            </a:xfrm>
          </p:grpSpPr>
          <p:sp>
            <p:nvSpPr>
              <p:cNvPr id="10" name="Freeform 5"/>
              <p:cNvSpPr>
                <a:spLocks noEditPoints="1"/>
              </p:cNvSpPr>
              <p:nvPr/>
            </p:nvSpPr>
            <p:spPr bwMode="auto">
              <a:xfrm>
                <a:off x="2155912" y="5245152"/>
                <a:ext cx="874767" cy="876047"/>
              </a:xfrm>
              <a:custGeom>
                <a:avLst/>
                <a:gdLst>
                  <a:gd name="T0" fmla="*/ 192 w 289"/>
                  <a:gd name="T1" fmla="*/ 144 h 289"/>
                  <a:gd name="T2" fmla="*/ 145 w 289"/>
                  <a:gd name="T3" fmla="*/ 191 h 289"/>
                  <a:gd name="T4" fmla="*/ 98 w 289"/>
                  <a:gd name="T5" fmla="*/ 144 h 289"/>
                  <a:gd name="T6" fmla="*/ 145 w 289"/>
                  <a:gd name="T7" fmla="*/ 97 h 289"/>
                  <a:gd name="T8" fmla="*/ 178 w 289"/>
                  <a:gd name="T9" fmla="*/ 111 h 289"/>
                  <a:gd name="T10" fmla="*/ 192 w 289"/>
                  <a:gd name="T11" fmla="*/ 144 h 289"/>
                  <a:gd name="T12" fmla="*/ 145 w 289"/>
                  <a:gd name="T13" fmla="*/ 0 h 289"/>
                  <a:gd name="T14" fmla="*/ 42 w 289"/>
                  <a:gd name="T15" fmla="*/ 42 h 289"/>
                  <a:gd name="T16" fmla="*/ 0 w 289"/>
                  <a:gd name="T17" fmla="*/ 144 h 289"/>
                  <a:gd name="T18" fmla="*/ 145 w 289"/>
                  <a:gd name="T19" fmla="*/ 289 h 289"/>
                  <a:gd name="T20" fmla="*/ 289 w 289"/>
                  <a:gd name="T21" fmla="*/ 144 h 289"/>
                  <a:gd name="T22" fmla="*/ 247 w 289"/>
                  <a:gd name="T23" fmla="*/ 42 h 289"/>
                  <a:gd name="T24" fmla="*/ 145 w 289"/>
                  <a:gd name="T25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9" h="289">
                    <a:moveTo>
                      <a:pt x="192" y="144"/>
                    </a:moveTo>
                    <a:cubicBezTo>
                      <a:pt x="192" y="170"/>
                      <a:pt x="171" y="191"/>
                      <a:pt x="145" y="191"/>
                    </a:cubicBezTo>
                    <a:cubicBezTo>
                      <a:pt x="119" y="191"/>
                      <a:pt x="98" y="170"/>
                      <a:pt x="98" y="144"/>
                    </a:cubicBezTo>
                    <a:cubicBezTo>
                      <a:pt x="98" y="118"/>
                      <a:pt x="119" y="97"/>
                      <a:pt x="145" y="97"/>
                    </a:cubicBezTo>
                    <a:cubicBezTo>
                      <a:pt x="157" y="97"/>
                      <a:pt x="169" y="102"/>
                      <a:pt x="178" y="111"/>
                    </a:cubicBezTo>
                    <a:cubicBezTo>
                      <a:pt x="187" y="120"/>
                      <a:pt x="192" y="132"/>
                      <a:pt x="192" y="144"/>
                    </a:cubicBezTo>
                    <a:close/>
                    <a:moveTo>
                      <a:pt x="145" y="0"/>
                    </a:moveTo>
                    <a:cubicBezTo>
                      <a:pt x="106" y="0"/>
                      <a:pt x="70" y="15"/>
                      <a:pt x="42" y="42"/>
                    </a:cubicBezTo>
                    <a:cubicBezTo>
                      <a:pt x="15" y="69"/>
                      <a:pt x="0" y="106"/>
                      <a:pt x="0" y="144"/>
                    </a:cubicBezTo>
                    <a:cubicBezTo>
                      <a:pt x="0" y="224"/>
                      <a:pt x="65" y="289"/>
                      <a:pt x="145" y="289"/>
                    </a:cubicBezTo>
                    <a:cubicBezTo>
                      <a:pt x="224" y="289"/>
                      <a:pt x="289" y="224"/>
                      <a:pt x="289" y="144"/>
                    </a:cubicBezTo>
                    <a:cubicBezTo>
                      <a:pt x="289" y="106"/>
                      <a:pt x="274" y="69"/>
                      <a:pt x="247" y="42"/>
                    </a:cubicBezTo>
                    <a:cubicBezTo>
                      <a:pt x="219" y="15"/>
                      <a:pt x="183" y="0"/>
                      <a:pt x="145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Freeform 6"/>
              <p:cNvSpPr>
                <a:spLocks noEditPoints="1"/>
              </p:cNvSpPr>
              <p:nvPr/>
            </p:nvSpPr>
            <p:spPr bwMode="auto">
              <a:xfrm>
                <a:off x="4616272" y="5245152"/>
                <a:ext cx="874767" cy="876047"/>
              </a:xfrm>
              <a:custGeom>
                <a:avLst/>
                <a:gdLst>
                  <a:gd name="T0" fmla="*/ 192 w 289"/>
                  <a:gd name="T1" fmla="*/ 144 h 289"/>
                  <a:gd name="T2" fmla="*/ 145 w 289"/>
                  <a:gd name="T3" fmla="*/ 191 h 289"/>
                  <a:gd name="T4" fmla="*/ 98 w 289"/>
                  <a:gd name="T5" fmla="*/ 144 h 289"/>
                  <a:gd name="T6" fmla="*/ 145 w 289"/>
                  <a:gd name="T7" fmla="*/ 97 h 289"/>
                  <a:gd name="T8" fmla="*/ 178 w 289"/>
                  <a:gd name="T9" fmla="*/ 111 h 289"/>
                  <a:gd name="T10" fmla="*/ 192 w 289"/>
                  <a:gd name="T11" fmla="*/ 144 h 289"/>
                  <a:gd name="T12" fmla="*/ 145 w 289"/>
                  <a:gd name="T13" fmla="*/ 0 h 289"/>
                  <a:gd name="T14" fmla="*/ 43 w 289"/>
                  <a:gd name="T15" fmla="*/ 42 h 289"/>
                  <a:gd name="T16" fmla="*/ 0 w 289"/>
                  <a:gd name="T17" fmla="*/ 144 h 289"/>
                  <a:gd name="T18" fmla="*/ 145 w 289"/>
                  <a:gd name="T19" fmla="*/ 289 h 289"/>
                  <a:gd name="T20" fmla="*/ 289 w 289"/>
                  <a:gd name="T21" fmla="*/ 144 h 289"/>
                  <a:gd name="T22" fmla="*/ 247 w 289"/>
                  <a:gd name="T23" fmla="*/ 42 h 289"/>
                  <a:gd name="T24" fmla="*/ 145 w 289"/>
                  <a:gd name="T25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9" h="289">
                    <a:moveTo>
                      <a:pt x="192" y="144"/>
                    </a:moveTo>
                    <a:cubicBezTo>
                      <a:pt x="192" y="170"/>
                      <a:pt x="171" y="191"/>
                      <a:pt x="145" y="191"/>
                    </a:cubicBezTo>
                    <a:cubicBezTo>
                      <a:pt x="119" y="191"/>
                      <a:pt x="98" y="170"/>
                      <a:pt x="98" y="144"/>
                    </a:cubicBezTo>
                    <a:cubicBezTo>
                      <a:pt x="98" y="118"/>
                      <a:pt x="119" y="97"/>
                      <a:pt x="145" y="97"/>
                    </a:cubicBezTo>
                    <a:cubicBezTo>
                      <a:pt x="157" y="97"/>
                      <a:pt x="169" y="102"/>
                      <a:pt x="178" y="111"/>
                    </a:cubicBezTo>
                    <a:cubicBezTo>
                      <a:pt x="187" y="120"/>
                      <a:pt x="192" y="132"/>
                      <a:pt x="192" y="144"/>
                    </a:cubicBezTo>
                    <a:close/>
                    <a:moveTo>
                      <a:pt x="145" y="0"/>
                    </a:moveTo>
                    <a:cubicBezTo>
                      <a:pt x="106" y="0"/>
                      <a:pt x="70" y="15"/>
                      <a:pt x="43" y="42"/>
                    </a:cubicBezTo>
                    <a:cubicBezTo>
                      <a:pt x="15" y="69"/>
                      <a:pt x="0" y="106"/>
                      <a:pt x="0" y="144"/>
                    </a:cubicBezTo>
                    <a:cubicBezTo>
                      <a:pt x="0" y="224"/>
                      <a:pt x="65" y="289"/>
                      <a:pt x="145" y="289"/>
                    </a:cubicBezTo>
                    <a:cubicBezTo>
                      <a:pt x="224" y="289"/>
                      <a:pt x="289" y="224"/>
                      <a:pt x="289" y="144"/>
                    </a:cubicBezTo>
                    <a:cubicBezTo>
                      <a:pt x="289" y="106"/>
                      <a:pt x="274" y="69"/>
                      <a:pt x="247" y="42"/>
                    </a:cubicBezTo>
                    <a:cubicBezTo>
                      <a:pt x="219" y="15"/>
                      <a:pt x="183" y="0"/>
                      <a:pt x="145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auto">
              <a:xfrm>
                <a:off x="667656" y="1514267"/>
                <a:ext cx="4920721" cy="3930686"/>
              </a:xfrm>
              <a:custGeom>
                <a:avLst/>
                <a:gdLst>
                  <a:gd name="T0" fmla="*/ 1607 w 1624"/>
                  <a:gd name="T1" fmla="*/ 1200 h 1297"/>
                  <a:gd name="T2" fmla="*/ 533 w 1624"/>
                  <a:gd name="T3" fmla="*/ 1200 h 1297"/>
                  <a:gd name="T4" fmla="*/ 526 w 1624"/>
                  <a:gd name="T5" fmla="*/ 1186 h 1297"/>
                  <a:gd name="T6" fmla="*/ 621 w 1624"/>
                  <a:gd name="T7" fmla="*/ 1053 h 1297"/>
                  <a:gd name="T8" fmla="*/ 626 w 1624"/>
                  <a:gd name="T9" fmla="*/ 1022 h 1297"/>
                  <a:gd name="T10" fmla="*/ 342 w 1624"/>
                  <a:gd name="T11" fmla="*/ 67 h 1297"/>
                  <a:gd name="T12" fmla="*/ 320 w 1624"/>
                  <a:gd name="T13" fmla="*/ 48 h 1297"/>
                  <a:gd name="T14" fmla="*/ 31 w 1624"/>
                  <a:gd name="T15" fmla="*/ 2 h 1297"/>
                  <a:gd name="T16" fmla="*/ 12 w 1624"/>
                  <a:gd name="T17" fmla="*/ 16 h 1297"/>
                  <a:gd name="T18" fmla="*/ 2 w 1624"/>
                  <a:gd name="T19" fmla="*/ 78 h 1297"/>
                  <a:gd name="T20" fmla="*/ 16 w 1624"/>
                  <a:gd name="T21" fmla="*/ 98 h 1297"/>
                  <a:gd name="T22" fmla="*/ 244 w 1624"/>
                  <a:gd name="T23" fmla="*/ 135 h 1297"/>
                  <a:gd name="T24" fmla="*/ 266 w 1624"/>
                  <a:gd name="T25" fmla="*/ 154 h 1297"/>
                  <a:gd name="T26" fmla="*/ 519 w 1624"/>
                  <a:gd name="T27" fmla="*/ 1004 h 1297"/>
                  <a:gd name="T28" fmla="*/ 513 w 1624"/>
                  <a:gd name="T29" fmla="*/ 1035 h 1297"/>
                  <a:gd name="T30" fmla="*/ 392 w 1624"/>
                  <a:gd name="T31" fmla="*/ 1206 h 1297"/>
                  <a:gd name="T32" fmla="*/ 390 w 1624"/>
                  <a:gd name="T33" fmla="*/ 1236 h 1297"/>
                  <a:gd name="T34" fmla="*/ 413 w 1624"/>
                  <a:gd name="T35" fmla="*/ 1282 h 1297"/>
                  <a:gd name="T36" fmla="*/ 439 w 1624"/>
                  <a:gd name="T37" fmla="*/ 1297 h 1297"/>
                  <a:gd name="T38" fmla="*/ 497 w 1624"/>
                  <a:gd name="T39" fmla="*/ 1297 h 1297"/>
                  <a:gd name="T40" fmla="*/ 523 w 1624"/>
                  <a:gd name="T41" fmla="*/ 1263 h 1297"/>
                  <a:gd name="T42" fmla="*/ 636 w 1624"/>
                  <a:gd name="T43" fmla="*/ 1216 h 1297"/>
                  <a:gd name="T44" fmla="*/ 748 w 1624"/>
                  <a:gd name="T45" fmla="*/ 1263 h 1297"/>
                  <a:gd name="T46" fmla="*/ 774 w 1624"/>
                  <a:gd name="T47" fmla="*/ 1297 h 1297"/>
                  <a:gd name="T48" fmla="*/ 1309 w 1624"/>
                  <a:gd name="T49" fmla="*/ 1297 h 1297"/>
                  <a:gd name="T50" fmla="*/ 1335 w 1624"/>
                  <a:gd name="T51" fmla="*/ 1263 h 1297"/>
                  <a:gd name="T52" fmla="*/ 1448 w 1624"/>
                  <a:gd name="T53" fmla="*/ 1216 h 1297"/>
                  <a:gd name="T54" fmla="*/ 1560 w 1624"/>
                  <a:gd name="T55" fmla="*/ 1263 h 1297"/>
                  <a:gd name="T56" fmla="*/ 1586 w 1624"/>
                  <a:gd name="T57" fmla="*/ 1297 h 1297"/>
                  <a:gd name="T58" fmla="*/ 1607 w 1624"/>
                  <a:gd name="T59" fmla="*/ 1297 h 1297"/>
                  <a:gd name="T60" fmla="*/ 1624 w 1624"/>
                  <a:gd name="T61" fmla="*/ 1280 h 1297"/>
                  <a:gd name="T62" fmla="*/ 1624 w 1624"/>
                  <a:gd name="T63" fmla="*/ 1217 h 1297"/>
                  <a:gd name="T64" fmla="*/ 1607 w 1624"/>
                  <a:gd name="T65" fmla="*/ 1200 h 1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24" h="1297">
                    <a:moveTo>
                      <a:pt x="1607" y="1200"/>
                    </a:moveTo>
                    <a:cubicBezTo>
                      <a:pt x="533" y="1200"/>
                      <a:pt x="533" y="1200"/>
                      <a:pt x="533" y="1200"/>
                    </a:cubicBezTo>
                    <a:cubicBezTo>
                      <a:pt x="524" y="1200"/>
                      <a:pt x="520" y="1193"/>
                      <a:pt x="526" y="1186"/>
                    </a:cubicBezTo>
                    <a:cubicBezTo>
                      <a:pt x="621" y="1053"/>
                      <a:pt x="621" y="1053"/>
                      <a:pt x="621" y="1053"/>
                    </a:cubicBezTo>
                    <a:cubicBezTo>
                      <a:pt x="626" y="1045"/>
                      <a:pt x="628" y="1032"/>
                      <a:pt x="626" y="1022"/>
                    </a:cubicBezTo>
                    <a:cubicBezTo>
                      <a:pt x="342" y="67"/>
                      <a:pt x="342" y="67"/>
                      <a:pt x="342" y="67"/>
                    </a:cubicBezTo>
                    <a:cubicBezTo>
                      <a:pt x="339" y="58"/>
                      <a:pt x="329" y="50"/>
                      <a:pt x="320" y="48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22" y="0"/>
                      <a:pt x="13" y="6"/>
                      <a:pt x="12" y="16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0" y="87"/>
                      <a:pt x="6" y="96"/>
                      <a:pt x="16" y="98"/>
                    </a:cubicBezTo>
                    <a:cubicBezTo>
                      <a:pt x="244" y="135"/>
                      <a:pt x="244" y="135"/>
                      <a:pt x="244" y="135"/>
                    </a:cubicBezTo>
                    <a:cubicBezTo>
                      <a:pt x="253" y="136"/>
                      <a:pt x="263" y="145"/>
                      <a:pt x="266" y="154"/>
                    </a:cubicBezTo>
                    <a:cubicBezTo>
                      <a:pt x="519" y="1004"/>
                      <a:pt x="519" y="1004"/>
                      <a:pt x="519" y="1004"/>
                    </a:cubicBezTo>
                    <a:cubicBezTo>
                      <a:pt x="521" y="1014"/>
                      <a:pt x="519" y="1028"/>
                      <a:pt x="513" y="1035"/>
                    </a:cubicBezTo>
                    <a:cubicBezTo>
                      <a:pt x="392" y="1206"/>
                      <a:pt x="392" y="1206"/>
                      <a:pt x="392" y="1206"/>
                    </a:cubicBezTo>
                    <a:cubicBezTo>
                      <a:pt x="386" y="1214"/>
                      <a:pt x="385" y="1227"/>
                      <a:pt x="390" y="1236"/>
                    </a:cubicBezTo>
                    <a:cubicBezTo>
                      <a:pt x="413" y="1282"/>
                      <a:pt x="413" y="1282"/>
                      <a:pt x="413" y="1282"/>
                    </a:cubicBezTo>
                    <a:cubicBezTo>
                      <a:pt x="418" y="1290"/>
                      <a:pt x="429" y="1297"/>
                      <a:pt x="439" y="1297"/>
                    </a:cubicBezTo>
                    <a:cubicBezTo>
                      <a:pt x="497" y="1297"/>
                      <a:pt x="497" y="1297"/>
                      <a:pt x="497" y="1297"/>
                    </a:cubicBezTo>
                    <a:cubicBezTo>
                      <a:pt x="504" y="1285"/>
                      <a:pt x="513" y="1273"/>
                      <a:pt x="523" y="1263"/>
                    </a:cubicBezTo>
                    <a:cubicBezTo>
                      <a:pt x="553" y="1233"/>
                      <a:pt x="593" y="1216"/>
                      <a:pt x="636" y="1216"/>
                    </a:cubicBezTo>
                    <a:cubicBezTo>
                      <a:pt x="678" y="1216"/>
                      <a:pt x="718" y="1233"/>
                      <a:pt x="748" y="1263"/>
                    </a:cubicBezTo>
                    <a:cubicBezTo>
                      <a:pt x="758" y="1273"/>
                      <a:pt x="767" y="1285"/>
                      <a:pt x="774" y="1297"/>
                    </a:cubicBezTo>
                    <a:cubicBezTo>
                      <a:pt x="1309" y="1297"/>
                      <a:pt x="1309" y="1297"/>
                      <a:pt x="1309" y="1297"/>
                    </a:cubicBezTo>
                    <a:cubicBezTo>
                      <a:pt x="1316" y="1285"/>
                      <a:pt x="1325" y="1273"/>
                      <a:pt x="1335" y="1263"/>
                    </a:cubicBezTo>
                    <a:cubicBezTo>
                      <a:pt x="1365" y="1233"/>
                      <a:pt x="1405" y="1216"/>
                      <a:pt x="1448" y="1216"/>
                    </a:cubicBezTo>
                    <a:cubicBezTo>
                      <a:pt x="1490" y="1216"/>
                      <a:pt x="1530" y="1233"/>
                      <a:pt x="1560" y="1263"/>
                    </a:cubicBezTo>
                    <a:cubicBezTo>
                      <a:pt x="1570" y="1273"/>
                      <a:pt x="1579" y="1285"/>
                      <a:pt x="1586" y="1297"/>
                    </a:cubicBezTo>
                    <a:cubicBezTo>
                      <a:pt x="1607" y="1297"/>
                      <a:pt x="1607" y="1297"/>
                      <a:pt x="1607" y="1297"/>
                    </a:cubicBezTo>
                    <a:cubicBezTo>
                      <a:pt x="1616" y="1297"/>
                      <a:pt x="1624" y="1289"/>
                      <a:pt x="1624" y="1280"/>
                    </a:cubicBezTo>
                    <a:cubicBezTo>
                      <a:pt x="1624" y="1217"/>
                      <a:pt x="1624" y="1217"/>
                      <a:pt x="1624" y="1217"/>
                    </a:cubicBezTo>
                    <a:cubicBezTo>
                      <a:pt x="1624" y="1207"/>
                      <a:pt x="1616" y="1200"/>
                      <a:pt x="1607" y="120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auto">
              <a:xfrm>
                <a:off x="2204581" y="3909308"/>
                <a:ext cx="3611774" cy="760778"/>
              </a:xfrm>
              <a:custGeom>
                <a:avLst/>
                <a:gdLst>
                  <a:gd name="T0" fmla="*/ 71 w 1192"/>
                  <a:gd name="T1" fmla="*/ 235 h 251"/>
                  <a:gd name="T2" fmla="*/ 93 w 1192"/>
                  <a:gd name="T3" fmla="*/ 250 h 251"/>
                  <a:gd name="T4" fmla="*/ 1133 w 1192"/>
                  <a:gd name="T5" fmla="*/ 196 h 251"/>
                  <a:gd name="T6" fmla="*/ 1154 w 1192"/>
                  <a:gd name="T7" fmla="*/ 178 h 251"/>
                  <a:gd name="T8" fmla="*/ 1192 w 1192"/>
                  <a:gd name="T9" fmla="*/ 0 h 251"/>
                  <a:gd name="T10" fmla="*/ 0 w 1192"/>
                  <a:gd name="T11" fmla="*/ 0 h 251"/>
                  <a:gd name="T12" fmla="*/ 71 w 1192"/>
                  <a:gd name="T13" fmla="*/ 235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92" h="251">
                    <a:moveTo>
                      <a:pt x="71" y="235"/>
                    </a:moveTo>
                    <a:cubicBezTo>
                      <a:pt x="73" y="244"/>
                      <a:pt x="83" y="251"/>
                      <a:pt x="93" y="250"/>
                    </a:cubicBezTo>
                    <a:cubicBezTo>
                      <a:pt x="1133" y="196"/>
                      <a:pt x="1133" y="196"/>
                      <a:pt x="1133" y="196"/>
                    </a:cubicBezTo>
                    <a:cubicBezTo>
                      <a:pt x="1143" y="195"/>
                      <a:pt x="1152" y="187"/>
                      <a:pt x="1154" y="178"/>
                    </a:cubicBezTo>
                    <a:cubicBezTo>
                      <a:pt x="1192" y="0"/>
                      <a:pt x="1192" y="0"/>
                      <a:pt x="119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71" y="2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9"/>
              <p:cNvSpPr>
                <a:spLocks/>
              </p:cNvSpPr>
              <p:nvPr/>
            </p:nvSpPr>
            <p:spPr bwMode="auto">
              <a:xfrm>
                <a:off x="2016307" y="3275326"/>
                <a:ext cx="3933247" cy="633982"/>
              </a:xfrm>
              <a:custGeom>
                <a:avLst/>
                <a:gdLst>
                  <a:gd name="T0" fmla="*/ 0 w 3071"/>
                  <a:gd name="T1" fmla="*/ 0 h 495"/>
                  <a:gd name="T2" fmla="*/ 147 w 3071"/>
                  <a:gd name="T3" fmla="*/ 495 h 495"/>
                  <a:gd name="T4" fmla="*/ 2967 w 3071"/>
                  <a:gd name="T5" fmla="*/ 495 h 495"/>
                  <a:gd name="T6" fmla="*/ 3071 w 3071"/>
                  <a:gd name="T7" fmla="*/ 0 h 495"/>
                  <a:gd name="T8" fmla="*/ 0 w 3071"/>
                  <a:gd name="T9" fmla="*/ 0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71" h="495">
                    <a:moveTo>
                      <a:pt x="0" y="0"/>
                    </a:moveTo>
                    <a:lnTo>
                      <a:pt x="147" y="495"/>
                    </a:lnTo>
                    <a:lnTo>
                      <a:pt x="2967" y="495"/>
                    </a:lnTo>
                    <a:lnTo>
                      <a:pt x="30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" name="Freeform 10"/>
              <p:cNvSpPr>
                <a:spLocks/>
              </p:cNvSpPr>
              <p:nvPr/>
            </p:nvSpPr>
            <p:spPr bwMode="auto">
              <a:xfrm>
                <a:off x="1643603" y="2008645"/>
                <a:ext cx="4568510" cy="1266683"/>
              </a:xfrm>
              <a:custGeom>
                <a:avLst/>
                <a:gdLst>
                  <a:gd name="T0" fmla="*/ 1492 w 1508"/>
                  <a:gd name="T1" fmla="*/ 0 h 418"/>
                  <a:gd name="T2" fmla="*/ 15 w 1508"/>
                  <a:gd name="T3" fmla="*/ 0 h 418"/>
                  <a:gd name="T4" fmla="*/ 2 w 1508"/>
                  <a:gd name="T5" fmla="*/ 17 h 418"/>
                  <a:gd name="T6" fmla="*/ 60 w 1508"/>
                  <a:gd name="T7" fmla="*/ 209 h 418"/>
                  <a:gd name="T8" fmla="*/ 123 w 1508"/>
                  <a:gd name="T9" fmla="*/ 418 h 418"/>
                  <a:gd name="T10" fmla="*/ 1421 w 1508"/>
                  <a:gd name="T11" fmla="*/ 418 h 418"/>
                  <a:gd name="T12" fmla="*/ 1465 w 1508"/>
                  <a:gd name="T13" fmla="*/ 209 h 418"/>
                  <a:gd name="T14" fmla="*/ 1506 w 1508"/>
                  <a:gd name="T15" fmla="*/ 17 h 418"/>
                  <a:gd name="T16" fmla="*/ 1492 w 1508"/>
                  <a:gd name="T17" fmla="*/ 0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8" h="418">
                    <a:moveTo>
                      <a:pt x="1492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0"/>
                      <a:pt x="0" y="7"/>
                      <a:pt x="2" y="17"/>
                    </a:cubicBezTo>
                    <a:cubicBezTo>
                      <a:pt x="60" y="209"/>
                      <a:pt x="60" y="209"/>
                      <a:pt x="60" y="209"/>
                    </a:cubicBezTo>
                    <a:cubicBezTo>
                      <a:pt x="123" y="418"/>
                      <a:pt x="123" y="418"/>
                      <a:pt x="123" y="418"/>
                    </a:cubicBezTo>
                    <a:cubicBezTo>
                      <a:pt x="1421" y="418"/>
                      <a:pt x="1421" y="418"/>
                      <a:pt x="1421" y="418"/>
                    </a:cubicBezTo>
                    <a:cubicBezTo>
                      <a:pt x="1465" y="209"/>
                      <a:pt x="1465" y="209"/>
                      <a:pt x="1465" y="209"/>
                    </a:cubicBezTo>
                    <a:cubicBezTo>
                      <a:pt x="1506" y="17"/>
                      <a:pt x="1506" y="17"/>
                      <a:pt x="1506" y="17"/>
                    </a:cubicBezTo>
                    <a:cubicBezTo>
                      <a:pt x="1508" y="7"/>
                      <a:pt x="1502" y="0"/>
                      <a:pt x="1492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1183916" y="3937009"/>
              <a:ext cx="19062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</a:rPr>
                <a:t>DevPay</a:t>
              </a:r>
              <a:endParaRPr lang="zh-CN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3760536" y="2136119"/>
            <a:ext cx="49311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ts val="27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开发者将自己开发的</a:t>
            </a:r>
            <a:r>
              <a:rPr lang="zh-CN" altLang="en-US" b="1" dirty="0">
                <a:solidFill>
                  <a:schemeClr val="accent6"/>
                </a:solidFill>
              </a:rPr>
              <a:t>付费</a:t>
            </a:r>
            <a:r>
              <a:rPr lang="en-US" altLang="zh-CN" b="1" dirty="0">
                <a:solidFill>
                  <a:schemeClr val="accent6"/>
                </a:solidFill>
              </a:rPr>
              <a:t>AMI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和</a:t>
            </a:r>
            <a:r>
              <a:rPr lang="zh-CN" altLang="en-US" b="1" dirty="0">
                <a:solidFill>
                  <a:schemeClr val="accent6"/>
                </a:solidFill>
              </a:rPr>
              <a:t>基于</a:t>
            </a:r>
            <a:r>
              <a:rPr lang="en-US" altLang="zh-CN" b="1" dirty="0">
                <a:solidFill>
                  <a:schemeClr val="accent6"/>
                </a:solidFill>
              </a:rPr>
              <a:t>S3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的相关产品通过</a:t>
            </a:r>
            <a:r>
              <a:rPr lang="en-US" altLang="zh-CN" b="1" dirty="0">
                <a:solidFill>
                  <a:schemeClr val="accent6"/>
                </a:solidFill>
              </a:rPr>
              <a:t>DevPay</a:t>
            </a:r>
            <a:r>
              <a:rPr lang="zh-CN" altLang="en-US" b="1" dirty="0">
                <a:solidFill>
                  <a:schemeClr val="accent6"/>
                </a:solidFill>
              </a:rPr>
              <a:t>平台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进行发布，用户则通过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DevPay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浏览包括</a:t>
            </a:r>
            <a:r>
              <a:rPr lang="zh-CN" altLang="en-US" b="1" dirty="0">
                <a:solidFill>
                  <a:schemeClr val="accent6"/>
                </a:solidFill>
              </a:rPr>
              <a:t>软件功能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和</a:t>
            </a:r>
            <a:r>
              <a:rPr lang="zh-CN" altLang="en-US" b="1" dirty="0">
                <a:solidFill>
                  <a:schemeClr val="accent6"/>
                </a:solidFill>
              </a:rPr>
              <a:t>价格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在内的相关信息，并通过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DevPay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进行</a:t>
            </a:r>
            <a:r>
              <a:rPr lang="zh-CN" altLang="en-US" b="1" dirty="0">
                <a:solidFill>
                  <a:schemeClr val="accent6"/>
                </a:solidFill>
              </a:rPr>
              <a:t>购买并支付</a:t>
            </a:r>
            <a:r>
              <a:rPr lang="zh-CN" altLang="en-US" b="1" dirty="0" smtClean="0">
                <a:solidFill>
                  <a:schemeClr val="accent6"/>
                </a:solidFill>
              </a:rPr>
              <a:t>费用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</a:p>
        </p:txBody>
      </p:sp>
      <p:sp>
        <p:nvSpPr>
          <p:cNvPr id="22" name="矩形 21"/>
          <p:cNvSpPr/>
          <p:nvPr/>
        </p:nvSpPr>
        <p:spPr>
          <a:xfrm>
            <a:off x="3760536" y="3838048"/>
            <a:ext cx="4931154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ts val="27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开发者通过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DevPay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提供的</a:t>
            </a:r>
            <a:r>
              <a:rPr lang="zh-CN" altLang="en-US" b="1" dirty="0">
                <a:solidFill>
                  <a:schemeClr val="accent6"/>
                </a:solidFill>
              </a:rPr>
              <a:t>账户管理功能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对自己的账户及产品进行管理，可以进行诸如查看使用产品的</a:t>
            </a:r>
            <a:r>
              <a:rPr lang="zh-CN" altLang="en-US" b="1" dirty="0">
                <a:solidFill>
                  <a:schemeClr val="accent6"/>
                </a:solidFill>
              </a:rPr>
              <a:t>用户情况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zh-CN" altLang="en-US" b="1" dirty="0">
                <a:solidFill>
                  <a:schemeClr val="accent6"/>
                </a:solidFill>
              </a:rPr>
              <a:t>修改产品价格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等操作。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Amazon Payments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属于第三方支付平台，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DevPay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中的所有的交易都通过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Payments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完成</a:t>
            </a:r>
          </a:p>
        </p:txBody>
      </p:sp>
    </p:spTree>
    <p:extLst>
      <p:ext uri="{BB962C8B-B14F-4D97-AF65-F5344CB8AC3E}">
        <p14:creationId xmlns:p14="http://schemas.microsoft.com/office/powerpoint/2010/main" val="417258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6050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电子商务服务</a:t>
            </a:r>
            <a:r>
              <a:rPr lang="en-US" altLang="zh-CN" sz="2400" b="1" dirty="0">
                <a:solidFill>
                  <a:schemeClr val="accent6"/>
                </a:solidFill>
              </a:rPr>
              <a:t>DevPay</a:t>
            </a:r>
            <a:r>
              <a:rPr lang="zh-CN" altLang="en-US" sz="2400" b="1" dirty="0">
                <a:solidFill>
                  <a:schemeClr val="accent6"/>
                </a:solidFill>
              </a:rPr>
              <a:t>、</a:t>
            </a:r>
            <a:r>
              <a:rPr lang="en-US" altLang="zh-CN" sz="2400" b="1" dirty="0">
                <a:solidFill>
                  <a:schemeClr val="accent6"/>
                </a:solidFill>
              </a:rPr>
              <a:t>FPS</a:t>
            </a:r>
            <a:r>
              <a:rPr lang="zh-CN" altLang="en-US" sz="2400" b="1" dirty="0">
                <a:solidFill>
                  <a:schemeClr val="accent6"/>
                </a:solidFill>
              </a:rPr>
              <a:t>和</a:t>
            </a:r>
            <a:r>
              <a:rPr lang="en-US" altLang="zh-CN" sz="2400" b="1" dirty="0">
                <a:solidFill>
                  <a:schemeClr val="accent6"/>
                </a:solidFill>
              </a:rPr>
              <a:t>Simple Pay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414259" y="1451644"/>
            <a:ext cx="3599142" cy="4414112"/>
            <a:chOff x="660399" y="1451644"/>
            <a:chExt cx="3599142" cy="4414112"/>
          </a:xfrm>
        </p:grpSpPr>
        <p:grpSp>
          <p:nvGrpSpPr>
            <p:cNvPr id="9" name="组合 8"/>
            <p:cNvGrpSpPr/>
            <p:nvPr/>
          </p:nvGrpSpPr>
          <p:grpSpPr>
            <a:xfrm>
              <a:off x="660400" y="3161485"/>
              <a:ext cx="1181100" cy="584775"/>
              <a:chOff x="2619375" y="3139610"/>
              <a:chExt cx="1181100" cy="584775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2619375" y="3181350"/>
                <a:ext cx="1181100" cy="51071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2643455" y="3139610"/>
                <a:ext cx="113293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 smtClean="0">
                    <a:solidFill>
                      <a:schemeClr val="bg1"/>
                    </a:solidFill>
                  </a:rPr>
                  <a:t>Amazon</a:t>
                </a:r>
              </a:p>
              <a:p>
                <a:r>
                  <a:rPr lang="en-US" altLang="zh-CN" sz="1600" dirty="0">
                    <a:solidFill>
                      <a:schemeClr val="bg1"/>
                    </a:solidFill>
                  </a:rPr>
                  <a:t>Payments</a:t>
                </a:r>
                <a:endParaRPr lang="zh-CN" alt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2841625" y="3203225"/>
              <a:ext cx="1181100" cy="510710"/>
              <a:chOff x="2619375" y="3181350"/>
              <a:chExt cx="1181100" cy="510710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2619375" y="3181350"/>
                <a:ext cx="1181100" cy="51071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2756467" y="3262720"/>
                <a:ext cx="9069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 smtClean="0">
                    <a:solidFill>
                      <a:schemeClr val="bg1"/>
                    </a:solidFill>
                  </a:rPr>
                  <a:t>DevPay</a:t>
                </a:r>
                <a:endParaRPr lang="zh-CN" alt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841625" y="1939681"/>
              <a:ext cx="1181100" cy="510710"/>
              <a:chOff x="2619375" y="3181350"/>
              <a:chExt cx="1181100" cy="510710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2619375" y="3181350"/>
                <a:ext cx="1181100" cy="51071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2809814" y="3267428"/>
                <a:ext cx="8002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 smtClean="0">
                    <a:solidFill>
                      <a:schemeClr val="bg1"/>
                    </a:solidFill>
                  </a:rPr>
                  <a:t>开发者</a:t>
                </a:r>
                <a:endParaRPr lang="zh-CN" alt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660399" y="4882906"/>
              <a:ext cx="1181100" cy="510710"/>
              <a:chOff x="2619375" y="3181350"/>
              <a:chExt cx="1181100" cy="510710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2619375" y="3181350"/>
                <a:ext cx="1181100" cy="51071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2912406" y="3267428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 smtClean="0">
                    <a:solidFill>
                      <a:schemeClr val="bg1"/>
                    </a:solidFill>
                  </a:rPr>
                  <a:t>用户</a:t>
                </a:r>
                <a:endParaRPr lang="zh-CN" alt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2599059" y="4410765"/>
              <a:ext cx="1660482" cy="1454991"/>
              <a:chOff x="8464593" y="4402883"/>
              <a:chExt cx="1660482" cy="1454991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8464593" y="4402883"/>
                <a:ext cx="1660482" cy="145499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5" name="组合 24"/>
              <p:cNvGrpSpPr/>
              <p:nvPr/>
            </p:nvGrpSpPr>
            <p:grpSpPr>
              <a:xfrm>
                <a:off x="8551238" y="4781073"/>
                <a:ext cx="714375" cy="714375"/>
                <a:chOff x="2238375" y="4057650"/>
                <a:chExt cx="714375" cy="714375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2238375" y="4057650"/>
                  <a:ext cx="714375" cy="714375"/>
                </a:xfrm>
                <a:prstGeom prst="ellipse">
                  <a:avLst/>
                </a:prstGeom>
                <a:solidFill>
                  <a:schemeClr val="accent6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26" name="文本框 25"/>
                <p:cNvSpPr txBox="1"/>
                <p:nvPr/>
              </p:nvSpPr>
              <p:spPr>
                <a:xfrm>
                  <a:off x="2300449" y="4245560"/>
                  <a:ext cx="59022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dirty="0" smtClean="0">
                      <a:solidFill>
                        <a:schemeClr val="bg1"/>
                      </a:solidFill>
                    </a:rPr>
                    <a:t>AMI</a:t>
                  </a:r>
                  <a:endParaRPr lang="zh-CN" altLang="en-US" sz="16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9324427" y="4781073"/>
                <a:ext cx="714375" cy="714375"/>
                <a:chOff x="2238375" y="4057650"/>
                <a:chExt cx="714375" cy="714375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2238375" y="4057650"/>
                  <a:ext cx="714375" cy="714375"/>
                </a:xfrm>
                <a:prstGeom prst="ellipse">
                  <a:avLst/>
                </a:prstGeom>
                <a:solidFill>
                  <a:schemeClr val="accent6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30" name="文本框 29"/>
                <p:cNvSpPr txBox="1"/>
                <p:nvPr/>
              </p:nvSpPr>
              <p:spPr>
                <a:xfrm>
                  <a:off x="2355518" y="4245560"/>
                  <a:ext cx="48442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dirty="0" smtClean="0">
                      <a:solidFill>
                        <a:schemeClr val="bg1"/>
                      </a:solidFill>
                    </a:rPr>
                    <a:t>S 3</a:t>
                  </a:r>
                  <a:endParaRPr lang="zh-CN" altLang="en-US" sz="16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cxnSp>
          <p:nvCxnSpPr>
            <p:cNvPr id="32" name="直接箭头连接符 31"/>
            <p:cNvCxnSpPr>
              <a:stCxn id="16" idx="2"/>
              <a:endCxn id="24" idx="0"/>
            </p:cNvCxnSpPr>
            <p:nvPr/>
          </p:nvCxnSpPr>
          <p:spPr>
            <a:xfrm flipH="1">
              <a:off x="3429300" y="3713935"/>
              <a:ext cx="2875" cy="696830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>
              <a:stCxn id="16" idx="1"/>
              <a:endCxn id="7" idx="3"/>
            </p:cNvCxnSpPr>
            <p:nvPr/>
          </p:nvCxnSpPr>
          <p:spPr>
            <a:xfrm flipH="1">
              <a:off x="1841500" y="3458580"/>
              <a:ext cx="1000125" cy="0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>
              <a:off x="1841499" y="5062061"/>
              <a:ext cx="757560" cy="0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>
              <a:stCxn id="22" idx="0"/>
              <a:endCxn id="8" idx="2"/>
            </p:cNvCxnSpPr>
            <p:nvPr/>
          </p:nvCxnSpPr>
          <p:spPr>
            <a:xfrm flipV="1">
              <a:off x="1250949" y="3746260"/>
              <a:ext cx="1" cy="1136646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/>
            <p:cNvCxnSpPr/>
            <p:nvPr/>
          </p:nvCxnSpPr>
          <p:spPr>
            <a:xfrm flipH="1">
              <a:off x="1841499" y="5231338"/>
              <a:ext cx="757560" cy="0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任意多边形 40"/>
            <p:cNvSpPr/>
            <p:nvPr/>
          </p:nvSpPr>
          <p:spPr>
            <a:xfrm>
              <a:off x="1508760" y="2263140"/>
              <a:ext cx="1333500" cy="937260"/>
            </a:xfrm>
            <a:custGeom>
              <a:avLst/>
              <a:gdLst>
                <a:gd name="connsiteX0" fmla="*/ 1333500 w 1333500"/>
                <a:gd name="connsiteY0" fmla="*/ 0 h 937260"/>
                <a:gd name="connsiteX1" fmla="*/ 0 w 1333500"/>
                <a:gd name="connsiteY1" fmla="*/ 0 h 937260"/>
                <a:gd name="connsiteX2" fmla="*/ 0 w 1333500"/>
                <a:gd name="connsiteY2" fmla="*/ 937260 h 93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0" h="937260">
                  <a:moveTo>
                    <a:pt x="1333500" y="0"/>
                  </a:moveTo>
                  <a:lnTo>
                    <a:pt x="0" y="0"/>
                  </a:lnTo>
                  <a:lnTo>
                    <a:pt x="0" y="937260"/>
                  </a:lnTo>
                </a:path>
              </a:pathLst>
            </a:custGeom>
            <a:ln w="285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1000125" y="2021203"/>
              <a:ext cx="1837665" cy="1179197"/>
            </a:xfrm>
            <a:custGeom>
              <a:avLst/>
              <a:gdLst>
                <a:gd name="connsiteX0" fmla="*/ 1333500 w 1333500"/>
                <a:gd name="connsiteY0" fmla="*/ 0 h 937260"/>
                <a:gd name="connsiteX1" fmla="*/ 0 w 1333500"/>
                <a:gd name="connsiteY1" fmla="*/ 0 h 937260"/>
                <a:gd name="connsiteX2" fmla="*/ 0 w 1333500"/>
                <a:gd name="connsiteY2" fmla="*/ 937260 h 93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0" h="937260">
                  <a:moveTo>
                    <a:pt x="1333500" y="0"/>
                  </a:moveTo>
                  <a:lnTo>
                    <a:pt x="0" y="0"/>
                  </a:lnTo>
                  <a:lnTo>
                    <a:pt x="0" y="937260"/>
                  </a:lnTo>
                </a:path>
              </a:pathLst>
            </a:custGeom>
            <a:ln w="28575">
              <a:solidFill>
                <a:schemeClr val="tx1">
                  <a:lumMod val="75000"/>
                  <a:lumOff val="2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箭头连接符 44"/>
            <p:cNvCxnSpPr>
              <a:stCxn id="19" idx="2"/>
              <a:endCxn id="16" idx="0"/>
            </p:cNvCxnSpPr>
            <p:nvPr/>
          </p:nvCxnSpPr>
          <p:spPr>
            <a:xfrm>
              <a:off x="3432175" y="2450391"/>
              <a:ext cx="0" cy="752834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文本框 47"/>
            <p:cNvSpPr txBox="1"/>
            <p:nvPr/>
          </p:nvSpPr>
          <p:spPr>
            <a:xfrm>
              <a:off x="3440822" y="261080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注册</a:t>
              </a: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3429300" y="3747810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发布</a:t>
              </a:r>
              <a:endPara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产品</a:t>
              </a: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817419" y="4457468"/>
              <a:ext cx="8887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查看产品信息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817419" y="5245543"/>
              <a:ext cx="8887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收到电子账单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660399" y="4062350"/>
              <a:ext cx="6883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支付费用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482181" y="2293731"/>
              <a:ext cx="12080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根据用户使用情况向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DevPay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付费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139908" y="1451644"/>
              <a:ext cx="16978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扣除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交易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费用后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余额支付给开发者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675649" y="2467321"/>
            <a:ext cx="4241928" cy="3441141"/>
            <a:chOff x="4675649" y="1974863"/>
            <a:chExt cx="4241928" cy="3441141"/>
          </a:xfrm>
        </p:grpSpPr>
        <p:sp>
          <p:nvSpPr>
            <p:cNvPr id="35" name="矩形 34"/>
            <p:cNvSpPr/>
            <p:nvPr/>
          </p:nvSpPr>
          <p:spPr>
            <a:xfrm>
              <a:off x="4675649" y="1974863"/>
              <a:ext cx="1063300" cy="4755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4740077" y="2450391"/>
              <a:ext cx="41775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利用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开发者开发的</a:t>
              </a:r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软件方便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地使用包括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EC2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、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S3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在内的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Amazon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云计算</a:t>
              </a:r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服务</a:t>
              </a:r>
              <a:endParaRPr lang="zh-CN" altLang="en-US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4733340" y="3868783"/>
              <a:ext cx="392785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在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Amazon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的巨大用户群体中推广自己的产品</a:t>
              </a:r>
              <a:endParaRPr lang="zh-CN" altLang="en-US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4733340" y="4595968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降低开发难度</a:t>
              </a:r>
              <a:endParaRPr lang="zh-CN" altLang="en-US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4733340" y="5046672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保证资金安全</a:t>
              </a:r>
              <a:endParaRPr lang="zh-CN" altLang="en-US" dirty="0"/>
            </a:p>
          </p:txBody>
        </p:sp>
        <p:sp>
          <p:nvSpPr>
            <p:cNvPr id="31" name="矩形 30"/>
            <p:cNvSpPr/>
            <p:nvPr/>
          </p:nvSpPr>
          <p:spPr>
            <a:xfrm>
              <a:off x="4851978" y="2030882"/>
              <a:ext cx="6976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</a:rPr>
                <a:t>用户</a:t>
              </a:r>
            </a:p>
          </p:txBody>
        </p:sp>
        <p:sp>
          <p:nvSpPr>
            <p:cNvPr id="56" name="矩形 55"/>
            <p:cNvSpPr/>
            <p:nvPr/>
          </p:nvSpPr>
          <p:spPr>
            <a:xfrm>
              <a:off x="5697651" y="2364313"/>
              <a:ext cx="3071880" cy="8607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4675649" y="3309160"/>
              <a:ext cx="1063300" cy="47552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5697651" y="3698610"/>
              <a:ext cx="3071880" cy="8607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4748552" y="334615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</a:rPr>
                <a:t>开发者</a:t>
              </a:r>
            </a:p>
          </p:txBody>
        </p:sp>
        <p:sp>
          <p:nvSpPr>
            <p:cNvPr id="36" name="椭圆 35"/>
            <p:cNvSpPr/>
            <p:nvPr/>
          </p:nvSpPr>
          <p:spPr>
            <a:xfrm>
              <a:off x="4675649" y="3997125"/>
              <a:ext cx="99950" cy="99950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/>
            <p:cNvSpPr/>
            <p:nvPr/>
          </p:nvSpPr>
          <p:spPr>
            <a:xfrm>
              <a:off x="4675649" y="4730659"/>
              <a:ext cx="99950" cy="99950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>
              <a:off x="4675649" y="5181363"/>
              <a:ext cx="99950" cy="99950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/>
            <p:cNvSpPr/>
            <p:nvPr/>
          </p:nvSpPr>
          <p:spPr>
            <a:xfrm>
              <a:off x="4675649" y="2585081"/>
              <a:ext cx="99950" cy="99950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757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6050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电子商务服务</a:t>
            </a:r>
            <a:r>
              <a:rPr lang="en-US" altLang="zh-CN" sz="2400" b="1" dirty="0">
                <a:solidFill>
                  <a:schemeClr val="accent6"/>
                </a:solidFill>
              </a:rPr>
              <a:t>DevPay</a:t>
            </a:r>
            <a:r>
              <a:rPr lang="zh-CN" altLang="en-US" sz="2400" b="1" dirty="0">
                <a:solidFill>
                  <a:schemeClr val="accent6"/>
                </a:solidFill>
              </a:rPr>
              <a:t>、</a:t>
            </a:r>
            <a:r>
              <a:rPr lang="en-US" altLang="zh-CN" sz="2400" b="1" dirty="0">
                <a:solidFill>
                  <a:schemeClr val="accent6"/>
                </a:solidFill>
              </a:rPr>
              <a:t>FPS</a:t>
            </a:r>
            <a:r>
              <a:rPr lang="zh-CN" altLang="en-US" sz="2400" b="1" dirty="0">
                <a:solidFill>
                  <a:schemeClr val="accent6"/>
                </a:solidFill>
              </a:rPr>
              <a:t>和</a:t>
            </a:r>
            <a:r>
              <a:rPr lang="en-US" altLang="zh-CN" sz="2400" b="1" dirty="0">
                <a:solidFill>
                  <a:schemeClr val="accent6"/>
                </a:solidFill>
              </a:rPr>
              <a:t>Simple Pay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892009" y="2279056"/>
            <a:ext cx="7359981" cy="3602767"/>
            <a:chOff x="1072819" y="2346973"/>
            <a:chExt cx="6316148" cy="3091802"/>
          </a:xfrm>
        </p:grpSpPr>
        <p:sp>
          <p:nvSpPr>
            <p:cNvPr id="6" name="矩形 5"/>
            <p:cNvSpPr/>
            <p:nvPr/>
          </p:nvSpPr>
          <p:spPr>
            <a:xfrm>
              <a:off x="2772075" y="3536454"/>
              <a:ext cx="1314450" cy="3524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 smtClean="0"/>
                <a:t>注册费</a:t>
              </a:r>
              <a:endParaRPr lang="zh-CN" altLang="en-US" sz="1600" dirty="0"/>
            </a:p>
          </p:txBody>
        </p:sp>
        <p:sp>
          <p:nvSpPr>
            <p:cNvPr id="9" name="矩形 8"/>
            <p:cNvSpPr/>
            <p:nvPr/>
          </p:nvSpPr>
          <p:spPr>
            <a:xfrm>
              <a:off x="2772075" y="4171181"/>
              <a:ext cx="1314450" cy="3524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 smtClean="0"/>
                <a:t>月租</a:t>
              </a:r>
              <a:endParaRPr lang="zh-CN" altLang="en-US" sz="1600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2772075" y="4805908"/>
              <a:ext cx="1314450" cy="3524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服务使用费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2528759" y="3286125"/>
              <a:ext cx="1786066" cy="2152650"/>
            </a:xfrm>
            <a:prstGeom prst="rect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72819" y="4171181"/>
              <a:ext cx="798715" cy="3524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用户</a:t>
              </a:r>
            </a:p>
          </p:txBody>
        </p:sp>
        <p:cxnSp>
          <p:nvCxnSpPr>
            <p:cNvPr id="13" name="直接箭头连接符 12"/>
            <p:cNvCxnSpPr>
              <a:endCxn id="8" idx="1"/>
            </p:cNvCxnSpPr>
            <p:nvPr/>
          </p:nvCxnSpPr>
          <p:spPr>
            <a:xfrm>
              <a:off x="1871534" y="4362450"/>
              <a:ext cx="657225" cy="0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/>
          </p:nvCxnSpPr>
          <p:spPr>
            <a:xfrm>
              <a:off x="4314825" y="4362450"/>
              <a:ext cx="819150" cy="0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/>
            <p:cNvSpPr/>
            <p:nvPr/>
          </p:nvSpPr>
          <p:spPr>
            <a:xfrm>
              <a:off x="5133975" y="4071937"/>
              <a:ext cx="1320576" cy="5810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smtClean="0"/>
                <a:t>Amazon</a:t>
              </a:r>
            </a:p>
            <a:p>
              <a:pPr algn="ctr"/>
              <a:r>
                <a:rPr lang="en-US" altLang="zh-CN" sz="1600" dirty="0" smtClean="0"/>
                <a:t>Payment</a:t>
              </a:r>
              <a:endParaRPr lang="zh-CN" altLang="en-US" sz="1600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5219700" y="2438399"/>
              <a:ext cx="1028700" cy="4476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开发者</a:t>
              </a:r>
            </a:p>
          </p:txBody>
        </p:sp>
        <p:cxnSp>
          <p:nvCxnSpPr>
            <p:cNvPr id="20" name="直接箭头连接符 19"/>
            <p:cNvCxnSpPr/>
            <p:nvPr/>
          </p:nvCxnSpPr>
          <p:spPr>
            <a:xfrm>
              <a:off x="5613476" y="2891928"/>
              <a:ext cx="9637" cy="1126034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flipV="1">
              <a:off x="5867288" y="2891928"/>
              <a:ext cx="9637" cy="1126034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任意多边形 24"/>
            <p:cNvSpPr/>
            <p:nvPr/>
          </p:nvSpPr>
          <p:spPr>
            <a:xfrm>
              <a:off x="3390900" y="2667000"/>
              <a:ext cx="1809750" cy="628650"/>
            </a:xfrm>
            <a:custGeom>
              <a:avLst/>
              <a:gdLst>
                <a:gd name="connsiteX0" fmla="*/ 1809750 w 1809750"/>
                <a:gd name="connsiteY0" fmla="*/ 0 h 628650"/>
                <a:gd name="connsiteX1" fmla="*/ 0 w 1809750"/>
                <a:gd name="connsiteY1" fmla="*/ 0 h 628650"/>
                <a:gd name="connsiteX2" fmla="*/ 0 w 1809750"/>
                <a:gd name="connsiteY2" fmla="*/ 62865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9750" h="628650">
                  <a:moveTo>
                    <a:pt x="1809750" y="0"/>
                  </a:moveTo>
                  <a:lnTo>
                    <a:pt x="0" y="0"/>
                  </a:lnTo>
                  <a:lnTo>
                    <a:pt x="0" y="628650"/>
                  </a:lnTo>
                </a:path>
              </a:pathLst>
            </a:cu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3630990" y="2346973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制定收费标准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4443139" y="3100486"/>
              <a:ext cx="123337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根据规定支付相关费用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913743" y="3029544"/>
              <a:ext cx="147522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扣除相关</a:t>
              </a:r>
              <a:endPara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费用后支付给开发者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425648" y="1406775"/>
            <a:ext cx="82230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DevPay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服务中，计费包括两部分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b="1" dirty="0" smtClean="0">
                <a:solidFill>
                  <a:schemeClr val="accent6"/>
                </a:solidFill>
              </a:rPr>
              <a:t>开发</a:t>
            </a:r>
            <a:r>
              <a:rPr lang="zh-CN" altLang="en-US" b="1" dirty="0">
                <a:solidFill>
                  <a:schemeClr val="accent6"/>
                </a:solidFill>
              </a:rPr>
              <a:t>者向用户收取的费用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和</a:t>
            </a:r>
            <a:r>
              <a:rPr lang="en-US" altLang="zh-CN" b="1" dirty="0">
                <a:solidFill>
                  <a:schemeClr val="accent6"/>
                </a:solidFill>
              </a:rPr>
              <a:t>DevPay</a:t>
            </a:r>
            <a:r>
              <a:rPr lang="zh-CN" altLang="en-US" b="1" dirty="0">
                <a:solidFill>
                  <a:schemeClr val="accent6"/>
                </a:solidFill>
              </a:rPr>
              <a:t>向开发者收取的费用</a:t>
            </a:r>
          </a:p>
        </p:txBody>
      </p:sp>
    </p:spTree>
    <p:extLst>
      <p:ext uri="{BB962C8B-B14F-4D97-AF65-F5344CB8AC3E}">
        <p14:creationId xmlns:p14="http://schemas.microsoft.com/office/powerpoint/2010/main" val="291635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6050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电子商务服务</a:t>
            </a:r>
            <a:r>
              <a:rPr lang="en-US" altLang="zh-CN" sz="2400" b="1" dirty="0">
                <a:solidFill>
                  <a:schemeClr val="accent6"/>
                </a:solidFill>
              </a:rPr>
              <a:t>DevPay</a:t>
            </a:r>
            <a:r>
              <a:rPr lang="zh-CN" altLang="en-US" sz="2400" b="1" dirty="0">
                <a:solidFill>
                  <a:schemeClr val="accent6"/>
                </a:solidFill>
              </a:rPr>
              <a:t>、</a:t>
            </a:r>
            <a:r>
              <a:rPr lang="en-US" altLang="zh-CN" sz="2400" b="1" dirty="0">
                <a:solidFill>
                  <a:schemeClr val="accent6"/>
                </a:solidFill>
              </a:rPr>
              <a:t>FPS</a:t>
            </a:r>
            <a:r>
              <a:rPr lang="zh-CN" altLang="en-US" sz="2400" b="1" dirty="0">
                <a:solidFill>
                  <a:schemeClr val="accent6"/>
                </a:solidFill>
              </a:rPr>
              <a:t>和</a:t>
            </a:r>
            <a:r>
              <a:rPr lang="en-US" altLang="zh-CN" sz="2400" b="1" dirty="0">
                <a:solidFill>
                  <a:schemeClr val="accent6"/>
                </a:solidFill>
              </a:rPr>
              <a:t>Simple Pay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571685"/>
              </p:ext>
            </p:extLst>
          </p:nvPr>
        </p:nvGraphicFramePr>
        <p:xfrm>
          <a:off x="425648" y="2302052"/>
          <a:ext cx="8391391" cy="35399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75532"/>
                <a:gridCol w="4015859"/>
              </a:tblGrid>
              <a:tr h="667721"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400" kern="100" dirty="0">
                          <a:effectLst/>
                        </a:rPr>
                        <a:t>FPS</a:t>
                      </a:r>
                      <a:r>
                        <a:rPr lang="zh-CN" sz="1400" kern="100" dirty="0">
                          <a:effectLst/>
                        </a:rPr>
                        <a:t>服务类型</a:t>
                      </a:r>
                      <a:endParaRPr lang="zh-CN" sz="1400" b="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400" kern="100" dirty="0">
                          <a:effectLst/>
                        </a:rPr>
                        <a:t>适合的交易类型</a:t>
                      </a:r>
                      <a:endParaRPr lang="zh-CN" sz="1400" b="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99005">
                <a:tc>
                  <a:txBody>
                    <a:bodyPr/>
                    <a:lstStyle/>
                    <a:p>
                      <a:pPr indent="267335" algn="l">
                        <a:lnSpc>
                          <a:spcPct val="15000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Amazon FPS Basic Quick </a:t>
                      </a:r>
                      <a:r>
                        <a:rPr 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Start</a:t>
                      </a:r>
                      <a:endParaRPr lang="zh-CN" sz="1600" b="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614680" algn="l">
                        <a:lnSpc>
                          <a:spcPct val="15000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8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一次性的交易</a:t>
                      </a:r>
                      <a:endParaRPr lang="zh-CN" sz="1800" b="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399005">
                <a:tc>
                  <a:txBody>
                    <a:bodyPr/>
                    <a:lstStyle/>
                    <a:p>
                      <a:pPr indent="267335" algn="l">
                        <a:lnSpc>
                          <a:spcPct val="15000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Amazon FPS Advanced Quick </a:t>
                      </a:r>
                      <a:r>
                        <a:rPr 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Start</a:t>
                      </a:r>
                      <a:endParaRPr lang="zh-CN" sz="1600" b="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614680" algn="l">
                        <a:lnSpc>
                          <a:spcPct val="15000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8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买卖双方多次或重复交易</a:t>
                      </a:r>
                      <a:endParaRPr lang="zh-CN" sz="1800" b="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399005">
                <a:tc>
                  <a:txBody>
                    <a:bodyPr/>
                    <a:lstStyle/>
                    <a:p>
                      <a:pPr indent="267335" algn="l">
                        <a:lnSpc>
                          <a:spcPct val="15000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Amazon FPS Marketplace Quick </a:t>
                      </a:r>
                      <a:r>
                        <a:rPr 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Start</a:t>
                      </a:r>
                      <a:endParaRPr lang="zh-CN" sz="1600" b="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614680" algn="l">
                        <a:lnSpc>
                          <a:spcPct val="15000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8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有中介参与的三方交易</a:t>
                      </a:r>
                      <a:endParaRPr lang="zh-CN" sz="1800" b="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837605">
                <a:tc>
                  <a:txBody>
                    <a:bodyPr/>
                    <a:lstStyle/>
                    <a:p>
                      <a:pPr indent="267335" algn="l">
                        <a:lnSpc>
                          <a:spcPct val="15000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Amazon FPS Aggregated Payments Quick </a:t>
                      </a:r>
                      <a:r>
                        <a:rPr 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Start</a:t>
                      </a:r>
                      <a:endParaRPr lang="zh-CN" sz="1600" b="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614680" algn="l">
                        <a:lnSpc>
                          <a:spcPct val="15000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8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将数个小额交易集合成单个交易</a:t>
                      </a:r>
                      <a:endParaRPr lang="zh-CN" sz="1800" b="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837605">
                <a:tc>
                  <a:txBody>
                    <a:bodyPr/>
                    <a:lstStyle/>
                    <a:p>
                      <a:pPr indent="267335" algn="l">
                        <a:lnSpc>
                          <a:spcPct val="15000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Amazon FPS Account Management Quick </a:t>
                      </a:r>
                      <a:r>
                        <a:rPr lang="en-US" sz="16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Start</a:t>
                      </a:r>
                      <a:endParaRPr lang="zh-CN" sz="1600" b="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614680" algn="l">
                        <a:lnSpc>
                          <a:spcPct val="15000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8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账户管理</a:t>
                      </a:r>
                      <a:endParaRPr lang="zh-CN" sz="1800" b="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425648" y="1378722"/>
            <a:ext cx="85532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FPS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允许用户根据需要和实际情况对支付服务进行各种个性化的设置，使其和用户的电子商务平台更加契合。</a:t>
            </a:r>
          </a:p>
        </p:txBody>
      </p:sp>
    </p:spTree>
    <p:extLst>
      <p:ext uri="{BB962C8B-B14F-4D97-AF65-F5344CB8AC3E}">
        <p14:creationId xmlns:p14="http://schemas.microsoft.com/office/powerpoint/2010/main" val="78370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6050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电子商务服务</a:t>
            </a:r>
            <a:r>
              <a:rPr lang="en-US" altLang="zh-CN" sz="2400" b="1" dirty="0">
                <a:solidFill>
                  <a:schemeClr val="accent6"/>
                </a:solidFill>
              </a:rPr>
              <a:t>DevPay</a:t>
            </a:r>
            <a:r>
              <a:rPr lang="zh-CN" altLang="en-US" sz="2400" b="1" dirty="0">
                <a:solidFill>
                  <a:schemeClr val="accent6"/>
                </a:solidFill>
              </a:rPr>
              <a:t>、</a:t>
            </a:r>
            <a:r>
              <a:rPr lang="en-US" altLang="zh-CN" sz="2400" b="1" dirty="0">
                <a:solidFill>
                  <a:schemeClr val="accent6"/>
                </a:solidFill>
              </a:rPr>
              <a:t>FPS</a:t>
            </a:r>
            <a:r>
              <a:rPr lang="zh-CN" altLang="en-US" sz="2400" b="1" dirty="0">
                <a:solidFill>
                  <a:schemeClr val="accent6"/>
                </a:solidFill>
              </a:rPr>
              <a:t>和</a:t>
            </a:r>
            <a:r>
              <a:rPr lang="en-US" altLang="zh-CN" sz="2400" b="1" dirty="0">
                <a:solidFill>
                  <a:schemeClr val="accent6"/>
                </a:solidFill>
              </a:rPr>
              <a:t>Simple Pay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14350" y="1822210"/>
            <a:ext cx="752475" cy="38481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9754" y="2116326"/>
            <a:ext cx="461665" cy="325986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FPS</a:t>
            </a:r>
            <a:r>
              <a:rPr lang="zh-CN" altLang="en-US" dirty="0">
                <a:solidFill>
                  <a:schemeClr val="bg1"/>
                </a:solidFill>
              </a:rPr>
              <a:t>服务中有三种身份的参与者</a:t>
            </a:r>
          </a:p>
        </p:txBody>
      </p:sp>
      <p:sp>
        <p:nvSpPr>
          <p:cNvPr id="10" name="矩形 9"/>
          <p:cNvSpPr/>
          <p:nvPr/>
        </p:nvSpPr>
        <p:spPr>
          <a:xfrm>
            <a:off x="1412229" y="1822210"/>
            <a:ext cx="1166111" cy="11661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412230" y="3163205"/>
            <a:ext cx="1166111" cy="11661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412230" y="4504200"/>
            <a:ext cx="1166111" cy="11661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513609" y="2220599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sender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22082" y="3582382"/>
            <a:ext cx="1146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recipient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595361" y="4902589"/>
            <a:ext cx="76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caller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723743" y="1822210"/>
            <a:ext cx="5810656" cy="116611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723744" y="3163205"/>
            <a:ext cx="5810656" cy="116611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723744" y="4504200"/>
            <a:ext cx="5810656" cy="116611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982901" y="2220599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消费者，是相关产品或服务费用的支付者</a:t>
            </a:r>
          </a:p>
        </p:txBody>
      </p:sp>
      <p:sp>
        <p:nvSpPr>
          <p:cNvPr id="20" name="矩形 19"/>
          <p:cNvSpPr/>
          <p:nvPr/>
        </p:nvSpPr>
        <p:spPr>
          <a:xfrm>
            <a:off x="2982901" y="3582382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销售者，它接受消费者支付的费用</a:t>
            </a:r>
          </a:p>
        </p:txBody>
      </p:sp>
      <p:sp>
        <p:nvSpPr>
          <p:cNvPr id="21" name="矩形 20"/>
          <p:cNvSpPr/>
          <p:nvPr/>
        </p:nvSpPr>
        <p:spPr>
          <a:xfrm>
            <a:off x="2982901" y="4625590"/>
            <a:ext cx="4725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</a:rPr>
              <a:t>资金流动的中介者角色，它的作用是将资金从</a:t>
            </a:r>
            <a:r>
              <a:rPr lang="en-US" altLang="zh-CN" dirty="0">
                <a:solidFill>
                  <a:schemeClr val="bg1"/>
                </a:solidFill>
              </a:rPr>
              <a:t>sender</a:t>
            </a:r>
            <a:r>
              <a:rPr lang="zh-CN" altLang="en-US" dirty="0">
                <a:solidFill>
                  <a:schemeClr val="bg1"/>
                </a:solidFill>
              </a:rPr>
              <a:t>转移到</a:t>
            </a:r>
            <a:r>
              <a:rPr lang="en-US" altLang="zh-CN" dirty="0">
                <a:solidFill>
                  <a:schemeClr val="bg1"/>
                </a:solidFill>
              </a:rPr>
              <a:t>recipient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9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6050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电子商务服务</a:t>
            </a:r>
            <a:r>
              <a:rPr lang="en-US" altLang="zh-CN" sz="2400" b="1" dirty="0">
                <a:solidFill>
                  <a:schemeClr val="accent6"/>
                </a:solidFill>
              </a:rPr>
              <a:t>DevPay</a:t>
            </a:r>
            <a:r>
              <a:rPr lang="zh-CN" altLang="en-US" sz="2400" b="1" dirty="0">
                <a:solidFill>
                  <a:schemeClr val="accent6"/>
                </a:solidFill>
              </a:rPr>
              <a:t>、</a:t>
            </a:r>
            <a:r>
              <a:rPr lang="en-US" altLang="zh-CN" sz="2400" b="1" dirty="0">
                <a:solidFill>
                  <a:schemeClr val="accent6"/>
                </a:solidFill>
              </a:rPr>
              <a:t>FPS</a:t>
            </a:r>
            <a:r>
              <a:rPr lang="zh-CN" altLang="en-US" sz="2400" b="1" dirty="0">
                <a:solidFill>
                  <a:schemeClr val="accent6"/>
                </a:solidFill>
              </a:rPr>
              <a:t>和</a:t>
            </a:r>
            <a:r>
              <a:rPr lang="en-US" altLang="zh-CN" sz="2400" b="1" dirty="0">
                <a:solidFill>
                  <a:schemeClr val="accent6"/>
                </a:solidFill>
              </a:rPr>
              <a:t>Simple Pay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61984" y="1302158"/>
            <a:ext cx="8150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顾客在使用了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FPS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服务的网站上购买产品或服务的基本流程如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图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774700" y="1782954"/>
            <a:ext cx="7737674" cy="3922322"/>
            <a:chOff x="7962900" y="1957233"/>
            <a:chExt cx="6340674" cy="3214165"/>
          </a:xfrm>
        </p:grpSpPr>
        <p:grpSp>
          <p:nvGrpSpPr>
            <p:cNvPr id="11" name="组合 10"/>
            <p:cNvGrpSpPr/>
            <p:nvPr/>
          </p:nvGrpSpPr>
          <p:grpSpPr>
            <a:xfrm>
              <a:off x="10127501" y="1957233"/>
              <a:ext cx="1181100" cy="524933"/>
              <a:chOff x="10185400" y="1304925"/>
              <a:chExt cx="1181100" cy="524933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10185400" y="1304925"/>
                <a:ext cx="1181100" cy="524933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10517254" y="1424724"/>
                <a:ext cx="5822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bg1"/>
                    </a:solidFill>
                  </a:rPr>
                  <a:t>FPS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0127501" y="3938433"/>
              <a:ext cx="1263200" cy="524933"/>
              <a:chOff x="10185400" y="1304925"/>
              <a:chExt cx="1263200" cy="524933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0185400" y="1304925"/>
                <a:ext cx="1181100" cy="524933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0340604" y="1412753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>
                    <a:solidFill>
                      <a:schemeClr val="bg1"/>
                    </a:solidFill>
                  </a:rPr>
                  <a:t>商品网页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7962900" y="3938433"/>
              <a:ext cx="1181100" cy="524933"/>
              <a:chOff x="10185400" y="1304925"/>
              <a:chExt cx="1181100" cy="524933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10185400" y="1304925"/>
                <a:ext cx="1181100" cy="524933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10514167" y="1393758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solidFill>
                      <a:schemeClr val="bg1"/>
                    </a:solidFill>
                  </a:rPr>
                  <a:t>顾客</a:t>
                </a: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13122474" y="3938433"/>
              <a:ext cx="1181100" cy="524933"/>
              <a:chOff x="10185400" y="1304925"/>
              <a:chExt cx="1181100" cy="524933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10185400" y="1304925"/>
                <a:ext cx="1181100" cy="524933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10484739" y="1437843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bg1"/>
                    </a:solidFill>
                  </a:rPr>
                  <a:t>CBUI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2" name="直接箭头连接符 21"/>
            <p:cNvCxnSpPr/>
            <p:nvPr/>
          </p:nvCxnSpPr>
          <p:spPr>
            <a:xfrm flipV="1">
              <a:off x="10604745" y="2521066"/>
              <a:ext cx="0" cy="1378467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>
              <a:off x="10831601" y="2521066"/>
              <a:ext cx="0" cy="1378467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组合 24"/>
            <p:cNvGrpSpPr/>
            <p:nvPr/>
          </p:nvGrpSpPr>
          <p:grpSpPr>
            <a:xfrm rot="5400000">
              <a:off x="12126732" y="3357602"/>
              <a:ext cx="196540" cy="1686595"/>
              <a:chOff x="12222561" y="2521066"/>
              <a:chExt cx="196540" cy="1378467"/>
            </a:xfrm>
          </p:grpSpPr>
          <p:cxnSp>
            <p:nvCxnSpPr>
              <p:cNvPr id="26" name="直接箭头连接符 25"/>
              <p:cNvCxnSpPr/>
              <p:nvPr/>
            </p:nvCxnSpPr>
            <p:spPr>
              <a:xfrm flipV="1">
                <a:off x="12222561" y="2521066"/>
                <a:ext cx="0" cy="1378467"/>
              </a:xfrm>
              <a:prstGeom prst="straightConnector1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箭头连接符 26"/>
              <p:cNvCxnSpPr/>
              <p:nvPr/>
            </p:nvCxnSpPr>
            <p:spPr>
              <a:xfrm>
                <a:off x="12419101" y="2521066"/>
                <a:ext cx="0" cy="1378467"/>
              </a:xfrm>
              <a:prstGeom prst="straightConnector1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直接箭头连接符 32"/>
            <p:cNvCxnSpPr/>
            <p:nvPr/>
          </p:nvCxnSpPr>
          <p:spPr>
            <a:xfrm flipV="1">
              <a:off x="9227343" y="4200900"/>
              <a:ext cx="843008" cy="22064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任意多边形 33"/>
            <p:cNvSpPr/>
            <p:nvPr/>
          </p:nvSpPr>
          <p:spPr>
            <a:xfrm>
              <a:off x="8572500" y="4495800"/>
              <a:ext cx="5155920" cy="635000"/>
            </a:xfrm>
            <a:custGeom>
              <a:avLst/>
              <a:gdLst>
                <a:gd name="connsiteX0" fmla="*/ 0 w 4876800"/>
                <a:gd name="connsiteY0" fmla="*/ 0 h 635000"/>
                <a:gd name="connsiteX1" fmla="*/ 0 w 4876800"/>
                <a:gd name="connsiteY1" fmla="*/ 635000 h 635000"/>
                <a:gd name="connsiteX2" fmla="*/ 4876800 w 4876800"/>
                <a:gd name="connsiteY2" fmla="*/ 635000 h 635000"/>
                <a:gd name="connsiteX3" fmla="*/ 4876800 w 4876800"/>
                <a:gd name="connsiteY3" fmla="*/ 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6800" h="635000">
                  <a:moveTo>
                    <a:pt x="0" y="0"/>
                  </a:moveTo>
                  <a:lnTo>
                    <a:pt x="0" y="635000"/>
                  </a:lnTo>
                  <a:lnTo>
                    <a:pt x="4876800" y="635000"/>
                  </a:lnTo>
                  <a:lnTo>
                    <a:pt x="4876800" y="0"/>
                  </a:lnTo>
                </a:path>
              </a:pathLst>
            </a:cu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9396072" y="3884290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下订单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9198174" y="3920578"/>
              <a:ext cx="241180" cy="24118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1</a:t>
              </a:r>
              <a:endParaRPr lang="zh-CN" altLang="en-US" dirty="0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1982427" y="3774682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重定向</a:t>
              </a:r>
            </a:p>
          </p:txBody>
        </p:sp>
        <p:sp>
          <p:nvSpPr>
            <p:cNvPr id="40" name="椭圆 39"/>
            <p:cNvSpPr/>
            <p:nvPr/>
          </p:nvSpPr>
          <p:spPr>
            <a:xfrm>
              <a:off x="11742897" y="3777820"/>
              <a:ext cx="241180" cy="24118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2</a:t>
              </a:r>
              <a:endParaRPr lang="zh-CN" altLang="en-US" dirty="0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1798021" y="4418400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返回支付信息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11561640" y="4414986"/>
              <a:ext cx="241180" cy="24118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4</a:t>
              </a:r>
              <a:endParaRPr lang="zh-CN" altLang="en-US" dirty="0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0096387" y="4832844"/>
              <a:ext cx="2441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确认商品相关信息并付款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9855207" y="4845050"/>
              <a:ext cx="241180" cy="24118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3</a:t>
              </a:r>
              <a:endParaRPr lang="zh-CN" altLang="en-US" dirty="0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1162156" y="3005313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返回支付</a:t>
              </a:r>
              <a:endPara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情况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10920976" y="3012031"/>
              <a:ext cx="241180" cy="24118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6</a:t>
              </a:r>
              <a:endParaRPr lang="zh-CN" altLang="en-US" dirty="0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9684964" y="3017033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发出支付</a:t>
              </a:r>
              <a:endPara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请求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9450052" y="3012031"/>
              <a:ext cx="241180" cy="24118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5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6498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6050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电子商务服务</a:t>
            </a:r>
            <a:r>
              <a:rPr lang="en-US" altLang="zh-CN" sz="2400" b="1" dirty="0">
                <a:solidFill>
                  <a:schemeClr val="accent6"/>
                </a:solidFill>
              </a:rPr>
              <a:t>DevPay</a:t>
            </a:r>
            <a:r>
              <a:rPr lang="zh-CN" altLang="en-US" sz="2400" b="1" dirty="0">
                <a:solidFill>
                  <a:schemeClr val="accent6"/>
                </a:solidFill>
              </a:rPr>
              <a:t>、</a:t>
            </a:r>
            <a:r>
              <a:rPr lang="en-US" altLang="zh-CN" sz="2400" b="1" dirty="0">
                <a:solidFill>
                  <a:schemeClr val="accent6"/>
                </a:solidFill>
              </a:rPr>
              <a:t>FPS</a:t>
            </a:r>
            <a:r>
              <a:rPr lang="zh-CN" altLang="en-US" sz="2400" b="1" dirty="0">
                <a:solidFill>
                  <a:schemeClr val="accent6"/>
                </a:solidFill>
              </a:rPr>
              <a:t>和</a:t>
            </a:r>
            <a:r>
              <a:rPr lang="en-US" altLang="zh-CN" sz="2400" b="1" dirty="0">
                <a:solidFill>
                  <a:schemeClr val="accent6"/>
                </a:solidFill>
              </a:rPr>
              <a:t>Simple Pay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25648" y="1478372"/>
            <a:ext cx="8007152" cy="5539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</a:rPr>
              <a:t>Payment Token</a:t>
            </a:r>
            <a:r>
              <a:rPr lang="zh-CN" altLang="en-US" sz="2000" dirty="0">
                <a:solidFill>
                  <a:schemeClr val="bg1"/>
                </a:solidFill>
              </a:rPr>
              <a:t>有以下</a:t>
            </a:r>
            <a:r>
              <a:rPr lang="zh-CN" altLang="en-US" sz="2000" dirty="0" smtClean="0">
                <a:solidFill>
                  <a:schemeClr val="bg1"/>
                </a:solidFill>
              </a:rPr>
              <a:t>几种</a:t>
            </a:r>
            <a:r>
              <a:rPr lang="zh-CN" altLang="en-US" sz="2000" dirty="0">
                <a:solidFill>
                  <a:schemeClr val="bg1"/>
                </a:solidFill>
              </a:rPr>
              <a:t>：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425648" y="2312257"/>
            <a:ext cx="4725893" cy="389199"/>
            <a:chOff x="425648" y="1917700"/>
            <a:chExt cx="4725893" cy="389199"/>
          </a:xfrm>
        </p:grpSpPr>
        <p:grpSp>
          <p:nvGrpSpPr>
            <p:cNvPr id="22" name="组合 21"/>
            <p:cNvGrpSpPr/>
            <p:nvPr/>
          </p:nvGrpSpPr>
          <p:grpSpPr>
            <a:xfrm>
              <a:off x="425648" y="1917700"/>
              <a:ext cx="1657152" cy="369332"/>
              <a:chOff x="425648" y="1917700"/>
              <a:chExt cx="1657152" cy="369332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425648" y="1917700"/>
                <a:ext cx="1657152" cy="3683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583207" y="1917700"/>
                <a:ext cx="13420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</a:rPr>
                  <a:t>Single-use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2240359" y="1937567"/>
              <a:ext cx="29111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一次性交易中所需的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Token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25648" y="2957778"/>
            <a:ext cx="7236618" cy="388873"/>
            <a:chOff x="425648" y="2632035"/>
            <a:chExt cx="7236618" cy="388873"/>
          </a:xfrm>
        </p:grpSpPr>
        <p:grpSp>
          <p:nvGrpSpPr>
            <p:cNvPr id="21" name="组合 20"/>
            <p:cNvGrpSpPr/>
            <p:nvPr/>
          </p:nvGrpSpPr>
          <p:grpSpPr>
            <a:xfrm>
              <a:off x="425648" y="2632035"/>
              <a:ext cx="1726178" cy="369332"/>
              <a:chOff x="425648" y="2632035"/>
              <a:chExt cx="1726178" cy="369332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425648" y="2632035"/>
                <a:ext cx="1657152" cy="3683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425648" y="2632035"/>
                <a:ext cx="17261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</a:rPr>
                  <a:t>Recurring-use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矩形 28"/>
            <p:cNvSpPr/>
            <p:nvPr/>
          </p:nvSpPr>
          <p:spPr>
            <a:xfrm>
              <a:off x="2240359" y="2651576"/>
              <a:ext cx="54219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每隔固定的间隔时间就对购买进行确认所需的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Token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25648" y="3602973"/>
            <a:ext cx="5187557" cy="369332"/>
            <a:chOff x="425648" y="3316550"/>
            <a:chExt cx="5187557" cy="369332"/>
          </a:xfrm>
        </p:grpSpPr>
        <p:grpSp>
          <p:nvGrpSpPr>
            <p:cNvPr id="23" name="组合 22"/>
            <p:cNvGrpSpPr/>
            <p:nvPr/>
          </p:nvGrpSpPr>
          <p:grpSpPr>
            <a:xfrm>
              <a:off x="425648" y="3316550"/>
              <a:ext cx="1657152" cy="369332"/>
              <a:chOff x="425648" y="3344074"/>
              <a:chExt cx="1657152" cy="369332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425648" y="3344074"/>
                <a:ext cx="1657152" cy="3683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613203" y="3344074"/>
                <a:ext cx="12426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</a:rPr>
                  <a:t>Multi-use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0" name="矩形 29"/>
            <p:cNvSpPr/>
            <p:nvPr/>
          </p:nvSpPr>
          <p:spPr>
            <a:xfrm>
              <a:off x="2240359" y="3316550"/>
              <a:ext cx="33728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可以在多次交易中使用的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Token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25648" y="4228627"/>
            <a:ext cx="6110887" cy="369332"/>
            <a:chOff x="425648" y="3930700"/>
            <a:chExt cx="6110887" cy="369332"/>
          </a:xfrm>
        </p:grpSpPr>
        <p:grpSp>
          <p:nvGrpSpPr>
            <p:cNvPr id="24" name="组合 23"/>
            <p:cNvGrpSpPr/>
            <p:nvPr/>
          </p:nvGrpSpPr>
          <p:grpSpPr>
            <a:xfrm>
              <a:off x="425648" y="3930700"/>
              <a:ext cx="1657152" cy="369332"/>
              <a:chOff x="425648" y="3927606"/>
              <a:chExt cx="1657152" cy="369332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425648" y="3927606"/>
                <a:ext cx="1657152" cy="3683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777282" y="3927606"/>
                <a:ext cx="10229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</a:rPr>
                  <a:t>Prepaid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1" name="矩形 30"/>
            <p:cNvSpPr/>
            <p:nvPr/>
          </p:nvSpPr>
          <p:spPr>
            <a:xfrm>
              <a:off x="2240359" y="3930700"/>
              <a:ext cx="42961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使用预付款方式进行交易中所需的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Token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425648" y="4854281"/>
            <a:ext cx="5649222" cy="374076"/>
            <a:chOff x="425648" y="4504330"/>
            <a:chExt cx="5649222" cy="374076"/>
          </a:xfrm>
        </p:grpSpPr>
        <p:grpSp>
          <p:nvGrpSpPr>
            <p:cNvPr id="25" name="组合 24"/>
            <p:cNvGrpSpPr/>
            <p:nvPr/>
          </p:nvGrpSpPr>
          <p:grpSpPr>
            <a:xfrm>
              <a:off x="425648" y="4504330"/>
              <a:ext cx="1657152" cy="374076"/>
              <a:chOff x="425648" y="4504330"/>
              <a:chExt cx="1657152" cy="374076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425648" y="4510106"/>
                <a:ext cx="1657152" cy="3683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684837" y="4504330"/>
                <a:ext cx="11387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</a:rPr>
                  <a:t>Postpaid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2" name="矩形 31"/>
            <p:cNvSpPr/>
            <p:nvPr/>
          </p:nvSpPr>
          <p:spPr>
            <a:xfrm>
              <a:off x="2240359" y="4506702"/>
              <a:ext cx="38345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使用赊账方式进行交易所需的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Token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25648" y="5484679"/>
            <a:ext cx="4956725" cy="374076"/>
            <a:chOff x="425648" y="5090122"/>
            <a:chExt cx="4956725" cy="374076"/>
          </a:xfrm>
        </p:grpSpPr>
        <p:grpSp>
          <p:nvGrpSpPr>
            <p:cNvPr id="28" name="组合 27"/>
            <p:cNvGrpSpPr/>
            <p:nvPr/>
          </p:nvGrpSpPr>
          <p:grpSpPr>
            <a:xfrm>
              <a:off x="425648" y="5090122"/>
              <a:ext cx="1657152" cy="374076"/>
              <a:chOff x="425648" y="5087862"/>
              <a:chExt cx="1657152" cy="374076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425648" y="5093638"/>
                <a:ext cx="1657152" cy="3683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684837" y="5087862"/>
                <a:ext cx="9573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</a:rPr>
                  <a:t>Editing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3" name="矩形 32"/>
            <p:cNvSpPr/>
            <p:nvPr/>
          </p:nvSpPr>
          <p:spPr>
            <a:xfrm>
              <a:off x="2240359" y="5092494"/>
              <a:ext cx="31420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对已存在的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Token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修改时所需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600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6050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电子商务服务</a:t>
            </a:r>
            <a:r>
              <a:rPr lang="en-US" altLang="zh-CN" sz="2400" b="1" dirty="0">
                <a:solidFill>
                  <a:schemeClr val="accent6"/>
                </a:solidFill>
              </a:rPr>
              <a:t>DevPay</a:t>
            </a:r>
            <a:r>
              <a:rPr lang="zh-CN" altLang="en-US" sz="2400" b="1" dirty="0">
                <a:solidFill>
                  <a:schemeClr val="accent6"/>
                </a:solidFill>
              </a:rPr>
              <a:t>、</a:t>
            </a:r>
            <a:r>
              <a:rPr lang="en-US" altLang="zh-CN" sz="2400" b="1" dirty="0">
                <a:solidFill>
                  <a:schemeClr val="accent6"/>
                </a:solidFill>
              </a:rPr>
              <a:t>FPS</a:t>
            </a:r>
            <a:r>
              <a:rPr lang="zh-CN" altLang="en-US" sz="2400" b="1" dirty="0">
                <a:solidFill>
                  <a:schemeClr val="accent6"/>
                </a:solidFill>
              </a:rPr>
              <a:t>和</a:t>
            </a:r>
            <a:r>
              <a:rPr lang="en-US" altLang="zh-CN" sz="2400" b="1" dirty="0">
                <a:solidFill>
                  <a:schemeClr val="accent6"/>
                </a:solidFill>
              </a:rPr>
              <a:t>Simple Pay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4126" y="2837010"/>
            <a:ext cx="511824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在收到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Payment Token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后，商品网页会向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FPS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服务发出支付请求，成功之后顾客的付款就转移到销售者的账户上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FPS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还向开发者提供了一个沙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盒（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Sandbox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）用来做测试，在正式使用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FPS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之前利用沙盒进行测试是非常有必要的，而且不会产生任何费用。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5691035" y="1289488"/>
            <a:ext cx="2789137" cy="4584126"/>
            <a:chOff x="2682023" y="1158240"/>
            <a:chExt cx="2789137" cy="4584126"/>
          </a:xfrm>
        </p:grpSpPr>
        <p:sp>
          <p:nvSpPr>
            <p:cNvPr id="10" name="椭圆 9"/>
            <p:cNvSpPr/>
            <p:nvPr/>
          </p:nvSpPr>
          <p:spPr>
            <a:xfrm>
              <a:off x="3985260" y="1158240"/>
              <a:ext cx="1485900" cy="1485900"/>
            </a:xfrm>
            <a:prstGeom prst="ellipse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985260" y="2720688"/>
              <a:ext cx="1485900" cy="1485900"/>
            </a:xfrm>
            <a:prstGeom prst="ellipse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3985260" y="3330288"/>
              <a:ext cx="1485900" cy="1485900"/>
            </a:xfrm>
            <a:prstGeom prst="ellipse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3985260" y="4256466"/>
              <a:ext cx="1485900" cy="1485900"/>
            </a:xfrm>
            <a:prstGeom prst="ellipse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242640" y="1790700"/>
              <a:ext cx="990600" cy="22098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/>
                <a:t>一次性交易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4242640" y="3534468"/>
              <a:ext cx="990600" cy="22098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 smtClean="0"/>
                <a:t>周期性交易</a:t>
              </a:r>
              <a:endParaRPr lang="zh-CN" altLang="en-US" sz="1200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4242640" y="3765884"/>
              <a:ext cx="990600" cy="22098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 smtClean="0"/>
                <a:t>多次交易</a:t>
              </a:r>
              <a:endParaRPr lang="zh-CN" altLang="en-US" sz="1200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4348709" y="4439369"/>
              <a:ext cx="778462" cy="22098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 smtClean="0"/>
                <a:t>编辑</a:t>
              </a:r>
              <a:endParaRPr lang="zh-CN" altLang="en-US" sz="1200" dirty="0"/>
            </a:p>
          </p:txBody>
        </p:sp>
        <p:sp>
          <p:nvSpPr>
            <p:cNvPr id="21" name="矩形 20"/>
            <p:cNvSpPr/>
            <p:nvPr/>
          </p:nvSpPr>
          <p:spPr>
            <a:xfrm>
              <a:off x="4242640" y="4947622"/>
              <a:ext cx="990600" cy="22098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 smtClean="0"/>
                <a:t>预付式交易</a:t>
              </a:r>
              <a:endParaRPr lang="zh-CN" altLang="en-US" sz="1200" dirty="0"/>
            </a:p>
          </p:txBody>
        </p:sp>
        <p:sp>
          <p:nvSpPr>
            <p:cNvPr id="22" name="矩形 21"/>
            <p:cNvSpPr/>
            <p:nvPr/>
          </p:nvSpPr>
          <p:spPr>
            <a:xfrm>
              <a:off x="4242640" y="5181549"/>
              <a:ext cx="990600" cy="22098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 smtClean="0"/>
                <a:t>赊账式交易</a:t>
              </a:r>
              <a:endParaRPr lang="zh-CN" altLang="en-US" sz="1200" dirty="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737294" y="1702684"/>
              <a:ext cx="11362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Basic</a:t>
              </a:r>
            </a:p>
            <a:p>
              <a:pPr algn="ctr"/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Quick Start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2682023" y="3217794"/>
              <a:ext cx="12468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Marketplace</a:t>
              </a:r>
            </a:p>
            <a:p>
              <a:pPr algn="ctr"/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Quick Start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737294" y="3947483"/>
              <a:ext cx="11362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Advanced</a:t>
              </a:r>
            </a:p>
            <a:p>
              <a:pPr algn="ctr"/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Quick Start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700553" y="4861832"/>
              <a:ext cx="120975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Aggregated</a:t>
              </a:r>
            </a:p>
            <a:p>
              <a:pPr algn="ctr"/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Payments</a:t>
              </a:r>
            </a:p>
            <a:p>
              <a:pPr algn="ctr"/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Quick Start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317711" y="1435673"/>
            <a:ext cx="5100642" cy="87440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</a:rPr>
              <a:t>不同类型的</a:t>
            </a:r>
            <a:r>
              <a:rPr lang="en-US" altLang="zh-CN" dirty="0">
                <a:solidFill>
                  <a:schemeClr val="bg1"/>
                </a:solidFill>
              </a:rPr>
              <a:t>FPS</a:t>
            </a:r>
            <a:r>
              <a:rPr lang="zh-CN" altLang="en-US" dirty="0">
                <a:solidFill>
                  <a:schemeClr val="bg1"/>
                </a:solidFill>
              </a:rPr>
              <a:t>服务中会返回不同的</a:t>
            </a:r>
            <a:r>
              <a:rPr lang="en-US" altLang="zh-CN" dirty="0">
                <a:solidFill>
                  <a:schemeClr val="bg1"/>
                </a:solidFill>
              </a:rPr>
              <a:t>Payment Token</a:t>
            </a:r>
            <a:r>
              <a:rPr lang="zh-CN" altLang="en-US" dirty="0">
                <a:solidFill>
                  <a:schemeClr val="bg1"/>
                </a:solidFill>
              </a:rPr>
              <a:t>，这就是几种</a:t>
            </a:r>
            <a:r>
              <a:rPr lang="en-US" altLang="zh-CN" dirty="0">
                <a:solidFill>
                  <a:schemeClr val="bg1"/>
                </a:solidFill>
              </a:rPr>
              <a:t>FPS</a:t>
            </a:r>
            <a:r>
              <a:rPr lang="zh-CN" altLang="en-US" dirty="0">
                <a:solidFill>
                  <a:schemeClr val="bg1"/>
                </a:solidFill>
              </a:rPr>
              <a:t>服务的最主要区别</a:t>
            </a:r>
            <a:r>
              <a:rPr lang="zh-CN" altLang="en-US" dirty="0" smtClean="0">
                <a:solidFill>
                  <a:schemeClr val="bg1"/>
                </a:solidFill>
              </a:rPr>
              <a:t>。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361984" y="3029506"/>
            <a:ext cx="130628" cy="13062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361984" y="4660554"/>
            <a:ext cx="130628" cy="13062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7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6050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电子商务服务</a:t>
            </a:r>
            <a:r>
              <a:rPr lang="en-US" altLang="zh-CN" sz="2400" b="1" dirty="0">
                <a:solidFill>
                  <a:schemeClr val="accent6"/>
                </a:solidFill>
              </a:rPr>
              <a:t>DevPay</a:t>
            </a:r>
            <a:r>
              <a:rPr lang="zh-CN" altLang="en-US" sz="2400" b="1" dirty="0">
                <a:solidFill>
                  <a:schemeClr val="accent6"/>
                </a:solidFill>
              </a:rPr>
              <a:t>、</a:t>
            </a:r>
            <a:r>
              <a:rPr lang="en-US" altLang="zh-CN" sz="2400" b="1" dirty="0">
                <a:solidFill>
                  <a:schemeClr val="accent6"/>
                </a:solidFill>
              </a:rPr>
              <a:t>FPS</a:t>
            </a:r>
            <a:r>
              <a:rPr lang="zh-CN" altLang="en-US" sz="2400" b="1" dirty="0">
                <a:solidFill>
                  <a:schemeClr val="accent6"/>
                </a:solidFill>
              </a:rPr>
              <a:t>和</a:t>
            </a:r>
            <a:r>
              <a:rPr lang="en-US" altLang="zh-CN" sz="2400" b="1" dirty="0">
                <a:solidFill>
                  <a:schemeClr val="accent6"/>
                </a:solidFill>
              </a:rPr>
              <a:t>Simple Pay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4049" y="1353450"/>
            <a:ext cx="83248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简单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支付服务（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Simple Pay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）是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一种允许顾客使用其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Amazon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账户进行支付的服务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，目前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简单支付服务有五种常用的支付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按钮，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按钮类型及其功能见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表。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97079"/>
              </p:ext>
            </p:extLst>
          </p:nvPr>
        </p:nvGraphicFramePr>
        <p:xfrm>
          <a:off x="482599" y="2276782"/>
          <a:ext cx="8140701" cy="367297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581512"/>
                <a:gridCol w="5559189"/>
              </a:tblGrid>
              <a:tr h="596056"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800" kern="100" dirty="0">
                          <a:effectLst/>
                        </a:rPr>
                        <a:t>按 钮 类 型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800" kern="100" dirty="0">
                          <a:effectLst/>
                        </a:rPr>
                        <a:t>功</a:t>
                      </a:r>
                      <a:r>
                        <a:rPr lang="en-US" sz="1800" kern="100" dirty="0">
                          <a:effectLst/>
                        </a:rPr>
                        <a:t>    </a:t>
                      </a:r>
                      <a:r>
                        <a:rPr lang="zh-CN" sz="1800" kern="100" dirty="0">
                          <a:effectLst/>
                        </a:rPr>
                        <a:t>能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291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600" kern="100" dirty="0">
                          <a:effectLst/>
                        </a:rPr>
                        <a:t>Standard Button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5250" algn="l">
                        <a:lnSpc>
                          <a:spcPct val="15000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普通的一次性购物</a:t>
                      </a:r>
                      <a:endParaRPr lang="zh-CN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291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600" kern="100" dirty="0">
                          <a:effectLst/>
                        </a:rPr>
                        <a:t>Marketplace Button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5250" algn="l">
                        <a:lnSpc>
                          <a:spcPct val="15000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作为交易的中介者</a:t>
                      </a:r>
                      <a:endParaRPr lang="zh-CN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291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600" kern="100" dirty="0">
                          <a:effectLst/>
                        </a:rPr>
                        <a:t>Basic Donation Button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5250" algn="l">
                        <a:lnSpc>
                          <a:spcPct val="15000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允许在美国的通过美国国税局认证的非营利性机构募集捐款</a:t>
                      </a:r>
                      <a:endParaRPr lang="zh-CN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8947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600" kern="100" dirty="0">
                          <a:effectLst/>
                        </a:rPr>
                        <a:t>Marketplace-Enabled Donation Button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5250" algn="l">
                        <a:lnSpc>
                          <a:spcPct val="15000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允许第三方机构代表非营利性组织来募集捐款</a:t>
                      </a:r>
                      <a:endParaRPr lang="zh-CN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8947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en-US" sz="1600" kern="100" dirty="0">
                          <a:effectLst/>
                        </a:rPr>
                        <a:t>Subscription Button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885" algn="l">
                        <a:lnSpc>
                          <a:spcPct val="150000"/>
                        </a:lnSpc>
                        <a:spcAft>
                          <a:spcPts val="100"/>
                        </a:spcAft>
                        <a:tabLst>
                          <a:tab pos="2628265" algn="ctr"/>
                          <a:tab pos="5292725" algn="r"/>
                        </a:tabLst>
                      </a:pPr>
                      <a:r>
                        <a:rPr lang="zh-CN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通过该按钮可以收取类似订阅费的重复性费用，还可以利用该按钮对用户提供免费试用服务或进行产品介绍</a:t>
                      </a:r>
                      <a:endParaRPr lang="zh-CN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00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019300"/>
            <a:ext cx="9144000" cy="48387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1026" y="2942497"/>
            <a:ext cx="79438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教授、博导、学科带头人，清华大学博士。现任中国云计算专家咨询委员会秘书长、中国信息协会大数据分会副会长、工业与信息化部云计算研究中心专家。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主持完成科研项目</a:t>
            </a:r>
            <a:r>
              <a:rPr lang="en-US" altLang="zh-CN" sz="1600" dirty="0" smtClean="0">
                <a:solidFill>
                  <a:prstClr val="white"/>
                </a:solidFill>
              </a:rPr>
              <a:t>25</a:t>
            </a:r>
            <a:r>
              <a:rPr lang="zh-CN" altLang="en-US" sz="1600" dirty="0" smtClean="0">
                <a:solidFill>
                  <a:prstClr val="white"/>
                </a:solidFill>
              </a:rPr>
              <a:t>项，发表论文</a:t>
            </a:r>
            <a:r>
              <a:rPr lang="en-US" altLang="zh-CN" sz="1600" dirty="0" smtClean="0">
                <a:solidFill>
                  <a:prstClr val="white"/>
                </a:solidFill>
              </a:rPr>
              <a:t>80</a:t>
            </a:r>
            <a:r>
              <a:rPr lang="zh-CN" altLang="en-US" sz="1600" dirty="0" smtClean="0">
                <a:solidFill>
                  <a:prstClr val="white"/>
                </a:solidFill>
              </a:rPr>
              <a:t>余篇，出版专业书籍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15</a:t>
            </a:r>
            <a:r>
              <a:rPr lang="zh-CN" altLang="en-US" sz="1600" dirty="0" smtClean="0">
                <a:solidFill>
                  <a:prstClr val="white"/>
                </a:solidFill>
              </a:rPr>
              <a:t>本。获部级科技进步二等奖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项、三等奖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项。主编了国内第一本云计算教材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云计算</a:t>
            </a:r>
            <a:r>
              <a:rPr lang="en-US" altLang="zh-CN" sz="1600" dirty="0" smtClean="0">
                <a:solidFill>
                  <a:prstClr val="white"/>
                </a:solidFill>
              </a:rPr>
              <a:t>》</a:t>
            </a:r>
            <a:r>
              <a:rPr lang="zh-CN" altLang="en-US" sz="1600" dirty="0" smtClean="0">
                <a:solidFill>
                  <a:prstClr val="white"/>
                </a:solidFill>
              </a:rPr>
              <a:t>和第一本云计算编程书籍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实战</a:t>
            </a:r>
            <a:r>
              <a:rPr lang="en-US" altLang="zh-CN" sz="1600" dirty="0" smtClean="0">
                <a:solidFill>
                  <a:prstClr val="white"/>
                </a:solidFill>
              </a:rPr>
              <a:t>Hadoop》</a:t>
            </a:r>
            <a:r>
              <a:rPr lang="zh-CN" altLang="en-US" sz="1600" dirty="0" smtClean="0">
                <a:solidFill>
                  <a:prstClr val="white"/>
                </a:solidFill>
              </a:rPr>
              <a:t>。创办了知名的中国云计算（</a:t>
            </a:r>
            <a:r>
              <a:rPr lang="en-US" altLang="zh-CN" sz="1600" dirty="0" smtClean="0">
                <a:solidFill>
                  <a:prstClr val="white"/>
                </a:solidFill>
              </a:rPr>
              <a:t>chinacloud.cn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）和中国大数据（</a:t>
            </a:r>
            <a:r>
              <a:rPr lang="en-US" altLang="zh-CN" sz="1600" dirty="0" smtClean="0">
                <a:solidFill>
                  <a:prstClr val="white"/>
                </a:solidFill>
              </a:rPr>
              <a:t>thebigdata.cn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）网站。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曾率队夺得</a:t>
            </a:r>
            <a:r>
              <a:rPr lang="en-US" altLang="zh-CN" sz="1600" dirty="0" smtClean="0">
                <a:solidFill>
                  <a:prstClr val="white"/>
                </a:solidFill>
              </a:rPr>
              <a:t>2002 </a:t>
            </a:r>
            <a:r>
              <a:rPr lang="en-US" altLang="zh-CN" sz="1600" dirty="0" err="1" smtClean="0">
                <a:solidFill>
                  <a:prstClr val="white"/>
                </a:solidFill>
              </a:rPr>
              <a:t>PennySort</a:t>
            </a:r>
            <a:r>
              <a:rPr lang="zh-CN" altLang="en-US" sz="1600" dirty="0" smtClean="0">
                <a:solidFill>
                  <a:prstClr val="white"/>
                </a:solidFill>
              </a:rPr>
              <a:t>国际计算机排序比赛冠军，两次夺得全国高校科技比赛最高奖，并三次夺得清华大学科技比赛最高奖。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荣获“全军十大学习成才标兵”（排名第一）、南京“十大杰出青年”、江苏省“</a:t>
            </a:r>
            <a:r>
              <a:rPr lang="en-US" altLang="zh-CN" sz="1600" dirty="0" smtClean="0">
                <a:solidFill>
                  <a:prstClr val="white"/>
                </a:solidFill>
              </a:rPr>
              <a:t>333</a:t>
            </a:r>
            <a:r>
              <a:rPr lang="zh-CN" altLang="en-US" sz="1600" dirty="0" smtClean="0">
                <a:solidFill>
                  <a:prstClr val="white"/>
                </a:solidFill>
              </a:rPr>
              <a:t>高层次人才培养工程”中青年科学技术带头人、清华大学“学术新秀”等称号。</a:t>
            </a:r>
            <a:endParaRPr lang="zh-CN" altLang="en-US" sz="1600" dirty="0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79963" y="2234611"/>
            <a:ext cx="1362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prstClr val="white"/>
                </a:solidFill>
              </a:rPr>
              <a:t>刘 鹏</a:t>
            </a:r>
            <a:endParaRPr lang="zh-CN" altLang="en-US" sz="4000" b="1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933575"/>
            <a:ext cx="9144000" cy="123825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47" y="600076"/>
            <a:ext cx="1639695" cy="2342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椭圆 8"/>
          <p:cNvSpPr/>
          <p:nvPr/>
        </p:nvSpPr>
        <p:spPr>
          <a:xfrm>
            <a:off x="876300" y="31527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76300" y="38606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76300" y="53244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76300" y="60323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40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6050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电子商务服务</a:t>
            </a:r>
            <a:r>
              <a:rPr lang="en-US" altLang="zh-CN" sz="2400" b="1" dirty="0">
                <a:solidFill>
                  <a:schemeClr val="accent6"/>
                </a:solidFill>
              </a:rPr>
              <a:t>DevPay</a:t>
            </a:r>
            <a:r>
              <a:rPr lang="zh-CN" altLang="en-US" sz="2400" b="1" dirty="0">
                <a:solidFill>
                  <a:schemeClr val="accent6"/>
                </a:solidFill>
              </a:rPr>
              <a:t>、</a:t>
            </a:r>
            <a:r>
              <a:rPr lang="en-US" altLang="zh-CN" sz="2400" b="1" dirty="0">
                <a:solidFill>
                  <a:schemeClr val="accent6"/>
                </a:solidFill>
              </a:rPr>
              <a:t>FPS</a:t>
            </a:r>
            <a:r>
              <a:rPr lang="zh-CN" altLang="en-US" sz="2400" b="1" dirty="0">
                <a:solidFill>
                  <a:schemeClr val="accent6"/>
                </a:solidFill>
              </a:rPr>
              <a:t>和</a:t>
            </a:r>
            <a:r>
              <a:rPr lang="en-US" altLang="zh-CN" sz="2400" b="1" dirty="0">
                <a:solidFill>
                  <a:schemeClr val="accent6"/>
                </a:solidFill>
              </a:rPr>
              <a:t>Simple Pay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4049" y="1925171"/>
            <a:ext cx="82698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FPS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服务允许开发者自行定制其支付页面，可以实现各种复杂的支付方式，但高度的灵活性带来的必然是实现上的复杂性。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FPS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服务需要用户具有一定的编程经验，而</a:t>
            </a:r>
            <a:r>
              <a:rPr lang="zh-CN" altLang="en-US" b="1" dirty="0">
                <a:solidFill>
                  <a:schemeClr val="accent6"/>
                </a:solidFill>
              </a:rPr>
              <a:t>简单支付服务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对用户的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编程技术几乎没有什么要求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，简单支付服务流程如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图所示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470134" y="4109357"/>
            <a:ext cx="8203732" cy="1451429"/>
            <a:chOff x="470134" y="3614057"/>
            <a:chExt cx="8203732" cy="1451429"/>
          </a:xfrm>
        </p:grpSpPr>
        <p:grpSp>
          <p:nvGrpSpPr>
            <p:cNvPr id="11" name="组合 10"/>
            <p:cNvGrpSpPr/>
            <p:nvPr/>
          </p:nvGrpSpPr>
          <p:grpSpPr>
            <a:xfrm>
              <a:off x="470134" y="3614057"/>
              <a:ext cx="2104572" cy="1451429"/>
              <a:chOff x="566057" y="3614057"/>
              <a:chExt cx="2104572" cy="145142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566057" y="3614057"/>
                <a:ext cx="2104572" cy="1451429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910457" y="4108938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chemeClr val="bg1"/>
                    </a:solidFill>
                  </a:rPr>
                  <a:t>填写表格</a:t>
                </a:r>
                <a:endParaRPr lang="zh-CN" altLang="en-US" sz="2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3519714" y="3614057"/>
              <a:ext cx="2104572" cy="1451429"/>
              <a:chOff x="566057" y="3614057"/>
              <a:chExt cx="2104572" cy="1451429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566057" y="3614057"/>
                <a:ext cx="2104572" cy="145142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780613" y="3739605"/>
                <a:ext cx="167545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chemeClr val="bg1"/>
                    </a:solidFill>
                  </a:rPr>
                  <a:t>产生相应</a:t>
                </a:r>
                <a:endParaRPr lang="en-US" altLang="zh-CN" sz="2400" dirty="0" smtClean="0">
                  <a:solidFill>
                    <a:schemeClr val="bg1"/>
                  </a:solidFill>
                </a:endParaRPr>
              </a:p>
              <a:p>
                <a:r>
                  <a:rPr lang="en-US" altLang="zh-CN" sz="2400" dirty="0" smtClean="0">
                    <a:solidFill>
                      <a:schemeClr val="bg1"/>
                    </a:solidFill>
                  </a:rPr>
                  <a:t>HTML</a:t>
                </a:r>
                <a:r>
                  <a:rPr lang="zh-CN" altLang="en-US" sz="2400" dirty="0" smtClean="0">
                    <a:solidFill>
                      <a:schemeClr val="bg1"/>
                    </a:solidFill>
                  </a:rPr>
                  <a:t>代码</a:t>
                </a:r>
                <a:endParaRPr lang="en-US" altLang="zh-CN" sz="2400" dirty="0" smtClean="0">
                  <a:solidFill>
                    <a:schemeClr val="bg1"/>
                  </a:solidFill>
                </a:endParaRPr>
              </a:p>
              <a:p>
                <a:r>
                  <a:rPr lang="zh-CN" altLang="en-US" sz="2400" dirty="0">
                    <a:solidFill>
                      <a:schemeClr val="bg1"/>
                    </a:solidFill>
                  </a:rPr>
                  <a:t>并复制</a:t>
                </a: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6569294" y="3614057"/>
              <a:ext cx="2104572" cy="1451429"/>
              <a:chOff x="566057" y="3614057"/>
              <a:chExt cx="2104572" cy="1451429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566057" y="3614057"/>
                <a:ext cx="2104572" cy="1451429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756568" y="3924270"/>
                <a:ext cx="172354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chemeClr val="bg1"/>
                    </a:solidFill>
                  </a:rPr>
                  <a:t>将代码嵌入</a:t>
                </a:r>
                <a:endParaRPr lang="en-US" altLang="zh-CN" sz="2400" dirty="0" smtClean="0">
                  <a:solidFill>
                    <a:schemeClr val="bg1"/>
                  </a:solidFill>
                </a:endParaRPr>
              </a:p>
              <a:p>
                <a:r>
                  <a:rPr lang="zh-CN" altLang="en-US" sz="2400" dirty="0" smtClean="0">
                    <a:solidFill>
                      <a:schemeClr val="bg1"/>
                    </a:solidFill>
                  </a:rPr>
                  <a:t>到合适位置</a:t>
                </a:r>
                <a:endParaRPr lang="zh-CN" altLang="en-US" sz="24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9" name="直接箭头连接符 18"/>
            <p:cNvCxnSpPr>
              <a:stCxn id="9" idx="3"/>
              <a:endCxn id="14" idx="1"/>
            </p:cNvCxnSpPr>
            <p:nvPr/>
          </p:nvCxnSpPr>
          <p:spPr>
            <a:xfrm>
              <a:off x="2574706" y="4339772"/>
              <a:ext cx="945008" cy="0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>
              <a:stCxn id="14" idx="3"/>
              <a:endCxn id="17" idx="1"/>
            </p:cNvCxnSpPr>
            <p:nvPr/>
          </p:nvCxnSpPr>
          <p:spPr>
            <a:xfrm>
              <a:off x="5624286" y="4339772"/>
              <a:ext cx="945008" cy="0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470134" y="1430291"/>
            <a:ext cx="8203732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简单支付</a:t>
            </a:r>
            <a:r>
              <a:rPr lang="zh-CN" altLang="en-US" b="1" dirty="0" smtClean="0">
                <a:solidFill>
                  <a:schemeClr val="bg1"/>
                </a:solidFill>
              </a:rPr>
              <a:t>服务 </a:t>
            </a:r>
            <a:r>
              <a:rPr lang="zh-CN" altLang="en-US" dirty="0" smtClean="0">
                <a:solidFill>
                  <a:schemeClr val="bg1"/>
                </a:solidFill>
              </a:rPr>
              <a:t>的</a:t>
            </a:r>
            <a:r>
              <a:rPr lang="zh-CN" altLang="en-US" dirty="0">
                <a:solidFill>
                  <a:schemeClr val="bg1"/>
                </a:solidFill>
              </a:rPr>
              <a:t>功能和</a:t>
            </a:r>
            <a:r>
              <a:rPr lang="en-US" altLang="zh-CN" dirty="0">
                <a:solidFill>
                  <a:schemeClr val="bg1"/>
                </a:solidFill>
              </a:rPr>
              <a:t>FPS</a:t>
            </a:r>
            <a:r>
              <a:rPr lang="zh-CN" altLang="en-US" dirty="0">
                <a:solidFill>
                  <a:schemeClr val="bg1"/>
                </a:solidFill>
              </a:rPr>
              <a:t>服务类似，但和</a:t>
            </a:r>
            <a:r>
              <a:rPr lang="en-US" altLang="zh-CN" dirty="0">
                <a:solidFill>
                  <a:schemeClr val="bg1"/>
                </a:solidFill>
              </a:rPr>
              <a:t>FPS</a:t>
            </a:r>
            <a:r>
              <a:rPr lang="zh-CN" altLang="en-US" dirty="0">
                <a:solidFill>
                  <a:schemeClr val="bg1"/>
                </a:solidFill>
              </a:rPr>
              <a:t>相比，它的最大优势就是</a:t>
            </a:r>
            <a:r>
              <a:rPr lang="zh-CN" altLang="en-US" b="1" dirty="0">
                <a:solidFill>
                  <a:schemeClr val="bg1"/>
                </a:solidFill>
              </a:rPr>
              <a:t>简单</a:t>
            </a:r>
            <a:r>
              <a:rPr lang="zh-CN" altLang="en-US" dirty="0">
                <a:solidFill>
                  <a:schemeClr val="bg1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80239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矩形 638"/>
          <p:cNvSpPr/>
          <p:nvPr/>
        </p:nvSpPr>
        <p:spPr>
          <a:xfrm>
            <a:off x="821005" y="2396113"/>
            <a:ext cx="75019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6600" b="1" spc="225" dirty="0" smtClean="0">
                <a:solidFill>
                  <a:prstClr val="white"/>
                </a:solidFill>
              </a:rPr>
              <a:t>总结</a:t>
            </a:r>
            <a:endParaRPr lang="en-US" altLang="zh-CN" sz="6600" b="1" spc="225" dirty="0" smtClean="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11947" y="2814321"/>
            <a:ext cx="5003800" cy="689788"/>
          </a:xfrm>
          <a:custGeom>
            <a:avLst/>
            <a:gdLst>
              <a:gd name="connsiteX0" fmla="*/ 0 w 5003800"/>
              <a:gd name="connsiteY0" fmla="*/ 0 h 1485900"/>
              <a:gd name="connsiteX1" fmla="*/ 5003800 w 5003800"/>
              <a:gd name="connsiteY1" fmla="*/ 0 h 1485900"/>
              <a:gd name="connsiteX2" fmla="*/ 5003800 w 5003800"/>
              <a:gd name="connsiteY2" fmla="*/ 1485900 h 1485900"/>
              <a:gd name="connsiteX3" fmla="*/ 0 w 5003800"/>
              <a:gd name="connsiteY3" fmla="*/ 1485900 h 1485900"/>
              <a:gd name="connsiteX4" fmla="*/ 0 w 5003800"/>
              <a:gd name="connsiteY4" fmla="*/ 0 h 1485900"/>
              <a:gd name="connsiteX0" fmla="*/ 0 w 5003800"/>
              <a:gd name="connsiteY0" fmla="*/ 5080 h 1490980"/>
              <a:gd name="connsiteX1" fmla="*/ 1079500 w 5003800"/>
              <a:gd name="connsiteY1" fmla="*/ 0 h 1490980"/>
              <a:gd name="connsiteX2" fmla="*/ 5003800 w 5003800"/>
              <a:gd name="connsiteY2" fmla="*/ 5080 h 1490980"/>
              <a:gd name="connsiteX3" fmla="*/ 5003800 w 5003800"/>
              <a:gd name="connsiteY3" fmla="*/ 1490980 h 1490980"/>
              <a:gd name="connsiteX4" fmla="*/ 0 w 5003800"/>
              <a:gd name="connsiteY4" fmla="*/ 1490980 h 1490980"/>
              <a:gd name="connsiteX5" fmla="*/ 0 w 5003800"/>
              <a:gd name="connsiteY5" fmla="*/ 5080 h 1490980"/>
              <a:gd name="connsiteX0" fmla="*/ 0 w 5003800"/>
              <a:gd name="connsiteY0" fmla="*/ 5080 h 1490980"/>
              <a:gd name="connsiteX1" fmla="*/ 1079500 w 5003800"/>
              <a:gd name="connsiteY1" fmla="*/ 0 h 1490980"/>
              <a:gd name="connsiteX2" fmla="*/ 4112260 w 5003800"/>
              <a:gd name="connsiteY2" fmla="*/ 7620 h 1490980"/>
              <a:gd name="connsiteX3" fmla="*/ 5003800 w 5003800"/>
              <a:gd name="connsiteY3" fmla="*/ 5080 h 1490980"/>
              <a:gd name="connsiteX4" fmla="*/ 5003800 w 5003800"/>
              <a:gd name="connsiteY4" fmla="*/ 1490980 h 1490980"/>
              <a:gd name="connsiteX5" fmla="*/ 0 w 5003800"/>
              <a:gd name="connsiteY5" fmla="*/ 1490980 h 1490980"/>
              <a:gd name="connsiteX6" fmla="*/ 0 w 5003800"/>
              <a:gd name="connsiteY6" fmla="*/ 5080 h 1490980"/>
              <a:gd name="connsiteX0" fmla="*/ 1079500 w 5003800"/>
              <a:gd name="connsiteY0" fmla="*/ 0 h 1490980"/>
              <a:gd name="connsiteX1" fmla="*/ 4112260 w 5003800"/>
              <a:gd name="connsiteY1" fmla="*/ 7620 h 1490980"/>
              <a:gd name="connsiteX2" fmla="*/ 5003800 w 5003800"/>
              <a:gd name="connsiteY2" fmla="*/ 5080 h 1490980"/>
              <a:gd name="connsiteX3" fmla="*/ 5003800 w 5003800"/>
              <a:gd name="connsiteY3" fmla="*/ 1490980 h 1490980"/>
              <a:gd name="connsiteX4" fmla="*/ 0 w 5003800"/>
              <a:gd name="connsiteY4" fmla="*/ 1490980 h 1490980"/>
              <a:gd name="connsiteX5" fmla="*/ 0 w 5003800"/>
              <a:gd name="connsiteY5" fmla="*/ 5080 h 1490980"/>
              <a:gd name="connsiteX6" fmla="*/ 1170940 w 5003800"/>
              <a:gd name="connsiteY6" fmla="*/ 91440 h 1490980"/>
              <a:gd name="connsiteX0" fmla="*/ 4112260 w 5003800"/>
              <a:gd name="connsiteY0" fmla="*/ 2565 h 1485925"/>
              <a:gd name="connsiteX1" fmla="*/ 5003800 w 5003800"/>
              <a:gd name="connsiteY1" fmla="*/ 25 h 1485925"/>
              <a:gd name="connsiteX2" fmla="*/ 5003800 w 5003800"/>
              <a:gd name="connsiteY2" fmla="*/ 1485925 h 1485925"/>
              <a:gd name="connsiteX3" fmla="*/ 0 w 5003800"/>
              <a:gd name="connsiteY3" fmla="*/ 1485925 h 1485925"/>
              <a:gd name="connsiteX4" fmla="*/ 0 w 5003800"/>
              <a:gd name="connsiteY4" fmla="*/ 25 h 1485925"/>
              <a:gd name="connsiteX5" fmla="*/ 1170940 w 5003800"/>
              <a:gd name="connsiteY5" fmla="*/ 86385 h 1485925"/>
              <a:gd name="connsiteX0" fmla="*/ 4112260 w 5003800"/>
              <a:gd name="connsiteY0" fmla="*/ 2540 h 1485900"/>
              <a:gd name="connsiteX1" fmla="*/ 5003800 w 5003800"/>
              <a:gd name="connsiteY1" fmla="*/ 0 h 1485900"/>
              <a:gd name="connsiteX2" fmla="*/ 5003800 w 5003800"/>
              <a:gd name="connsiteY2" fmla="*/ 1485900 h 1485900"/>
              <a:gd name="connsiteX3" fmla="*/ 0 w 5003800"/>
              <a:gd name="connsiteY3" fmla="*/ 1485900 h 1485900"/>
              <a:gd name="connsiteX4" fmla="*/ 0 w 5003800"/>
              <a:gd name="connsiteY4" fmla="*/ 0 h 1485900"/>
              <a:gd name="connsiteX5" fmla="*/ 1155700 w 5003800"/>
              <a:gd name="connsiteY5" fmla="*/ 10160 h 1485900"/>
              <a:gd name="connsiteX0" fmla="*/ 4112260 w 5003800"/>
              <a:gd name="connsiteY0" fmla="*/ 2540 h 1485900"/>
              <a:gd name="connsiteX1" fmla="*/ 5003800 w 5003800"/>
              <a:gd name="connsiteY1" fmla="*/ 0 h 1485900"/>
              <a:gd name="connsiteX2" fmla="*/ 5003800 w 5003800"/>
              <a:gd name="connsiteY2" fmla="*/ 1485900 h 1485900"/>
              <a:gd name="connsiteX3" fmla="*/ 0 w 5003800"/>
              <a:gd name="connsiteY3" fmla="*/ 1485900 h 1485900"/>
              <a:gd name="connsiteX4" fmla="*/ 0 w 5003800"/>
              <a:gd name="connsiteY4" fmla="*/ 0 h 1485900"/>
              <a:gd name="connsiteX5" fmla="*/ 1170940 w 5003800"/>
              <a:gd name="connsiteY5" fmla="*/ 2540 h 1485900"/>
              <a:gd name="connsiteX0" fmla="*/ 3997960 w 5003800"/>
              <a:gd name="connsiteY0" fmla="*/ 2540 h 1485900"/>
              <a:gd name="connsiteX1" fmla="*/ 5003800 w 5003800"/>
              <a:gd name="connsiteY1" fmla="*/ 0 h 1485900"/>
              <a:gd name="connsiteX2" fmla="*/ 5003800 w 5003800"/>
              <a:gd name="connsiteY2" fmla="*/ 1485900 h 1485900"/>
              <a:gd name="connsiteX3" fmla="*/ 0 w 5003800"/>
              <a:gd name="connsiteY3" fmla="*/ 1485900 h 1485900"/>
              <a:gd name="connsiteX4" fmla="*/ 0 w 5003800"/>
              <a:gd name="connsiteY4" fmla="*/ 0 h 1485900"/>
              <a:gd name="connsiteX5" fmla="*/ 1170940 w 5003800"/>
              <a:gd name="connsiteY5" fmla="*/ 2540 h 1485900"/>
              <a:gd name="connsiteX0" fmla="*/ 3997960 w 5003800"/>
              <a:gd name="connsiteY0" fmla="*/ 7620 h 1490980"/>
              <a:gd name="connsiteX1" fmla="*/ 5003800 w 5003800"/>
              <a:gd name="connsiteY1" fmla="*/ 5080 h 1490980"/>
              <a:gd name="connsiteX2" fmla="*/ 5003800 w 5003800"/>
              <a:gd name="connsiteY2" fmla="*/ 1490980 h 1490980"/>
              <a:gd name="connsiteX3" fmla="*/ 0 w 5003800"/>
              <a:gd name="connsiteY3" fmla="*/ 1490980 h 1490980"/>
              <a:gd name="connsiteX4" fmla="*/ 0 w 5003800"/>
              <a:gd name="connsiteY4" fmla="*/ 5080 h 1490980"/>
              <a:gd name="connsiteX5" fmla="*/ 1117600 w 5003800"/>
              <a:gd name="connsiteY5" fmla="*/ 0 h 14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3800" h="1490980">
                <a:moveTo>
                  <a:pt x="3997960" y="7620"/>
                </a:moveTo>
                <a:lnTo>
                  <a:pt x="5003800" y="5080"/>
                </a:lnTo>
                <a:lnTo>
                  <a:pt x="5003800" y="1490980"/>
                </a:lnTo>
                <a:lnTo>
                  <a:pt x="0" y="1490980"/>
                </a:lnTo>
                <a:lnTo>
                  <a:pt x="0" y="5080"/>
                </a:lnTo>
                <a:lnTo>
                  <a:pt x="1117600" y="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52450" y="3691236"/>
            <a:ext cx="8039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</a:rPr>
              <a:t>对于支付服务有着较高要求的用户可以选择</a:t>
            </a:r>
            <a:r>
              <a:rPr lang="en-US" altLang="zh-CN" sz="2400" dirty="0">
                <a:solidFill>
                  <a:schemeClr val="bg1"/>
                </a:solidFill>
              </a:rPr>
              <a:t>FPS</a:t>
            </a:r>
            <a:r>
              <a:rPr lang="zh-CN" altLang="en-US" sz="2400" dirty="0">
                <a:solidFill>
                  <a:schemeClr val="bg1"/>
                </a:solidFill>
              </a:rPr>
              <a:t>，但只是简单地完成一些日常支付服务的则推荐使用简单支付服务。</a:t>
            </a:r>
          </a:p>
        </p:txBody>
      </p:sp>
    </p:spTree>
    <p:extLst>
      <p:ext uri="{BB962C8B-B14F-4D97-AF65-F5344CB8AC3E}">
        <p14:creationId xmlns:p14="http://schemas.microsoft.com/office/powerpoint/2010/main" val="342104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97874" y="2848517"/>
            <a:ext cx="4339650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rgbClr val="96C527"/>
                </a:solidFill>
              </a:rPr>
              <a:t>本章未完待续</a:t>
            </a:r>
          </a:p>
        </p:txBody>
      </p:sp>
    </p:spTree>
    <p:extLst>
      <p:ext uri="{BB962C8B-B14F-4D97-AF65-F5344CB8AC3E}">
        <p14:creationId xmlns:p14="http://schemas.microsoft.com/office/powerpoint/2010/main" val="106745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t="25164" r="18985" b="27845"/>
          <a:stretch/>
        </p:blipFill>
        <p:spPr>
          <a:xfrm>
            <a:off x="2949815" y="105594"/>
            <a:ext cx="3190395" cy="1030405"/>
          </a:xfrm>
          <a:prstGeom prst="rect">
            <a:avLst/>
          </a:prstGeom>
        </p:spPr>
      </p:pic>
      <p:pic>
        <p:nvPicPr>
          <p:cNvPr id="7" name="图片 6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05" y="1729185"/>
            <a:ext cx="7850816" cy="4875938"/>
          </a:xfrm>
          <a:prstGeom prst="rect">
            <a:avLst/>
          </a:prstGeom>
        </p:spPr>
      </p:pic>
      <p:sp>
        <p:nvSpPr>
          <p:cNvPr id="8" name="矩形 7">
            <a:hlinkClick r:id="rId2"/>
          </p:cNvPr>
          <p:cNvSpPr/>
          <p:nvPr/>
        </p:nvSpPr>
        <p:spPr>
          <a:xfrm>
            <a:off x="1931580" y="1232537"/>
            <a:ext cx="5226866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CN" altLang="en-US" sz="2000" spc="300" dirty="0">
                <a:solidFill>
                  <a:prstClr val="white"/>
                </a:solidFill>
              </a:rPr>
              <a:t>百度排名首位的大数据资料和交流中心</a:t>
            </a:r>
          </a:p>
        </p:txBody>
      </p:sp>
    </p:spTree>
    <p:extLst>
      <p:ext uri="{BB962C8B-B14F-4D97-AF65-F5344CB8AC3E}">
        <p14:creationId xmlns:p14="http://schemas.microsoft.com/office/powerpoint/2010/main" val="1083567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0"/>
            <a:ext cx="3676650" cy="1225550"/>
          </a:xfrm>
          <a:prstGeom prst="rect">
            <a:avLst/>
          </a:prstGeom>
        </p:spPr>
      </p:pic>
      <p:pic>
        <p:nvPicPr>
          <p:cNvPr id="6" name="图片 5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" y="1717675"/>
            <a:ext cx="7743825" cy="4668602"/>
          </a:xfrm>
          <a:prstGeom prst="rect">
            <a:avLst/>
          </a:prstGeom>
        </p:spPr>
      </p:pic>
      <p:sp>
        <p:nvSpPr>
          <p:cNvPr id="8" name="矩形 7">
            <a:hlinkClick r:id="rId2"/>
          </p:cNvPr>
          <p:cNvSpPr/>
          <p:nvPr/>
        </p:nvSpPr>
        <p:spPr>
          <a:xfrm>
            <a:off x="1783535" y="1232537"/>
            <a:ext cx="5522956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CN" altLang="en-US" sz="2000" spc="300" dirty="0">
                <a:solidFill>
                  <a:prstClr val="white"/>
                </a:solidFill>
              </a:rPr>
              <a:t>百度排名首位的云计算资料和交流中心</a:t>
            </a:r>
          </a:p>
        </p:txBody>
      </p:sp>
    </p:spTree>
    <p:extLst>
      <p:ext uri="{BB962C8B-B14F-4D97-AF65-F5344CB8AC3E}">
        <p14:creationId xmlns:p14="http://schemas.microsoft.com/office/powerpoint/2010/main" val="388322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0280"/>
            <a:ext cx="9144001" cy="4590584"/>
          </a:xfrm>
          <a:prstGeom prst="rect">
            <a:avLst/>
          </a:prstGeom>
        </p:spPr>
      </p:pic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830" y="220610"/>
            <a:ext cx="3618339" cy="1461667"/>
          </a:xfrm>
          <a:prstGeom prst="rect">
            <a:avLst/>
          </a:prstGeom>
        </p:spPr>
      </p:pic>
      <p:sp>
        <p:nvSpPr>
          <p:cNvPr id="8" name="矩形 7">
            <a:hlinkClick r:id="rId2"/>
          </p:cNvPr>
          <p:cNvSpPr/>
          <p:nvPr/>
        </p:nvSpPr>
        <p:spPr>
          <a:xfrm>
            <a:off x="1969316" y="1483164"/>
            <a:ext cx="5205366" cy="400110"/>
          </a:xfrm>
          <a:prstGeom prst="rect">
            <a:avLst/>
          </a:prstGeom>
          <a:solidFill>
            <a:srgbClr val="44BFE8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000" spc="300" dirty="0" smtClean="0">
                <a:solidFill>
                  <a:prstClr val="white"/>
                </a:solidFill>
              </a:rPr>
              <a:t>终生免费</a:t>
            </a:r>
            <a:r>
              <a:rPr lang="zh-CN" altLang="en-US" sz="2000" spc="300" dirty="0">
                <a:solidFill>
                  <a:prstClr val="white"/>
                </a:solidFill>
              </a:rPr>
              <a:t>的智能硬件大数据托管平台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91" y="3967362"/>
            <a:ext cx="1617618" cy="1617618"/>
          </a:xfrm>
          <a:prstGeom prst="rect">
            <a:avLst/>
          </a:prstGeom>
          <a:effectLst>
            <a:outerShdw blurRad="317500" algn="ctr" rotWithShape="0">
              <a:prstClr val="black">
                <a:alpha val="87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3763191" y="5601884"/>
            <a:ext cx="1617618" cy="301350"/>
          </a:xfrm>
          <a:prstGeom prst="rect">
            <a:avLst/>
          </a:prstGeom>
          <a:solidFill>
            <a:srgbClr val="C7B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93668" y="5609894"/>
            <a:ext cx="15871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扫一扫，进入万物云</a:t>
            </a:r>
            <a:endParaRPr lang="zh-CN" altLang="en-US" sz="12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28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4" b="17500"/>
          <a:stretch/>
        </p:blipFill>
        <p:spPr>
          <a:xfrm>
            <a:off x="2904501" y="206032"/>
            <a:ext cx="3334998" cy="1162163"/>
          </a:xfrm>
          <a:prstGeom prst="rect">
            <a:avLst/>
          </a:prstGeom>
        </p:spPr>
      </p:pic>
      <p:sp>
        <p:nvSpPr>
          <p:cNvPr id="8" name="矩形 7">
            <a:hlinkClick r:id="rId2"/>
          </p:cNvPr>
          <p:cNvSpPr/>
          <p:nvPr/>
        </p:nvSpPr>
        <p:spPr>
          <a:xfrm>
            <a:off x="1969317" y="1490603"/>
            <a:ext cx="5205366" cy="400110"/>
          </a:xfrm>
          <a:prstGeom prst="rect">
            <a:avLst/>
          </a:prstGeom>
          <a:solidFill>
            <a:srgbClr val="10AC67"/>
          </a:solidFill>
        </p:spPr>
        <p:txBody>
          <a:bodyPr wrap="square">
            <a:spAutoFit/>
          </a:bodyPr>
          <a:lstStyle/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终生免费</a:t>
            </a:r>
            <a:r>
              <a:rPr lang="zh-CN" altLang="en-US" sz="2000" spc="300" dirty="0">
                <a:solidFill>
                  <a:prstClr val="white"/>
                </a:solidFill>
              </a:rPr>
              <a:t>的环境大数据共享平台</a:t>
            </a:r>
          </a:p>
        </p:txBody>
      </p:sp>
      <p:pic>
        <p:nvPicPr>
          <p:cNvPr id="2" name="图片 1">
            <a:hlinkClick r:id="rId2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2" y="2222625"/>
            <a:ext cx="9157792" cy="45884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47" y="4739302"/>
            <a:ext cx="1562753" cy="1562753"/>
          </a:xfrm>
          <a:prstGeom prst="rect">
            <a:avLst/>
          </a:prstGeom>
          <a:effectLst>
            <a:outerShdw blurRad="330200" algn="ctr" rotWithShape="0">
              <a:prstClr val="black">
                <a:alpha val="50000"/>
              </a:prst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3506208" y="5608245"/>
            <a:ext cx="1617618" cy="301350"/>
          </a:xfrm>
          <a:prstGeom prst="rect">
            <a:avLst/>
          </a:prstGeom>
          <a:solidFill>
            <a:srgbClr val="C7B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36685" y="5616255"/>
            <a:ext cx="15871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扫一扫，进入环境云</a:t>
            </a:r>
            <a:endParaRPr lang="zh-CN" altLang="en-US" sz="12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76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" t="19630" r="13360"/>
          <a:stretch/>
        </p:blipFill>
        <p:spPr>
          <a:xfrm flipH="1">
            <a:off x="6248399" y="-17696"/>
            <a:ext cx="2924743" cy="3366945"/>
          </a:xfrm>
          <a:prstGeom prst="rect">
            <a:avLst/>
          </a:prstGeom>
        </p:spPr>
      </p:pic>
      <p:sp>
        <p:nvSpPr>
          <p:cNvPr id="4" name="矩形 3">
            <a:hlinkClick r:id="rId3"/>
          </p:cNvPr>
          <p:cNvSpPr/>
          <p:nvPr/>
        </p:nvSpPr>
        <p:spPr>
          <a:xfrm>
            <a:off x="-29142" y="-17696"/>
            <a:ext cx="7865042" cy="3345096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>
            <a:hlinkClick r:id="rId3"/>
          </p:cNvPr>
          <p:cNvSpPr/>
          <p:nvPr/>
        </p:nvSpPr>
        <p:spPr>
          <a:xfrm>
            <a:off x="0" y="3327400"/>
            <a:ext cx="9144000" cy="3530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dist="38100" dir="16200000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10" name="图片 9">
            <a:hlinkClick r:id="rId3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085" y="3504483"/>
            <a:ext cx="2353352" cy="3565048"/>
          </a:xfrm>
          <a:prstGeom prst="rect">
            <a:avLst/>
          </a:prstGeom>
          <a:effectLst>
            <a:outerShdw blurRad="660400" dist="38100" dir="5400000" algn="t" rotWithShape="0">
              <a:prstClr val="black">
                <a:alpha val="92000"/>
              </a:prstClr>
            </a:outerShdw>
          </a:effectLst>
        </p:spPr>
      </p:pic>
      <p:sp>
        <p:nvSpPr>
          <p:cNvPr id="12" name="文本框 11">
            <a:hlinkClick r:id="rId3"/>
          </p:cNvPr>
          <p:cNvSpPr txBox="1"/>
          <p:nvPr/>
        </p:nvSpPr>
        <p:spPr>
          <a:xfrm>
            <a:off x="323850" y="3680355"/>
            <a:ext cx="61831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00" b="1" spc="300" dirty="0">
                <a:solidFill>
                  <a:srgbClr val="70AD47"/>
                </a:solidFill>
                <a:effectLst>
                  <a:outerShdw blurRad="25400" dist="38100" dir="5400000" algn="t" rotWithShape="0">
                    <a:prstClr val="black">
                      <a:alpha val="84000"/>
                    </a:prstClr>
                  </a:outerShdw>
                </a:effectLst>
              </a:rPr>
              <a:t>云</a:t>
            </a:r>
            <a:r>
              <a:rPr lang="zh-CN" altLang="en-US" sz="2600" b="1" spc="300" dirty="0" smtClean="0">
                <a:solidFill>
                  <a:srgbClr val="70AD47"/>
                </a:solidFill>
                <a:effectLst>
                  <a:outerShdw blurRad="25400" dist="38100" dir="5400000" algn="t" rotWithShape="0">
                    <a:prstClr val="black">
                      <a:alpha val="84000"/>
                    </a:prstClr>
                  </a:outerShdw>
                </a:effectLst>
              </a:rPr>
              <a:t>创</a:t>
            </a:r>
            <a:r>
              <a:rPr lang="zh-CN" altLang="en-US" sz="2600" b="1" spc="300" dirty="0">
                <a:solidFill>
                  <a:srgbClr val="70AD47"/>
                </a:solidFill>
                <a:effectLst>
                  <a:outerShdw blurRad="25400" dist="38100" dir="5400000" algn="t" rotWithShape="0">
                    <a:prstClr val="black">
                      <a:alpha val="84000"/>
                    </a:prstClr>
                  </a:outerShdw>
                </a:effectLst>
              </a:rPr>
              <a:t>大数据</a:t>
            </a:r>
            <a:r>
              <a:rPr lang="zh-CN" altLang="en-US" sz="2600" b="1" spc="300" dirty="0" smtClean="0">
                <a:solidFill>
                  <a:srgbClr val="70AD47"/>
                </a:solidFill>
                <a:effectLst>
                  <a:outerShdw blurRad="25400" dist="38100" dir="5400000" algn="t" rotWithShape="0">
                    <a:prstClr val="black">
                      <a:alpha val="84000"/>
                    </a:prstClr>
                  </a:outerShdw>
                </a:effectLst>
              </a:rPr>
              <a:t> </a:t>
            </a:r>
            <a:r>
              <a:rPr lang="zh-CN" altLang="en-US" sz="2600" dirty="0" smtClean="0">
                <a:solidFill>
                  <a:prstClr val="white"/>
                </a:solidFill>
                <a:effectLst>
                  <a:outerShdw blurRad="25400" dist="38100" dir="5400000" algn="t" rotWithShape="0">
                    <a:prstClr val="black">
                      <a:alpha val="84000"/>
                    </a:prstClr>
                  </a:outerShdw>
                </a:effectLst>
              </a:rPr>
              <a:t>给您一步到位的解决方案！</a:t>
            </a:r>
            <a:endParaRPr lang="zh-CN" altLang="en-US" sz="2600" dirty="0">
              <a:solidFill>
                <a:prstClr val="white"/>
              </a:solidFill>
              <a:effectLst>
                <a:outerShdw blurRad="25400" dist="38100" dir="5400000" algn="t" rotWithShape="0">
                  <a:prstClr val="black">
                    <a:alpha val="84000"/>
                  </a:prstClr>
                </a:outerShdw>
              </a:effectLst>
            </a:endParaRPr>
          </a:p>
        </p:txBody>
      </p:sp>
      <p:sp>
        <p:nvSpPr>
          <p:cNvPr id="2" name="文本框 1">
            <a:hlinkClick r:id="rId3"/>
          </p:cNvPr>
          <p:cNvSpPr txBox="1"/>
          <p:nvPr/>
        </p:nvSpPr>
        <p:spPr>
          <a:xfrm>
            <a:off x="323850" y="506019"/>
            <a:ext cx="66103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000" b="1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dist="38100" dir="5400000" algn="t" rotWithShape="0">
                    <a:prstClr val="black">
                      <a:alpha val="16000"/>
                    </a:prstClr>
                  </a:outerShdw>
                </a:effectLst>
              </a:rPr>
              <a:t>高校</a:t>
            </a:r>
            <a:r>
              <a:rPr lang="en-US" altLang="zh-CN" sz="5000" b="1" dirty="0" smtClean="0">
                <a:solidFill>
                  <a:srgbClr val="70AD47"/>
                </a:solidFill>
                <a:effectLst>
                  <a:outerShdw dist="38100" dir="5400000" algn="t" rotWithShape="0">
                    <a:prstClr val="black">
                      <a:alpha val="16000"/>
                    </a:prstClr>
                  </a:outerShdw>
                </a:effectLst>
              </a:rPr>
              <a:t>Hadoop</a:t>
            </a:r>
            <a:r>
              <a:rPr lang="zh-CN" altLang="en-US" sz="5000" b="1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dist="38100" dir="5400000" algn="t" rotWithShape="0">
                    <a:prstClr val="black">
                      <a:alpha val="16000"/>
                    </a:prstClr>
                  </a:outerShdw>
                </a:effectLst>
              </a:rPr>
              <a:t>教学科研</a:t>
            </a:r>
            <a:endParaRPr lang="en-US" altLang="zh-CN" sz="5000" b="1" dirty="0" smtClean="0">
              <a:solidFill>
                <a:prstClr val="black">
                  <a:lumMod val="75000"/>
                  <a:lumOff val="25000"/>
                </a:prstClr>
              </a:solidFill>
              <a:effectLst>
                <a:outerShdw dist="38100" dir="5400000" algn="t" rotWithShape="0">
                  <a:prstClr val="black">
                    <a:alpha val="16000"/>
                  </a:prstClr>
                </a:outerShdw>
              </a:effectLst>
            </a:endParaRPr>
          </a:p>
        </p:txBody>
      </p:sp>
      <p:sp>
        <p:nvSpPr>
          <p:cNvPr id="13" name="文本框 12">
            <a:hlinkClick r:id="rId3"/>
          </p:cNvPr>
          <p:cNvSpPr txBox="1"/>
          <p:nvPr/>
        </p:nvSpPr>
        <p:spPr>
          <a:xfrm>
            <a:off x="323850" y="1367793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一揽子解决方案</a:t>
            </a:r>
            <a:endParaRPr lang="en-US" altLang="zh-CN" sz="28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4" name="文本框 13">
            <a:hlinkClick r:id="rId3"/>
          </p:cNvPr>
          <p:cNvSpPr txBox="1"/>
          <p:nvPr/>
        </p:nvSpPr>
        <p:spPr>
          <a:xfrm>
            <a:off x="276225" y="2163966"/>
            <a:ext cx="613786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云计算、大数据时代，社会亟需相关人才！而高校</a:t>
            </a:r>
            <a:r>
              <a:rPr lang="zh-CN" altLang="en-US" sz="2000" b="1" dirty="0" smtClean="0">
                <a:solidFill>
                  <a:srgbClr val="70AD47"/>
                </a:solidFill>
              </a:rPr>
              <a:t>缺平台、缺人才、缺经验！怎么办？</a:t>
            </a:r>
            <a:endParaRPr lang="en-US" altLang="zh-CN" sz="2000" b="1" dirty="0" smtClean="0">
              <a:solidFill>
                <a:srgbClr val="70AD47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79963" y="2317308"/>
            <a:ext cx="212970" cy="141388"/>
            <a:chOff x="358531" y="2602049"/>
            <a:chExt cx="212970" cy="141388"/>
          </a:xfrm>
        </p:grpSpPr>
        <p:sp>
          <p:nvSpPr>
            <p:cNvPr id="16" name="等腰三角形 15"/>
            <p:cNvSpPr/>
            <p:nvPr/>
          </p:nvSpPr>
          <p:spPr>
            <a:xfrm rot="5400000">
              <a:off x="326211" y="2634369"/>
              <a:ext cx="141387" cy="76748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等腰三角形 4"/>
            <p:cNvSpPr/>
            <p:nvPr/>
          </p:nvSpPr>
          <p:spPr>
            <a:xfrm rot="5400000">
              <a:off x="360266" y="2634369"/>
              <a:ext cx="141387" cy="76748"/>
            </a:xfrm>
            <a:prstGeom prst="triangl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 rot="5400000">
              <a:off x="394321" y="2634370"/>
              <a:ext cx="141387" cy="76748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5400000">
              <a:off x="428376" y="2634370"/>
              <a:ext cx="141387" cy="76748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462433" y="2634370"/>
              <a:ext cx="141387" cy="76748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>
            <a:hlinkClick r:id="rId3"/>
          </p:cNvPr>
          <p:cNvSpPr/>
          <p:nvPr/>
        </p:nvSpPr>
        <p:spPr>
          <a:xfrm>
            <a:off x="379962" y="4525754"/>
            <a:ext cx="6381750" cy="214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white">
                    <a:lumMod val="75000"/>
                  </a:prstClr>
                </a:solidFill>
              </a:rPr>
              <a:t>     </a:t>
            </a:r>
            <a:r>
              <a:rPr lang="zh-CN" altLang="en-US" sz="1400" b="1" dirty="0" smtClean="0">
                <a:solidFill>
                  <a:prstClr val="white">
                    <a:lumMod val="95000"/>
                  </a:prstClr>
                </a:solidFill>
              </a:rPr>
              <a:t>建设</a:t>
            </a:r>
            <a:r>
              <a:rPr lang="zh-CN" altLang="en-US" sz="1400" b="1" dirty="0">
                <a:solidFill>
                  <a:prstClr val="white">
                    <a:lumMod val="95000"/>
                  </a:prstClr>
                </a:solidFill>
              </a:rPr>
              <a:t>一个</a:t>
            </a:r>
            <a:r>
              <a:rPr lang="en-US" altLang="zh-CN" sz="1400" b="1" dirty="0">
                <a:solidFill>
                  <a:prstClr val="white">
                    <a:lumMod val="95000"/>
                  </a:prstClr>
                </a:solidFill>
              </a:rPr>
              <a:t>Hadoop</a:t>
            </a:r>
            <a:r>
              <a:rPr lang="zh-CN" altLang="en-US" sz="1400" b="1" dirty="0">
                <a:solidFill>
                  <a:prstClr val="white">
                    <a:lumMod val="95000"/>
                  </a:prstClr>
                </a:solidFill>
              </a:rPr>
              <a:t>实验平台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prstClr val="white">
                    <a:lumMod val="75000"/>
                  </a:prstClr>
                </a:solidFill>
              </a:rPr>
              <a:t>     一套开源的</a:t>
            </a:r>
            <a:r>
              <a:rPr lang="en-US" altLang="zh-CN" sz="1200" dirty="0">
                <a:solidFill>
                  <a:prstClr val="white">
                    <a:lumMod val="75000"/>
                  </a:prstClr>
                </a:solidFill>
              </a:rPr>
              <a:t>Hadoop</a:t>
            </a:r>
            <a:r>
              <a:rPr lang="zh-CN" altLang="en-US" sz="1200" dirty="0">
                <a:solidFill>
                  <a:prstClr val="white">
                    <a:lumMod val="75000"/>
                  </a:prstClr>
                </a:solidFill>
              </a:rPr>
              <a:t>一体机和开发环境，详细的指导书籍和实验设计。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white">
                    <a:lumMod val="75000"/>
                  </a:prstClr>
                </a:solidFill>
              </a:rPr>
              <a:t>     </a:t>
            </a:r>
            <a:r>
              <a:rPr lang="zh-CN" altLang="en-US" sz="1400" b="1" dirty="0" smtClean="0">
                <a:solidFill>
                  <a:prstClr val="white">
                    <a:lumMod val="95000"/>
                  </a:prstClr>
                </a:solidFill>
              </a:rPr>
              <a:t>培养</a:t>
            </a:r>
            <a:r>
              <a:rPr lang="zh-CN" altLang="en-US" sz="1400" b="1" dirty="0">
                <a:solidFill>
                  <a:prstClr val="white">
                    <a:lumMod val="95000"/>
                  </a:prstClr>
                </a:solidFill>
              </a:rPr>
              <a:t>一支云计算师资队伍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prstClr val="white">
                    <a:lumMod val="75000"/>
                  </a:prstClr>
                </a:solidFill>
              </a:rPr>
              <a:t>     来自云计算高手的系列培训，</a:t>
            </a: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prstClr val="white">
                    <a:lumMod val="75000"/>
                  </a:prstClr>
                </a:solidFill>
              </a:rPr>
              <a:t>    </a:t>
            </a:r>
            <a:r>
              <a:rPr lang="zh-CN" altLang="en-US" sz="1100" dirty="0" smtClean="0">
                <a:solidFill>
                  <a:prstClr val="white">
                    <a:lumMod val="75000"/>
                  </a:prstClr>
                </a:solidFill>
              </a:rPr>
              <a:t>  </a:t>
            </a:r>
            <a:r>
              <a:rPr lang="zh-CN" altLang="en-US" sz="1100" dirty="0">
                <a:solidFill>
                  <a:prstClr val="white">
                    <a:lumMod val="75000"/>
                  </a:prstClr>
                </a:solidFill>
                <a:hlinkClick r:id="rId6"/>
              </a:rPr>
              <a:t>早在</a:t>
            </a:r>
            <a:r>
              <a:rPr lang="en-US" altLang="zh-CN" sz="1100" dirty="0">
                <a:solidFill>
                  <a:prstClr val="white">
                    <a:lumMod val="75000"/>
                  </a:prstClr>
                </a:solidFill>
                <a:hlinkClick r:id="rId6"/>
              </a:rPr>
              <a:t>2010</a:t>
            </a:r>
            <a:r>
              <a:rPr lang="zh-CN" altLang="en-US" sz="1100" dirty="0">
                <a:solidFill>
                  <a:prstClr val="white">
                    <a:lumMod val="75000"/>
                  </a:prstClr>
                </a:solidFill>
                <a:hlinkClick r:id="rId6"/>
              </a:rPr>
              <a:t>年就培训了全国第一批云计算师资力量</a:t>
            </a:r>
            <a:r>
              <a:rPr lang="zh-CN" altLang="en-US" sz="1100" dirty="0" smtClean="0">
                <a:solidFill>
                  <a:prstClr val="white">
                    <a:lumMod val="75000"/>
                  </a:prstClr>
                </a:solidFill>
                <a:hlinkClick r:id="rId6"/>
              </a:rPr>
              <a:t>。</a:t>
            </a:r>
            <a:endParaRPr lang="zh-CN" altLang="en-US" sz="1100" dirty="0">
              <a:solidFill>
                <a:prstClr val="white">
                  <a:lumMod val="75000"/>
                </a:prst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white">
                    <a:lumMod val="75000"/>
                  </a:prstClr>
                </a:solidFill>
              </a:rPr>
              <a:t>     </a:t>
            </a:r>
            <a:r>
              <a:rPr lang="zh-CN" altLang="en-US" sz="1400" b="1" dirty="0" smtClean="0">
                <a:solidFill>
                  <a:prstClr val="white">
                    <a:lumMod val="95000"/>
                  </a:prstClr>
                </a:solidFill>
              </a:rPr>
              <a:t>营造</a:t>
            </a:r>
            <a:r>
              <a:rPr lang="zh-CN" altLang="en-US" sz="1400" b="1" dirty="0">
                <a:solidFill>
                  <a:prstClr val="white">
                    <a:lumMod val="95000"/>
                  </a:prstClr>
                </a:solidFill>
              </a:rPr>
              <a:t>一个大数据科研环境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prstClr val="white">
                    <a:lumMod val="75000"/>
                  </a:prstClr>
                </a:solidFill>
              </a:rPr>
              <a:t>     为科研提供技术支持，与大数据应用相结合，让科研迈上新台阶。</a:t>
            </a:r>
          </a:p>
        </p:txBody>
      </p:sp>
      <p:sp>
        <p:nvSpPr>
          <p:cNvPr id="26" name="椭圆 25"/>
          <p:cNvSpPr/>
          <p:nvPr/>
        </p:nvSpPr>
        <p:spPr>
          <a:xfrm>
            <a:off x="484890" y="4699671"/>
            <a:ext cx="113628" cy="11362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84890" y="5295227"/>
            <a:ext cx="113628" cy="11362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84890" y="6132405"/>
            <a:ext cx="113628" cy="11362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109765" y="1448555"/>
            <a:ext cx="1279356" cy="394491"/>
            <a:chOff x="3109765" y="1448555"/>
            <a:chExt cx="1279356" cy="394491"/>
          </a:xfrm>
        </p:grpSpPr>
        <p:sp>
          <p:nvSpPr>
            <p:cNvPr id="6" name="圆角矩形 5"/>
            <p:cNvSpPr/>
            <p:nvPr/>
          </p:nvSpPr>
          <p:spPr>
            <a:xfrm>
              <a:off x="3109765" y="1448555"/>
              <a:ext cx="1279356" cy="338578"/>
            </a:xfrm>
            <a:prstGeom prst="roundRect">
              <a:avLst/>
            </a:prstGeom>
            <a:solidFill>
              <a:srgbClr val="70AD47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400" spc="300" dirty="0" smtClean="0">
                  <a:solidFill>
                    <a:prstClr val="white"/>
                  </a:solidFill>
                </a:rPr>
                <a:t>了解</a:t>
              </a:r>
              <a:r>
                <a:rPr lang="zh-CN" altLang="en-US" sz="1400" spc="300" dirty="0">
                  <a:solidFill>
                    <a:prstClr val="white"/>
                  </a:solidFill>
                </a:rPr>
                <a:t>详情</a:t>
              </a:r>
            </a:p>
          </p:txBody>
        </p:sp>
        <p:sp>
          <p:nvSpPr>
            <p:cNvPr id="21" name="Freeform 5"/>
            <p:cNvSpPr>
              <a:spLocks noEditPoints="1"/>
            </p:cNvSpPr>
            <p:nvPr/>
          </p:nvSpPr>
          <p:spPr bwMode="auto">
            <a:xfrm>
              <a:off x="4160520" y="1542293"/>
              <a:ext cx="173831" cy="300753"/>
            </a:xfrm>
            <a:custGeom>
              <a:avLst/>
              <a:gdLst>
                <a:gd name="T0" fmla="*/ 104 w 126"/>
                <a:gd name="T1" fmla="*/ 218 h 218"/>
                <a:gd name="T2" fmla="*/ 83 w 126"/>
                <a:gd name="T3" fmla="*/ 208 h 218"/>
                <a:gd name="T4" fmla="*/ 73 w 126"/>
                <a:gd name="T5" fmla="*/ 187 h 218"/>
                <a:gd name="T6" fmla="*/ 83 w 126"/>
                <a:gd name="T7" fmla="*/ 208 h 218"/>
                <a:gd name="T8" fmla="*/ 73 w 126"/>
                <a:gd name="T9" fmla="*/ 187 h 218"/>
                <a:gd name="T10" fmla="*/ 63 w 126"/>
                <a:gd name="T11" fmla="*/ 146 h 218"/>
                <a:gd name="T12" fmla="*/ 52 w 126"/>
                <a:gd name="T13" fmla="*/ 166 h 218"/>
                <a:gd name="T14" fmla="*/ 63 w 126"/>
                <a:gd name="T15" fmla="*/ 187 h 218"/>
                <a:gd name="T16" fmla="*/ 73 w 126"/>
                <a:gd name="T17" fmla="*/ 166 h 218"/>
                <a:gd name="T18" fmla="*/ 115 w 126"/>
                <a:gd name="T19" fmla="*/ 208 h 218"/>
                <a:gd name="T20" fmla="*/ 104 w 126"/>
                <a:gd name="T21" fmla="*/ 187 h 218"/>
                <a:gd name="T22" fmla="*/ 115 w 126"/>
                <a:gd name="T23" fmla="*/ 208 h 218"/>
                <a:gd name="T24" fmla="*/ 104 w 126"/>
                <a:gd name="T25" fmla="*/ 166 h 218"/>
                <a:gd name="T26" fmla="*/ 94 w 126"/>
                <a:gd name="T27" fmla="*/ 187 h 218"/>
                <a:gd name="T28" fmla="*/ 94 w 126"/>
                <a:gd name="T29" fmla="*/ 166 h 218"/>
                <a:gd name="T30" fmla="*/ 84 w 126"/>
                <a:gd name="T31" fmla="*/ 146 h 218"/>
                <a:gd name="T32" fmla="*/ 94 w 126"/>
                <a:gd name="T33" fmla="*/ 166 h 218"/>
                <a:gd name="T34" fmla="*/ 126 w 126"/>
                <a:gd name="T35" fmla="*/ 114 h 218"/>
                <a:gd name="T36" fmla="*/ 115 w 126"/>
                <a:gd name="T37" fmla="*/ 104 h 218"/>
                <a:gd name="T38" fmla="*/ 104 w 126"/>
                <a:gd name="T39" fmla="*/ 114 h 218"/>
                <a:gd name="T40" fmla="*/ 73 w 126"/>
                <a:gd name="T41" fmla="*/ 114 h 218"/>
                <a:gd name="T42" fmla="*/ 73 w 126"/>
                <a:gd name="T43" fmla="*/ 146 h 218"/>
                <a:gd name="T44" fmla="*/ 84 w 126"/>
                <a:gd name="T45" fmla="*/ 125 h 218"/>
                <a:gd name="T46" fmla="*/ 104 w 126"/>
                <a:gd name="T47" fmla="*/ 104 h 218"/>
                <a:gd name="T48" fmla="*/ 94 w 126"/>
                <a:gd name="T49" fmla="*/ 93 h 218"/>
                <a:gd name="T50" fmla="*/ 104 w 126"/>
                <a:gd name="T51" fmla="*/ 104 h 218"/>
                <a:gd name="T52" fmla="*/ 94 w 126"/>
                <a:gd name="T53" fmla="*/ 83 h 218"/>
                <a:gd name="T54" fmla="*/ 84 w 126"/>
                <a:gd name="T55" fmla="*/ 93 h 218"/>
                <a:gd name="T56" fmla="*/ 84 w 126"/>
                <a:gd name="T57" fmla="*/ 83 h 218"/>
                <a:gd name="T58" fmla="*/ 73 w 126"/>
                <a:gd name="T59" fmla="*/ 73 h 218"/>
                <a:gd name="T60" fmla="*/ 84 w 126"/>
                <a:gd name="T61" fmla="*/ 83 h 218"/>
                <a:gd name="T62" fmla="*/ 73 w 126"/>
                <a:gd name="T63" fmla="*/ 62 h 218"/>
                <a:gd name="T64" fmla="*/ 63 w 126"/>
                <a:gd name="T65" fmla="*/ 73 h 218"/>
                <a:gd name="T66" fmla="*/ 63 w 126"/>
                <a:gd name="T67" fmla="*/ 62 h 218"/>
                <a:gd name="T68" fmla="*/ 52 w 126"/>
                <a:gd name="T69" fmla="*/ 52 h 218"/>
                <a:gd name="T70" fmla="*/ 63 w 126"/>
                <a:gd name="T71" fmla="*/ 62 h 218"/>
                <a:gd name="T72" fmla="*/ 52 w 126"/>
                <a:gd name="T73" fmla="*/ 41 h 218"/>
                <a:gd name="T74" fmla="*/ 42 w 126"/>
                <a:gd name="T75" fmla="*/ 52 h 218"/>
                <a:gd name="T76" fmla="*/ 42 w 126"/>
                <a:gd name="T77" fmla="*/ 41 h 218"/>
                <a:gd name="T78" fmla="*/ 32 w 126"/>
                <a:gd name="T79" fmla="*/ 31 h 218"/>
                <a:gd name="T80" fmla="*/ 42 w 126"/>
                <a:gd name="T81" fmla="*/ 41 h 218"/>
                <a:gd name="T82" fmla="*/ 32 w 126"/>
                <a:gd name="T83" fmla="*/ 21 h 218"/>
                <a:gd name="T84" fmla="*/ 21 w 126"/>
                <a:gd name="T85" fmla="*/ 31 h 218"/>
                <a:gd name="T86" fmla="*/ 11 w 126"/>
                <a:gd name="T87" fmla="*/ 21 h 218"/>
                <a:gd name="T88" fmla="*/ 21 w 126"/>
                <a:gd name="T89" fmla="*/ 10 h 218"/>
                <a:gd name="T90" fmla="*/ 11 w 126"/>
                <a:gd name="T91" fmla="*/ 0 h 218"/>
                <a:gd name="T92" fmla="*/ 0 w 126"/>
                <a:gd name="T93" fmla="*/ 177 h 218"/>
                <a:gd name="T94" fmla="*/ 11 w 126"/>
                <a:gd name="T95" fmla="*/ 166 h 218"/>
                <a:gd name="T96" fmla="*/ 21 w 126"/>
                <a:gd name="T97" fmla="*/ 156 h 218"/>
                <a:gd name="T98" fmla="*/ 11 w 126"/>
                <a:gd name="T99" fmla="*/ 21 h 218"/>
                <a:gd name="T100" fmla="*/ 32 w 126"/>
                <a:gd name="T101" fmla="*/ 156 h 218"/>
                <a:gd name="T102" fmla="*/ 21 w 126"/>
                <a:gd name="T103" fmla="*/ 146 h 218"/>
                <a:gd name="T104" fmla="*/ 52 w 126"/>
                <a:gd name="T105" fmla="*/ 125 h 218"/>
                <a:gd name="T106" fmla="*/ 42 w 126"/>
                <a:gd name="T107" fmla="*/ 135 h 218"/>
                <a:gd name="T108" fmla="*/ 32 w 126"/>
                <a:gd name="T109" fmla="*/ 146 h 218"/>
                <a:gd name="T110" fmla="*/ 52 w 126"/>
                <a:gd name="T111" fmla="*/ 146 h 218"/>
                <a:gd name="T112" fmla="*/ 52 w 126"/>
                <a:gd name="T113" fmla="*/ 12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6" h="218">
                  <a:moveTo>
                    <a:pt x="83" y="218"/>
                  </a:moveTo>
                  <a:lnTo>
                    <a:pt x="104" y="218"/>
                  </a:lnTo>
                  <a:lnTo>
                    <a:pt x="104" y="208"/>
                  </a:lnTo>
                  <a:lnTo>
                    <a:pt x="83" y="208"/>
                  </a:lnTo>
                  <a:lnTo>
                    <a:pt x="83" y="218"/>
                  </a:lnTo>
                  <a:close/>
                  <a:moveTo>
                    <a:pt x="73" y="187"/>
                  </a:moveTo>
                  <a:lnTo>
                    <a:pt x="73" y="208"/>
                  </a:lnTo>
                  <a:lnTo>
                    <a:pt x="83" y="208"/>
                  </a:lnTo>
                  <a:lnTo>
                    <a:pt x="83" y="187"/>
                  </a:lnTo>
                  <a:lnTo>
                    <a:pt x="73" y="187"/>
                  </a:lnTo>
                  <a:close/>
                  <a:moveTo>
                    <a:pt x="63" y="166"/>
                  </a:moveTo>
                  <a:lnTo>
                    <a:pt x="63" y="146"/>
                  </a:lnTo>
                  <a:lnTo>
                    <a:pt x="52" y="146"/>
                  </a:lnTo>
                  <a:lnTo>
                    <a:pt x="52" y="166"/>
                  </a:lnTo>
                  <a:lnTo>
                    <a:pt x="63" y="166"/>
                  </a:lnTo>
                  <a:lnTo>
                    <a:pt x="63" y="187"/>
                  </a:lnTo>
                  <a:lnTo>
                    <a:pt x="73" y="187"/>
                  </a:lnTo>
                  <a:lnTo>
                    <a:pt x="73" y="166"/>
                  </a:lnTo>
                  <a:lnTo>
                    <a:pt x="63" y="166"/>
                  </a:lnTo>
                  <a:close/>
                  <a:moveTo>
                    <a:pt x="115" y="208"/>
                  </a:moveTo>
                  <a:lnTo>
                    <a:pt x="115" y="187"/>
                  </a:lnTo>
                  <a:lnTo>
                    <a:pt x="104" y="187"/>
                  </a:lnTo>
                  <a:lnTo>
                    <a:pt x="104" y="208"/>
                  </a:lnTo>
                  <a:lnTo>
                    <a:pt x="115" y="208"/>
                  </a:lnTo>
                  <a:close/>
                  <a:moveTo>
                    <a:pt x="104" y="187"/>
                  </a:moveTo>
                  <a:lnTo>
                    <a:pt x="104" y="166"/>
                  </a:lnTo>
                  <a:lnTo>
                    <a:pt x="94" y="166"/>
                  </a:lnTo>
                  <a:lnTo>
                    <a:pt x="94" y="187"/>
                  </a:lnTo>
                  <a:lnTo>
                    <a:pt x="104" y="187"/>
                  </a:lnTo>
                  <a:close/>
                  <a:moveTo>
                    <a:pt x="94" y="166"/>
                  </a:moveTo>
                  <a:lnTo>
                    <a:pt x="94" y="146"/>
                  </a:lnTo>
                  <a:lnTo>
                    <a:pt x="84" y="146"/>
                  </a:lnTo>
                  <a:lnTo>
                    <a:pt x="84" y="166"/>
                  </a:lnTo>
                  <a:lnTo>
                    <a:pt x="94" y="166"/>
                  </a:lnTo>
                  <a:close/>
                  <a:moveTo>
                    <a:pt x="126" y="125"/>
                  </a:moveTo>
                  <a:lnTo>
                    <a:pt x="126" y="114"/>
                  </a:lnTo>
                  <a:lnTo>
                    <a:pt x="115" y="114"/>
                  </a:lnTo>
                  <a:lnTo>
                    <a:pt x="115" y="104"/>
                  </a:lnTo>
                  <a:lnTo>
                    <a:pt x="104" y="104"/>
                  </a:lnTo>
                  <a:lnTo>
                    <a:pt x="104" y="114"/>
                  </a:lnTo>
                  <a:lnTo>
                    <a:pt x="84" y="114"/>
                  </a:lnTo>
                  <a:lnTo>
                    <a:pt x="73" y="114"/>
                  </a:lnTo>
                  <a:lnTo>
                    <a:pt x="73" y="125"/>
                  </a:lnTo>
                  <a:lnTo>
                    <a:pt x="73" y="146"/>
                  </a:lnTo>
                  <a:lnTo>
                    <a:pt x="84" y="146"/>
                  </a:lnTo>
                  <a:lnTo>
                    <a:pt x="84" y="125"/>
                  </a:lnTo>
                  <a:lnTo>
                    <a:pt x="126" y="125"/>
                  </a:lnTo>
                  <a:close/>
                  <a:moveTo>
                    <a:pt x="104" y="104"/>
                  </a:moveTo>
                  <a:lnTo>
                    <a:pt x="104" y="93"/>
                  </a:lnTo>
                  <a:lnTo>
                    <a:pt x="94" y="93"/>
                  </a:lnTo>
                  <a:lnTo>
                    <a:pt x="94" y="104"/>
                  </a:lnTo>
                  <a:lnTo>
                    <a:pt x="104" y="104"/>
                  </a:lnTo>
                  <a:close/>
                  <a:moveTo>
                    <a:pt x="94" y="93"/>
                  </a:moveTo>
                  <a:lnTo>
                    <a:pt x="94" y="83"/>
                  </a:lnTo>
                  <a:lnTo>
                    <a:pt x="84" y="83"/>
                  </a:lnTo>
                  <a:lnTo>
                    <a:pt x="84" y="93"/>
                  </a:lnTo>
                  <a:lnTo>
                    <a:pt x="94" y="93"/>
                  </a:lnTo>
                  <a:close/>
                  <a:moveTo>
                    <a:pt x="84" y="83"/>
                  </a:moveTo>
                  <a:lnTo>
                    <a:pt x="84" y="73"/>
                  </a:lnTo>
                  <a:lnTo>
                    <a:pt x="73" y="73"/>
                  </a:lnTo>
                  <a:lnTo>
                    <a:pt x="73" y="83"/>
                  </a:lnTo>
                  <a:lnTo>
                    <a:pt x="84" y="83"/>
                  </a:lnTo>
                  <a:close/>
                  <a:moveTo>
                    <a:pt x="73" y="73"/>
                  </a:moveTo>
                  <a:lnTo>
                    <a:pt x="73" y="62"/>
                  </a:lnTo>
                  <a:lnTo>
                    <a:pt x="63" y="62"/>
                  </a:lnTo>
                  <a:lnTo>
                    <a:pt x="63" y="73"/>
                  </a:lnTo>
                  <a:lnTo>
                    <a:pt x="73" y="73"/>
                  </a:lnTo>
                  <a:close/>
                  <a:moveTo>
                    <a:pt x="63" y="62"/>
                  </a:moveTo>
                  <a:lnTo>
                    <a:pt x="63" y="52"/>
                  </a:lnTo>
                  <a:lnTo>
                    <a:pt x="52" y="52"/>
                  </a:lnTo>
                  <a:lnTo>
                    <a:pt x="52" y="62"/>
                  </a:lnTo>
                  <a:lnTo>
                    <a:pt x="63" y="62"/>
                  </a:lnTo>
                  <a:close/>
                  <a:moveTo>
                    <a:pt x="52" y="52"/>
                  </a:moveTo>
                  <a:lnTo>
                    <a:pt x="52" y="41"/>
                  </a:lnTo>
                  <a:lnTo>
                    <a:pt x="42" y="41"/>
                  </a:lnTo>
                  <a:lnTo>
                    <a:pt x="42" y="52"/>
                  </a:lnTo>
                  <a:lnTo>
                    <a:pt x="52" y="52"/>
                  </a:lnTo>
                  <a:close/>
                  <a:moveTo>
                    <a:pt x="42" y="41"/>
                  </a:moveTo>
                  <a:lnTo>
                    <a:pt x="42" y="31"/>
                  </a:lnTo>
                  <a:lnTo>
                    <a:pt x="32" y="31"/>
                  </a:lnTo>
                  <a:lnTo>
                    <a:pt x="32" y="41"/>
                  </a:lnTo>
                  <a:lnTo>
                    <a:pt x="42" y="41"/>
                  </a:lnTo>
                  <a:close/>
                  <a:moveTo>
                    <a:pt x="32" y="31"/>
                  </a:moveTo>
                  <a:lnTo>
                    <a:pt x="32" y="21"/>
                  </a:lnTo>
                  <a:lnTo>
                    <a:pt x="21" y="21"/>
                  </a:lnTo>
                  <a:lnTo>
                    <a:pt x="21" y="31"/>
                  </a:lnTo>
                  <a:lnTo>
                    <a:pt x="32" y="31"/>
                  </a:lnTo>
                  <a:close/>
                  <a:moveTo>
                    <a:pt x="11" y="21"/>
                  </a:moveTo>
                  <a:lnTo>
                    <a:pt x="21" y="21"/>
                  </a:lnTo>
                  <a:lnTo>
                    <a:pt x="21" y="10"/>
                  </a:lnTo>
                  <a:lnTo>
                    <a:pt x="11" y="1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77"/>
                  </a:lnTo>
                  <a:lnTo>
                    <a:pt x="11" y="177"/>
                  </a:lnTo>
                  <a:lnTo>
                    <a:pt x="11" y="166"/>
                  </a:lnTo>
                  <a:lnTo>
                    <a:pt x="21" y="166"/>
                  </a:lnTo>
                  <a:lnTo>
                    <a:pt x="21" y="156"/>
                  </a:lnTo>
                  <a:lnTo>
                    <a:pt x="11" y="156"/>
                  </a:lnTo>
                  <a:lnTo>
                    <a:pt x="11" y="21"/>
                  </a:lnTo>
                  <a:close/>
                  <a:moveTo>
                    <a:pt x="21" y="156"/>
                  </a:moveTo>
                  <a:lnTo>
                    <a:pt x="32" y="156"/>
                  </a:lnTo>
                  <a:lnTo>
                    <a:pt x="32" y="146"/>
                  </a:lnTo>
                  <a:lnTo>
                    <a:pt x="21" y="146"/>
                  </a:lnTo>
                  <a:lnTo>
                    <a:pt x="21" y="156"/>
                  </a:lnTo>
                  <a:close/>
                  <a:moveTo>
                    <a:pt x="52" y="125"/>
                  </a:moveTo>
                  <a:lnTo>
                    <a:pt x="42" y="125"/>
                  </a:lnTo>
                  <a:lnTo>
                    <a:pt x="42" y="135"/>
                  </a:lnTo>
                  <a:lnTo>
                    <a:pt x="32" y="135"/>
                  </a:lnTo>
                  <a:lnTo>
                    <a:pt x="32" y="146"/>
                  </a:lnTo>
                  <a:lnTo>
                    <a:pt x="42" y="146"/>
                  </a:lnTo>
                  <a:lnTo>
                    <a:pt x="52" y="146"/>
                  </a:lnTo>
                  <a:lnTo>
                    <a:pt x="52" y="135"/>
                  </a:lnTo>
                  <a:lnTo>
                    <a:pt x="52" y="1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3" name="矩形 22">
            <a:hlinkClick r:id="rId3"/>
          </p:cNvPr>
          <p:cNvSpPr/>
          <p:nvPr/>
        </p:nvSpPr>
        <p:spPr>
          <a:xfrm>
            <a:off x="3022025" y="1347025"/>
            <a:ext cx="1458535" cy="605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103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98" y="1595846"/>
            <a:ext cx="2520043" cy="25200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3" y="4230189"/>
            <a:ext cx="2520043" cy="25200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2" y="1595846"/>
            <a:ext cx="2520043" cy="25200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98" y="4206434"/>
            <a:ext cx="2501624" cy="2501624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552700" y="2241969"/>
            <a:ext cx="1952625" cy="4031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52700" y="4918917"/>
            <a:ext cx="1952625" cy="4031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829000" y="4834138"/>
            <a:ext cx="1952625" cy="4031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829000" y="2284574"/>
            <a:ext cx="1952625" cy="4031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969317" y="335682"/>
            <a:ext cx="5205366" cy="958051"/>
            <a:chOff x="240491" y="335682"/>
            <a:chExt cx="5205366" cy="958051"/>
          </a:xfrm>
        </p:grpSpPr>
        <p:sp>
          <p:nvSpPr>
            <p:cNvPr id="10" name="矩形 9"/>
            <p:cNvSpPr/>
            <p:nvPr/>
          </p:nvSpPr>
          <p:spPr>
            <a:xfrm>
              <a:off x="240491" y="893623"/>
              <a:ext cx="5205366" cy="40011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000" spc="300" dirty="0" smtClean="0">
                  <a:solidFill>
                    <a:prstClr val="white"/>
                  </a:solidFill>
                </a:rPr>
                <a:t>学习云计算必须关注的公众号</a:t>
              </a:r>
              <a:endParaRPr lang="zh-CN" altLang="en-US" sz="2000" spc="300" dirty="0">
                <a:solidFill>
                  <a:prstClr val="white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135014" y="335682"/>
              <a:ext cx="3416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70AD47">
                      <a:lumMod val="75000"/>
                    </a:srgbClr>
                  </a:solidFill>
                </a:rPr>
                <a:t>知名微信公众号推荐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503272" y="179984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刘鹏</a:t>
            </a:r>
            <a:r>
              <a:rPr lang="zh-CN" alt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看</a:t>
            </a:r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未来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757772" y="1802078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云计算头条</a:t>
            </a:r>
            <a:endParaRPr lang="zh-CN" alt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57772" y="439201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云创</a:t>
            </a:r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大数据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503272" y="441800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中国大数据</a:t>
            </a:r>
            <a:endParaRPr lang="zh-CN" alt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6275" y="2330594"/>
            <a:ext cx="205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</a:rPr>
              <a:t>微信号： </a:t>
            </a:r>
            <a:r>
              <a:rPr lang="en-US" altLang="zh-CN" sz="1400" dirty="0" err="1" smtClean="0">
                <a:solidFill>
                  <a:prstClr val="white"/>
                </a:solidFill>
              </a:rPr>
              <a:t>chinacloudnj</a:t>
            </a: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527986" y="4964937"/>
            <a:ext cx="203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</a:rPr>
              <a:t>微信号： </a:t>
            </a:r>
            <a:r>
              <a:rPr lang="en-US" altLang="zh-CN" sz="1400" dirty="0" err="1" smtClean="0">
                <a:solidFill>
                  <a:prstClr val="white"/>
                </a:solidFill>
              </a:rPr>
              <a:t>cstorbigdata</a:t>
            </a: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757772" y="2766388"/>
            <a:ext cx="2196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资源丰富、分析深入、更新及时的云计算知识共享平台。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531775" y="2291660"/>
            <a:ext cx="1731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prstClr val="white"/>
                </a:solidFill>
              </a:rPr>
              <a:t>微信号：</a:t>
            </a:r>
            <a:r>
              <a:rPr lang="en-US" altLang="zh-CN" sz="1400" dirty="0" err="1" smtClean="0">
                <a:solidFill>
                  <a:prstClr val="white"/>
                </a:solidFill>
              </a:rPr>
              <a:t>lpoutlook</a:t>
            </a: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786274" y="4882746"/>
            <a:ext cx="1672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</a:rPr>
              <a:t>微信号： </a:t>
            </a:r>
            <a:r>
              <a:rPr lang="en-US" altLang="zh-CN" sz="1400" dirty="0" err="1" smtClean="0">
                <a:solidFill>
                  <a:prstClr val="white"/>
                </a:solidFill>
              </a:rPr>
              <a:t>cStor_cn</a:t>
            </a: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757772" y="5288169"/>
            <a:ext cx="2386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国内大数据龙头企业。提供领先的云存储、云数据库、云视频、云传输产品和解决方案。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2503272" y="2664585"/>
            <a:ext cx="2081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眼光决定成败，与刘鹏教授看未来。</a:t>
            </a:r>
            <a:endParaRPr lang="en-US" altLang="zh-CN" sz="16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刘鹏，清华博士，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《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云计算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》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作者。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528058" y="5400731"/>
            <a:ext cx="212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分享大数据技术，剖析大数据案例，讨论大数据话题。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8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71309" y="1388271"/>
            <a:ext cx="8976897" cy="5234777"/>
            <a:chOff x="-1308246" y="0"/>
            <a:chExt cx="11760492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104" y="0"/>
              <a:ext cx="3873792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8454" y="0"/>
              <a:ext cx="3873792" cy="6858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08246" y="0"/>
              <a:ext cx="3873791" cy="6858000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2504767" y="370403"/>
            <a:ext cx="4134465" cy="923330"/>
            <a:chOff x="775941" y="370403"/>
            <a:chExt cx="4134465" cy="923330"/>
          </a:xfrm>
        </p:grpSpPr>
        <p:sp>
          <p:nvSpPr>
            <p:cNvPr id="13" name="矩形 12"/>
            <p:cNvSpPr/>
            <p:nvPr/>
          </p:nvSpPr>
          <p:spPr>
            <a:xfrm>
              <a:off x="775942" y="893623"/>
              <a:ext cx="4134464" cy="40011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000" spc="300" dirty="0" smtClean="0">
                  <a:solidFill>
                    <a:prstClr val="white"/>
                  </a:solidFill>
                </a:rPr>
                <a:t>运用云计算，精彩你生活</a:t>
              </a:r>
              <a:endParaRPr lang="zh-CN" altLang="en-US" sz="2000" spc="300" dirty="0">
                <a:solidFill>
                  <a:prstClr val="white"/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75941" y="370403"/>
              <a:ext cx="41344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70AD47">
                      <a:lumMod val="75000"/>
                    </a:srgbClr>
                  </a:solidFill>
                </a:rPr>
                <a:t>优秀免费云计算应用推荐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6947051" y="3424860"/>
            <a:ext cx="12618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 smtClean="0">
                <a:solidFill>
                  <a:prstClr val="white">
                    <a:lumMod val="65000"/>
                  </a:prstClr>
                </a:solidFill>
              </a:rPr>
              <a:t>暂时仅</a:t>
            </a:r>
            <a:r>
              <a:rPr lang="zh-CN" altLang="en-US" sz="1050" dirty="0">
                <a:solidFill>
                  <a:prstClr val="white">
                    <a:lumMod val="65000"/>
                  </a:prstClr>
                </a:solidFill>
              </a:rPr>
              <a:t>有安卓版本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94383" y="3434385"/>
            <a:ext cx="11272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 smtClean="0">
                <a:solidFill>
                  <a:prstClr val="white">
                    <a:lumMod val="65000"/>
                  </a:prstClr>
                </a:solidFill>
              </a:rPr>
              <a:t>支持安卓和苹果</a:t>
            </a:r>
            <a:endParaRPr lang="zh-CN" altLang="en-US" sz="105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16622" y="3424860"/>
            <a:ext cx="11272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 smtClean="0">
                <a:solidFill>
                  <a:prstClr val="white">
                    <a:lumMod val="65000"/>
                  </a:prstClr>
                </a:solidFill>
              </a:rPr>
              <a:t>支持安卓和苹果</a:t>
            </a:r>
            <a:endParaRPr lang="zh-CN" altLang="en-US" sz="105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75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75069" y="1514307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2951090" y="1498375"/>
            <a:ext cx="381065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基础存储架构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2875069" y="197086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3" name="矩形 62"/>
          <p:cNvSpPr/>
          <p:nvPr/>
        </p:nvSpPr>
        <p:spPr>
          <a:xfrm>
            <a:off x="2949618" y="1981649"/>
            <a:ext cx="282481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3.2 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弹性计算云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EC2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2875069" y="2436473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6" name="矩形 35"/>
          <p:cNvSpPr/>
          <p:nvPr/>
        </p:nvSpPr>
        <p:spPr>
          <a:xfrm>
            <a:off x="2949618" y="2447253"/>
            <a:ext cx="292259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存储服务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S3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2875069" y="290207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0" name="矩形 39"/>
          <p:cNvSpPr/>
          <p:nvPr/>
        </p:nvSpPr>
        <p:spPr>
          <a:xfrm>
            <a:off x="2949618" y="2912857"/>
            <a:ext cx="56188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3.4 </a:t>
            </a:r>
            <a:r>
              <a:rPr lang="zh-CN" altLang="en-US" sz="20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非关系型</a:t>
            </a:r>
            <a:r>
              <a:rPr lang="zh-CN" alt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数据库服务</a:t>
            </a:r>
            <a:r>
              <a:rPr lang="en-US" altLang="zh-CN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SimpleDB</a:t>
            </a:r>
            <a:r>
              <a:rPr lang="zh-CN" alt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DynamoDB</a:t>
            </a:r>
            <a:endParaRPr lang="zh-CN" altLang="en-US" sz="2000" spc="-1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2875069" y="3367680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9" name="矩形 48"/>
          <p:cNvSpPr/>
          <p:nvPr/>
        </p:nvSpPr>
        <p:spPr>
          <a:xfrm>
            <a:off x="2949618" y="3378460"/>
            <a:ext cx="347242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3.5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关系数据库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RDS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2875069" y="3833284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3" name="矩形 52"/>
          <p:cNvSpPr/>
          <p:nvPr/>
        </p:nvSpPr>
        <p:spPr>
          <a:xfrm>
            <a:off x="2949618" y="3844064"/>
            <a:ext cx="32928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3.6 </a:t>
            </a:r>
            <a:r>
              <a:rPr lang="zh-CN" altLang="en-US" sz="21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</a:t>
            </a:r>
            <a:r>
              <a: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队列服务</a:t>
            </a:r>
            <a:r>
              <a:rPr lang="en-US" altLang="zh-CN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SQS</a:t>
            </a:r>
            <a:endParaRPr lang="zh-CN" altLang="en-US" sz="2100" spc="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2875069" y="42988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7" name="矩形 56"/>
          <p:cNvSpPr/>
          <p:nvPr/>
        </p:nvSpPr>
        <p:spPr>
          <a:xfrm>
            <a:off x="2949618" y="4309668"/>
            <a:ext cx="447372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3.7 </a:t>
            </a:r>
            <a:r>
              <a: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内容推送服务</a:t>
            </a:r>
            <a:r>
              <a:rPr lang="en-US" altLang="zh-CN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CloudFront</a:t>
            </a:r>
            <a:endParaRPr lang="zh-CN" altLang="en-US" sz="2100" spc="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圆角矩形 59"/>
          <p:cNvSpPr/>
          <p:nvPr/>
        </p:nvSpPr>
        <p:spPr>
          <a:xfrm>
            <a:off x="2875069" y="4764491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7AB8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1" name="矩形 60"/>
          <p:cNvSpPr/>
          <p:nvPr/>
        </p:nvSpPr>
        <p:spPr>
          <a:xfrm>
            <a:off x="2949618" y="4775272"/>
            <a:ext cx="408316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</a:p>
        </p:txBody>
      </p:sp>
      <p:sp>
        <p:nvSpPr>
          <p:cNvPr id="67" name="圆角矩形 66"/>
          <p:cNvSpPr/>
          <p:nvPr/>
        </p:nvSpPr>
        <p:spPr>
          <a:xfrm>
            <a:off x="2875069" y="5230094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8" name="矩形 67"/>
          <p:cNvSpPr/>
          <p:nvPr/>
        </p:nvSpPr>
        <p:spPr>
          <a:xfrm>
            <a:off x="2949618" y="5240875"/>
            <a:ext cx="264918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3.9 AWS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应用实例</a:t>
            </a:r>
          </a:p>
        </p:txBody>
      </p:sp>
      <p:sp>
        <p:nvSpPr>
          <p:cNvPr id="20" name="圆角矩形 19"/>
          <p:cNvSpPr/>
          <p:nvPr/>
        </p:nvSpPr>
        <p:spPr>
          <a:xfrm>
            <a:off x="2875069" y="5711629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1" name="矩形 20"/>
          <p:cNvSpPr/>
          <p:nvPr/>
        </p:nvSpPr>
        <p:spPr>
          <a:xfrm>
            <a:off x="2951090" y="5695697"/>
            <a:ext cx="154561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3.10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小结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>
              <a:spLocks/>
            </p:cNvSpPr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>
              <a:spLocks/>
            </p:cNvSpPr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>
              <a:spLocks/>
            </p:cNvSpPr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>
              <a:spLocks/>
            </p:cNvSpPr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>
              <a:spLocks/>
            </p:cNvSpPr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>
              <a:spLocks/>
            </p:cNvSpPr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>
              <a:spLocks/>
            </p:cNvSpPr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>
              <a:spLocks/>
            </p:cNvSpPr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>
              <a:spLocks/>
            </p:cNvSpPr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>
              <a:spLocks/>
            </p:cNvSpPr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>
              <a:spLocks/>
            </p:cNvSpPr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>
              <a:spLocks/>
            </p:cNvSpPr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>
              <a:spLocks/>
            </p:cNvSpPr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>
              <a:spLocks/>
            </p:cNvSpPr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>
              <a:spLocks/>
            </p:cNvSpPr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>
              <a:spLocks/>
            </p:cNvSpPr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>
              <a:spLocks/>
            </p:cNvSpPr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>
              <a:spLocks/>
            </p:cNvSpPr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>
              <a:spLocks/>
            </p:cNvSpPr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>
              <a:spLocks/>
            </p:cNvSpPr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>
              <a:spLocks/>
            </p:cNvSpPr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>
              <a:spLocks/>
            </p:cNvSpPr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>
              <a:spLocks/>
            </p:cNvSpPr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>
              <a:spLocks/>
            </p:cNvSpPr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>
              <a:spLocks/>
            </p:cNvSpPr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>
              <a:spLocks/>
            </p:cNvSpPr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>
              <a:spLocks/>
            </p:cNvSpPr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>
              <a:spLocks/>
            </p:cNvSpPr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>
              <a:spLocks/>
            </p:cNvSpPr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>
              <a:spLocks/>
            </p:cNvSpPr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>
              <a:spLocks/>
            </p:cNvSpPr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>
              <a:spLocks/>
            </p:cNvSpPr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>
              <a:spLocks/>
            </p:cNvSpPr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>
              <a:spLocks/>
            </p:cNvSpPr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>
              <a:spLocks/>
            </p:cNvSpPr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>
              <a:spLocks/>
            </p:cNvSpPr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>
              <a:spLocks/>
            </p:cNvSpPr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>
              <a:spLocks/>
            </p:cNvSpPr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>
              <a:spLocks/>
            </p:cNvSpPr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>
              <a:spLocks/>
            </p:cNvSpPr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>
              <a:spLocks/>
            </p:cNvSpPr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>
              <a:spLocks/>
            </p:cNvSpPr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>
              <a:spLocks/>
            </p:cNvSpPr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>
              <a:spLocks/>
            </p:cNvSpPr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>
              <a:spLocks/>
            </p:cNvSpPr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>
              <a:spLocks/>
            </p:cNvSpPr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>
              <a:spLocks/>
            </p:cNvSpPr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>
              <a:spLocks/>
            </p:cNvSpPr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>
              <a:spLocks/>
            </p:cNvSpPr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>
              <a:spLocks/>
            </p:cNvSpPr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>
              <a:spLocks/>
            </p:cNvSpPr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>
              <a:spLocks/>
            </p:cNvSpPr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>
              <a:spLocks/>
            </p:cNvSpPr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>
              <a:spLocks/>
            </p:cNvSpPr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>
              <a:spLocks/>
            </p:cNvSpPr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>
              <a:spLocks/>
            </p:cNvSpPr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>
              <a:spLocks/>
            </p:cNvSpPr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>
              <a:spLocks/>
            </p:cNvSpPr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>
              <a:spLocks/>
            </p:cNvSpPr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>
              <a:spLocks/>
            </p:cNvSpPr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>
              <a:spLocks/>
            </p:cNvSpPr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>
              <a:spLocks/>
            </p:cNvSpPr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>
              <a:spLocks/>
            </p:cNvSpPr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>
              <a:spLocks/>
            </p:cNvSpPr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>
              <a:spLocks/>
            </p:cNvSpPr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>
              <a:spLocks/>
            </p:cNvSpPr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>
              <a:spLocks/>
            </p:cNvSpPr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>
              <a:spLocks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>
              <a:spLocks/>
            </p:cNvSpPr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>
              <a:spLocks/>
            </p:cNvSpPr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>
              <a:spLocks/>
            </p:cNvSpPr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>
              <a:spLocks/>
            </p:cNvSpPr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>
              <a:spLocks/>
            </p:cNvSpPr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>
              <a:spLocks/>
            </p:cNvSpPr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>
              <a:spLocks/>
            </p:cNvSpPr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>
              <a:spLocks/>
            </p:cNvSpPr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>
              <a:spLocks/>
            </p:cNvSpPr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>
              <a:spLocks/>
            </p:cNvSpPr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>
              <a:spLocks/>
            </p:cNvSpPr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>
              <a:spLocks/>
            </p:cNvSpPr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>
              <a:spLocks/>
            </p:cNvSpPr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>
              <a:spLocks/>
            </p:cNvSpPr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>
              <a:spLocks/>
            </p:cNvSpPr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>
              <a:spLocks/>
            </p:cNvSpPr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>
              <a:spLocks/>
            </p:cNvSpPr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>
              <a:spLocks/>
            </p:cNvSpPr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>
              <a:spLocks/>
            </p:cNvSpPr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>
              <a:spLocks/>
            </p:cNvSpPr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>
              <a:spLocks/>
            </p:cNvSpPr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>
              <a:spLocks/>
            </p:cNvSpPr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>
              <a:spLocks/>
            </p:cNvSpPr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>
              <a:spLocks/>
            </p:cNvSpPr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>
              <a:spLocks/>
            </p:cNvSpPr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>
              <a:spLocks/>
            </p:cNvSpPr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>
              <a:spLocks/>
            </p:cNvSpPr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>
              <a:spLocks/>
            </p:cNvSpPr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>
              <a:spLocks/>
            </p:cNvSpPr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>
              <a:spLocks/>
            </p:cNvSpPr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>
              <a:spLocks/>
            </p:cNvSpPr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>
              <a:spLocks/>
            </p:cNvSpPr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>
              <a:spLocks/>
            </p:cNvSpPr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>
              <a:spLocks/>
            </p:cNvSpPr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>
              <a:spLocks/>
            </p:cNvSpPr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>
              <a:spLocks/>
            </p:cNvSpPr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>
              <a:spLocks/>
            </p:cNvSpPr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>
              <a:spLocks/>
            </p:cNvSpPr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>
              <a:spLocks/>
            </p:cNvSpPr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>
              <a:spLocks/>
            </p:cNvSpPr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>
              <a:spLocks/>
            </p:cNvSpPr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>
              <a:spLocks/>
            </p:cNvSpPr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>
              <a:spLocks/>
            </p:cNvSpPr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>
              <a:spLocks/>
            </p:cNvSpPr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>
              <a:spLocks/>
            </p:cNvSpPr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>
              <a:spLocks/>
            </p:cNvSpPr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>
              <a:spLocks/>
            </p:cNvSpPr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>
              <a:spLocks/>
            </p:cNvSpPr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>
              <a:spLocks/>
            </p:cNvSpPr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>
              <a:spLocks/>
            </p:cNvSpPr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>
              <a:spLocks/>
            </p:cNvSpPr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>
              <a:spLocks/>
            </p:cNvSpPr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>
              <a:spLocks/>
            </p:cNvSpPr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>
              <a:spLocks/>
            </p:cNvSpPr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>
              <a:spLocks/>
            </p:cNvSpPr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>
              <a:spLocks/>
            </p:cNvSpPr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>
              <a:spLocks/>
            </p:cNvSpPr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>
              <a:spLocks/>
            </p:cNvSpPr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>
              <a:spLocks/>
            </p:cNvSpPr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>
              <a:spLocks/>
            </p:cNvSpPr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>
              <a:spLocks/>
            </p:cNvSpPr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>
              <a:spLocks/>
            </p:cNvSpPr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>
              <a:spLocks/>
            </p:cNvSpPr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>
              <a:spLocks/>
            </p:cNvSpPr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>
              <a:spLocks/>
            </p:cNvSpPr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>
              <a:spLocks/>
            </p:cNvSpPr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>
              <a:spLocks/>
            </p:cNvSpPr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>
              <a:spLocks/>
            </p:cNvSpPr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>
              <a:spLocks/>
            </p:cNvSpPr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>
              <a:spLocks/>
            </p:cNvSpPr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>
              <a:spLocks/>
            </p:cNvSpPr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>
              <a:spLocks/>
            </p:cNvSpPr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>
              <a:spLocks/>
            </p:cNvSpPr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>
              <a:spLocks/>
            </p:cNvSpPr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>
              <a:spLocks/>
            </p:cNvSpPr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>
              <a:spLocks/>
            </p:cNvSpPr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>
              <a:spLocks/>
            </p:cNvSpPr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>
              <a:spLocks/>
            </p:cNvSpPr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>
              <a:spLocks/>
            </p:cNvSpPr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>
              <a:spLocks/>
            </p:cNvSpPr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>
              <a:spLocks/>
            </p:cNvSpPr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>
              <a:spLocks/>
            </p:cNvSpPr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>
              <a:spLocks/>
            </p:cNvSpPr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>
              <a:spLocks/>
            </p:cNvSpPr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>
              <a:spLocks/>
            </p:cNvSpPr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>
              <a:spLocks/>
            </p:cNvSpPr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>
              <a:spLocks/>
            </p:cNvSpPr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>
              <a:spLocks/>
            </p:cNvSpPr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>
              <a:spLocks/>
            </p:cNvSpPr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>
              <a:spLocks/>
            </p:cNvSpPr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>
              <a:spLocks/>
            </p:cNvSpPr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>
              <a:spLocks/>
            </p:cNvSpPr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>
              <a:spLocks/>
            </p:cNvSpPr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>
              <a:spLocks/>
            </p:cNvSpPr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>
              <a:spLocks/>
            </p:cNvSpPr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>
              <a:spLocks/>
            </p:cNvSpPr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>
              <a:spLocks/>
            </p:cNvSpPr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3" y="3333424"/>
            <a:ext cx="3665518" cy="883650"/>
            <a:chOff x="4170230" y="1728222"/>
            <a:chExt cx="3047282" cy="673750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0" y="1728222"/>
              <a:ext cx="2454515" cy="445869"/>
              <a:chOff x="6359571" y="2096957"/>
              <a:chExt cx="3272686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06086" y="2273224"/>
                <a:ext cx="1626171" cy="4067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" y="4555551"/>
            <a:ext cx="8840428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45386" y="4819474"/>
            <a:ext cx="417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prstClr val="white"/>
                </a:solidFill>
              </a:rPr>
              <a:t>谢谢观看</a:t>
            </a:r>
            <a:endParaRPr lang="en-US" altLang="zh-CN" sz="2800" dirty="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2" y="531690"/>
                <a:ext cx="4497545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>
                <a:spLocks/>
              </p:cNvSpPr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>
                <a:spLocks/>
              </p:cNvSpPr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>
                <a:spLocks/>
              </p:cNvSpPr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>
                <a:spLocks/>
              </p:cNvSpPr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>
                <a:spLocks/>
              </p:cNvSpPr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>
                <a:spLocks/>
              </p:cNvSpPr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>
                <a:spLocks/>
              </p:cNvSpPr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>
                <a:spLocks/>
              </p:cNvSpPr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>
                <a:spLocks/>
              </p:cNvSpPr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>
                  <a:spLocks/>
                </p:cNvSpPr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>
                  <a:spLocks/>
                </p:cNvSpPr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>
                  <a:spLocks/>
                </p:cNvSpPr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>
              <a:spLocks/>
            </p:cNvSpPr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>
                <a:spLocks/>
              </p:cNvSpPr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>
                <a:spLocks/>
              </p:cNvSpPr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>
                <a:spLocks/>
              </p:cNvSpPr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>
                <a:spLocks/>
              </p:cNvSpPr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>
                <a:spLocks/>
              </p:cNvSpPr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>
                <a:spLocks/>
              </p:cNvSpPr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>
                <a:spLocks/>
              </p:cNvSpPr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>
                <a:spLocks/>
              </p:cNvSpPr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>
                <a:spLocks/>
              </p:cNvSpPr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>
                <a:spLocks/>
              </p:cNvSpPr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/>
          </p:blipFill>
          <p:spPr>
            <a:xfrm>
              <a:off x="1482164" y="3267008"/>
              <a:ext cx="1683537" cy="856531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>
                <a:spLocks/>
              </p:cNvSpPr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>
                <a:spLocks/>
              </p:cNvSpPr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>
                <a:spLocks/>
              </p:cNvSpPr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>
                <a:spLocks/>
              </p:cNvSpPr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>
                <a:spLocks/>
              </p:cNvSpPr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>
                <a:spLocks/>
              </p:cNvSpPr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>
                <a:spLocks/>
              </p:cNvSpPr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>
                <a:spLocks/>
              </p:cNvSpPr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>
                <a:spLocks/>
              </p:cNvSpPr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>
                <a:spLocks/>
              </p:cNvSpPr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>
                <a:spLocks/>
              </p:cNvSpPr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6"/>
              <a:srcRect t="1412" r="13390"/>
              <a:stretch/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prstClr val="white"/>
                </a:solidFill>
              </a:rPr>
              <a:t>第 </a:t>
            </a:r>
            <a:r>
              <a:rPr lang="en-US" altLang="zh-CN" sz="2000" dirty="0" smtClean="0">
                <a:solidFill>
                  <a:prstClr val="white"/>
                </a:solidFill>
              </a:rPr>
              <a:t>3 </a:t>
            </a:r>
            <a:r>
              <a:rPr lang="zh-CN" altLang="en-US" sz="2000" dirty="0">
                <a:solidFill>
                  <a:prstClr val="white"/>
                </a:solidFill>
              </a:rPr>
              <a:t>章</a:t>
            </a:r>
          </a:p>
        </p:txBody>
      </p:sp>
    </p:spTree>
    <p:extLst>
      <p:ext uri="{BB962C8B-B14F-4D97-AF65-F5344CB8AC3E}">
        <p14:creationId xmlns:p14="http://schemas.microsoft.com/office/powerpoint/2010/main" val="14886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23850" y="800100"/>
            <a:ext cx="615585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499715" y="1680285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757521" y="1552504"/>
            <a:ext cx="79925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bg1"/>
                </a:solidFill>
                <a:latin typeface="+mn-ea"/>
              </a:rPr>
              <a:t>3.8.1  </a:t>
            </a:r>
            <a:r>
              <a:rPr lang="zh-CN" altLang="en-US" sz="2100" kern="500" spc="225" dirty="0" smtClean="0">
                <a:solidFill>
                  <a:schemeClr val="bg1"/>
                </a:solidFill>
                <a:latin typeface="+mn-ea"/>
              </a:rPr>
              <a:t>快速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应用部署</a:t>
            </a:r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Elastic Beanstalk</a:t>
            </a:r>
            <a:r>
              <a:rPr lang="zh-CN" altLang="en-US" sz="2100" kern="500" spc="225" dirty="0" smtClean="0">
                <a:solidFill>
                  <a:schemeClr val="bg1"/>
                </a:solidFill>
                <a:latin typeface="+mn-ea"/>
              </a:rPr>
              <a:t>和</a:t>
            </a:r>
            <a:endParaRPr lang="en-US" altLang="zh-CN" sz="2100" kern="500" spc="225" dirty="0" smtClean="0">
              <a:solidFill>
                <a:schemeClr val="bg1"/>
              </a:solidFill>
              <a:latin typeface="+mn-ea"/>
            </a:endParaRPr>
          </a:p>
          <a:p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zh-CN" sz="2100" kern="500" spc="225" dirty="0" smtClean="0">
                <a:solidFill>
                  <a:schemeClr val="bg1"/>
                </a:solidFill>
                <a:latin typeface="+mn-ea"/>
              </a:rPr>
              <a:t>        </a:t>
            </a:r>
            <a:r>
              <a:rPr lang="zh-CN" altLang="en-US" sz="2100" kern="500" spc="225" dirty="0" smtClean="0">
                <a:solidFill>
                  <a:schemeClr val="bg1"/>
                </a:solidFill>
                <a:latin typeface="+mn-ea"/>
              </a:rPr>
              <a:t>服务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模板</a:t>
            </a:r>
            <a:r>
              <a:rPr lang="en-US" altLang="zh-CN" sz="2100" kern="500" spc="225" dirty="0" err="1">
                <a:solidFill>
                  <a:schemeClr val="bg1"/>
                </a:solidFill>
                <a:latin typeface="+mn-ea"/>
              </a:rPr>
              <a:t>CloudFormation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7522" y="2331010"/>
            <a:ext cx="393146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3.8.2  DNS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Router 53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7522" y="2804187"/>
            <a:ext cx="32560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3.8.3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虚拟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私有云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VPC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7522" y="3277364"/>
            <a:ext cx="502733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3.8.4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简单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通知服务和简单邮件服务</a:t>
            </a:r>
          </a:p>
        </p:txBody>
      </p:sp>
      <p:sp>
        <p:nvSpPr>
          <p:cNvPr id="10" name="矩形 9"/>
          <p:cNvSpPr/>
          <p:nvPr/>
        </p:nvSpPr>
        <p:spPr>
          <a:xfrm>
            <a:off x="757522" y="3750541"/>
            <a:ext cx="41327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3.8.5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弹性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MapReduce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</a:t>
            </a:r>
          </a:p>
        </p:txBody>
      </p:sp>
      <p:sp>
        <p:nvSpPr>
          <p:cNvPr id="11" name="矩形 10"/>
          <p:cNvSpPr/>
          <p:nvPr/>
        </p:nvSpPr>
        <p:spPr>
          <a:xfrm>
            <a:off x="757522" y="4223718"/>
            <a:ext cx="689695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3.8.6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电子商务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DevPay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、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FPS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Simple Pay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7522" y="4696895"/>
            <a:ext cx="417454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3.8.7  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Amazon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执行网络服务</a:t>
            </a:r>
          </a:p>
        </p:txBody>
      </p:sp>
      <p:sp>
        <p:nvSpPr>
          <p:cNvPr id="13" name="矩形 12"/>
          <p:cNvSpPr/>
          <p:nvPr/>
        </p:nvSpPr>
        <p:spPr>
          <a:xfrm>
            <a:off x="757522" y="5170072"/>
            <a:ext cx="294022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3.8.8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土耳其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机器人</a:t>
            </a:r>
          </a:p>
        </p:txBody>
      </p:sp>
      <p:sp>
        <p:nvSpPr>
          <p:cNvPr id="14" name="矩形 13"/>
          <p:cNvSpPr/>
          <p:nvPr/>
        </p:nvSpPr>
        <p:spPr>
          <a:xfrm>
            <a:off x="757522" y="5643249"/>
            <a:ext cx="422455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3.8.9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数据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仓库服务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Redshift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7522" y="6116426"/>
            <a:ext cx="799257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3.8.10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应用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流服务</a:t>
            </a:r>
            <a:r>
              <a:rPr lang="en-US" altLang="zh-CN" sz="2100" kern="500" spc="2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AppStream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和数据流分析服务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Kinesis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0308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04825" y="1520098"/>
            <a:ext cx="8162925" cy="14382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4597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快速应用部署</a:t>
            </a:r>
            <a:r>
              <a:rPr lang="en-US" altLang="zh-CN" sz="2400" b="1" dirty="0">
                <a:solidFill>
                  <a:schemeClr val="accent6"/>
                </a:solidFill>
              </a:rPr>
              <a:t>Elastic Beanstalk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4825" y="5423073"/>
            <a:ext cx="81629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目前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AWS Elastic Beanstalk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仅针对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Java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开发者提供支持。</a:t>
            </a:r>
          </a:p>
        </p:txBody>
      </p:sp>
      <p:sp>
        <p:nvSpPr>
          <p:cNvPr id="7" name="矩形 6"/>
          <p:cNvSpPr/>
          <p:nvPr/>
        </p:nvSpPr>
        <p:spPr>
          <a:xfrm>
            <a:off x="676275" y="2177323"/>
            <a:ext cx="3859610" cy="6191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610100" y="2177323"/>
            <a:ext cx="3859610" cy="6191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16354" y="2302219"/>
            <a:ext cx="3379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快速应用部署</a:t>
            </a:r>
            <a:r>
              <a:rPr lang="en-US" altLang="zh-CN" dirty="0">
                <a:solidFill>
                  <a:schemeClr val="bg1"/>
                </a:solidFill>
              </a:rPr>
              <a:t>Elastic Beanstalk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89251" y="2318370"/>
            <a:ext cx="2901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服务模板</a:t>
            </a:r>
            <a:r>
              <a:rPr lang="en-US" altLang="zh-CN" dirty="0" err="1">
                <a:solidFill>
                  <a:schemeClr val="bg1"/>
                </a:solidFill>
              </a:rPr>
              <a:t>CloudFormation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180385" y="1680219"/>
            <a:ext cx="2710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Amazon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提供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两种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服务</a:t>
            </a:r>
          </a:p>
        </p:txBody>
      </p:sp>
      <p:sp>
        <p:nvSpPr>
          <p:cNvPr id="13" name="矩形 12"/>
          <p:cNvSpPr/>
          <p:nvPr/>
        </p:nvSpPr>
        <p:spPr>
          <a:xfrm>
            <a:off x="504825" y="3239784"/>
            <a:ext cx="816292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AWS Elastic Beanstalk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是一种简化在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AWS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上部署和管理应用程序的服务</a:t>
            </a:r>
          </a:p>
        </p:txBody>
      </p:sp>
      <p:sp>
        <p:nvSpPr>
          <p:cNvPr id="15" name="矩形 14"/>
          <p:cNvSpPr/>
          <p:nvPr/>
        </p:nvSpPr>
        <p:spPr>
          <a:xfrm>
            <a:off x="504825" y="3846090"/>
            <a:ext cx="1897460" cy="13939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593313" y="3846090"/>
            <a:ext cx="1897460" cy="13939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4681801" y="3846090"/>
            <a:ext cx="1897460" cy="13939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6770290" y="3846090"/>
            <a:ext cx="1897460" cy="13939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916354" y="433142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需求分配</a:t>
            </a:r>
          </a:p>
        </p:txBody>
      </p:sp>
      <p:sp>
        <p:nvSpPr>
          <p:cNvPr id="20" name="矩形 19"/>
          <p:cNvSpPr/>
          <p:nvPr/>
        </p:nvSpPr>
        <p:spPr>
          <a:xfrm>
            <a:off x="2988045" y="433142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负载均衡</a:t>
            </a:r>
          </a:p>
        </p:txBody>
      </p:sp>
      <p:sp>
        <p:nvSpPr>
          <p:cNvPr id="21" name="矩形 20"/>
          <p:cNvSpPr/>
          <p:nvPr/>
        </p:nvSpPr>
        <p:spPr>
          <a:xfrm>
            <a:off x="5136226" y="433142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自动缩放</a:t>
            </a:r>
          </a:p>
        </p:txBody>
      </p:sp>
      <p:sp>
        <p:nvSpPr>
          <p:cNvPr id="22" name="矩形 21"/>
          <p:cNvSpPr/>
          <p:nvPr/>
        </p:nvSpPr>
        <p:spPr>
          <a:xfrm>
            <a:off x="7165022" y="433142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监督检测</a:t>
            </a:r>
          </a:p>
        </p:txBody>
      </p:sp>
    </p:spTree>
    <p:extLst>
      <p:ext uri="{BB962C8B-B14F-4D97-AF65-F5344CB8AC3E}">
        <p14:creationId xmlns:p14="http://schemas.microsoft.com/office/powerpoint/2010/main" val="246021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4597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accent6"/>
                </a:solidFill>
              </a:rPr>
              <a:t>快速应用部署</a:t>
            </a:r>
            <a:r>
              <a:rPr lang="en-US" altLang="zh-CN" sz="2400" b="1" dirty="0" smtClean="0">
                <a:solidFill>
                  <a:schemeClr val="accent6"/>
                </a:solidFill>
              </a:rPr>
              <a:t>Elastic Beanstalk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4049" y="1416030"/>
            <a:ext cx="8382900" cy="7848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Elastic Beanstalk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虚拟机是一种运行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Apache Web Server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Tomcat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和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Enterprise Edition of the Java platform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AMI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虚拟机，具有以下特点。</a:t>
            </a:r>
          </a:p>
        </p:txBody>
      </p:sp>
      <p:sp>
        <p:nvSpPr>
          <p:cNvPr id="8" name="矩形 7"/>
          <p:cNvSpPr/>
          <p:nvPr/>
        </p:nvSpPr>
        <p:spPr>
          <a:xfrm>
            <a:off x="1066800" y="2347166"/>
            <a:ext cx="7720149" cy="75322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CN" dirty="0">
                <a:solidFill>
                  <a:schemeClr val="bg1">
                    <a:lumMod val="95000"/>
                  </a:schemeClr>
                </a:solidFill>
              </a:rPr>
              <a:t>Elastic Beanstalk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</a:rPr>
              <a:t>构筑于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</a:rPr>
              <a:t>AWS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</a:rPr>
              <a:t>之上，因此它具有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</a:rPr>
              <a:t>Amazon EC2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</a:rPr>
              <a:t>、负载均衡、云监控、自动缩放等全部的特性。</a:t>
            </a:r>
          </a:p>
        </p:txBody>
      </p:sp>
      <p:sp>
        <p:nvSpPr>
          <p:cNvPr id="9" name="矩形 8"/>
          <p:cNvSpPr/>
          <p:nvPr/>
        </p:nvSpPr>
        <p:spPr>
          <a:xfrm>
            <a:off x="1066800" y="3248000"/>
            <a:ext cx="7720149" cy="113107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zh-CN" altLang="en-US" dirty="0" smtClean="0">
                <a:solidFill>
                  <a:schemeClr val="bg1">
                    <a:lumMod val="95000"/>
                  </a:schemeClr>
                </a:solidFill>
              </a:rPr>
              <a:t>用户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</a:rPr>
              <a:t>可以采用多种方式对其程序进行控制和参数设置，也可以通过登录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</a:rPr>
              <a:t>EC2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</a:rPr>
              <a:t>实例来处理程序出现的问题，或者采用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</a:rPr>
              <a:t>Elastic Beanstalk AMI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</a:rPr>
              <a:t>提供的默认处理方式。</a:t>
            </a:r>
          </a:p>
        </p:txBody>
      </p:sp>
      <p:sp>
        <p:nvSpPr>
          <p:cNvPr id="10" name="矩形 9"/>
          <p:cNvSpPr/>
          <p:nvPr/>
        </p:nvSpPr>
        <p:spPr>
          <a:xfrm>
            <a:off x="1066799" y="4495083"/>
            <a:ext cx="7720149" cy="406971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CN" dirty="0">
                <a:solidFill>
                  <a:schemeClr val="bg1">
                    <a:lumMod val="95000"/>
                  </a:schemeClr>
                </a:solidFill>
              </a:rPr>
              <a:t>Elastic Beanstalk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</a:rPr>
              <a:t>为每个应用运行多个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</a:rPr>
              <a:t>EC2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</a:rPr>
              <a:t>实例，提高程序的可靠性。</a:t>
            </a:r>
          </a:p>
        </p:txBody>
      </p:sp>
      <p:sp>
        <p:nvSpPr>
          <p:cNvPr id="11" name="矩形 10"/>
          <p:cNvSpPr/>
          <p:nvPr/>
        </p:nvSpPr>
        <p:spPr>
          <a:xfrm>
            <a:off x="1066798" y="5018058"/>
            <a:ext cx="7720149" cy="75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</a:rPr>
              <a:t>利用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</a:rPr>
              <a:t>Elastic Beanstalk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</a:rPr>
              <a:t>部署的用户程序可以调用部署在其他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</a:rPr>
              <a:t>EC2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</a:rPr>
              <a:t>实例上的程序，并能保证时延。</a:t>
            </a:r>
          </a:p>
        </p:txBody>
      </p:sp>
      <p:sp>
        <p:nvSpPr>
          <p:cNvPr id="12" name="矩形 11"/>
          <p:cNvSpPr/>
          <p:nvPr/>
        </p:nvSpPr>
        <p:spPr>
          <a:xfrm>
            <a:off x="404048" y="2347166"/>
            <a:ext cx="497651" cy="7532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latin typeface="Impact" panose="020B0806030902050204" pitchFamily="34" charset="0"/>
              </a:rPr>
              <a:t>1</a:t>
            </a:r>
            <a:endParaRPr lang="zh-CN" altLang="en-US" sz="3200" dirty="0">
              <a:latin typeface="Impact" panose="020B080603090205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04048" y="3246691"/>
            <a:ext cx="497651" cy="113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latin typeface="Impact" panose="020B0806030902050204" pitchFamily="34" charset="0"/>
              </a:rPr>
              <a:t>2</a:t>
            </a:r>
            <a:endParaRPr lang="zh-CN" altLang="en-US" sz="3200" dirty="0">
              <a:latin typeface="Impact" panose="020B080603090205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04048" y="4495083"/>
            <a:ext cx="497651" cy="40697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latin typeface="Impact" panose="020B0806030902050204" pitchFamily="34" charset="0"/>
              </a:rPr>
              <a:t>3</a:t>
            </a:r>
            <a:endParaRPr lang="zh-CN" altLang="en-US" sz="3200" dirty="0">
              <a:latin typeface="Impact" panose="020B080603090205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04048" y="5018058"/>
            <a:ext cx="497651" cy="75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latin typeface="Impact" panose="020B0806030902050204" pitchFamily="34" charset="0"/>
              </a:rPr>
              <a:t>4</a:t>
            </a:r>
            <a:endParaRPr lang="zh-CN" altLang="en-US" sz="32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65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23850" y="800100"/>
            <a:ext cx="615585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499715" y="2458791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757522" y="1552504"/>
            <a:ext cx="584006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3.8.1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快速应用部署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Elastic Beanstalk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</a:t>
            </a:r>
            <a:endParaRPr lang="en-US" altLang="zh-CN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    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服务模板</a:t>
            </a:r>
            <a:r>
              <a:rPr lang="en-US" altLang="zh-CN" sz="2100" kern="500" spc="2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CloudFormation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7522" y="2331010"/>
            <a:ext cx="393146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3.8.2  DNS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服务</a:t>
            </a:r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Router 53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7522" y="2804187"/>
            <a:ext cx="32560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3.8.3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虚拟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私有云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VPC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7522" y="3277364"/>
            <a:ext cx="502733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3.8.4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简单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通知服务和简单邮件服务</a:t>
            </a:r>
          </a:p>
        </p:txBody>
      </p:sp>
      <p:sp>
        <p:nvSpPr>
          <p:cNvPr id="10" name="矩形 9"/>
          <p:cNvSpPr/>
          <p:nvPr/>
        </p:nvSpPr>
        <p:spPr>
          <a:xfrm>
            <a:off x="757522" y="3750541"/>
            <a:ext cx="41327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3.8.5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弹性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MapReduce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</a:t>
            </a:r>
          </a:p>
        </p:txBody>
      </p:sp>
      <p:sp>
        <p:nvSpPr>
          <p:cNvPr id="11" name="矩形 10"/>
          <p:cNvSpPr/>
          <p:nvPr/>
        </p:nvSpPr>
        <p:spPr>
          <a:xfrm>
            <a:off x="757522" y="4223718"/>
            <a:ext cx="689695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3.8.6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电子商务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DevPay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、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FPS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Simple Pay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7522" y="4696895"/>
            <a:ext cx="417454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3.8.7  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Amazon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执行网络服务</a:t>
            </a:r>
          </a:p>
        </p:txBody>
      </p:sp>
      <p:sp>
        <p:nvSpPr>
          <p:cNvPr id="13" name="矩形 12"/>
          <p:cNvSpPr/>
          <p:nvPr/>
        </p:nvSpPr>
        <p:spPr>
          <a:xfrm>
            <a:off x="757522" y="5170072"/>
            <a:ext cx="294022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3.8.8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土耳其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机器人</a:t>
            </a:r>
          </a:p>
        </p:txBody>
      </p:sp>
      <p:sp>
        <p:nvSpPr>
          <p:cNvPr id="14" name="矩形 13"/>
          <p:cNvSpPr/>
          <p:nvPr/>
        </p:nvSpPr>
        <p:spPr>
          <a:xfrm>
            <a:off x="757522" y="5643249"/>
            <a:ext cx="422455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3.8.9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数据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仓库服务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Redshift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7522" y="6116426"/>
            <a:ext cx="799257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3.8.10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应用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流服务</a:t>
            </a:r>
            <a:r>
              <a:rPr lang="en-US" altLang="zh-CN" sz="2100" kern="500" spc="2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AppStream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和数据流分析服务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Kinesis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7374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3004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6"/>
                </a:solidFill>
              </a:rPr>
              <a:t>DNS</a:t>
            </a:r>
            <a:r>
              <a:rPr lang="zh-CN" altLang="en-US" sz="2400" b="1" dirty="0">
                <a:solidFill>
                  <a:schemeClr val="accent6"/>
                </a:solidFill>
              </a:rPr>
              <a:t>服务</a:t>
            </a:r>
            <a:r>
              <a:rPr lang="en-US" altLang="zh-CN" sz="2400" b="1" dirty="0">
                <a:solidFill>
                  <a:schemeClr val="accent6"/>
                </a:solidFill>
              </a:rPr>
              <a:t>Router 53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77898" y="1762770"/>
            <a:ext cx="1114697" cy="731520"/>
            <a:chOff x="539932" y="2464526"/>
            <a:chExt cx="1114697" cy="731520"/>
          </a:xfrm>
        </p:grpSpPr>
        <p:sp>
          <p:nvSpPr>
            <p:cNvPr id="7" name="矩形 6"/>
            <p:cNvSpPr/>
            <p:nvPr/>
          </p:nvSpPr>
          <p:spPr>
            <a:xfrm>
              <a:off x="539932" y="2464526"/>
              <a:ext cx="1114697" cy="73152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48466" y="2630231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</a:rPr>
                <a:t>问题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52257" y="2722947"/>
            <a:ext cx="1210588" cy="731520"/>
            <a:chOff x="511357" y="2464526"/>
            <a:chExt cx="1210588" cy="731520"/>
          </a:xfrm>
        </p:grpSpPr>
        <p:sp>
          <p:nvSpPr>
            <p:cNvPr id="11" name="矩形 10"/>
            <p:cNvSpPr/>
            <p:nvPr/>
          </p:nvSpPr>
          <p:spPr>
            <a:xfrm>
              <a:off x="539932" y="2464526"/>
              <a:ext cx="1114697" cy="73152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11357" y="2630231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</a:rPr>
                <a:t>解决方法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77898" y="3683124"/>
            <a:ext cx="1114697" cy="731520"/>
            <a:chOff x="539932" y="2464526"/>
            <a:chExt cx="1114697" cy="731520"/>
          </a:xfrm>
        </p:grpSpPr>
        <p:sp>
          <p:nvSpPr>
            <p:cNvPr id="14" name="矩形 13"/>
            <p:cNvSpPr/>
            <p:nvPr/>
          </p:nvSpPr>
          <p:spPr>
            <a:xfrm>
              <a:off x="539932" y="2464526"/>
              <a:ext cx="1114697" cy="73152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748466" y="2630231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</a:rPr>
                <a:t>原理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77896" y="4643301"/>
            <a:ext cx="1114697" cy="731520"/>
            <a:chOff x="539932" y="2464526"/>
            <a:chExt cx="1114697" cy="731520"/>
          </a:xfrm>
        </p:grpSpPr>
        <p:sp>
          <p:nvSpPr>
            <p:cNvPr id="17" name="矩形 16"/>
            <p:cNvSpPr/>
            <p:nvPr/>
          </p:nvSpPr>
          <p:spPr>
            <a:xfrm>
              <a:off x="539932" y="2464526"/>
              <a:ext cx="1114697" cy="73152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48466" y="2630231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</a:rPr>
                <a:t>特色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1801129" y="1750941"/>
            <a:ext cx="69332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传统的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DNS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服务器都面临着域名对应的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IP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地址变更后可能传播得非常缓慢的问题。</a:t>
            </a:r>
          </a:p>
        </p:txBody>
      </p:sp>
      <p:sp>
        <p:nvSpPr>
          <p:cNvPr id="20" name="矩形 19"/>
          <p:cNvSpPr/>
          <p:nvPr/>
        </p:nvSpPr>
        <p:spPr>
          <a:xfrm>
            <a:off x="1801129" y="2696292"/>
            <a:ext cx="69332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Amazon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提供了云中的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DNS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服务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Router53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，用来管理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DNS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、处理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DNS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请求</a:t>
            </a:r>
          </a:p>
        </p:txBody>
      </p:sp>
      <p:sp>
        <p:nvSpPr>
          <p:cNvPr id="21" name="矩形 20"/>
          <p:cNvSpPr/>
          <p:nvPr/>
        </p:nvSpPr>
        <p:spPr>
          <a:xfrm>
            <a:off x="1801129" y="3656469"/>
            <a:ext cx="7076171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7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该服务运行在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Amazon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的云中，，可以通过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RESTAPI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进行访问，这个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API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允许用户创建管理区（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Zone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），并在区中保存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DNS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记录。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801128" y="4643301"/>
            <a:ext cx="7076171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7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创建管理区的时候，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Router 53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同时分配多个域名服务器来处理域名的请求，把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DNS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请求路由到最近的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服务器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5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1074</TotalTime>
  <Words>2951</Words>
  <Application>Microsoft Office PowerPoint</Application>
  <PresentationFormat>全屏显示(4:3)</PresentationFormat>
  <Paragraphs>432</Paragraphs>
  <Slides>40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40</vt:i4>
      </vt:variant>
    </vt:vector>
  </HeadingPairs>
  <TitlesOfParts>
    <vt:vector size="48" baseType="lpstr">
      <vt:lpstr>宋体</vt:lpstr>
      <vt:lpstr>微软雅黑</vt:lpstr>
      <vt:lpstr>Arial</vt:lpstr>
      <vt:lpstr>Calibri</vt:lpstr>
      <vt:lpstr>Impact</vt:lpstr>
      <vt:lpstr>Times New Roman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cstor</cp:lastModifiedBy>
  <cp:revision>74</cp:revision>
  <dcterms:created xsi:type="dcterms:W3CDTF">2015-10-22T05:46:43Z</dcterms:created>
  <dcterms:modified xsi:type="dcterms:W3CDTF">2015-12-30T06:19:58Z</dcterms:modified>
</cp:coreProperties>
</file>