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 removePersonalInfoOnSave="1">
  <p:sldMasterIdLst>
    <p:sldMasterId id="2147483648" r:id="rId1"/>
    <p:sldMasterId id="2147483659" r:id="rId3"/>
  </p:sldMasterIdLst>
  <p:notesMasterIdLst>
    <p:notesMasterId r:id="rId78"/>
  </p:notesMasterIdLst>
  <p:sldIdLst>
    <p:sldId id="508" r:id="rId4"/>
    <p:sldId id="315" r:id="rId5"/>
    <p:sldId id="321" r:id="rId6"/>
    <p:sldId id="431" r:id="rId7"/>
    <p:sldId id="373" r:id="rId8"/>
    <p:sldId id="433" r:id="rId9"/>
    <p:sldId id="435" r:id="rId10"/>
    <p:sldId id="436" r:id="rId11"/>
    <p:sldId id="437" r:id="rId12"/>
    <p:sldId id="434" r:id="rId13"/>
    <p:sldId id="438" r:id="rId14"/>
    <p:sldId id="439" r:id="rId15"/>
    <p:sldId id="441" r:id="rId16"/>
    <p:sldId id="440" r:id="rId17"/>
    <p:sldId id="442" r:id="rId18"/>
    <p:sldId id="444" r:id="rId19"/>
    <p:sldId id="446" r:id="rId20"/>
    <p:sldId id="447" r:id="rId21"/>
    <p:sldId id="448" r:id="rId22"/>
    <p:sldId id="443" r:id="rId23"/>
    <p:sldId id="449" r:id="rId24"/>
    <p:sldId id="450" r:id="rId25"/>
    <p:sldId id="452" r:id="rId26"/>
    <p:sldId id="451" r:id="rId27"/>
    <p:sldId id="453" r:id="rId28"/>
    <p:sldId id="454" r:id="rId29"/>
    <p:sldId id="377" r:id="rId30"/>
    <p:sldId id="378" r:id="rId31"/>
    <p:sldId id="379" r:id="rId32"/>
    <p:sldId id="455" r:id="rId33"/>
    <p:sldId id="368" r:id="rId34"/>
    <p:sldId id="380" r:id="rId35"/>
    <p:sldId id="381" r:id="rId36"/>
    <p:sldId id="382" r:id="rId37"/>
    <p:sldId id="383" r:id="rId38"/>
    <p:sldId id="385" r:id="rId39"/>
    <p:sldId id="386" r:id="rId40"/>
    <p:sldId id="387" r:id="rId41"/>
    <p:sldId id="388" r:id="rId42"/>
    <p:sldId id="389" r:id="rId43"/>
    <p:sldId id="390" r:id="rId44"/>
    <p:sldId id="384" r:id="rId45"/>
    <p:sldId id="391" r:id="rId46"/>
    <p:sldId id="392" r:id="rId47"/>
    <p:sldId id="393" r:id="rId48"/>
    <p:sldId id="394" r:id="rId49"/>
    <p:sldId id="395" r:id="rId50"/>
    <p:sldId id="456" r:id="rId51"/>
    <p:sldId id="396" r:id="rId52"/>
    <p:sldId id="397" r:id="rId53"/>
    <p:sldId id="399" r:id="rId54"/>
    <p:sldId id="457" r:id="rId55"/>
    <p:sldId id="398" r:id="rId56"/>
    <p:sldId id="458" r:id="rId57"/>
    <p:sldId id="459" r:id="rId58"/>
    <p:sldId id="400" r:id="rId59"/>
    <p:sldId id="460" r:id="rId60"/>
    <p:sldId id="401" r:id="rId61"/>
    <p:sldId id="403" r:id="rId62"/>
    <p:sldId id="404" r:id="rId63"/>
    <p:sldId id="405" r:id="rId64"/>
    <p:sldId id="406" r:id="rId65"/>
    <p:sldId id="407" r:id="rId66"/>
    <p:sldId id="408" r:id="rId67"/>
    <p:sldId id="410" r:id="rId68"/>
    <p:sldId id="461" r:id="rId69"/>
    <p:sldId id="409" r:id="rId70"/>
    <p:sldId id="462" r:id="rId71"/>
    <p:sldId id="419" r:id="rId72"/>
    <p:sldId id="463" r:id="rId73"/>
    <p:sldId id="464" r:id="rId74"/>
    <p:sldId id="503" r:id="rId75"/>
    <p:sldId id="504" r:id="rId76"/>
    <p:sldId id="424" r:id="rId77"/>
  </p:sldIdLst>
  <p:sldSz cx="9144000" cy="6858000" type="screen4x3"/>
  <p:notesSz cx="6858000" cy="9144000"/>
  <p:custDataLst>
    <p:tags r:id="rId8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E6E6E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82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3" Type="http://schemas.openxmlformats.org/officeDocument/2006/relationships/tags" Target="tags/tag30.xml"/><Relationship Id="rId82" Type="http://schemas.openxmlformats.org/officeDocument/2006/relationships/commentAuthors" Target="commentAuthors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5.xml"/><Relationship Id="rId79" Type="http://schemas.openxmlformats.org/officeDocument/2006/relationships/presProps" Target="presProps.xml"/><Relationship Id="rId78" Type="http://schemas.openxmlformats.org/officeDocument/2006/relationships/notesMaster" Target="notesMasters/notesMaster1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2187443"/>
            <a:ext cx="78867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496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609"/>
            <a:ext cx="3868340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2159000"/>
            <a:ext cx="428625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3733201"/>
            <a:ext cx="428625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713673"/>
            <a:ext cx="3511241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713673"/>
            <a:ext cx="428391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2313873"/>
            <a:ext cx="3511241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365125"/>
            <a:ext cx="68167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49" y="365125"/>
            <a:ext cx="7084832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圆角矩形 46"/>
          <p:cNvSpPr/>
          <p:nvPr/>
        </p:nvSpPr>
        <p:spPr>
          <a:xfrm>
            <a:off x="1719366" y="1816830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709286" y="2406380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30198" y="3026837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09286" y="366177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09286" y="425461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16039" y="4872952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85706" y="181610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875626" y="240019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896538" y="302626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852498" y="489397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875626" y="365328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864794" y="426013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圆角矩形 1"/>
          <p:cNvSpPr/>
          <p:nvPr userDrawn="1"/>
        </p:nvSpPr>
        <p:spPr>
          <a:xfrm>
            <a:off x="1730198" y="550043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1866657" y="552145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圆角矩形 46"/>
          <p:cNvSpPr/>
          <p:nvPr userDrawn="1"/>
        </p:nvSpPr>
        <p:spPr>
          <a:xfrm>
            <a:off x="1709286" y="2444043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  <p:grpSp>
        <p:nvGrpSpPr>
          <p:cNvPr id="46" name="组合 45"/>
          <p:cNvGrpSpPr/>
          <p:nvPr userDrawn="1"/>
        </p:nvGrpSpPr>
        <p:grpSpPr>
          <a:xfrm>
            <a:off x="1730198" y="1851405"/>
            <a:ext cx="5693399" cy="426278"/>
            <a:chOff x="1807265" y="2935089"/>
            <a:chExt cx="5693399" cy="426278"/>
          </a:xfrm>
        </p:grpSpPr>
        <p:sp>
          <p:nvSpPr>
            <p:cNvPr id="47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 userDrawn="1"/>
        </p:nvGrpSpPr>
        <p:grpSpPr>
          <a:xfrm>
            <a:off x="1730198" y="3026837"/>
            <a:ext cx="5693399" cy="426278"/>
            <a:chOff x="1807265" y="3400693"/>
            <a:chExt cx="5693399" cy="426278"/>
          </a:xfrm>
        </p:grpSpPr>
        <p:sp>
          <p:nvSpPr>
            <p:cNvPr id="50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1" name="矩形 50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 userDrawn="1"/>
        </p:nvGrpSpPr>
        <p:grpSpPr>
          <a:xfrm>
            <a:off x="1709286" y="3661771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圆角矩形 42"/>
          <p:cNvSpPr/>
          <p:nvPr userDrawn="1"/>
        </p:nvSpPr>
        <p:spPr>
          <a:xfrm>
            <a:off x="1709286" y="425461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圆角矩形 1"/>
          <p:cNvSpPr/>
          <p:nvPr userDrawn="1"/>
        </p:nvSpPr>
        <p:spPr>
          <a:xfrm>
            <a:off x="1716039" y="4872952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875626" y="2443314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8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896538" y="184522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896538" y="302626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852498" y="489397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875626" y="365328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864794" y="426013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圆角矩形 1"/>
          <p:cNvSpPr/>
          <p:nvPr userDrawn="1"/>
        </p:nvSpPr>
        <p:spPr>
          <a:xfrm>
            <a:off x="1730198" y="550043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1866657" y="552145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圆角矩形 46"/>
          <p:cNvSpPr/>
          <p:nvPr userDrawn="1"/>
        </p:nvSpPr>
        <p:spPr>
          <a:xfrm>
            <a:off x="1688374" y="3062307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  <p:grpSp>
        <p:nvGrpSpPr>
          <p:cNvPr id="46" name="组合 45"/>
          <p:cNvGrpSpPr/>
          <p:nvPr userDrawn="1"/>
        </p:nvGrpSpPr>
        <p:grpSpPr>
          <a:xfrm>
            <a:off x="1688374" y="1848151"/>
            <a:ext cx="5693399" cy="426278"/>
            <a:chOff x="1807265" y="2935089"/>
            <a:chExt cx="5693399" cy="426278"/>
          </a:xfrm>
        </p:grpSpPr>
        <p:sp>
          <p:nvSpPr>
            <p:cNvPr id="47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 userDrawn="1"/>
        </p:nvGrpSpPr>
        <p:grpSpPr>
          <a:xfrm>
            <a:off x="1709286" y="2468608"/>
            <a:ext cx="5693399" cy="426278"/>
            <a:chOff x="1807265" y="3400693"/>
            <a:chExt cx="5693399" cy="426278"/>
          </a:xfrm>
        </p:grpSpPr>
        <p:sp>
          <p:nvSpPr>
            <p:cNvPr id="50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1" name="矩形 50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 userDrawn="1"/>
        </p:nvGrpSpPr>
        <p:grpSpPr>
          <a:xfrm>
            <a:off x="1709286" y="3661771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圆角矩形 42"/>
          <p:cNvSpPr/>
          <p:nvPr userDrawn="1"/>
        </p:nvSpPr>
        <p:spPr>
          <a:xfrm>
            <a:off x="1709286" y="425461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圆角矩形 1"/>
          <p:cNvSpPr/>
          <p:nvPr userDrawn="1"/>
        </p:nvSpPr>
        <p:spPr>
          <a:xfrm>
            <a:off x="1716039" y="4872952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854714" y="306157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8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854714" y="184196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875626" y="246803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852498" y="489397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875626" y="365328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864794" y="426013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圆角矩形 1"/>
          <p:cNvSpPr/>
          <p:nvPr userDrawn="1"/>
        </p:nvSpPr>
        <p:spPr>
          <a:xfrm>
            <a:off x="1730198" y="550043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1866657" y="552145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圆角矩形 46"/>
          <p:cNvSpPr/>
          <p:nvPr userDrawn="1"/>
        </p:nvSpPr>
        <p:spPr>
          <a:xfrm>
            <a:off x="1688374" y="3667049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  <p:grpSp>
        <p:nvGrpSpPr>
          <p:cNvPr id="46" name="组合 45"/>
          <p:cNvGrpSpPr/>
          <p:nvPr userDrawn="1"/>
        </p:nvGrpSpPr>
        <p:grpSpPr>
          <a:xfrm>
            <a:off x="1688374" y="1848151"/>
            <a:ext cx="5693399" cy="426278"/>
            <a:chOff x="1807265" y="2935089"/>
            <a:chExt cx="5693399" cy="426278"/>
          </a:xfrm>
        </p:grpSpPr>
        <p:sp>
          <p:nvSpPr>
            <p:cNvPr id="47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 userDrawn="1"/>
        </p:nvGrpSpPr>
        <p:grpSpPr>
          <a:xfrm>
            <a:off x="1709286" y="2468608"/>
            <a:ext cx="5693399" cy="426278"/>
            <a:chOff x="1807265" y="3400693"/>
            <a:chExt cx="5693399" cy="426278"/>
          </a:xfrm>
        </p:grpSpPr>
        <p:sp>
          <p:nvSpPr>
            <p:cNvPr id="50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1" name="矩形 50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 userDrawn="1"/>
        </p:nvGrpSpPr>
        <p:grpSpPr>
          <a:xfrm>
            <a:off x="1688374" y="3086887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圆角矩形 42"/>
          <p:cNvSpPr/>
          <p:nvPr userDrawn="1"/>
        </p:nvSpPr>
        <p:spPr>
          <a:xfrm>
            <a:off x="1709286" y="425461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圆角矩形 1"/>
          <p:cNvSpPr/>
          <p:nvPr userDrawn="1"/>
        </p:nvSpPr>
        <p:spPr>
          <a:xfrm>
            <a:off x="1716039" y="4872952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854714" y="366632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8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854714" y="184196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875626" y="246803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852498" y="489397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854714" y="3078405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864794" y="426013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圆角矩形 1"/>
          <p:cNvSpPr/>
          <p:nvPr userDrawn="1"/>
        </p:nvSpPr>
        <p:spPr>
          <a:xfrm>
            <a:off x="1730198" y="550043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1866657" y="552145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圆角矩形 46"/>
          <p:cNvSpPr/>
          <p:nvPr userDrawn="1"/>
        </p:nvSpPr>
        <p:spPr>
          <a:xfrm>
            <a:off x="1680675" y="4334808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  <p:grpSp>
        <p:nvGrpSpPr>
          <p:cNvPr id="46" name="组合 45"/>
          <p:cNvGrpSpPr/>
          <p:nvPr userDrawn="1"/>
        </p:nvGrpSpPr>
        <p:grpSpPr>
          <a:xfrm>
            <a:off x="1688374" y="1848151"/>
            <a:ext cx="5693399" cy="426278"/>
            <a:chOff x="1807265" y="2935089"/>
            <a:chExt cx="5693399" cy="426278"/>
          </a:xfrm>
        </p:grpSpPr>
        <p:sp>
          <p:nvSpPr>
            <p:cNvPr id="47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 userDrawn="1"/>
        </p:nvGrpSpPr>
        <p:grpSpPr>
          <a:xfrm>
            <a:off x="1709286" y="2468608"/>
            <a:ext cx="5693399" cy="426278"/>
            <a:chOff x="1807265" y="3400693"/>
            <a:chExt cx="5693399" cy="426278"/>
          </a:xfrm>
        </p:grpSpPr>
        <p:sp>
          <p:nvSpPr>
            <p:cNvPr id="50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1" name="矩形 50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 userDrawn="1"/>
        </p:nvGrpSpPr>
        <p:grpSpPr>
          <a:xfrm>
            <a:off x="1688374" y="3116243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圆角矩形 42"/>
          <p:cNvSpPr/>
          <p:nvPr userDrawn="1"/>
        </p:nvSpPr>
        <p:spPr>
          <a:xfrm>
            <a:off x="1688374" y="374357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圆角矩形 1"/>
          <p:cNvSpPr/>
          <p:nvPr userDrawn="1"/>
        </p:nvSpPr>
        <p:spPr>
          <a:xfrm>
            <a:off x="1688374" y="495284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847015" y="433407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8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854714" y="184196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875626" y="246803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824833" y="49738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854714" y="310776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843882" y="3749105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圆角矩形 1"/>
          <p:cNvSpPr/>
          <p:nvPr userDrawn="1"/>
        </p:nvSpPr>
        <p:spPr>
          <a:xfrm>
            <a:off x="1702533" y="558033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1838992" y="56013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5" name="圆角矩形 46"/>
          <p:cNvSpPr/>
          <p:nvPr userDrawn="1"/>
        </p:nvSpPr>
        <p:spPr>
          <a:xfrm>
            <a:off x="1688374" y="4974644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  <p:grpSp>
        <p:nvGrpSpPr>
          <p:cNvPr id="66" name="组合 65"/>
          <p:cNvGrpSpPr/>
          <p:nvPr userDrawn="1"/>
        </p:nvGrpSpPr>
        <p:grpSpPr>
          <a:xfrm>
            <a:off x="1688374" y="1848151"/>
            <a:ext cx="5693399" cy="426278"/>
            <a:chOff x="1807265" y="2935089"/>
            <a:chExt cx="5693399" cy="426278"/>
          </a:xfrm>
        </p:grpSpPr>
        <p:sp>
          <p:nvSpPr>
            <p:cNvPr id="67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 userDrawn="1"/>
        </p:nvGrpSpPr>
        <p:grpSpPr>
          <a:xfrm>
            <a:off x="1709286" y="2468608"/>
            <a:ext cx="5693399" cy="426278"/>
            <a:chOff x="1807265" y="3400693"/>
            <a:chExt cx="5693399" cy="426278"/>
          </a:xfrm>
        </p:grpSpPr>
        <p:sp>
          <p:nvSpPr>
            <p:cNvPr id="70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71" name="矩形 70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>
            <a:off x="1688374" y="3116243"/>
            <a:ext cx="5693399" cy="426279"/>
            <a:chOff x="1807265" y="3866296"/>
            <a:chExt cx="5693399" cy="426279"/>
          </a:xfrm>
        </p:grpSpPr>
        <p:sp>
          <p:nvSpPr>
            <p:cNvPr id="7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74" name="矩形 73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圆角矩形 42"/>
          <p:cNvSpPr/>
          <p:nvPr userDrawn="1"/>
        </p:nvSpPr>
        <p:spPr>
          <a:xfrm>
            <a:off x="1688374" y="374357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圆角矩形 1"/>
          <p:cNvSpPr/>
          <p:nvPr userDrawn="1"/>
        </p:nvSpPr>
        <p:spPr>
          <a:xfrm>
            <a:off x="1688374" y="4337442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7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854714" y="4973915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78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854714" y="184196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79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875626" y="246803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0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824833" y="435846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1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854714" y="310776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2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843882" y="3749105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3" name="圆角矩形 1"/>
          <p:cNvSpPr/>
          <p:nvPr userDrawn="1"/>
        </p:nvSpPr>
        <p:spPr>
          <a:xfrm>
            <a:off x="1702533" y="558033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1838992" y="56013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圆角矩形 46"/>
          <p:cNvSpPr/>
          <p:nvPr userDrawn="1"/>
        </p:nvSpPr>
        <p:spPr>
          <a:xfrm>
            <a:off x="1646971" y="5568278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  <p:grpSp>
        <p:nvGrpSpPr>
          <p:cNvPr id="50" name="组合 49"/>
          <p:cNvGrpSpPr/>
          <p:nvPr userDrawn="1"/>
        </p:nvGrpSpPr>
        <p:grpSpPr>
          <a:xfrm>
            <a:off x="1688374" y="1848151"/>
            <a:ext cx="5693399" cy="426278"/>
            <a:chOff x="1807265" y="2935089"/>
            <a:chExt cx="5693399" cy="426278"/>
          </a:xfrm>
        </p:grpSpPr>
        <p:sp>
          <p:nvSpPr>
            <p:cNvPr id="5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>
            <a:off x="1709286" y="2468608"/>
            <a:ext cx="5693399" cy="426278"/>
            <a:chOff x="1807265" y="3400693"/>
            <a:chExt cx="5693399" cy="426278"/>
          </a:xfrm>
        </p:grpSpPr>
        <p:sp>
          <p:nvSpPr>
            <p:cNvPr id="5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5" name="矩形 5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 userDrawn="1"/>
        </p:nvGrpSpPr>
        <p:grpSpPr>
          <a:xfrm>
            <a:off x="1688374" y="3116243"/>
            <a:ext cx="5693399" cy="426279"/>
            <a:chOff x="1807265" y="3866296"/>
            <a:chExt cx="5693399" cy="426279"/>
          </a:xfrm>
        </p:grpSpPr>
        <p:sp>
          <p:nvSpPr>
            <p:cNvPr id="5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8" name="矩形 5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圆角矩形 42"/>
          <p:cNvSpPr/>
          <p:nvPr userDrawn="1"/>
        </p:nvSpPr>
        <p:spPr>
          <a:xfrm>
            <a:off x="1688374" y="374357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圆角矩形 1"/>
          <p:cNvSpPr/>
          <p:nvPr userDrawn="1"/>
        </p:nvSpPr>
        <p:spPr>
          <a:xfrm>
            <a:off x="1688374" y="4337442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813311" y="55675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854714" y="184196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875626" y="246803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824833" y="435846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5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854714" y="310776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6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843882" y="3749105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7" name="圆角矩形 1"/>
          <p:cNvSpPr/>
          <p:nvPr userDrawn="1"/>
        </p:nvSpPr>
        <p:spPr>
          <a:xfrm>
            <a:off x="1646971" y="495284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1783430" y="497385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sz="quarter" idx="15" hasCustomPrompt="1"/>
          </p:nvPr>
        </p:nvSpPr>
        <p:spPr>
          <a:xfrm>
            <a:off x="628650" y="204166"/>
            <a:ext cx="3732213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6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4.png"/><Relationship Id="rId29" Type="http://schemas.openxmlformats.org/officeDocument/2006/relationships/slideLayout" Target="../slideLayouts/slideLayout12.xml"/><Relationship Id="rId28" Type="http://schemas.openxmlformats.org/officeDocument/2006/relationships/image" Target="../media/image29.png"/><Relationship Id="rId27" Type="http://schemas.openxmlformats.org/officeDocument/2006/relationships/image" Target="../media/image28.png"/><Relationship Id="rId26" Type="http://schemas.openxmlformats.org/officeDocument/2006/relationships/image" Target="../media/image27.jpeg"/><Relationship Id="rId25" Type="http://schemas.openxmlformats.org/officeDocument/2006/relationships/image" Target="../media/image26.jpeg"/><Relationship Id="rId24" Type="http://schemas.openxmlformats.org/officeDocument/2006/relationships/image" Target="../media/image25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4.png"/><Relationship Id="rId21" Type="http://schemas.openxmlformats.org/officeDocument/2006/relationships/image" Target="../media/image23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2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1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0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9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8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33.png"/><Relationship Id="rId7" Type="http://schemas.openxmlformats.org/officeDocument/2006/relationships/tags" Target="../tags/tag10.xml"/><Relationship Id="rId6" Type="http://schemas.openxmlformats.org/officeDocument/2006/relationships/image" Target="../media/image32.png"/><Relationship Id="rId55" Type="http://schemas.openxmlformats.org/officeDocument/2006/relationships/slideLayout" Target="../slideLayouts/slideLayout12.xml"/><Relationship Id="rId54" Type="http://schemas.openxmlformats.org/officeDocument/2006/relationships/image" Target="../media/image60.png"/><Relationship Id="rId53" Type="http://schemas.openxmlformats.org/officeDocument/2006/relationships/tags" Target="../tags/tag29.xml"/><Relationship Id="rId52" Type="http://schemas.openxmlformats.org/officeDocument/2006/relationships/image" Target="../media/image59.png"/><Relationship Id="rId51" Type="http://schemas.openxmlformats.org/officeDocument/2006/relationships/image" Target="../media/image58.png"/><Relationship Id="rId50" Type="http://schemas.openxmlformats.org/officeDocument/2006/relationships/tags" Target="../tags/tag28.xml"/><Relationship Id="rId5" Type="http://schemas.openxmlformats.org/officeDocument/2006/relationships/tags" Target="../tags/tag9.xml"/><Relationship Id="rId49" Type="http://schemas.openxmlformats.org/officeDocument/2006/relationships/image" Target="../media/image57.png"/><Relationship Id="rId48" Type="http://schemas.openxmlformats.org/officeDocument/2006/relationships/image" Target="../media/image56.png"/><Relationship Id="rId47" Type="http://schemas.openxmlformats.org/officeDocument/2006/relationships/image" Target="../media/image55.png"/><Relationship Id="rId46" Type="http://schemas.openxmlformats.org/officeDocument/2006/relationships/image" Target="../media/image54.png"/><Relationship Id="rId45" Type="http://schemas.openxmlformats.org/officeDocument/2006/relationships/image" Target="../media/image53.png"/><Relationship Id="rId44" Type="http://schemas.openxmlformats.org/officeDocument/2006/relationships/image" Target="../media/image52.png"/><Relationship Id="rId43" Type="http://schemas.openxmlformats.org/officeDocument/2006/relationships/image" Target="../media/image51.png"/><Relationship Id="rId42" Type="http://schemas.openxmlformats.org/officeDocument/2006/relationships/image" Target="../media/image50.png"/><Relationship Id="rId41" Type="http://schemas.openxmlformats.org/officeDocument/2006/relationships/tags" Target="../tags/tag27.xml"/><Relationship Id="rId40" Type="http://schemas.openxmlformats.org/officeDocument/2006/relationships/image" Target="../media/image49.png"/><Relationship Id="rId4" Type="http://schemas.openxmlformats.org/officeDocument/2006/relationships/image" Target="../media/image31.png"/><Relationship Id="rId39" Type="http://schemas.openxmlformats.org/officeDocument/2006/relationships/tags" Target="../tags/tag26.xml"/><Relationship Id="rId38" Type="http://schemas.openxmlformats.org/officeDocument/2006/relationships/image" Target="../media/image48.png"/><Relationship Id="rId37" Type="http://schemas.openxmlformats.org/officeDocument/2006/relationships/tags" Target="../tags/tag25.xml"/><Relationship Id="rId36" Type="http://schemas.openxmlformats.org/officeDocument/2006/relationships/image" Target="../media/image47.png"/><Relationship Id="rId35" Type="http://schemas.openxmlformats.org/officeDocument/2006/relationships/tags" Target="../tags/tag24.xml"/><Relationship Id="rId34" Type="http://schemas.openxmlformats.org/officeDocument/2006/relationships/image" Target="../media/image46.png"/><Relationship Id="rId33" Type="http://schemas.openxmlformats.org/officeDocument/2006/relationships/tags" Target="../tags/tag23.xml"/><Relationship Id="rId32" Type="http://schemas.openxmlformats.org/officeDocument/2006/relationships/image" Target="../media/image45.png"/><Relationship Id="rId31" Type="http://schemas.openxmlformats.org/officeDocument/2006/relationships/tags" Target="../tags/tag22.xml"/><Relationship Id="rId30" Type="http://schemas.openxmlformats.org/officeDocument/2006/relationships/image" Target="../media/image44.png"/><Relationship Id="rId3" Type="http://schemas.openxmlformats.org/officeDocument/2006/relationships/tags" Target="../tags/tag8.xml"/><Relationship Id="rId29" Type="http://schemas.openxmlformats.org/officeDocument/2006/relationships/tags" Target="../tags/tag21.xml"/><Relationship Id="rId28" Type="http://schemas.openxmlformats.org/officeDocument/2006/relationships/image" Target="../media/image43.png"/><Relationship Id="rId27" Type="http://schemas.openxmlformats.org/officeDocument/2006/relationships/tags" Target="../tags/tag20.xml"/><Relationship Id="rId26" Type="http://schemas.openxmlformats.org/officeDocument/2006/relationships/image" Target="../media/image42.png"/><Relationship Id="rId25" Type="http://schemas.openxmlformats.org/officeDocument/2006/relationships/tags" Target="../tags/tag19.xml"/><Relationship Id="rId24" Type="http://schemas.openxmlformats.org/officeDocument/2006/relationships/image" Target="../media/image41.png"/><Relationship Id="rId23" Type="http://schemas.openxmlformats.org/officeDocument/2006/relationships/tags" Target="../tags/tag18.xml"/><Relationship Id="rId22" Type="http://schemas.openxmlformats.org/officeDocument/2006/relationships/image" Target="../media/image40.png"/><Relationship Id="rId21" Type="http://schemas.openxmlformats.org/officeDocument/2006/relationships/tags" Target="../tags/tag17.xml"/><Relationship Id="rId20" Type="http://schemas.openxmlformats.org/officeDocument/2006/relationships/image" Target="../media/image39.png"/><Relationship Id="rId2" Type="http://schemas.openxmlformats.org/officeDocument/2006/relationships/image" Target="../media/image30.png"/><Relationship Id="rId19" Type="http://schemas.openxmlformats.org/officeDocument/2006/relationships/tags" Target="../tags/tag16.xml"/><Relationship Id="rId18" Type="http://schemas.openxmlformats.org/officeDocument/2006/relationships/image" Target="../media/image38.png"/><Relationship Id="rId17" Type="http://schemas.openxmlformats.org/officeDocument/2006/relationships/tags" Target="../tags/tag15.xml"/><Relationship Id="rId16" Type="http://schemas.openxmlformats.org/officeDocument/2006/relationships/image" Target="../media/image37.png"/><Relationship Id="rId15" Type="http://schemas.openxmlformats.org/officeDocument/2006/relationships/tags" Target="../tags/tag14.xml"/><Relationship Id="rId14" Type="http://schemas.openxmlformats.org/officeDocument/2006/relationships/image" Target="../media/image36.png"/><Relationship Id="rId13" Type="http://schemas.openxmlformats.org/officeDocument/2006/relationships/tags" Target="../tags/tag13.xml"/><Relationship Id="rId12" Type="http://schemas.openxmlformats.org/officeDocument/2006/relationships/image" Target="../media/image35.png"/><Relationship Id="rId11" Type="http://schemas.openxmlformats.org/officeDocument/2006/relationships/tags" Target="../tags/tag12.xml"/><Relationship Id="rId10" Type="http://schemas.openxmlformats.org/officeDocument/2006/relationships/image" Target="../media/image34.png"/><Relationship Id="rId1" Type="http://schemas.openxmlformats.org/officeDocument/2006/relationships/tags" Target="../tags/tag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李肖俊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钟  涛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刘  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218326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2.1.3 </a:t>
            </a:r>
            <a:r>
              <a:rPr lang="zh-CN" altLang="en-US" dirty="0"/>
              <a:t>缩进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解释器默认从第一行有效代码开始，向下顺序执行各条语句，将代码块视为复合语句进行解释执行。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不同于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或者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Java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等语句，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使用“缩进”，每一行代码前的空白区域用于确定代码之间的逻辑关系和层次关系，即使用缩进来确认代码块；连续多条具有同等缩进量的代码视为一个代码块；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if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for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while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等语句使用的代码块。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7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if True: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7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      print("True!")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7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else: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7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      print("False!")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2.1.3 </a:t>
            </a:r>
            <a:r>
              <a:rPr lang="zh-CN" altLang="en-US" dirty="0"/>
              <a:t>缩进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代码的缩进使用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Tab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或者空格键，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3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推荐使用空格键作为缩进的控制键，一般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个空格为一级缩进，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3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不允许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Tab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键与空格键混合使用。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代码强制缩进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程序中不允许出现不规范或者无意义的缩进，否则在执行时会产生错误。在编制代码块时，必须保证同一代码块的每行代码缩进量一致。虽然代码缩进量的不同不会改变语义，但在解释执行时，会因为缩进量的不一致导致运行错误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zh-CN" altLang="en-US" sz="1800" dirty="0"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2.1.4 </a:t>
            </a:r>
            <a:r>
              <a:rPr lang="zh-CN" altLang="en-US" dirty="0"/>
              <a:t>行宽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的代码风格要求每行代码不得超过 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80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个字符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在特殊情况（长的导入模块语句、注释里的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URL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）下可以略微超过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80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个字符，但最长，不得超过 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120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个字符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若代码过长则需要换行或者检查代码的设计是否存在缺陷。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zh-CN" altLang="en-US" sz="17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2.1.4 </a:t>
            </a:r>
            <a:r>
              <a:rPr lang="zh-CN" altLang="en-US" dirty="0"/>
              <a:t>行宽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33559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如果确实需要特别长的内容，那么可以参考以下方法：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会将位于圆括号、中括号或花括号中的多行代码，隐式地连接起来。在表达式外增加一对额外的圆括号，来实现长语句的换行显示。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&gt;&gt;&gt; n = ('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这是一个非常长非常长非常长非常长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'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'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非常长非常长非常长非常长非常长非常长的字符串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’)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700" dirty="0">
                <a:solidFill>
                  <a:srgbClr val="FF0000"/>
                </a:solidFill>
                <a:latin typeface="+mn-ea"/>
              </a:rPr>
              <a:t>注意</a:t>
            </a:r>
            <a:r>
              <a:rPr lang="zh-CN" altLang="en-US" sz="1700" dirty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：</a:t>
            </a:r>
            <a:r>
              <a:rPr lang="en-US" altLang="zh-CN" sz="170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	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Wingdings" panose="05000000000000000000" pitchFamily="2" charset="2"/>
              </a:rPr>
              <a:t>1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Wingdings" panose="05000000000000000000" pitchFamily="2" charset="2"/>
              </a:rPr>
              <a:t>）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不要使用反斜杠连接行。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	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）注释里特别长的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URL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不使用“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\”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进行换行。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2.1.5 </a:t>
            </a:r>
            <a:r>
              <a:rPr lang="zh-CN" altLang="en-US" dirty="0"/>
              <a:t>空行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为了保证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代码良好的可读性，需要在相应的地方添加空行。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）编码格式声明、模块导入、常量和全局变量声明、顶级定义和执行代码之间空两行。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）顶级定义之间空两行，方法定义之间空一行。例如，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if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for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while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等语句使用的代码块。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）在函数或方法内部，可以在必要的地方空一行来标识不同的逻辑单元，但应避免连续空行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）顶级函数（当前文件中的第一个函数）或者顶级类（当前文件中的第一个类）之前要空两行。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）定义在类内部的函数（成员函数）之间空一行。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）可以使用额外的空行（但要注意节制）来区分不同的函数组。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）在一堆只有一行的函数之间不要使用空行（例如，一些函数的空实现）。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zh-CN" altLang="en-US" sz="17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2.1.6 </a:t>
            </a:r>
            <a:r>
              <a:rPr lang="zh-CN" altLang="en-US" dirty="0"/>
              <a:t>空格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的代码风格要求在代码中注意空格的使用。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=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+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&lt;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&gt;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==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&gt;=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&lt;==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and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or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not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等运算符前后都需使用一个空格，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i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= 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i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+ 1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submitted += 1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x = x * 2 - 1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hypot2 = x * x + y * y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c = (a + b) * (a - b)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2.1.6 </a:t>
            </a:r>
            <a:r>
              <a:rPr lang="zh-CN" altLang="en-US" dirty="0"/>
              <a:t>空格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的代码风格要求在代码中注意空格的使用。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）函数的参数列表中，“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之后要有空格；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正确的写法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def complex(real, 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imag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):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      pass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不推荐的写法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def complex(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real,imag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):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      pass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2.1.6 </a:t>
            </a:r>
            <a:r>
              <a:rPr lang="zh-CN" altLang="en-US" dirty="0"/>
              <a:t>空格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的代码风格要求在代码中注意空格的使用。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）函数的参数列表中，默认值等号两边不要添加空格；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正确的写法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def complex(real, 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imag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=0.0):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      pass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不推荐的写法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def complex(real, 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imag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= 0.0):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      pass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2.1.6 </a:t>
            </a:r>
            <a:r>
              <a:rPr lang="zh-CN" altLang="en-US" dirty="0"/>
              <a:t>空格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的代码风格要求在代码中注意空格的使用。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）不要为对齐赋值语句而使用额外的空格；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正确的写法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x = 1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y = 2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long_var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= 3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不推荐的写法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X            = 1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y            = 2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long_var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= 3 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第二章  基本语法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885706" y="1857135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875626" y="2441231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2.2 Python</a:t>
            </a:r>
            <a:r>
              <a:rPr lang="zh-CN" altLang="en-US" dirty="0">
                <a:solidFill>
                  <a:schemeClr val="bg1"/>
                </a:solidFill>
              </a:rPr>
              <a:t>语言构成要素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896538" y="3067295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2.3 </a:t>
            </a:r>
            <a:r>
              <a:rPr lang="zh-CN" altLang="en-US" dirty="0"/>
              <a:t>变量与数据类型</a:t>
            </a:r>
            <a:endParaRPr lang="zh-CN" altLang="zh-CN" dirty="0"/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1852498" y="4935005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2.6 </a:t>
            </a:r>
            <a:r>
              <a:rPr lang="zh-CN" altLang="en-US" dirty="0"/>
              <a:t>小结</a:t>
            </a:r>
            <a:endParaRPr lang="zh-CN" altLang="en-US" dirty="0"/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875626" y="3694323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sp>
        <p:nvSpPr>
          <p:cNvPr id="14" name="文本占位符 7"/>
          <p:cNvSpPr>
            <a:spLocks noGrp="1"/>
          </p:cNvSpPr>
          <p:nvPr>
            <p:ph type="body" sz="quarter" idx="19"/>
          </p:nvPr>
        </p:nvSpPr>
        <p:spPr>
          <a:xfrm>
            <a:off x="1864794" y="4301171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15" name="文本占位符 5"/>
          <p:cNvSpPr txBox="1"/>
          <p:nvPr/>
        </p:nvSpPr>
        <p:spPr>
          <a:xfrm>
            <a:off x="1875626" y="5554263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2.7 </a:t>
            </a:r>
            <a:r>
              <a:rPr lang="zh-CN" altLang="en-US" dirty="0"/>
              <a:t>习题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第二章  基本语法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2.1 </a:t>
            </a:r>
            <a:r>
              <a:rPr lang="zh-CN" altLang="en-US" dirty="0">
                <a:solidFill>
                  <a:schemeClr val="bg1"/>
                </a:solidFill>
              </a:rPr>
              <a:t>代码格式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2.2 Python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语言构成要素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2.3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变量与数据类型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2.6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小结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2.4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运算符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2.5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实验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文本占位符 5"/>
          <p:cNvSpPr txBox="1"/>
          <p:nvPr/>
        </p:nvSpPr>
        <p:spPr>
          <a:xfrm>
            <a:off x="1875626" y="551322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2.7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2.2.1 </a:t>
            </a:r>
            <a:r>
              <a:rPr lang="zh-CN" altLang="en-US" dirty="0"/>
              <a:t>标识符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标识符即为名称。为了方便沟通，人们对各种事物进行命名；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例如，用车、船、飞机等来命名一类事物，或者使用编号对事物进行命名，不管怎么命名，都是对事物进行标识，名字就是一个标识符。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同理，在代码中也需要对其中某一部分进行命名，以方便后续调用时进行区别；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例如，变量名、函数名、类名等，这些都是标识符。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2.2.1 </a:t>
            </a:r>
            <a:r>
              <a:rPr lang="zh-CN" altLang="en-US" dirty="0"/>
              <a:t>标识符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语言对标识符的命名有如下要求。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）由字母、数字和下画线组成，不能以数字开头。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）区分大小写。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）禁止使用关键字。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）命名应当规范，做到见名知意。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2.2.2 </a:t>
            </a:r>
            <a:r>
              <a:rPr lang="zh-CN" altLang="en-US" dirty="0"/>
              <a:t>关键字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3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的关键字和保留字可以从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Shell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命令行中查看，方法如下。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&gt;&gt;&gt; import keyword 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导入 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keyword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模块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keyword.kwlist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 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调用 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kwlist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显示保留关键字列表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['False', 'None', 'True', 'and', 'as', 'assert', 'break', 'class', 'continue', 'def', 'del', '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elif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', 'else', 'except', 'finally', 'for', 'from', 'global', 'if', 'import', 'in', 'is', 'lambda', 'nonlocal', 'not', 'or', 'pass', 'raise', 'return', 'try', 'while', 'with', 'yield’]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2.2.2 </a:t>
            </a:r>
            <a:r>
              <a:rPr lang="zh-CN" altLang="en-US" dirty="0"/>
              <a:t>关键字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还可以使用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keyword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iskeyword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方法查看某个字符串是否是保留关键字，如果返回值是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True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，则表示该字符串是保留关键字；如果返回值是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False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，则表示该字符串不是保留关键字；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&gt;&gt;&gt; import keyword                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导入 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keyword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模块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keyword.iskeyword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('pass') 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查看 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pass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是否保留关键字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True                                            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是保留关键字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sz="1700" dirty="0" err="1">
                <a:solidFill>
                  <a:srgbClr val="00B0F0"/>
                </a:solidFill>
                <a:latin typeface="+mn-ea"/>
              </a:rPr>
              <a:t>keyword.iskeyword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('fail')  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查看 </a:t>
            </a:r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fail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是否保留关键字</a:t>
            </a:r>
            <a:endParaRPr lang="zh-CN" altLang="en-US" sz="17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700" dirty="0">
                <a:solidFill>
                  <a:srgbClr val="00B0F0"/>
                </a:solidFill>
                <a:latin typeface="+mn-ea"/>
              </a:rPr>
              <a:t>False                                              # </a:t>
            </a:r>
            <a:r>
              <a:rPr lang="zh-CN" altLang="en-US" sz="1700" dirty="0">
                <a:solidFill>
                  <a:srgbClr val="00B0F0"/>
                </a:solidFill>
                <a:latin typeface="+mn-ea"/>
              </a:rPr>
              <a:t>不是保留关键字</a:t>
            </a:r>
            <a:endParaRPr lang="en-US" altLang="zh-CN" sz="17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2.2.3 </a:t>
            </a:r>
            <a:r>
              <a:rPr lang="zh-CN" altLang="en-US" dirty="0"/>
              <a:t>变量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全局变量使用英文大写，单词之间加下划线：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SCHOOL_NAME = 'Tsinghua University'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学校名称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全局变量一般只在模块内有效，实现方法：使用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__All__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机制或添加一个前置下划线。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私有变量使用英文小写和一个前导下划线：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_</a:t>
            </a:r>
            <a:r>
              <a:rPr lang="en-US" altLang="zh-CN" sz="1800" dirty="0" err="1">
                <a:solidFill>
                  <a:srgbClr val="00B0F0"/>
                </a:solidFill>
                <a:latin typeface="+mn-ea"/>
              </a:rPr>
              <a:t>student_name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内置变量使用英文小写，两个前导下划线和两个后置下划线：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__maker__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一般变量使用英文小写，单词之间加下划线：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800" dirty="0" err="1">
                <a:solidFill>
                  <a:srgbClr val="00B0F0"/>
                </a:solidFill>
                <a:latin typeface="+mn-ea"/>
              </a:rPr>
              <a:t>class_name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endParaRPr lang="zh-CN" altLang="en-US" sz="1800" dirty="0"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2.2.3 </a:t>
            </a:r>
            <a:r>
              <a:rPr lang="zh-CN" altLang="en-US" dirty="0"/>
              <a:t>变量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变量命名规则：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名称第一字符为英文字母或者下划线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名称第一字符后可以使用英文字母、下划线和数字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名称不能使用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的关键字或保留字符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名称区分大小写，单词与单词之间使用下划线连接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2.2.4 </a:t>
            </a:r>
            <a:r>
              <a:rPr lang="zh-CN" altLang="en-US" dirty="0"/>
              <a:t>函数和方法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函数名是英文小写，单词之间加下划线，提高可读性。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函数名不能与保留关键字冲突，如果冲突，最好在函数名后面添加一个后置下划线，不要使用缩写或单词拆减，最好的方式是使用近义词代替。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实例方法的第一个参数总是使用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self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类方法的第一个参数总是使用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cls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50000"/>
              </a:lnSpc>
            </a:pP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2.2.5 </a:t>
            </a:r>
            <a:r>
              <a:rPr lang="zh-CN" altLang="zh-CN" dirty="0"/>
              <a:t>属性和类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8237558" cy="404495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类的命名遵循首字母大写（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CapWords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）的方式，大部分内置的名字都是单个单词（或两个），首字母大写方式只适用于异常名称和内置的常量，模块内部使用的类采用添加前导下划线的方式。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类的属性（方法和变量）命名使用全部小写的方式，可以使用下划线。公有属性不应该有前导下划线，如果公有属性与保留关键字发生冲突，在属性名后添加后置下划线。对于简单的公有数据属性，最好是暴露属性名，不使用复杂的访问属性或修改属性的方法。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如果该类是为了被继承，有不让子类使用的属性，给属性命名时可以给它们加上双前导下划线，不要加后置下划线。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为避免与子类属性命名冲突，在类的一些属性前，前缀两条下划线。比如：类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Faa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中声明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__a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，访问时，只能通过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Faa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._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Faa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__a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，以避免歧义。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2.2.6 </a:t>
            </a:r>
            <a:r>
              <a:rPr lang="zh-CN" altLang="zh-CN" dirty="0"/>
              <a:t>模块和包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8237558" cy="2198569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模块命名要使用简短的小写英文的方式，可使用下划线来提高可读性。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包的命名和模块命名类似，但不推荐使用下划线。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模块名对应到文件名，有些模块底层使用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C++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书写，并有对应的高层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模块，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C/C++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模块名有一前置下划线。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2.2.7 </a:t>
            </a:r>
            <a:r>
              <a:rPr lang="zh-CN" altLang="zh-CN" dirty="0"/>
              <a:t>规定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8237558" cy="404495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下列运算符前后都需使用一个空格：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=  +  -  &lt;  &gt;  ==  &gt;=  &lt;==  and   or  not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下列运算符前后不使用空格：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   *  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/  **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更多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PEP8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规则，请参考附录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A“Python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代码风格指南：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PEP8”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875526" y="1607809"/>
            <a:ext cx="7291377" cy="237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良好的代码格式可以提升代码的可读性，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语言与其他语言的不同之处之一便是代码格式，代码格式也是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语法的组成部分，不符合格式规范的代码，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解释器将无法正确地解释执行。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为保证读者编写的代码符合代码规范，下面将根据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PEP 8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代码格式的讲解。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2.2.7 </a:t>
            </a:r>
            <a:r>
              <a:rPr lang="zh-CN" altLang="zh-CN" dirty="0"/>
              <a:t>规定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8237558" cy="404495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之禅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400" y="2091569"/>
            <a:ext cx="6370872" cy="390177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第二章  基本语法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879844" y="1848738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869764" y="2432834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2.2 Python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语言构成要素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890676" y="3058898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2.3 </a:t>
            </a:r>
            <a:r>
              <a:rPr lang="zh-CN" altLang="en-US" dirty="0">
                <a:solidFill>
                  <a:schemeClr val="bg1"/>
                </a:solidFill>
              </a:rPr>
              <a:t>变量与数据类型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1846636" y="4926608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2.6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小结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869764" y="3685926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2.4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运算符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本占位符 7"/>
          <p:cNvSpPr>
            <a:spLocks noGrp="1"/>
          </p:cNvSpPr>
          <p:nvPr>
            <p:ph type="body" sz="quarter" idx="19"/>
          </p:nvPr>
        </p:nvSpPr>
        <p:spPr>
          <a:xfrm>
            <a:off x="1858932" y="4292774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2.5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实验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文本占位符 5"/>
          <p:cNvSpPr txBox="1"/>
          <p:nvPr/>
        </p:nvSpPr>
        <p:spPr>
          <a:xfrm>
            <a:off x="1869764" y="5545866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2.7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813594" y="2141937"/>
            <a:ext cx="7094537" cy="3483359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语言是面向对象（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Object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）的编程语言，可以说在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中一切皆对象。对象是某类型具体实例中的某一个，每个对象都有身份、类型和值。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●身份（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Identity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）与对象都是唯一对应关系，每一个对象的身份产生后就都是独一无二的，并无法改变。对象的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ID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是对象在内存中获取的一段地址的标识。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●类型（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Type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）是决定对象将以哪种数据类型进行存储。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●值（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Value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）存储对象的数据，某些情况下可以修改值，某些对象声明值过后就不可以修改了。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2.3.1 </a:t>
            </a:r>
            <a:r>
              <a:rPr lang="zh-CN" altLang="zh-CN" dirty="0"/>
              <a:t>变量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7186070" cy="400422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指向对象的值的名称就是变量，也就是一种标识符，是对内存中的存储位置的命名。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对于不同的对象，有不同的类型，得到的内存地址也不一样，通过对得到的地址进行命名得到变量名称，我们将数据存入变量，为存储的数据设置不同的数据结构。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变量的值是在不断的动态变化的，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的变量可以不声明直接赋值使用。由于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采用动态类型（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Dynamic Type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），变量可以根据赋值类型决定变量的数据类型。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在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中，变量使用等号赋值以后会被创建，定义完成后可以直接使用。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2.3.2 </a:t>
            </a:r>
            <a:r>
              <a:rPr lang="zh-CN" altLang="zh-CN" dirty="0"/>
              <a:t>变量命名规则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767828" y="1737444"/>
            <a:ext cx="7186070" cy="2013374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对编码格式要求严格，对变量命名建议遵守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2.2.3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节关于变量的命名规则。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这里需要说明的是，如果在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IDLE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PyCharm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中编写源代码时使用了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的关键字或保留字（参见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2.2.2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节），会有相应的提示，或者以颜色加以区分。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2.3.3 </a:t>
            </a:r>
            <a:r>
              <a:rPr lang="zh-CN" altLang="en-US" dirty="0"/>
              <a:t>数据类型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7186070" cy="400422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有可以自由的改变变量的数据类型的动态类型和变量事先说明的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静态类型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，特定类型是数值数据存入相应的数据类型的变量中，相比下，动态数据类型更加灵活。</a:t>
            </a:r>
            <a:endParaRPr lang="zh-CN" altLang="en-US" sz="1800" dirty="0"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变量的数据类型有多种类型，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Python3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中有六个标准的数据类型： 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Numbers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（数字类型）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Strings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（字符串类型）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Lists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（列表类型）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Tuples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（元组类型）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Dictionaries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（字典类型）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Sets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（集合类型）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2.3.3 </a:t>
            </a:r>
            <a:r>
              <a:rPr lang="zh-CN" altLang="en-US" dirty="0"/>
              <a:t>数据类型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7186070" cy="879055"/>
          </a:xfrm>
        </p:spPr>
        <p:txBody>
          <a:bodyPr>
            <a:normAutofit lnSpcReduction="10000"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内置的数字类型有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整型（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Integers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）、浮点型（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float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）和复数（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Complex numbers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）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三种，作为可以进行算术运算等的数据类型。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2.3.3 </a:t>
            </a:r>
            <a:r>
              <a:rPr lang="zh-CN" altLang="en-US" dirty="0"/>
              <a:t>数据类型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99520" y="1493715"/>
            <a:ext cx="7743080" cy="4414959"/>
          </a:xfrm>
        </p:spPr>
        <p:txBody>
          <a:bodyPr>
            <a:normAutofit/>
          </a:bodyPr>
          <a:lstStyle/>
          <a:p>
            <a:pPr indent="457200">
              <a:lnSpc>
                <a:spcPct val="12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、整型（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Integers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整数类型（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）简称为整型，表示整数，包括正负的整数，如：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0110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-123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123456789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的整型是长整型，能表达的数的范围是无限的，内存足够大，就能表示足够多的数。在使用整型的数还包括其它进制，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0b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开始的是二进制（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binary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0o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开始的是八进制（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octonary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0x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开始的十六进制（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hexadecimal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），进制之间可以使用函数进行转换，使用时需要注意数值符合进制。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2.3.3 </a:t>
            </a:r>
            <a:r>
              <a:rPr lang="zh-CN" altLang="en-US" dirty="0"/>
              <a:t>数据类型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99520" y="1493715"/>
            <a:ext cx="7743080" cy="4414959"/>
          </a:xfrm>
        </p:spPr>
        <p:txBody>
          <a:bodyPr>
            <a:normAutofit/>
          </a:bodyPr>
          <a:lstStyle/>
          <a:p>
            <a:pPr indent="457200">
              <a:lnSpc>
                <a:spcPct val="12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、布尔型（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Booleans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布尔值是整型（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Integers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）的子类，用于逻辑判断真（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True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）或假（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False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），用数值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分别代表常量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True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False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语言中，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False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可以是数值为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、对象为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None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或者是序列中的空字符串、空列表、空元组。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2.3.3 </a:t>
            </a:r>
            <a:r>
              <a:rPr lang="zh-CN" altLang="en-US" dirty="0"/>
              <a:t>数据类型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99520" y="1493715"/>
            <a:ext cx="7743080" cy="4414959"/>
          </a:xfrm>
        </p:spPr>
        <p:txBody>
          <a:bodyPr>
            <a:normAutofit/>
          </a:bodyPr>
          <a:lstStyle/>
          <a:p>
            <a:pPr indent="457200">
              <a:lnSpc>
                <a:spcPct val="12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、浮点型（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Float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浮点型（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Float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）是含有小数的数值，用于实数的表示，由正负号、数字和小数点组成，正号可以省略，如：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-3.0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0.13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7.18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的浮点型执行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IEEE754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双精度标准，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8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个字节一个浮点，范围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-1.8308~+1.8308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的数均可以表示。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浮点型方法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en-US" altLang="zh-CN" sz="1800" dirty="0" err="1">
                <a:solidFill>
                  <a:srgbClr val="00B0F0"/>
                </a:solidFill>
                <a:latin typeface="+mn-ea"/>
              </a:rPr>
              <a:t>fromhex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(s):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十六进制浮点数转换为十进制数；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hex()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：以字符串形式返回十六进制的浮点数；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en-US" altLang="zh-CN" sz="1800" dirty="0" err="1">
                <a:solidFill>
                  <a:srgbClr val="00B0F0"/>
                </a:solidFill>
                <a:latin typeface="+mn-ea"/>
              </a:rPr>
              <a:t>is_integer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()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：判断是否为小数，小数非零返回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False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，为零返回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True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，转换为布尔值。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endParaRPr lang="zh-CN" altLang="en-US" sz="1800" dirty="0"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9876397">
            <a:off x="143616" y="1135705"/>
            <a:ext cx="283442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PEP8</a:t>
            </a:r>
            <a:endParaRPr lang="zh-CN" altLang="en-US" sz="8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462218" y="2337013"/>
            <a:ext cx="7291377" cy="3147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 Enhancement Proposal #8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，是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增强提案（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 Enhancement Proposals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）中的第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号，缩写为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PEP 8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，它是针对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代码格式而编订的风格指南。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本节将介绍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PEP8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的部分内容，这里强烈建议读者在编写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程序源代码时遵循该指南。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可以使项目更利于多人协作，并且后续的维护工作也将变得更容易。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2.3.3 </a:t>
            </a:r>
            <a:r>
              <a:rPr lang="zh-CN" altLang="en-US" dirty="0"/>
              <a:t>数据类型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99520" y="1493715"/>
            <a:ext cx="7743080" cy="4414959"/>
          </a:xfrm>
        </p:spPr>
        <p:txBody>
          <a:bodyPr>
            <a:normAutofit/>
          </a:bodyPr>
          <a:lstStyle/>
          <a:p>
            <a:pPr indent="457200">
              <a:lnSpc>
                <a:spcPct val="12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、复数型（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Complex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复数类型（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Complex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）由实数和虚数组成，用于复数的表示，虚数部分需加上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j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J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，如：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-1j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0j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1.0j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的复数类型是其他语言一般没有的。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2.3.3 </a:t>
            </a:r>
            <a:r>
              <a:rPr lang="zh-CN" altLang="en-US" dirty="0"/>
              <a:t>数据类型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99520" y="1493715"/>
            <a:ext cx="7743080" cy="4414959"/>
          </a:xfrm>
        </p:spPr>
        <p:txBody>
          <a:bodyPr>
            <a:normAutofit/>
          </a:bodyPr>
          <a:lstStyle/>
          <a:p>
            <a:pPr indent="457200">
              <a:lnSpc>
                <a:spcPct val="12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、字符串类型（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Strings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字符串（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Strings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），用于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Unicode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字符序列，使用一对单引号、双引号和使用三对单引号或者双引号引起来的字符就是字符串，如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'hello world'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"20180520"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'''hello'''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"""happy!"""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严格地说，在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中的字符串是一种对象类型，使用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str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表示，通常单引号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''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或者双引号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""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包裹起来。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字符串和前面讲过的数字一样，都是对象的类型，或者说都是值。如果不想让反斜杠发生转义，可以在字符串前面加个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表示原始字符串，加号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+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是字符串的连接符，星号*表示复制当前的字符串，紧跟的数字为复制的次数。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2.3.4 </a:t>
            </a:r>
            <a:r>
              <a:rPr lang="zh-CN" altLang="en-US" dirty="0"/>
              <a:t>查看数据类型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7186070" cy="400422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type()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函数是内建的用来查看变量类型的函数，调用它可以简单的查看数据类型，基本用法：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type(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对象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)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对象即为需要查看类型的对象或数据，通过返回值返回相应的类型，例：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type(1)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查看数值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1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的数据类型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&lt;class 'int'&gt;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type("int")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查看”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int”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的数据类型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&lt;class 'str'&gt;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2.3.5 </a:t>
            </a:r>
            <a:r>
              <a:rPr lang="zh-CN" altLang="zh-CN" dirty="0"/>
              <a:t>数据类型的转换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7186070" cy="400422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转换为整型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类型：</a:t>
            </a:r>
            <a:endParaRPr lang="zh-CN" altLang="en-US" sz="1800" dirty="0"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int(x [,base])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int()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函数将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x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转换为一个整数，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x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为字符串或数字，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base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进制数，默认为十进制。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int(100.1)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浮点转整数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100 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int('01010101',2)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二进制转换整数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85  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2.3.5 </a:t>
            </a:r>
            <a:r>
              <a:rPr lang="zh-CN" altLang="zh-CN" dirty="0"/>
              <a:t>数据类型的转换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7186070" cy="400422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转换为浮点型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float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类型：</a:t>
            </a:r>
            <a:endParaRPr lang="zh-CN" altLang="en-US" sz="1800" dirty="0"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float(x)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float()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函数将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x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转换为一个浮点数，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x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为字符串或数字，没有参数的时默认返回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0.0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float()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空值转换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0.0  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float(1)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整数转浮点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1.0  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float('120')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字符转浮点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120.0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2.3.5 </a:t>
            </a:r>
            <a:r>
              <a:rPr lang="zh-CN" altLang="zh-CN" dirty="0"/>
              <a:t>数据类型的转换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7186070" cy="400422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latin typeface="+mn-ea"/>
              </a:rPr>
              <a:t>转换为字符串</a:t>
            </a:r>
            <a:r>
              <a:rPr lang="en-US" altLang="zh-CN" sz="1800" dirty="0">
                <a:latin typeface="+mn-ea"/>
              </a:rPr>
              <a:t>str</a:t>
            </a:r>
            <a:r>
              <a:rPr lang="zh-CN" altLang="en-US" sz="1800" dirty="0">
                <a:latin typeface="+mn-ea"/>
              </a:rPr>
              <a:t>类型：</a:t>
            </a:r>
            <a:endParaRPr lang="zh-CN" altLang="en-US" sz="1800" dirty="0"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str(x)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latin typeface="+mn-ea"/>
              </a:rPr>
              <a:t>str() </a:t>
            </a:r>
            <a:r>
              <a:rPr lang="zh-CN" altLang="en-US" sz="1800" dirty="0">
                <a:latin typeface="+mn-ea"/>
              </a:rPr>
              <a:t>函数将对象转化为适于人阅读的形式，</a:t>
            </a:r>
            <a:r>
              <a:rPr lang="en-US" altLang="zh-CN" sz="1800" dirty="0">
                <a:latin typeface="+mn-ea"/>
              </a:rPr>
              <a:t>x</a:t>
            </a:r>
            <a:r>
              <a:rPr lang="zh-CN" altLang="en-US" sz="1800" dirty="0">
                <a:latin typeface="+mn-ea"/>
              </a:rPr>
              <a:t>为对象，返回值为对象的</a:t>
            </a:r>
            <a:r>
              <a:rPr lang="en-US" altLang="zh-CN" sz="1800" dirty="0">
                <a:latin typeface="+mn-ea"/>
              </a:rPr>
              <a:t>string</a:t>
            </a:r>
            <a:r>
              <a:rPr lang="zh-CN" altLang="en-US" sz="1800" dirty="0">
                <a:latin typeface="+mn-ea"/>
              </a:rPr>
              <a:t>类型。</a:t>
            </a:r>
            <a:endParaRPr lang="zh-CN" altLang="en-US" sz="1800" dirty="0"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x = "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今天是晴天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"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定义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x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str(x)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对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x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进行转换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'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今天是晴天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'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2.3.5 </a:t>
            </a:r>
            <a:r>
              <a:rPr lang="zh-CN" altLang="zh-CN" dirty="0"/>
              <a:t>数据类型的转换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53221" y="1667375"/>
            <a:ext cx="7186070" cy="4004220"/>
          </a:xfrm>
        </p:spPr>
        <p:txBody>
          <a:bodyPr>
            <a:normAutofit fontScale="92500" lnSpcReduction="20000"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转换为布尔值布尔类型：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bool(x)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bool()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函数用于把给定参数转换为布尔类型，返回值为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True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或者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False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，在没有参数的情况下默认返回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False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bool()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空置转布尔类型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False 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bool(0)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整数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0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转布尔值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False 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bool(1)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整数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1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转布尔值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True  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bool(100)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整数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100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转布尔值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True  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2.3.5 </a:t>
            </a:r>
            <a:r>
              <a:rPr lang="zh-CN" altLang="zh-CN" dirty="0"/>
              <a:t>数据类型的转换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077349" y="2211766"/>
            <a:ext cx="6989301" cy="1990225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中常用的数据类型：整数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(int)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、字符串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(str)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、布尔值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(bool)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、列表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(list)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、元组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(tuple)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、字典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dict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、浮点数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(float)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、复数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(complex)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、可变集合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(set)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之间可以按规则互相转化。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2.3 </a:t>
            </a:r>
            <a:r>
              <a:rPr lang="zh-CN" altLang="zh-CN" dirty="0"/>
              <a:t>变量与数据类型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第二章  基本语法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885706" y="1862997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875626" y="2488127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zh-CN" dirty="0"/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896538" y="3114191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2.3 </a:t>
            </a:r>
            <a:r>
              <a:rPr lang="zh-CN" altLang="en-US" dirty="0"/>
              <a:t>变量与数据类型</a:t>
            </a:r>
            <a:endParaRPr lang="zh-CN" altLang="zh-CN" dirty="0"/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1852498" y="4893971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2.6 </a:t>
            </a:r>
            <a:r>
              <a:rPr lang="zh-CN" altLang="en-US" dirty="0"/>
              <a:t>小结</a:t>
            </a:r>
            <a:endParaRPr lang="zh-CN" altLang="en-US" dirty="0"/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875626" y="3700185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2.4 </a:t>
            </a:r>
            <a:r>
              <a:rPr lang="zh-CN" altLang="en-US" dirty="0">
                <a:solidFill>
                  <a:schemeClr val="bg1"/>
                </a:solidFill>
              </a:rPr>
              <a:t>运算符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文本占位符 7"/>
          <p:cNvSpPr>
            <a:spLocks noGrp="1"/>
          </p:cNvSpPr>
          <p:nvPr>
            <p:ph type="body" sz="quarter" idx="19"/>
          </p:nvPr>
        </p:nvSpPr>
        <p:spPr>
          <a:xfrm>
            <a:off x="1864794" y="4260137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15" name="文本占位符 5"/>
          <p:cNvSpPr txBox="1"/>
          <p:nvPr/>
        </p:nvSpPr>
        <p:spPr>
          <a:xfrm>
            <a:off x="1875626" y="551322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2.7 </a:t>
            </a:r>
            <a:r>
              <a:rPr lang="zh-CN" altLang="en-US" dirty="0"/>
              <a:t>习题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2.4.1 </a:t>
            </a:r>
            <a:r>
              <a:rPr lang="zh-CN" altLang="zh-CN" dirty="0"/>
              <a:t>算术运算符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111621" y="1640267"/>
            <a:ext cx="6920757" cy="809226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算术运算符主要是用于数字类型的数据基本运算，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支持直接进行计算，也就是可以将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shell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当计算器来使用。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8153" y="2484428"/>
            <a:ext cx="6527691" cy="3404832"/>
          </a:xfrm>
          <a:prstGeom prst="rect">
            <a:avLst/>
          </a:prstGeom>
        </p:spPr>
      </p:pic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2.1.1 </a:t>
            </a:r>
            <a:r>
              <a:rPr lang="zh-CN" altLang="en-US" dirty="0"/>
              <a:t>编码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 lnSpcReduction="10000"/>
          </a:bodyPr>
          <a:lstStyle/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2.x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中默认的编码格式是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ASCII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，如果在代码中没有修改编码格式，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当代码中有中文时就会报错，无法正确打印中文。因此，若要在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2.x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代码中使用中文，则应该在文件开头加入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-*- coding: utf-8 -*- 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或者 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coding=utf-8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3.x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的源码文件默认编码格式为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UTF-8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，如无特殊情况，文件一律使用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UTF-8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编码，无须特别指明。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latin typeface="+mn-ea"/>
              </a:rPr>
              <a:t>但是为了排除一些不确定因素的影响，推荐在 </a:t>
            </a:r>
            <a:r>
              <a:rPr lang="en-US" altLang="zh-CN" sz="1800" dirty="0">
                <a:latin typeface="+mn-ea"/>
              </a:rPr>
              <a:t>Python 3.x </a:t>
            </a:r>
            <a:r>
              <a:rPr lang="zh-CN" altLang="en-US" sz="1800" dirty="0">
                <a:latin typeface="+mn-ea"/>
              </a:rPr>
              <a:t>代码的文件头部加上对编码格式的指定，以防止在使用到中文时，程序运行出现报错或者乱码的问题。</a:t>
            </a:r>
            <a:endParaRPr lang="en-US" altLang="zh-CN" sz="1800" dirty="0">
              <a:latin typeface="+mn-ea"/>
            </a:endParaRPr>
          </a:p>
          <a:p>
            <a:endParaRPr lang="en-US" altLang="zh-CN" sz="1800" dirty="0">
              <a:latin typeface="+mn-ea"/>
            </a:endParaRPr>
          </a:p>
          <a:p>
            <a:r>
              <a:rPr lang="zh-CN" altLang="en-US" sz="1800" dirty="0">
                <a:solidFill>
                  <a:srgbClr val="FF0000"/>
                </a:solidFill>
                <a:latin typeface="+mn-ea"/>
              </a:rPr>
              <a:t>注意</a:t>
            </a:r>
            <a:r>
              <a:rPr lang="zh-CN" altLang="en-US" sz="1800" dirty="0">
                <a:latin typeface="+mn-ea"/>
              </a:rPr>
              <a:t>：如果使用编辑器，同时需要设置</a:t>
            </a:r>
            <a:r>
              <a:rPr lang="en-US" altLang="zh-CN" sz="1800" dirty="0">
                <a:latin typeface="+mn-ea"/>
              </a:rPr>
              <a:t>.</a:t>
            </a:r>
            <a:r>
              <a:rPr lang="en-US" altLang="zh-CN" sz="1800" dirty="0" err="1">
                <a:latin typeface="+mn-ea"/>
              </a:rPr>
              <a:t>py</a:t>
            </a:r>
            <a:r>
              <a:rPr lang="en-US" altLang="zh-CN" sz="1800" dirty="0">
                <a:latin typeface="+mn-ea"/>
              </a:rPr>
              <a:t> </a:t>
            </a:r>
            <a:r>
              <a:rPr lang="zh-CN" altLang="en-US" sz="1800" dirty="0">
                <a:latin typeface="+mn-ea"/>
              </a:rPr>
              <a:t>文件存储的格式为 </a:t>
            </a:r>
            <a:r>
              <a:rPr lang="en-US" altLang="zh-CN" sz="1800" dirty="0">
                <a:solidFill>
                  <a:srgbClr val="FF0000"/>
                </a:solidFill>
                <a:latin typeface="+mn-ea"/>
              </a:rPr>
              <a:t>UTF-8</a:t>
            </a:r>
            <a:r>
              <a:rPr lang="zh-CN" altLang="en-US" sz="1800" dirty="0">
                <a:latin typeface="+mn-ea"/>
              </a:rPr>
              <a:t>，否则会出现错误信息。</a:t>
            </a:r>
            <a:endParaRPr lang="zh-CN" altLang="en-US" sz="1800" dirty="0"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2.4.2 </a:t>
            </a:r>
            <a:r>
              <a:rPr lang="zh-CN" altLang="en-US" dirty="0"/>
              <a:t>比较运算符 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077349" y="1355240"/>
            <a:ext cx="6989301" cy="1990225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比较运算符用于判断同类型的对象是否相等，比较运算的结果是布尔值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Ture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False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，比较时因数据类型不同比较的依据不同。复数不可以比较大小，但可以比较是否相等。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在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中比较的值相同时也不一定是同一个对象。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t="1133" b="-1"/>
          <a:stretch>
            <a:fillRect/>
          </a:stretch>
        </p:blipFill>
        <p:spPr>
          <a:xfrm>
            <a:off x="1176330" y="2974694"/>
            <a:ext cx="6791338" cy="2764322"/>
          </a:xfrm>
          <a:prstGeom prst="rect">
            <a:avLst/>
          </a:prstGeom>
        </p:spPr>
      </p:pic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2.4.3 </a:t>
            </a:r>
            <a:r>
              <a:rPr lang="zh-CN" altLang="en-US" dirty="0"/>
              <a:t>复合赋值运算符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224008" y="1379416"/>
            <a:ext cx="6989301" cy="832376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复合赋值运算符时将一个变量参与运算的运算结果赋值给改变量，即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参加了该运算，运算完成后结果赋值给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650" y="2031365"/>
            <a:ext cx="6616700" cy="4029075"/>
          </a:xfrm>
          <a:prstGeom prst="rect">
            <a:avLst/>
          </a:prstGeom>
        </p:spPr>
      </p:pic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2.4.4 </a:t>
            </a:r>
            <a:r>
              <a:rPr lang="zh-CN" altLang="en-US" dirty="0"/>
              <a:t>位运算符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527332" y="1405458"/>
            <a:ext cx="3082486" cy="2113245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位运算符用于二进制位的运算，运算的操作数必须为整数，一般将数值转换为二进制进行相关运算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9818" y="708424"/>
            <a:ext cx="5441152" cy="544115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2.4.5 </a:t>
            </a:r>
            <a:r>
              <a:rPr lang="zh-CN" altLang="en-US" dirty="0"/>
              <a:t>逻辑运算符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06721" y="1479397"/>
            <a:ext cx="5907074" cy="899444"/>
          </a:xfrm>
        </p:spPr>
        <p:txBody>
          <a:bodyPr>
            <a:normAutofit lnSpcReduction="10000"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逻辑运算符为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and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（与）、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or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（或）、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not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（非）用于逻辑运算判断表达式的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True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或者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False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，通常与流程控制一起使用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6650" y="2239645"/>
            <a:ext cx="6167755" cy="3803015"/>
          </a:xfrm>
          <a:prstGeom prst="rect">
            <a:avLst/>
          </a:prstGeom>
        </p:spPr>
      </p:pic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2.4.6 </a:t>
            </a:r>
            <a:r>
              <a:rPr lang="zh-CN" altLang="en-US" dirty="0"/>
              <a:t>成员运算符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381057" y="1437751"/>
            <a:ext cx="5907074" cy="899444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成员运算符用于判断指定序列中是否有查找的值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1057" y="2183884"/>
            <a:ext cx="6932738" cy="30941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2.4.7 </a:t>
            </a:r>
            <a:r>
              <a:rPr lang="zh-CN" altLang="en-US" dirty="0"/>
              <a:t>身份运算符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381057" y="1437751"/>
            <a:ext cx="5907074" cy="899444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身份运算符用于比较两个对象的存储单元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1057" y="1970136"/>
            <a:ext cx="6721332" cy="345011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2.4.8 </a:t>
            </a:r>
            <a:r>
              <a:rPr lang="zh-CN" altLang="en-US" dirty="0"/>
              <a:t>运算符优先级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90270" y="1818227"/>
            <a:ext cx="2603403" cy="2452831"/>
          </a:xfrm>
        </p:spPr>
        <p:txBody>
          <a:bodyPr>
            <a:normAutofit fontScale="92500"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由数值、变量、运算符组合的表达式和数学上相同，是有运算符优先级的，优先级高的运算符先进行运算，同级运算符，自左向右运算，遵从小括号优先原则。等号的同级运算时例外，一般都是自右向左进行运算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3504565" y="811530"/>
            <a:ext cx="5429885" cy="5234305"/>
            <a:chOff x="2893673" y="204166"/>
            <a:chExt cx="6152381" cy="63047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93673" y="204166"/>
              <a:ext cx="6152381" cy="6304762"/>
            </a:xfrm>
            <a:prstGeom prst="rect">
              <a:avLst/>
            </a:prstGeom>
          </p:spPr>
        </p:pic>
        <p:sp>
          <p:nvSpPr>
            <p:cNvPr id="6" name="箭头: 下 5"/>
            <p:cNvSpPr/>
            <p:nvPr/>
          </p:nvSpPr>
          <p:spPr>
            <a:xfrm>
              <a:off x="2974693" y="1553066"/>
              <a:ext cx="625033" cy="417846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第二章  基本语法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885706" y="1857135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875626" y="2488122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zh-CN" dirty="0"/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896538" y="3114186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2.3 </a:t>
            </a:r>
            <a:r>
              <a:rPr lang="zh-CN" altLang="en-US" dirty="0"/>
              <a:t>变量与数据类型</a:t>
            </a:r>
            <a:endParaRPr lang="zh-CN" altLang="zh-CN" dirty="0"/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1852498" y="4981896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2.6 </a:t>
            </a:r>
            <a:r>
              <a:rPr lang="zh-CN" altLang="en-US" dirty="0"/>
              <a:t>小结</a:t>
            </a:r>
            <a:endParaRPr lang="zh-CN" altLang="en-US" dirty="0"/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875626" y="3741214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sp>
        <p:nvSpPr>
          <p:cNvPr id="14" name="文本占位符 7"/>
          <p:cNvSpPr>
            <a:spLocks noGrp="1"/>
          </p:cNvSpPr>
          <p:nvPr>
            <p:ph type="body" sz="quarter" idx="19"/>
          </p:nvPr>
        </p:nvSpPr>
        <p:spPr>
          <a:xfrm>
            <a:off x="1864794" y="4348062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2.5 </a:t>
            </a:r>
            <a:r>
              <a:rPr lang="zh-CN" altLang="en-US" dirty="0">
                <a:solidFill>
                  <a:schemeClr val="bg1"/>
                </a:solidFill>
              </a:rPr>
              <a:t>实验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文本占位符 5"/>
          <p:cNvSpPr txBox="1"/>
          <p:nvPr/>
        </p:nvSpPr>
        <p:spPr>
          <a:xfrm>
            <a:off x="1875626" y="5601154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2.7 </a:t>
            </a:r>
            <a:r>
              <a:rPr lang="zh-CN" altLang="en-US" dirty="0"/>
              <a:t>习题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2.5.1 </a:t>
            </a:r>
            <a:r>
              <a:rPr lang="zh-CN" altLang="en-US" dirty="0"/>
              <a:t>常量和变量的使用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077349" y="1640266"/>
            <a:ext cx="7383745" cy="1029145"/>
          </a:xfrm>
        </p:spPr>
        <p:txBody>
          <a:bodyPr>
            <a:normAutofit lnSpcReduction="10000"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中，程序运行时不会被更改的量称为常量（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constant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），是一旦初始化就不能再修改的固定值。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中定义常量需要用对象的方法来创建。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74830" y="2669411"/>
            <a:ext cx="7182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2667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现在有直径为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68cm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的下水道井盖，需要求面积，其中Π直接使用数学库中的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pi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pi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即为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中的常量。</a:t>
            </a:r>
            <a:endParaRPr lang="zh-CN" altLang="zh-CN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2.5.1 </a:t>
            </a:r>
            <a:r>
              <a:rPr lang="zh-CN" altLang="en-US" dirty="0"/>
              <a:t>常量和变量的使用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970283" y="2322750"/>
            <a:ext cx="6989301" cy="2980566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实验实例如下：</a:t>
            </a:r>
            <a:endParaRPr lang="zh-CN" altLang="en-US" sz="1800" dirty="0"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from math import *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引入数学库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pi*(68/2)**2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计算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3631.681107549801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计算结果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&gt;&gt;&gt; int(pi*(68/2)**2)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嵌套转换为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int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类型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3631                                    #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返回取整的结果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93807" y="1554684"/>
            <a:ext cx="6742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266700" algn="just">
              <a:spcAft>
                <a:spcPts val="0"/>
              </a:spcAft>
            </a:pP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现在有直径为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68cm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的下水道井盖，需要求面积，其中Π直接使用数学库中的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pi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pi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即为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中的常量。</a:t>
            </a:r>
            <a:endParaRPr lang="zh-CN" altLang="zh-CN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2.1.2 </a:t>
            </a:r>
            <a:r>
              <a:rPr lang="zh-CN" altLang="en-US" dirty="0"/>
              <a:t>注释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注释是代码中穿插的辅助性文字，用于对代码的含义或功能进行说明，提高代码的可读性，但注释相关的内容会在程序解释运行时被忽略。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程序中的注释分为两种：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一种是以“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#”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号开始的单行注释，另一种是以三个单引号或双引号包起来的多行注释。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zh-CN" altLang="en-US" sz="1800" dirty="0"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2.5.1 </a:t>
            </a:r>
            <a:r>
              <a:rPr lang="zh-CN" altLang="en-US" dirty="0"/>
              <a:t>常量和变量的使用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060892" y="2884609"/>
            <a:ext cx="6989301" cy="110625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赋值为“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编程”，“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3.6”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2018”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，然后输出“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2018Python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编程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3.6”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然后计算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的和，在输出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的内容。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>
            <a:normAutofit/>
          </a:bodyPr>
          <a:lstStyle/>
          <a:p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93807" y="1554684"/>
            <a:ext cx="6742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变量的使用</a:t>
            </a:r>
            <a:endParaRPr lang="zh-CN" altLang="en-US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中变量不需要声明，使用等号直接赋值，值的数据类型为动态类型，也可以使用等号为多个变量赋值。</a:t>
            </a:r>
            <a:endParaRPr lang="zh-CN" altLang="en-US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2.5.1 </a:t>
            </a:r>
            <a:r>
              <a:rPr lang="zh-CN" altLang="en-US" dirty="0"/>
              <a:t>常量和变量的使用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077349" y="1493716"/>
            <a:ext cx="6989301" cy="110625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赋值为“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编程”，“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3.6”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2018”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，然后输出“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2018Python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编程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3.6”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然后计算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的和，在输出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的内容。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89736" y="2599966"/>
            <a:ext cx="67422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实验实例如下：</a:t>
            </a:r>
            <a:endParaRPr lang="zh-CN" altLang="en-US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a , b , c = 'Python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编程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',3.6,2018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定义变量和赋值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print(str(c) + a + str(b))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打印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2018Python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编程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3.6               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打印结果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b+c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                               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计算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b+c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2021.6                                   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计算结果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a                                   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输出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a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的内容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'Python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编程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'                          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输出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399" y="949325"/>
            <a:ext cx="2779349" cy="544391"/>
          </a:xfrm>
        </p:spPr>
        <p:txBody>
          <a:bodyPr/>
          <a:lstStyle/>
          <a:p>
            <a:r>
              <a:rPr lang="en-US" altLang="zh-CN" dirty="0"/>
              <a:t>2.5.2 </a:t>
            </a:r>
            <a:r>
              <a:rPr lang="zh-CN" altLang="en-US" dirty="0"/>
              <a:t>运算符和表达式的使用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077349" y="1493716"/>
            <a:ext cx="6989301" cy="110625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由于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shell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可以直接当计算器使用，输入表达式后可以直接计算出结果，也可以使用变量。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89736" y="2276800"/>
            <a:ext cx="6742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下面计算二的三次方加上三乘五除以十再加上二加一的结果，先使用直接计算，再使用变量。</a:t>
            </a:r>
            <a:endParaRPr lang="zh-CN" altLang="en-US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89736" y="3150668"/>
            <a:ext cx="67422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实验实例如下：</a:t>
            </a:r>
            <a:endParaRPr lang="zh-CN" altLang="en-US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1 + 2 + 3*5/10 + 2**3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输入表达式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12.5                                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返回计算结果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a = 1 + 2 + 3*5/10 + 2**3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给变量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a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赋值的表达式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print (a)                 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输出变量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12.5                                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返回计算结果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2.5.3 type()</a:t>
            </a:r>
            <a:r>
              <a:rPr lang="zh-CN" altLang="en-US" dirty="0"/>
              <a:t>函数的使用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077349" y="1493716"/>
            <a:ext cx="6989301" cy="110625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type()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函数是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内置的函数用于返回数据类型，当我们要对一个变量赋值时，先要确定变量的数据类型，就会使用到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type()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89736" y="2415300"/>
            <a:ext cx="6742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下面将对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pi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和一些变量进行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type()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函数的使用实验。</a:t>
            </a:r>
            <a:endParaRPr lang="zh-CN" altLang="en-US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00872" y="2763619"/>
            <a:ext cx="6742254" cy="39693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实验实例如下：</a:t>
            </a:r>
            <a:endParaRPr lang="zh-CN" altLang="en-US" kern="100" dirty="0"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from math import *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导入数学库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type(pi)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查询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pi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的数据类型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&lt;class 'float'&gt;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返回为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float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类型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a = 1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定义变量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a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并赋值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b = "python"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定义变量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b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并赋值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c = 2.5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定义变量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c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并赋值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type(a)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查询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a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的数据类型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&lt;class 'int'&gt;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返回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int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类型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type(b)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查询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b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的数据类型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&lt;class 'str'&gt;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返回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str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类型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type(c) 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查询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c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的数据类型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&lt;class 'float'&gt;    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返回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float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类型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2.5.4 help()</a:t>
            </a:r>
            <a:r>
              <a:rPr lang="zh-CN" altLang="en-US" dirty="0"/>
              <a:t>函数的使用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077349" y="1493716"/>
            <a:ext cx="6989301" cy="1106250"/>
          </a:xfrm>
        </p:spPr>
        <p:txBody>
          <a:bodyPr>
            <a:norm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help()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函数是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内置用于查看函数或模块用途的详细说明文档的帮助函数。在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语言中有很多的函数，一般在定义函数时会加上说明文档，说明函数的功能以及使用方法。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89736" y="2432618"/>
            <a:ext cx="6742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下面我们通过查看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print()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函数、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input()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函数和一些数据类型来进行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help()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函数的使用实验（部分文档内容进行了删减）。</a:t>
            </a:r>
            <a:endParaRPr lang="zh-CN" altLang="en-US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89736" y="3150668"/>
            <a:ext cx="67422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实验实例如下：</a:t>
            </a:r>
            <a:endParaRPr lang="zh-CN" altLang="en-US" kern="100" dirty="0"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help(print)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查询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print()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函数的帮助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Help on built-in function print in module 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builtins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: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print(...)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    print(value, ..., 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sep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=' ', end='\n', file=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sys.stdout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, flush=False)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    Prints the values to a stream, or to 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sys.stdout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 by default.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    Optional keyword arguments: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略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2.5.4 help()</a:t>
            </a:r>
            <a:r>
              <a:rPr lang="zh-CN" altLang="en-US" dirty="0"/>
              <a:t>函数的使用</a:t>
            </a:r>
            <a:endParaRPr lang="zh-CN" altLang="zh-CN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89736" y="1493716"/>
            <a:ext cx="6742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下面我们通过查看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print()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函数、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input()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函数和一些数据类型来进行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help()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函数的使用实验（部分文档内容进行了删减）。</a:t>
            </a:r>
            <a:endParaRPr lang="zh-CN" altLang="en-US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89736" y="2211766"/>
            <a:ext cx="67422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实验实例如下：</a:t>
            </a:r>
            <a:endParaRPr lang="zh-CN" altLang="en-US" kern="100" dirty="0"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help(input)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查询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input()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函数的帮助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Help on built-in function input in module 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builtins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: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input(prompt=None, /)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略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help("int") 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查询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int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的使用说明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Help on class int in module 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builtins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: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class int(object)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略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&gt;&gt;&gt; help("float")         #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查询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float</a:t>
            </a: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的使用说明</a:t>
            </a:r>
            <a:endParaRPr lang="zh-CN" altLang="en-US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Help on class float in module 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builtins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: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class float(object)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rgbClr val="00B0F0"/>
                </a:solidFill>
                <a:latin typeface="+mn-ea"/>
              </a:rPr>
              <a:t>略</a:t>
            </a:r>
            <a:endParaRPr lang="en-US" altLang="zh-CN" kern="1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第二章  基本语法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885706" y="1892304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875626" y="2493986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zh-CN" dirty="0"/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896538" y="3120050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2.3 </a:t>
            </a:r>
            <a:r>
              <a:rPr lang="zh-CN" altLang="en-US" dirty="0"/>
              <a:t>变量与数据类型</a:t>
            </a:r>
            <a:endParaRPr lang="zh-CN" altLang="zh-CN" dirty="0"/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1852498" y="4987760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2.6 </a:t>
            </a:r>
            <a:r>
              <a:rPr lang="zh-CN" altLang="en-US" dirty="0">
                <a:solidFill>
                  <a:schemeClr val="bg1"/>
                </a:solidFill>
              </a:rPr>
              <a:t>小结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875626" y="3747078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sp>
        <p:nvSpPr>
          <p:cNvPr id="14" name="文本占位符 7"/>
          <p:cNvSpPr>
            <a:spLocks noGrp="1"/>
          </p:cNvSpPr>
          <p:nvPr>
            <p:ph type="body" sz="quarter" idx="19"/>
          </p:nvPr>
        </p:nvSpPr>
        <p:spPr>
          <a:xfrm>
            <a:off x="1864794" y="4353926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15" name="文本占位符 5"/>
          <p:cNvSpPr txBox="1"/>
          <p:nvPr/>
        </p:nvSpPr>
        <p:spPr>
          <a:xfrm>
            <a:off x="1875626" y="560701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2.7 </a:t>
            </a:r>
            <a:r>
              <a:rPr lang="zh-CN" altLang="en-US" dirty="0"/>
              <a:t>习题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2.6 </a:t>
            </a:r>
            <a:r>
              <a:rPr lang="zh-CN" altLang="en-US" dirty="0"/>
              <a:t>小结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89736" y="2276800"/>
            <a:ext cx="67422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457200" algn="just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本章主要对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的代码格式、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语言构成要素、变量、数据类型、运算符进行了简单讲解，都是学习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语言的基础知识，希望大家在学习是多加理解，对代码风格也要多加记忆和练习，对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的变量和运算符要经常使用，加深印象，为后面更好的学习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做准备。</a:t>
            </a:r>
            <a:endParaRPr lang="zh-CN" altLang="en-US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第二章  基本语法</a:t>
            </a:r>
            <a:endParaRPr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885706" y="1862997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</p:txBody>
      </p:sp>
      <p:sp>
        <p:nvSpPr>
          <p:cNvPr id="11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875626" y="2482265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2.2 Python</a:t>
            </a:r>
            <a:r>
              <a:rPr lang="zh-CN" altLang="en-US" dirty="0"/>
              <a:t>语言构成要素</a:t>
            </a:r>
            <a:endParaRPr lang="zh-CN" altLang="zh-CN" dirty="0"/>
          </a:p>
        </p:txBody>
      </p:sp>
      <p:sp>
        <p:nvSpPr>
          <p:cNvPr id="12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896538" y="3108329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2.3 </a:t>
            </a:r>
            <a:r>
              <a:rPr lang="zh-CN" altLang="en-US" dirty="0"/>
              <a:t>变量与数据类型</a:t>
            </a:r>
            <a:endParaRPr lang="zh-CN" altLang="zh-CN" dirty="0"/>
          </a:p>
        </p:txBody>
      </p:sp>
      <p:sp>
        <p:nvSpPr>
          <p:cNvPr id="13" name="文本占位符 5"/>
          <p:cNvSpPr>
            <a:spLocks noGrp="1"/>
          </p:cNvSpPr>
          <p:nvPr>
            <p:ph type="body" sz="quarter" idx="17"/>
          </p:nvPr>
        </p:nvSpPr>
        <p:spPr>
          <a:xfrm>
            <a:off x="1852498" y="4976039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2.6 </a:t>
            </a:r>
            <a:r>
              <a:rPr lang="zh-CN" altLang="en-US" dirty="0"/>
              <a:t>小结</a:t>
            </a:r>
            <a:endParaRPr lang="zh-CN" altLang="en-US" dirty="0"/>
          </a:p>
        </p:txBody>
      </p:sp>
      <p:sp>
        <p:nvSpPr>
          <p:cNvPr id="14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875626" y="3735357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2.4 </a:t>
            </a:r>
            <a:r>
              <a:rPr lang="zh-CN" altLang="en-US" dirty="0"/>
              <a:t>运算符</a:t>
            </a:r>
            <a:endParaRPr lang="zh-CN" altLang="en-US" dirty="0"/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9"/>
          </p:nvPr>
        </p:nvSpPr>
        <p:spPr>
          <a:xfrm>
            <a:off x="1864794" y="4342205"/>
            <a:ext cx="5011738" cy="411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2.5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16" name="文本占位符 5"/>
          <p:cNvSpPr txBox="1"/>
          <p:nvPr/>
        </p:nvSpPr>
        <p:spPr>
          <a:xfrm>
            <a:off x="1875626" y="5595297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/>
                </a:solidFill>
              </a:rPr>
              <a:t>2.7 </a:t>
            </a:r>
            <a:r>
              <a:rPr lang="zh-CN" altLang="en-US" dirty="0">
                <a:solidFill>
                  <a:schemeClr val="bg1"/>
                </a:solidFill>
              </a:rPr>
              <a:t>习题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9155" y="1955291"/>
            <a:ext cx="7961879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1</a:t>
            </a:r>
            <a:r>
              <a:rPr altLang="zh-CN" sz="2100" spc="225" dirty="0">
                <a:solidFill>
                  <a:prstClr val="white"/>
                </a:solidFill>
                <a:sym typeface="+mn-ea"/>
              </a:rPr>
              <a:t>.</a:t>
            </a:r>
            <a:r>
              <a:rPr altLang="zh-CN" sz="2100" spc="225" dirty="0">
                <a:solidFill>
                  <a:prstClr val="white"/>
                </a:solidFill>
              </a:rPr>
              <a:t>在python中，float的数据类型是如何表达的（实例）______。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2</a:t>
            </a:r>
            <a:r>
              <a:rPr altLang="zh-CN" sz="2100" spc="225" dirty="0">
                <a:solidFill>
                  <a:prstClr val="white"/>
                </a:solidFill>
                <a:sym typeface="+mn-ea"/>
              </a:rPr>
              <a:t>.</a:t>
            </a:r>
            <a:r>
              <a:rPr altLang="zh-CN" sz="2100" spc="225" dirty="0">
                <a:solidFill>
                  <a:prstClr val="white"/>
                </a:solidFill>
              </a:rPr>
              <a:t>Int类型的数据转换为布尔值类型的结果有______和______。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3</a:t>
            </a:r>
            <a:r>
              <a:rPr altLang="zh-CN" sz="2100" spc="225" dirty="0">
                <a:solidFill>
                  <a:prstClr val="white"/>
                </a:solidFill>
                <a:sym typeface="+mn-ea"/>
              </a:rPr>
              <a:t>.</a:t>
            </a:r>
            <a:r>
              <a:rPr altLang="zh-CN" sz="2100" spc="225" dirty="0">
                <a:solidFill>
                  <a:prstClr val="white"/>
                </a:solidFill>
              </a:rPr>
              <a:t>要查询变量的类型可以用______。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4</a:t>
            </a:r>
            <a:r>
              <a:rPr altLang="zh-CN" sz="2100" spc="225" dirty="0">
                <a:solidFill>
                  <a:prstClr val="white"/>
                </a:solidFill>
                <a:sym typeface="+mn-ea"/>
              </a:rPr>
              <a:t>.</a:t>
            </a:r>
            <a:r>
              <a:rPr altLang="zh-CN" sz="2100" spc="225" dirty="0">
                <a:solidFill>
                  <a:prstClr val="white"/>
                </a:solidFill>
              </a:rPr>
              <a:t>运算符中优先级最高的是______。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5</a:t>
            </a:r>
            <a:r>
              <a:rPr altLang="zh-CN" sz="2100" spc="225" dirty="0">
                <a:solidFill>
                  <a:prstClr val="white"/>
                </a:solidFill>
                <a:sym typeface="+mn-ea"/>
              </a:rPr>
              <a:t>.</a:t>
            </a:r>
            <a:r>
              <a:rPr altLang="zh-CN" sz="2100" spc="225" dirty="0">
                <a:solidFill>
                  <a:prstClr val="white"/>
                </a:solidFill>
              </a:rPr>
              <a:t>Python中的数据类型分为______个大类，bool是哪一个大类中的______。</a:t>
            </a:r>
            <a:endParaRPr altLang="zh-CN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2.1.2 </a:t>
            </a:r>
            <a:r>
              <a:rPr lang="zh-CN" altLang="en-US" dirty="0"/>
              <a:t>注释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）单行注释。使用“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#”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号，其后（右边）的内容不会被执行；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单行注释的内容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单行注释一般放在一行程序代码之后，或者独自成行。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为了确保注释的可读性，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官方建议在“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#”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后添加一个空格，再添加相应的注释内容；如果注释与代码同行，则需要在代码后至少添加两个空格再开始添加注释。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79756" y="1802891"/>
            <a:ext cx="6227814" cy="4613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225" dirty="0">
                <a:solidFill>
                  <a:prstClr val="white"/>
                </a:solidFill>
              </a:rPr>
              <a:t>二、选择题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1</a:t>
            </a:r>
            <a:r>
              <a:rPr lang="zh-CN" altLang="en-US" spc="225" dirty="0">
                <a:solidFill>
                  <a:prstClr val="white"/>
                </a:solidFill>
              </a:rPr>
              <a:t>．幂函数运算符是（ ）。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A</a:t>
            </a:r>
            <a:r>
              <a:rPr lang="zh-CN" altLang="en-US" spc="225" dirty="0">
                <a:solidFill>
                  <a:prstClr val="white"/>
                </a:solidFill>
              </a:rPr>
              <a:t>．* </a:t>
            </a:r>
            <a:r>
              <a:rPr lang="en-US" altLang="zh-CN" spc="225" dirty="0">
                <a:solidFill>
                  <a:prstClr val="white"/>
                </a:solidFill>
              </a:rPr>
              <a:t>B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/ C</a:t>
            </a:r>
            <a:r>
              <a:rPr lang="zh-CN" altLang="en-US" spc="225" dirty="0">
                <a:solidFill>
                  <a:prstClr val="white"/>
                </a:solidFill>
              </a:rPr>
              <a:t>． ** </a:t>
            </a:r>
            <a:r>
              <a:rPr lang="en-US" altLang="zh-CN" spc="225" dirty="0">
                <a:solidFill>
                  <a:prstClr val="white"/>
                </a:solidFill>
              </a:rPr>
              <a:t>D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&amp;</a:t>
            </a:r>
            <a:endParaRPr lang="en-US"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2</a:t>
            </a:r>
            <a:r>
              <a:rPr lang="zh-CN" altLang="en-US" spc="225" dirty="0">
                <a:solidFill>
                  <a:prstClr val="white"/>
                </a:solidFill>
              </a:rPr>
              <a:t>．使用 函数可以查看函数的相关文档（ ）。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A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type() B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help() C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print() D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input()</a:t>
            </a:r>
            <a:endParaRPr lang="en-US"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3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int()</a:t>
            </a:r>
            <a:r>
              <a:rPr lang="zh-CN" altLang="en-US" spc="225" dirty="0">
                <a:solidFill>
                  <a:prstClr val="white"/>
                </a:solidFill>
              </a:rPr>
              <a:t>可以将数据类型转换为（ ）。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A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bool B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int C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float D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long</a:t>
            </a:r>
            <a:endParaRPr lang="en-US"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4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float(0)</a:t>
            </a:r>
            <a:r>
              <a:rPr lang="zh-CN" altLang="en-US" spc="225" dirty="0">
                <a:solidFill>
                  <a:prstClr val="white"/>
                </a:solidFill>
              </a:rPr>
              <a:t>的返回结果是（ ）。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A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0 B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/ C</a:t>
            </a:r>
            <a:r>
              <a:rPr lang="zh-CN" altLang="en-US" spc="225" dirty="0">
                <a:solidFill>
                  <a:prstClr val="white"/>
                </a:solidFill>
              </a:rPr>
              <a:t>． </a:t>
            </a:r>
            <a:r>
              <a:rPr lang="en-US" altLang="zh-CN" spc="225" dirty="0">
                <a:solidFill>
                  <a:prstClr val="white"/>
                </a:solidFill>
              </a:rPr>
              <a:t>0.0 D</a:t>
            </a:r>
            <a:r>
              <a:rPr lang="zh-CN" altLang="en-US" spc="225" dirty="0">
                <a:solidFill>
                  <a:prstClr val="white"/>
                </a:solidFill>
              </a:rPr>
              <a:t>．错误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5</a:t>
            </a:r>
            <a:r>
              <a:rPr lang="zh-CN" altLang="en-US" spc="225" dirty="0">
                <a:solidFill>
                  <a:prstClr val="white"/>
                </a:solidFill>
              </a:rPr>
              <a:t>．下列是 </a:t>
            </a:r>
            <a:r>
              <a:rPr lang="en-US" altLang="zh-CN" spc="225" dirty="0">
                <a:solidFill>
                  <a:prstClr val="white"/>
                </a:solidFill>
              </a:rPr>
              <a:t>str </a:t>
            </a:r>
            <a:r>
              <a:rPr lang="zh-CN" altLang="en-US" spc="225" dirty="0">
                <a:solidFill>
                  <a:prstClr val="white"/>
                </a:solidFill>
              </a:rPr>
              <a:t>类型的是（ ）。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A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123 B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python C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 err="1">
                <a:solidFill>
                  <a:prstClr val="white"/>
                </a:solidFill>
              </a:rPr>
              <a:t>abcd</a:t>
            </a:r>
            <a:r>
              <a:rPr lang="en-US" altLang="zh-CN" spc="225" dirty="0">
                <a:solidFill>
                  <a:prstClr val="white"/>
                </a:solidFill>
              </a:rPr>
              <a:t> D</a:t>
            </a:r>
            <a:r>
              <a:rPr lang="zh-CN" altLang="en-US" spc="225" dirty="0">
                <a:solidFill>
                  <a:prstClr val="white"/>
                </a:solidFill>
              </a:rPr>
              <a:t>．”</a:t>
            </a:r>
            <a:r>
              <a:rPr lang="en-US" altLang="zh-CN" spc="225" dirty="0">
                <a:solidFill>
                  <a:prstClr val="white"/>
                </a:solidFill>
              </a:rPr>
              <a:t>123”</a:t>
            </a:r>
            <a:endParaRPr lang="zh-CN" altLang="en-US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85646" y="1955291"/>
            <a:ext cx="4132385" cy="1004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三、简答题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1</a:t>
            </a:r>
            <a:r>
              <a:rPr lang="zh-CN" altLang="en-US" sz="2100" spc="225" dirty="0">
                <a:solidFill>
                  <a:prstClr val="white"/>
                </a:solidFill>
              </a:rPr>
              <a:t>、简述</a:t>
            </a:r>
            <a:r>
              <a:rPr lang="en-US" altLang="zh-CN" sz="2100" spc="225" dirty="0">
                <a:solidFill>
                  <a:prstClr val="white"/>
                </a:solidFill>
              </a:rPr>
              <a:t>pep8</a:t>
            </a:r>
            <a:r>
              <a:rPr lang="zh-CN" altLang="en-US" sz="2100" spc="225" dirty="0">
                <a:solidFill>
                  <a:prstClr val="white"/>
                </a:solidFill>
              </a:rPr>
              <a:t>的意义。</a:t>
            </a:r>
            <a:endParaRPr lang="zh-CN" altLang="en-US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2.1.2 </a:t>
            </a:r>
            <a:r>
              <a:rPr lang="zh-CN" altLang="en-US" dirty="0"/>
              <a:t>注释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5"/>
            <a:ext cx="7886700" cy="404495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）多行注释。使用三个连续的双引号（或者单引号）将多行注释的内容括起来；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例如：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"""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多行注释的内容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"""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'''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多行注释的内容</a:t>
            </a:r>
            <a:endParaRPr lang="zh-CN" altLang="en-US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'''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901400" y="949325"/>
            <a:ext cx="2385810" cy="544391"/>
          </a:xfrm>
        </p:spPr>
        <p:txBody>
          <a:bodyPr/>
          <a:lstStyle/>
          <a:p>
            <a:r>
              <a:rPr lang="en-US" altLang="zh-CN" dirty="0"/>
              <a:t>2.1.2 </a:t>
            </a:r>
            <a:r>
              <a:rPr lang="zh-CN" altLang="en-US" dirty="0"/>
              <a:t>注释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667374"/>
            <a:ext cx="7886700" cy="4328311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）多行注释。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多行注释主要用于说明函数或类的功能，因此多行注释基本上用于说明文档。在编制代码文件时可以使用多行注释来进行调试，但为了防止实际解释执行时出现问题，一般要求 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程序代码使用单行注释。</a:t>
            </a:r>
            <a:endParaRPr lang="zh-CN" altLang="en-US" sz="19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 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代码文件的开头，建议使用单行注释对该文件的相关信息做出说明，代码如下。</a:t>
            </a:r>
            <a:endParaRPr lang="zh-CN" altLang="en-US" sz="19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-*- </a:t>
            </a:r>
            <a:r>
              <a:rPr lang="en-US" altLang="zh-CN" sz="1800" dirty="0" err="1">
                <a:solidFill>
                  <a:srgbClr val="00B0F0"/>
                </a:solidFill>
                <a:latin typeface="+mn-ea"/>
              </a:rPr>
              <a:t>codeing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 = utf-8 -*-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===========================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@Time : 2021/1/27 13:12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@Author : xx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@File </a:t>
            </a:r>
            <a:r>
              <a:rPr lang="zh-CN" altLang="en-US" sz="1800" dirty="0">
                <a:solidFill>
                  <a:srgbClr val="00B0F0"/>
                </a:solidFill>
                <a:latin typeface="+mn-ea"/>
              </a:rPr>
              <a:t>： </a:t>
            </a:r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test1.py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@IDE : PyCharm 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dirty="0">
                <a:solidFill>
                  <a:srgbClr val="00B0F0"/>
                </a:solidFill>
                <a:latin typeface="+mn-ea"/>
              </a:rPr>
              <a:t># ===========================</a:t>
            </a:r>
            <a:endParaRPr lang="en-US" altLang="zh-CN" sz="1800" dirty="0">
              <a:solidFill>
                <a:srgbClr val="00B0F0"/>
              </a:solidFill>
              <a:latin typeface="+mn-ea"/>
            </a:endParaRPr>
          </a:p>
          <a:p>
            <a:endParaRPr lang="en-US" altLang="zh-CN" sz="18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5"/>
          </p:nvPr>
        </p:nvSpPr>
        <p:spPr>
          <a:xfrm>
            <a:off x="244802" y="104401"/>
            <a:ext cx="3732213" cy="571500"/>
          </a:xfrm>
        </p:spPr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代码格式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53670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第二章   基本语法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11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12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13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14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15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16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7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8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2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2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23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24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25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6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7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8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9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COMMONDATA" val="eyJoZGlkIjoiYjIwNjE2ZjY1NGRkOTRjMzUzNTI5YzFjNDA4NzgzYzcifQ==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8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9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14047</Words>
  <Application>WPS 演示</Application>
  <PresentationFormat>全屏显示(4:3)</PresentationFormat>
  <Paragraphs>961</Paragraphs>
  <Slides>74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74</vt:i4>
      </vt:variant>
    </vt:vector>
  </HeadingPairs>
  <TitlesOfParts>
    <vt:vector size="83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WPS_1656639296</cp:lastModifiedBy>
  <cp:revision>50</cp:revision>
  <dcterms:created xsi:type="dcterms:W3CDTF">2018-03-01T02:03:00Z</dcterms:created>
  <dcterms:modified xsi:type="dcterms:W3CDTF">2022-09-08T03:35:00Z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6DCC3023CD1647E19A15DA8F3A769EA2</vt:lpwstr>
  </property>
</Properties>
</file>