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Lst>
  <p:notesMasterIdLst>
    <p:notesMasterId r:id="rId11"/>
  </p:notesMasterIdLst>
  <p:handoutMasterIdLst>
    <p:handoutMasterId r:id="rId33"/>
  </p:handoutMasterIdLst>
  <p:sldIdLst>
    <p:sldId id="586" r:id="rId8"/>
    <p:sldId id="820" r:id="rId9"/>
    <p:sldId id="611" r:id="rId10"/>
    <p:sldId id="314" r:id="rId12"/>
    <p:sldId id="852" r:id="rId13"/>
    <p:sldId id="850" r:id="rId14"/>
    <p:sldId id="597" r:id="rId15"/>
    <p:sldId id="593" r:id="rId16"/>
    <p:sldId id="853" r:id="rId17"/>
    <p:sldId id="594" r:id="rId18"/>
    <p:sldId id="857" r:id="rId19"/>
    <p:sldId id="757" r:id="rId20"/>
    <p:sldId id="758" r:id="rId21"/>
    <p:sldId id="759" r:id="rId22"/>
    <p:sldId id="854" r:id="rId23"/>
    <p:sldId id="855" r:id="rId24"/>
    <p:sldId id="856" r:id="rId25"/>
    <p:sldId id="616" r:id="rId26"/>
    <p:sldId id="617" r:id="rId27"/>
    <p:sldId id="696" r:id="rId28"/>
    <p:sldId id="619" r:id="rId29"/>
    <p:sldId id="535" r:id="rId30"/>
    <p:sldId id="537" r:id="rId31"/>
    <p:sldId id="420" r:id="rId32"/>
  </p:sldIdLst>
  <p:sldSz cx="9144000" cy="6858000" type="screen4x3"/>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E6E6E6"/>
    <a:srgbClr val="3D89B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098"/>
        <p:guide pos="28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gs" Target="tags/tag4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3.xml"/><Relationship Id="rId4" Type="http://schemas.openxmlformats.org/officeDocument/2006/relationships/image" Target="../media/image9.wmf"/><Relationship Id="rId3" Type="http://schemas.openxmlformats.org/officeDocument/2006/relationships/oleObject" Target="../embeddings/oleObject2.bin"/><Relationship Id="rId2" Type="http://schemas.openxmlformats.org/officeDocument/2006/relationships/image" Target="../media/image8.wmf"/><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3.xml"/><Relationship Id="rId4" Type="http://schemas.openxmlformats.org/officeDocument/2006/relationships/image" Target="../media/image11.wmf"/><Relationship Id="rId3" Type="http://schemas.openxmlformats.org/officeDocument/2006/relationships/oleObject" Target="../embeddings/oleObject4.bin"/><Relationship Id="rId2" Type="http://schemas.openxmlformats.org/officeDocument/2006/relationships/image" Target="../media/image10.wmf"/><Relationship Id="rId1"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3.xml"/><Relationship Id="rId2" Type="http://schemas.openxmlformats.org/officeDocument/2006/relationships/image" Target="../media/image12.wmf"/><Relationship Id="rId1"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3.xml"/><Relationship Id="rId2" Type="http://schemas.openxmlformats.org/officeDocument/2006/relationships/image" Target="../media/image13.wmf"/><Relationship Id="rId1"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hyperlink" Target="http://www.chinarobots.cn/" TargetMode="External"/><Relationship Id="rId7" Type="http://schemas.openxmlformats.org/officeDocument/2006/relationships/image" Target="../media/image19.png"/><Relationship Id="rId6" Type="http://schemas.openxmlformats.org/officeDocument/2006/relationships/hyperlink" Target="http://www.chinaaiworld.cn/" TargetMode="External"/><Relationship Id="rId5" Type="http://schemas.openxmlformats.org/officeDocument/2006/relationships/image" Target="../media/image18.png"/><Relationship Id="rId4" Type="http://schemas.openxmlformats.org/officeDocument/2006/relationships/hyperlink" Target="http://www.chinacloud.cn/" TargetMode="External"/><Relationship Id="rId3" Type="http://schemas.openxmlformats.org/officeDocument/2006/relationships/image" Target="../media/image17.png"/><Relationship Id="rId29" Type="http://schemas.openxmlformats.org/officeDocument/2006/relationships/slideLayout" Target="../slideLayouts/slideLayout2.xml"/><Relationship Id="rId28" Type="http://schemas.openxmlformats.org/officeDocument/2006/relationships/image" Target="../media/image32.png"/><Relationship Id="rId27" Type="http://schemas.openxmlformats.org/officeDocument/2006/relationships/image" Target="../media/image31.png"/><Relationship Id="rId26" Type="http://schemas.openxmlformats.org/officeDocument/2006/relationships/image" Target="../media/image30.jpeg"/><Relationship Id="rId25" Type="http://schemas.openxmlformats.org/officeDocument/2006/relationships/image" Target="../media/image29.jpeg"/><Relationship Id="rId24" Type="http://schemas.openxmlformats.org/officeDocument/2006/relationships/image" Target="../media/image28.png"/><Relationship Id="rId23" Type="http://schemas.openxmlformats.org/officeDocument/2006/relationships/hyperlink" Target="http://www.envicloud.cn/" TargetMode="External"/><Relationship Id="rId22" Type="http://schemas.openxmlformats.org/officeDocument/2006/relationships/image" Target="../media/image27.png"/><Relationship Id="rId21" Type="http://schemas.openxmlformats.org/officeDocument/2006/relationships/image" Target="../media/image2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5.png"/><Relationship Id="rId18" Type="http://schemas.openxmlformats.org/officeDocument/2006/relationships/hyperlink" Target="http://www.netofthings.cn/" TargetMode="External"/><Relationship Id="rId17" Type="http://schemas.openxmlformats.org/officeDocument/2006/relationships/image" Target="../media/image24.png"/><Relationship Id="rId16" Type="http://schemas.openxmlformats.org/officeDocument/2006/relationships/hyperlink" Target="http://www.thebigdata.cn/" TargetMode="External"/><Relationship Id="rId15" Type="http://schemas.openxmlformats.org/officeDocument/2006/relationships/image" Target="../media/image23.png"/><Relationship Id="rId14" Type="http://schemas.openxmlformats.org/officeDocument/2006/relationships/hyperlink" Target="http://www.worldstor.cn/" TargetMode="External"/><Relationship Id="rId13" Type="http://schemas.openxmlformats.org/officeDocument/2006/relationships/image" Target="../media/image22.png"/><Relationship Id="rId12" Type="http://schemas.openxmlformats.org/officeDocument/2006/relationships/hyperlink" Target="http://www.pm25.org.cn/" TargetMode="External"/><Relationship Id="rId11" Type="http://schemas.openxmlformats.org/officeDocument/2006/relationships/image" Target="../media/image2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36.png"/><Relationship Id="rId7" Type="http://schemas.openxmlformats.org/officeDocument/2006/relationships/tags" Target="../tags/tag22.xml"/><Relationship Id="rId6" Type="http://schemas.openxmlformats.org/officeDocument/2006/relationships/image" Target="../media/image35.png"/><Relationship Id="rId55" Type="http://schemas.openxmlformats.org/officeDocument/2006/relationships/slideLayout" Target="../slideLayouts/slideLayout2.xml"/><Relationship Id="rId54" Type="http://schemas.openxmlformats.org/officeDocument/2006/relationships/image" Target="../media/image63.png"/><Relationship Id="rId53" Type="http://schemas.openxmlformats.org/officeDocument/2006/relationships/tags" Target="../tags/tag41.xml"/><Relationship Id="rId52" Type="http://schemas.openxmlformats.org/officeDocument/2006/relationships/image" Target="../media/image62.png"/><Relationship Id="rId51" Type="http://schemas.openxmlformats.org/officeDocument/2006/relationships/image" Target="../media/image61.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60.png"/><Relationship Id="rId48" Type="http://schemas.openxmlformats.org/officeDocument/2006/relationships/image" Target="../media/image59.png"/><Relationship Id="rId47" Type="http://schemas.openxmlformats.org/officeDocument/2006/relationships/image" Target="../media/image58.png"/><Relationship Id="rId46" Type="http://schemas.openxmlformats.org/officeDocument/2006/relationships/image" Target="../media/image57.png"/><Relationship Id="rId45" Type="http://schemas.openxmlformats.org/officeDocument/2006/relationships/image" Target="../media/image56.png"/><Relationship Id="rId44" Type="http://schemas.openxmlformats.org/officeDocument/2006/relationships/image" Target="../media/image55.png"/><Relationship Id="rId43" Type="http://schemas.openxmlformats.org/officeDocument/2006/relationships/image" Target="../media/image54.png"/><Relationship Id="rId42" Type="http://schemas.openxmlformats.org/officeDocument/2006/relationships/image" Target="../media/image53.png"/><Relationship Id="rId41" Type="http://schemas.openxmlformats.org/officeDocument/2006/relationships/tags" Target="../tags/tag39.xml"/><Relationship Id="rId40" Type="http://schemas.openxmlformats.org/officeDocument/2006/relationships/image" Target="../media/image52.png"/><Relationship Id="rId4" Type="http://schemas.openxmlformats.org/officeDocument/2006/relationships/image" Target="../media/image34.png"/><Relationship Id="rId39" Type="http://schemas.openxmlformats.org/officeDocument/2006/relationships/tags" Target="../tags/tag38.xml"/><Relationship Id="rId38" Type="http://schemas.openxmlformats.org/officeDocument/2006/relationships/image" Target="../media/image51.png"/><Relationship Id="rId37" Type="http://schemas.openxmlformats.org/officeDocument/2006/relationships/tags" Target="../tags/tag37.xml"/><Relationship Id="rId36" Type="http://schemas.openxmlformats.org/officeDocument/2006/relationships/image" Target="../media/image50.png"/><Relationship Id="rId35" Type="http://schemas.openxmlformats.org/officeDocument/2006/relationships/tags" Target="../tags/tag36.xml"/><Relationship Id="rId34" Type="http://schemas.openxmlformats.org/officeDocument/2006/relationships/image" Target="../media/image49.png"/><Relationship Id="rId33" Type="http://schemas.openxmlformats.org/officeDocument/2006/relationships/tags" Target="../tags/tag35.xml"/><Relationship Id="rId32" Type="http://schemas.openxmlformats.org/officeDocument/2006/relationships/image" Target="../media/image48.png"/><Relationship Id="rId31" Type="http://schemas.openxmlformats.org/officeDocument/2006/relationships/tags" Target="../tags/tag34.xml"/><Relationship Id="rId30" Type="http://schemas.openxmlformats.org/officeDocument/2006/relationships/image" Target="../media/image47.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46.png"/><Relationship Id="rId27" Type="http://schemas.openxmlformats.org/officeDocument/2006/relationships/tags" Target="../tags/tag32.xml"/><Relationship Id="rId26" Type="http://schemas.openxmlformats.org/officeDocument/2006/relationships/image" Target="../media/image45.png"/><Relationship Id="rId25" Type="http://schemas.openxmlformats.org/officeDocument/2006/relationships/tags" Target="../tags/tag31.xml"/><Relationship Id="rId24" Type="http://schemas.openxmlformats.org/officeDocument/2006/relationships/image" Target="../media/image44.png"/><Relationship Id="rId23" Type="http://schemas.openxmlformats.org/officeDocument/2006/relationships/tags" Target="../tags/tag30.xml"/><Relationship Id="rId22" Type="http://schemas.openxmlformats.org/officeDocument/2006/relationships/image" Target="../media/image43.png"/><Relationship Id="rId21" Type="http://schemas.openxmlformats.org/officeDocument/2006/relationships/tags" Target="../tags/tag29.xml"/><Relationship Id="rId20" Type="http://schemas.openxmlformats.org/officeDocument/2006/relationships/image" Target="../media/image42.png"/><Relationship Id="rId2" Type="http://schemas.openxmlformats.org/officeDocument/2006/relationships/image" Target="../media/image33.png"/><Relationship Id="rId19" Type="http://schemas.openxmlformats.org/officeDocument/2006/relationships/tags" Target="../tags/tag28.xml"/><Relationship Id="rId18" Type="http://schemas.openxmlformats.org/officeDocument/2006/relationships/image" Target="../media/image41.png"/><Relationship Id="rId17" Type="http://schemas.openxmlformats.org/officeDocument/2006/relationships/tags" Target="../tags/tag27.xml"/><Relationship Id="rId16" Type="http://schemas.openxmlformats.org/officeDocument/2006/relationships/image" Target="../media/image40.png"/><Relationship Id="rId15" Type="http://schemas.openxmlformats.org/officeDocument/2006/relationships/tags" Target="../tags/tag26.xml"/><Relationship Id="rId14" Type="http://schemas.openxmlformats.org/officeDocument/2006/relationships/image" Target="../media/image39.png"/><Relationship Id="rId13" Type="http://schemas.openxmlformats.org/officeDocument/2006/relationships/tags" Target="../tags/tag25.xml"/><Relationship Id="rId12" Type="http://schemas.openxmlformats.org/officeDocument/2006/relationships/image" Target="../media/image38.png"/><Relationship Id="rId11" Type="http://schemas.openxmlformats.org/officeDocument/2006/relationships/tags" Target="../tags/tag24.xml"/><Relationship Id="rId10" Type="http://schemas.openxmlformats.org/officeDocument/2006/relationships/image" Target="../media/image37.png"/><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R</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程显毅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孙丽丽 </a:t>
            </a:r>
            <a:r>
              <a:rPr lang="zh-CN" altLang="en-US" sz="1600" dirty="0" smtClean="0">
                <a:solidFill>
                  <a:schemeClr val="tx1">
                    <a:lumMod val="75000"/>
                    <a:lumOff val="25000"/>
                  </a:schemeClr>
                </a:solidFill>
                <a:sym typeface="+mn-ea"/>
              </a:rPr>
              <a:t> 林道荣</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39041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7.2 双变量分析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两个定量变量</a:t>
            </a:r>
            <a:r>
              <a:rPr lang="zh-CN" altLang="en-US" sz="2000" dirty="0" smtClean="0"/>
              <a:t>分析</a:t>
            </a:r>
            <a:endParaRPr lang="zh-CN" altLang="en-US" sz="2000" dirty="0" smtClean="0"/>
          </a:p>
        </p:txBody>
      </p:sp>
      <p:sp>
        <p:nvSpPr>
          <p:cNvPr id="2" name="TextBox 11"/>
          <p:cNvSpPr txBox="1"/>
          <p:nvPr/>
        </p:nvSpPr>
        <p:spPr>
          <a:xfrm>
            <a:off x="1164590" y="1475105"/>
            <a:ext cx="7273925" cy="1322070"/>
          </a:xfrm>
          <a:prstGeom prst="rect">
            <a:avLst/>
          </a:prstGeom>
          <a:noFill/>
        </p:spPr>
        <p:txBody>
          <a:bodyPr wrap="square" rtlCol="0">
            <a:spAutoFit/>
          </a:bodyPr>
          <a:p>
            <a:r>
              <a:rPr lang="en-US" altLang="zh-CN" sz="2000"/>
              <a:t>如果我们想探究两个定量变量之间的关系，最常用的就是散点图了，它为我们观察这两个变量的相关程度提供了直观的阐释。</a:t>
            </a:r>
            <a:endParaRPr lang="en-US" altLang="zh-CN" sz="2000"/>
          </a:p>
          <a:p>
            <a:r>
              <a:rPr lang="en-US" altLang="zh-CN" sz="2000"/>
              <a:t>执行下面代码，得到年龄和费用之间的关系，如图7.5所示。</a:t>
            </a:r>
            <a:endParaRPr lang="en-US" altLang="zh-CN" sz="2000"/>
          </a:p>
          <a:p>
            <a:r>
              <a:rPr lang="en-US" altLang="zh-CN" sz="2000"/>
              <a:t>&gt;plot(df$Age,df$Fare)</a:t>
            </a:r>
            <a:endParaRPr lang="en-US" altLang="zh-CN" sz="2000"/>
          </a:p>
        </p:txBody>
      </p:sp>
      <p:pic>
        <p:nvPicPr>
          <p:cNvPr id="36" name="图片 140"/>
          <p:cNvPicPr>
            <a:picLocks noChangeAspect="1"/>
          </p:cNvPicPr>
          <p:nvPr/>
        </p:nvPicPr>
        <p:blipFill>
          <a:blip r:embed="rId1"/>
          <a:stretch>
            <a:fillRect/>
          </a:stretch>
        </p:blipFill>
        <p:spPr>
          <a:xfrm>
            <a:off x="2739390" y="2797175"/>
            <a:ext cx="3883025" cy="33940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3" y="1169836"/>
              <a:ext cx="1244589" cy="521970"/>
            </a:xfrm>
            <a:prstGeom prst="rect">
              <a:avLst/>
            </a:prstGeom>
            <a:noFill/>
          </p:spPr>
          <p:txBody>
            <a:bodyPr wrap="none" rtlCol="0">
              <a:spAutoFit/>
            </a:bodyPr>
            <a:lstStyle/>
            <a:p>
              <a:pPr algn="ctr"/>
              <a:r>
                <a:rPr lang="zh-CN" altLang="en-US" sz="2800" dirty="0" smtClean="0">
                  <a:solidFill>
                    <a:srgbClr val="FFC000"/>
                  </a:solidFill>
                </a:rPr>
                <a:t>第7章 数据探索</a:t>
              </a:r>
              <a:endParaRPr lang="zh-CN" altLang="en-US" sz="2800" dirty="0">
                <a:solidFill>
                  <a:srgbClr val="FFC000"/>
                </a:solidFill>
              </a:endParaRPr>
            </a:p>
          </p:txBody>
        </p:sp>
      </p:grpSp>
      <p:grpSp>
        <p:nvGrpSpPr>
          <p:cNvPr id="67" name="组合 66"/>
          <p:cNvGrpSpPr/>
          <p:nvPr/>
        </p:nvGrpSpPr>
        <p:grpSpPr>
          <a:xfrm>
            <a:off x="1718339" y="2301621"/>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7.1 单一变量分析</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7.2 双变量分析</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54534" y="356700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19325" cy="414020"/>
            </a:xfrm>
            <a:prstGeom prst="rect">
              <a:avLst/>
            </a:prstGeom>
            <a:grpFill/>
          </p:spPr>
          <p:txBody>
            <a:bodyPr wrap="none">
              <a:spAutoFit/>
            </a:bodyPr>
            <a:lstStyle/>
            <a:p>
              <a:pPr algn="l"/>
              <a:r>
                <a:rPr lang="en-US" altLang="zh-CN" sz="2100" spc="225" dirty="0" smtClean="0">
                  <a:solidFill>
                    <a:schemeClr val="bg1"/>
                  </a:solidFill>
                </a:rPr>
                <a:t>7.3 多变量分析</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 name="组合 1"/>
          <p:cNvGrpSpPr/>
          <p:nvPr/>
        </p:nvGrpSpPr>
        <p:grpSpPr>
          <a:xfrm>
            <a:off x="1760249" y="4253526"/>
            <a:ext cx="5693410" cy="450850"/>
            <a:chOff x="1807265" y="2935089"/>
            <a:chExt cx="5693410" cy="450850"/>
          </a:xfrm>
          <a:solidFill>
            <a:srgbClr val="E6E6E6"/>
          </a:solidFill>
        </p:grpSpPr>
        <p:sp>
          <p:nvSpPr>
            <p:cNvPr id="3" name="圆角矩形 2"/>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2945869"/>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7.4 相关分析</a:t>
              </a:r>
              <a:endParaRPr lang="zh-CN" altLang="en-US" sz="2100" spc="225" dirty="0" smtClean="0">
                <a:solidFill>
                  <a:schemeClr val="tx1">
                    <a:lumMod val="75000"/>
                    <a:lumOff val="25000"/>
                  </a:schemeClr>
                </a:solidFill>
                <a:sym typeface="+mn-ea"/>
              </a:endParaRPr>
            </a:p>
          </p:txBody>
        </p:sp>
      </p:grpSp>
      <p:grpSp>
        <p:nvGrpSpPr>
          <p:cNvPr id="16" name="组合 15"/>
          <p:cNvGrpSpPr/>
          <p:nvPr/>
        </p:nvGrpSpPr>
        <p:grpSpPr>
          <a:xfrm>
            <a:off x="1771679" y="4867571"/>
            <a:ext cx="5693410" cy="450850"/>
            <a:chOff x="1807265" y="2935089"/>
            <a:chExt cx="5693410" cy="450850"/>
          </a:xfrm>
          <a:solidFill>
            <a:srgbClr val="E6E6E6"/>
          </a:solidFill>
        </p:grpSpPr>
        <p:sp>
          <p:nvSpPr>
            <p:cNvPr id="17" name="圆角矩形 16"/>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8" name="矩形 17"/>
            <p:cNvSpPr/>
            <p:nvPr/>
          </p:nvSpPr>
          <p:spPr>
            <a:xfrm>
              <a:off x="1881814" y="2945869"/>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6.5 </a:t>
              </a:r>
              <a:r>
                <a:rPr lang="zh-CN" altLang="en-US" sz="2100" spc="225" dirty="0" smtClean="0">
                  <a:solidFill>
                    <a:schemeClr val="tx1">
                      <a:lumMod val="75000"/>
                      <a:lumOff val="25000"/>
                    </a:schemeClr>
                  </a:solidFill>
                </a:rPr>
                <a:t>格式</a:t>
              </a:r>
              <a:r>
                <a:rPr lang="zh-CN" altLang="en-US" sz="2100" spc="225" dirty="0" smtClean="0">
                  <a:solidFill>
                    <a:schemeClr val="tx1">
                      <a:lumMod val="75000"/>
                      <a:lumOff val="25000"/>
                    </a:schemeClr>
                  </a:solidFill>
                </a:rPr>
                <a:t>转换</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000" dirty="0">
                <a:sym typeface="+mn-ea"/>
              </a:rPr>
              <a:t>集中趋势</a:t>
            </a:r>
            <a:r>
              <a:rPr lang="zh-CN" altLang="zh-CN" sz="2000" dirty="0">
                <a:sym typeface="+mn-ea"/>
              </a:rPr>
              <a:t>分析</a:t>
            </a:r>
            <a:endParaRPr lang="zh-CN" altLang="zh-CN" sz="2000" dirty="0">
              <a:sym typeface="+mn-ea"/>
            </a:endParaRPr>
          </a:p>
        </p:txBody>
      </p:sp>
      <p:sp>
        <p:nvSpPr>
          <p:cNvPr id="19" name="TextBox 18"/>
          <p:cNvSpPr txBox="1"/>
          <p:nvPr/>
        </p:nvSpPr>
        <p:spPr>
          <a:xfrm>
            <a:off x="844062" y="1603718"/>
            <a:ext cx="10203767" cy="922020"/>
          </a:xfrm>
          <a:prstGeom prst="rect">
            <a:avLst/>
          </a:prstGeom>
          <a:noFill/>
        </p:spPr>
        <p:txBody>
          <a:bodyPr wrap="square" rtlCol="0">
            <a:spAutoFit/>
          </a:bodyPr>
          <a:p>
            <a:r>
              <a:rPr altLang="zh-CN" dirty="0"/>
              <a:t>1.均值</a:t>
            </a:r>
            <a:endParaRPr altLang="zh-CN" dirty="0"/>
          </a:p>
          <a:p>
            <a:r>
              <a:rPr altLang="zh-CN" dirty="0"/>
              <a:t>均值是所有数据的平均值。</a:t>
            </a:r>
            <a:endParaRPr altLang="zh-CN" dirty="0"/>
          </a:p>
          <a:p>
            <a:r>
              <a:rPr altLang="zh-CN" dirty="0"/>
              <a:t>如果求n个原始观察数据的平均数，计算公式为</a:t>
            </a:r>
            <a:endParaRPr altLang="zh-CN" dirty="0"/>
          </a:p>
        </p:txBody>
      </p:sp>
      <p:graphicFrame>
        <p:nvGraphicFramePr>
          <p:cNvPr id="3" name="对象 -2147482619"/>
          <p:cNvGraphicFramePr>
            <a:graphicFrameLocks noChangeAspect="1"/>
          </p:cNvGraphicFramePr>
          <p:nvPr/>
        </p:nvGraphicFramePr>
        <p:xfrm>
          <a:off x="5847715" y="1604010"/>
          <a:ext cx="3155950" cy="1279525"/>
        </p:xfrm>
        <a:graphic>
          <a:graphicData uri="http://schemas.openxmlformats.org/presentationml/2006/ole">
            <mc:AlternateContent xmlns:mc="http://schemas.openxmlformats.org/markup-compatibility/2006">
              <mc:Choice xmlns:v="urn:schemas-microsoft-com:vml" Requires="v">
                <p:oleObj spid="_x0000_s3076" name="" r:id="rId1" imgW="1524000" imgH="622300" progId="Equation.DSMT4">
                  <p:embed/>
                </p:oleObj>
              </mc:Choice>
              <mc:Fallback>
                <p:oleObj name="" r:id="rId1" imgW="1524000" imgH="622300" progId="Equation.DSMT4">
                  <p:embed/>
                  <p:pic>
                    <p:nvPicPr>
                      <p:cNvPr id="0" name="图片 3075"/>
                      <p:cNvPicPr/>
                      <p:nvPr/>
                    </p:nvPicPr>
                    <p:blipFill>
                      <a:blip r:embed="rId2"/>
                      <a:stretch>
                        <a:fillRect/>
                      </a:stretch>
                    </p:blipFill>
                    <p:spPr>
                      <a:xfrm>
                        <a:off x="5847715" y="1604010"/>
                        <a:ext cx="3155950" cy="1279525"/>
                      </a:xfrm>
                      <a:prstGeom prst="rect">
                        <a:avLst/>
                      </a:prstGeom>
                      <a:noFill/>
                      <a:ln w="38100">
                        <a:noFill/>
                        <a:miter/>
                      </a:ln>
                    </p:spPr>
                  </p:pic>
                </p:oleObj>
              </mc:Fallback>
            </mc:AlternateContent>
          </a:graphicData>
        </a:graphic>
      </p:graphicFrame>
      <p:sp>
        <p:nvSpPr>
          <p:cNvPr id="100" name="文本框 99"/>
          <p:cNvSpPr txBox="1"/>
          <p:nvPr/>
        </p:nvSpPr>
        <p:spPr>
          <a:xfrm>
            <a:off x="843915" y="3401060"/>
            <a:ext cx="7567295" cy="645160"/>
          </a:xfrm>
          <a:prstGeom prst="rect">
            <a:avLst/>
          </a:prstGeom>
          <a:noFill/>
          <a:ln w="9525">
            <a:noFill/>
          </a:ln>
        </p:spPr>
        <p:txBody>
          <a:bodyPr wrap="square">
            <a:spAutoFit/>
          </a:bodyPr>
          <a:p>
            <a:r>
              <a:rPr lang="zh-CN">
                <a:ea typeface="宋体" panose="02010600030101010101" pitchFamily="2" charset="-122"/>
              </a:rPr>
              <a:t>有时，为了反映在均值中不同成分所占的不同重要程度，为数据集中的每一个</a:t>
            </a:r>
            <a:r>
              <a:rPr lang="en-US">
                <a:latin typeface="Times New Roman" panose="02020603050405020304" pitchFamily="18" charset="0"/>
                <a:ea typeface="宋体" panose="02010600030101010101" pitchFamily="2" charset="-122"/>
              </a:rPr>
              <a:t>x</a:t>
            </a:r>
            <a:r>
              <a:rPr lang="en-US" baseline="-25000">
                <a:latin typeface="Times New Roman" panose="02020603050405020304" pitchFamily="18" charset="0"/>
                <a:ea typeface="宋体" panose="02010600030101010101" pitchFamily="2" charset="-122"/>
              </a:rPr>
              <a:t>i</a:t>
            </a:r>
            <a:r>
              <a:rPr lang="zh-CN">
                <a:ea typeface="宋体" panose="02010600030101010101" pitchFamily="2" charset="-122"/>
              </a:rPr>
              <a:t>赋予</a:t>
            </a:r>
            <a:r>
              <a:rPr lang="en-US">
                <a:latin typeface="Times New Roman" panose="02020603050405020304" pitchFamily="18" charset="0"/>
                <a:ea typeface="宋体" panose="02010600030101010101" pitchFamily="2" charset="-122"/>
              </a:rPr>
              <a:t>w</a:t>
            </a:r>
            <a:r>
              <a:rPr lang="en-US" baseline="-25000">
                <a:latin typeface="Times New Roman" panose="02020603050405020304" pitchFamily="18" charset="0"/>
                <a:ea typeface="宋体" panose="02010600030101010101" pitchFamily="2" charset="-122"/>
              </a:rPr>
              <a:t>i</a:t>
            </a:r>
            <a:r>
              <a:rPr lang="zh-CN">
                <a:ea typeface="宋体" panose="02010600030101010101" pitchFamily="2" charset="-122"/>
              </a:rPr>
              <a:t>，这就得到了加权均值的计算公式：</a:t>
            </a:r>
            <a:endParaRPr lang="zh-CN" altLang="en-US"/>
          </a:p>
        </p:txBody>
      </p:sp>
      <p:graphicFrame>
        <p:nvGraphicFramePr>
          <p:cNvPr id="6" name="对象 -2147482618"/>
          <p:cNvGraphicFramePr>
            <a:graphicFrameLocks noChangeAspect="1"/>
          </p:cNvGraphicFramePr>
          <p:nvPr/>
        </p:nvGraphicFramePr>
        <p:xfrm>
          <a:off x="608965" y="4428490"/>
          <a:ext cx="2654300" cy="1372235"/>
        </p:xfrm>
        <a:graphic>
          <a:graphicData uri="http://schemas.openxmlformats.org/presentationml/2006/ole">
            <mc:AlternateContent xmlns:mc="http://schemas.openxmlformats.org/markup-compatibility/2006">
              <mc:Choice xmlns:v="urn:schemas-microsoft-com:vml" Requires="v">
                <p:oleObj spid="_x0000_s8" name="" r:id="rId3" imgW="1675765" imgH="862965" progId="Equation.DSMT4">
                  <p:embed/>
                </p:oleObj>
              </mc:Choice>
              <mc:Fallback>
                <p:oleObj name="" r:id="rId3" imgW="1675765" imgH="862965" progId="Equation.DSMT4">
                  <p:embed/>
                  <p:pic>
                    <p:nvPicPr>
                      <p:cNvPr id="0" name="图片 1"/>
                      <p:cNvPicPr/>
                      <p:nvPr/>
                    </p:nvPicPr>
                    <p:blipFill>
                      <a:blip r:embed="rId4"/>
                      <a:stretch>
                        <a:fillRect/>
                      </a:stretch>
                    </p:blipFill>
                    <p:spPr>
                      <a:xfrm>
                        <a:off x="608965" y="4428490"/>
                        <a:ext cx="2654300" cy="1372235"/>
                      </a:xfrm>
                      <a:prstGeom prst="rect">
                        <a:avLst/>
                      </a:prstGeom>
                      <a:noFill/>
                      <a:ln w="38100">
                        <a:noFill/>
                        <a:miter/>
                      </a:ln>
                    </p:spPr>
                  </p:pic>
                </p:oleObj>
              </mc:Fallback>
            </mc:AlternateContent>
          </a:graphicData>
        </a:graphic>
      </p:graphicFrame>
      <p:sp>
        <p:nvSpPr>
          <p:cNvPr id="9" name="文本框 8"/>
          <p:cNvSpPr txBox="1"/>
          <p:nvPr/>
        </p:nvSpPr>
        <p:spPr>
          <a:xfrm>
            <a:off x="3634105" y="4099560"/>
            <a:ext cx="5146040" cy="1753235"/>
          </a:xfrm>
          <a:prstGeom prst="rect">
            <a:avLst/>
          </a:prstGeom>
          <a:noFill/>
          <a:ln w="9525">
            <a:noFill/>
          </a:ln>
        </p:spPr>
        <p:txBody>
          <a:bodyPr wrap="square">
            <a:spAutoFit/>
          </a:bodyPr>
          <a:p>
            <a:pPr algn="just"/>
            <a:r>
              <a:rPr lang="en-US" altLang="zh-CN">
                <a:ea typeface="宋体" panose="02010600030101010101" pitchFamily="2" charset="-122"/>
              </a:rPr>
              <a:t>        </a:t>
            </a:r>
            <a:r>
              <a:rPr lang="zh-CN">
                <a:ea typeface="宋体" panose="02010600030101010101" pitchFamily="2" charset="-122"/>
              </a:rPr>
              <a:t>作为一个统计量，均值的主要问题是对极端值很敏感。如果数据中存在极端值或者数据是偏态分布的，那么均值就不能很好地度量数据的集中趋势。为了消除少数极端值的影响，可以使用截断均值或者中位数来度量数据的集中趋势。截断均值是去掉高</a:t>
            </a:r>
            <a:r>
              <a:rPr lang="en-US">
                <a:latin typeface="Times New Roman" panose="02020603050405020304" pitchFamily="18" charset="0"/>
                <a:ea typeface="宋体" panose="02010600030101010101" pitchFamily="2" charset="-122"/>
              </a:rPr>
              <a:t>.</a:t>
            </a:r>
            <a:r>
              <a:rPr lang="zh-CN">
                <a:ea typeface="宋体" panose="02010600030101010101" pitchFamily="2" charset="-122"/>
              </a:rPr>
              <a:t>低极端值之后的平均数。</a:t>
            </a:r>
            <a:endParaRPr lang="zh-CN" altLang="en-US"/>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bldLvl="0" animBg="1"/>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集中趋势</a:t>
            </a:r>
            <a:r>
              <a:rPr lang="zh-CN" altLang="en-US" sz="2000" dirty="0" smtClean="0"/>
              <a:t>分析</a:t>
            </a:r>
            <a:endParaRPr lang="zh-CN" altLang="en-US" sz="2000" dirty="0" smtClean="0"/>
          </a:p>
        </p:txBody>
      </p:sp>
      <p:sp>
        <p:nvSpPr>
          <p:cNvPr id="6" name="TextBox 11"/>
          <p:cNvSpPr txBox="1"/>
          <p:nvPr/>
        </p:nvSpPr>
        <p:spPr>
          <a:xfrm>
            <a:off x="608965" y="1619885"/>
            <a:ext cx="7497445" cy="1630045"/>
          </a:xfrm>
          <a:prstGeom prst="rect">
            <a:avLst/>
          </a:prstGeom>
          <a:noFill/>
        </p:spPr>
        <p:txBody>
          <a:bodyPr wrap="square" rtlCol="0">
            <a:spAutoFit/>
          </a:bodyPr>
          <a:p>
            <a:r>
              <a:rPr lang="en-US" altLang="zh-CN" sz="2000"/>
              <a:t>2</a:t>
            </a:r>
            <a:r>
              <a:rPr lang="zh-CN" altLang="en-US" sz="2000"/>
              <a:t>、</a:t>
            </a:r>
            <a:r>
              <a:rPr lang="en-US" altLang="zh-CN" sz="2000">
                <a:sym typeface="+mn-ea"/>
              </a:rPr>
              <a:t>中位数</a:t>
            </a:r>
            <a:endParaRPr lang="en-US" altLang="zh-CN" sz="2000"/>
          </a:p>
          <a:p>
            <a:r>
              <a:rPr lang="en-US" altLang="zh-CN" sz="2000"/>
              <a:t>中位数是将一组观察值从小到大按顺序排列，位于中间的那个数据。即在全部数据中，小于和大于中位数的数据个数相等。</a:t>
            </a:r>
            <a:endParaRPr lang="en-US" altLang="zh-CN" sz="2000"/>
          </a:p>
          <a:p>
            <a:r>
              <a:rPr lang="en-US" altLang="zh-CN" sz="2000"/>
              <a:t>将某一数据集x:{x1,x2,…,xn}从小到大排序：{x(1),x(2),…,x(n)}。</a:t>
            </a:r>
            <a:endParaRPr lang="en-US" altLang="zh-CN" sz="2000"/>
          </a:p>
          <a:p>
            <a:r>
              <a:rPr lang="en-US" altLang="zh-CN" sz="2000"/>
              <a:t>当n为奇数时</a:t>
            </a:r>
            <a:endParaRPr lang="en-US" altLang="zh-CN" sz="2000"/>
          </a:p>
        </p:txBody>
      </p:sp>
      <p:graphicFrame>
        <p:nvGraphicFramePr>
          <p:cNvPr id="8" name="对象 -2147482617"/>
          <p:cNvGraphicFramePr>
            <a:graphicFrameLocks noChangeAspect="1"/>
          </p:cNvGraphicFramePr>
          <p:nvPr/>
        </p:nvGraphicFramePr>
        <p:xfrm>
          <a:off x="3022600" y="3502025"/>
          <a:ext cx="1845310" cy="940435"/>
        </p:xfrm>
        <a:graphic>
          <a:graphicData uri="http://schemas.openxmlformats.org/presentationml/2006/ole">
            <mc:AlternateContent xmlns:mc="http://schemas.openxmlformats.org/markup-compatibility/2006">
              <mc:Choice xmlns:v="urn:schemas-microsoft-com:vml" Requires="v">
                <p:oleObj spid="_x0000_s3076" name="" r:id="rId1" imgW="736600" imgH="368300" progId="Equation.DSMT4">
                  <p:embed/>
                </p:oleObj>
              </mc:Choice>
              <mc:Fallback>
                <p:oleObj name="" r:id="rId1" imgW="736600" imgH="368300" progId="Equation.DSMT4">
                  <p:embed/>
                  <p:pic>
                    <p:nvPicPr>
                      <p:cNvPr id="0" name="图片 3075"/>
                      <p:cNvPicPr/>
                      <p:nvPr/>
                    </p:nvPicPr>
                    <p:blipFill>
                      <a:blip r:embed="rId2"/>
                      <a:stretch>
                        <a:fillRect/>
                      </a:stretch>
                    </p:blipFill>
                    <p:spPr>
                      <a:xfrm>
                        <a:off x="3022600" y="3502025"/>
                        <a:ext cx="1845310" cy="940435"/>
                      </a:xfrm>
                      <a:prstGeom prst="rect">
                        <a:avLst/>
                      </a:prstGeom>
                      <a:noFill/>
                      <a:ln w="38100">
                        <a:noFill/>
                        <a:miter/>
                      </a:ln>
                    </p:spPr>
                  </p:pic>
                </p:oleObj>
              </mc:Fallback>
            </mc:AlternateContent>
          </a:graphicData>
        </a:graphic>
      </p:graphicFrame>
      <p:sp>
        <p:nvSpPr>
          <p:cNvPr id="100" name="文本框 99"/>
          <p:cNvSpPr txBox="1"/>
          <p:nvPr/>
        </p:nvSpPr>
        <p:spPr>
          <a:xfrm>
            <a:off x="1196975" y="4598035"/>
            <a:ext cx="5080000" cy="398780"/>
          </a:xfrm>
          <a:prstGeom prst="rect">
            <a:avLst/>
          </a:prstGeom>
          <a:noFill/>
          <a:ln w="9525">
            <a:noFill/>
          </a:ln>
        </p:spPr>
        <p:txBody>
          <a:bodyPr>
            <a:spAutoFit/>
          </a:bodyPr>
          <a:p>
            <a:pPr indent="266700"/>
            <a:r>
              <a:rPr lang="zh-CN" sz="2000">
                <a:ea typeface="宋体" panose="02010600030101010101" pitchFamily="2" charset="-122"/>
              </a:rPr>
              <a:t>当</a:t>
            </a:r>
            <a:r>
              <a:rPr lang="en-US" sz="2000">
                <a:latin typeface="Times New Roman" panose="02020603050405020304" pitchFamily="18" charset="0"/>
                <a:ea typeface="宋体" panose="02010600030101010101" pitchFamily="2" charset="-122"/>
              </a:rPr>
              <a:t>n</a:t>
            </a:r>
            <a:r>
              <a:rPr lang="zh-CN" sz="2000">
                <a:ea typeface="宋体" panose="02010600030101010101" pitchFamily="2" charset="-122"/>
              </a:rPr>
              <a:t>为偶数时</a:t>
            </a:r>
            <a:endParaRPr lang="zh-CN" altLang="en-US" sz="2000"/>
          </a:p>
        </p:txBody>
      </p:sp>
      <p:graphicFrame>
        <p:nvGraphicFramePr>
          <p:cNvPr id="9" name="对象 -2147482616"/>
          <p:cNvGraphicFramePr>
            <a:graphicFrameLocks noChangeAspect="1"/>
          </p:cNvGraphicFramePr>
          <p:nvPr/>
        </p:nvGraphicFramePr>
        <p:xfrm>
          <a:off x="2998470" y="5231130"/>
          <a:ext cx="3145155" cy="974090"/>
        </p:xfrm>
        <a:graphic>
          <a:graphicData uri="http://schemas.openxmlformats.org/presentationml/2006/ole">
            <mc:AlternateContent xmlns:mc="http://schemas.openxmlformats.org/markup-compatibility/2006">
              <mc:Choice xmlns:v="urn:schemas-microsoft-com:vml" Requires="v">
                <p:oleObj spid="_x0000_s10" name="" r:id="rId3" imgW="1473200" imgH="457200" progId="Equation.DSMT4">
                  <p:embed/>
                </p:oleObj>
              </mc:Choice>
              <mc:Fallback>
                <p:oleObj name="" r:id="rId3" imgW="1473200" imgH="457200" progId="Equation.DSMT4">
                  <p:embed/>
                  <p:pic>
                    <p:nvPicPr>
                      <p:cNvPr id="0" name="图片 1"/>
                      <p:cNvPicPr/>
                      <p:nvPr/>
                    </p:nvPicPr>
                    <p:blipFill>
                      <a:blip r:embed="rId4"/>
                      <a:stretch>
                        <a:fillRect/>
                      </a:stretch>
                    </p:blipFill>
                    <p:spPr>
                      <a:xfrm>
                        <a:off x="2998470" y="5231130"/>
                        <a:ext cx="3145155" cy="974090"/>
                      </a:xfrm>
                      <a:prstGeom prst="rect">
                        <a:avLst/>
                      </a:prstGeom>
                      <a:noFill/>
                      <a:ln w="38100">
                        <a:noFill/>
                        <a:miter/>
                      </a:ln>
                    </p:spPr>
                  </p:pic>
                </p:oleObj>
              </mc:Fallback>
            </mc:AlternateContent>
          </a:graphicData>
        </a:graphic>
      </p:graphicFrame>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集中趋势</a:t>
            </a:r>
            <a:r>
              <a:rPr lang="zh-CN" altLang="en-US" sz="2000" dirty="0" smtClean="0"/>
              <a:t>分析</a:t>
            </a:r>
            <a:endParaRPr lang="zh-CN" altLang="en-US" sz="2000" dirty="0" smtClean="0"/>
          </a:p>
        </p:txBody>
      </p:sp>
      <p:sp>
        <p:nvSpPr>
          <p:cNvPr id="2" name="TextBox 11"/>
          <p:cNvSpPr txBox="1"/>
          <p:nvPr/>
        </p:nvSpPr>
        <p:spPr>
          <a:xfrm>
            <a:off x="763905" y="1800860"/>
            <a:ext cx="7393940" cy="1014730"/>
          </a:xfrm>
          <a:prstGeom prst="rect">
            <a:avLst/>
          </a:prstGeom>
          <a:noFill/>
        </p:spPr>
        <p:txBody>
          <a:bodyPr wrap="square" rtlCol="0">
            <a:spAutoFit/>
          </a:bodyPr>
          <a:p>
            <a:r>
              <a:rPr lang="en-US" altLang="zh-CN" sz="2000"/>
              <a:t>3.众数</a:t>
            </a:r>
            <a:endParaRPr lang="en-US" altLang="zh-CN" sz="2000"/>
          </a:p>
          <a:p>
            <a:r>
              <a:rPr lang="en-US" altLang="zh-CN" sz="2000"/>
              <a:t>众数是指数据集中出现最频繁的值。众数并不经常用来度量定性变量的中心位置，更适用于定性变量。众数不具有唯一性。</a:t>
            </a:r>
            <a:endParaRPr lang="en-US" altLang="zh-CN" sz="2000"/>
          </a:p>
        </p:txBody>
      </p:sp>
      <p:sp>
        <p:nvSpPr>
          <p:cNvPr id="3"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分散趋势</a:t>
            </a:r>
            <a:r>
              <a:rPr lang="zh-CN" altLang="en-US" sz="2000" dirty="0" smtClean="0"/>
              <a:t>分析</a:t>
            </a:r>
            <a:endParaRPr lang="zh-CN" altLang="en-US" sz="2000" dirty="0" smtClean="0"/>
          </a:p>
        </p:txBody>
      </p:sp>
      <p:sp>
        <p:nvSpPr>
          <p:cNvPr id="3" name="TextBox 11"/>
          <p:cNvSpPr txBox="1"/>
          <p:nvPr/>
        </p:nvSpPr>
        <p:spPr>
          <a:xfrm>
            <a:off x="1313815" y="1938020"/>
            <a:ext cx="7479665" cy="1938020"/>
          </a:xfrm>
          <a:prstGeom prst="rect">
            <a:avLst/>
          </a:prstGeom>
          <a:noFill/>
        </p:spPr>
        <p:txBody>
          <a:bodyPr wrap="square" rtlCol="0">
            <a:spAutoFit/>
          </a:bodyPr>
          <a:p>
            <a:r>
              <a:rPr lang="en-US" altLang="zh-CN" sz="2000"/>
              <a:t>1.极差</a:t>
            </a:r>
            <a:endParaRPr lang="en-US" altLang="zh-CN" sz="2000"/>
          </a:p>
          <a:p>
            <a:r>
              <a:rPr lang="en-US" altLang="zh-CN" sz="2000"/>
              <a:t>极差=最大值-最小值</a:t>
            </a:r>
            <a:endParaRPr lang="en-US" altLang="zh-CN" sz="2000"/>
          </a:p>
          <a:p>
            <a:r>
              <a:rPr lang="en-US" altLang="zh-CN" sz="2000"/>
              <a:t>极差对数据集的极端值非常敏感，并且忽略了位于最大值与最小值之间的数据是如何分布的。</a:t>
            </a:r>
            <a:endParaRPr lang="en-US" altLang="zh-CN" sz="2000"/>
          </a:p>
          <a:p>
            <a:r>
              <a:rPr lang="en-US" altLang="zh-CN" sz="2000"/>
              <a:t>2.标准差</a:t>
            </a:r>
            <a:endParaRPr lang="en-US" altLang="zh-CN" sz="2000"/>
          </a:p>
          <a:p>
            <a:r>
              <a:rPr lang="en-US" altLang="zh-CN" sz="2000"/>
              <a:t>标准差度量数据偏离均值的程度，计算公式为</a:t>
            </a:r>
            <a:endParaRPr lang="en-US" altLang="zh-CN" sz="2000"/>
          </a:p>
        </p:txBody>
      </p:sp>
      <p:graphicFrame>
        <p:nvGraphicFramePr>
          <p:cNvPr id="6" name="对象 -2147482615"/>
          <p:cNvGraphicFramePr>
            <a:graphicFrameLocks noChangeAspect="1"/>
          </p:cNvGraphicFramePr>
          <p:nvPr/>
        </p:nvGraphicFramePr>
        <p:xfrm>
          <a:off x="2511425" y="3987800"/>
          <a:ext cx="2112645" cy="1354455"/>
        </p:xfrm>
        <a:graphic>
          <a:graphicData uri="http://schemas.openxmlformats.org/presentationml/2006/ole">
            <mc:AlternateContent xmlns:mc="http://schemas.openxmlformats.org/markup-compatibility/2006">
              <mc:Choice xmlns:v="urn:schemas-microsoft-com:vml" Requires="v">
                <p:oleObj spid="_x0000_s3076" name="" r:id="rId1" imgW="1346200" imgH="673100" progId="Equation.DSMT4">
                  <p:embed/>
                </p:oleObj>
              </mc:Choice>
              <mc:Fallback>
                <p:oleObj name="" r:id="rId1" imgW="1346200" imgH="673100" progId="Equation.DSMT4">
                  <p:embed/>
                  <p:pic>
                    <p:nvPicPr>
                      <p:cNvPr id="0" name="图片 3075"/>
                      <p:cNvPicPr/>
                      <p:nvPr/>
                    </p:nvPicPr>
                    <p:blipFill>
                      <a:blip r:embed="rId2"/>
                      <a:stretch>
                        <a:fillRect/>
                      </a:stretch>
                    </p:blipFill>
                    <p:spPr>
                      <a:xfrm>
                        <a:off x="2511425" y="3987800"/>
                        <a:ext cx="2112645" cy="1354455"/>
                      </a:xfrm>
                      <a:prstGeom prst="rect">
                        <a:avLst/>
                      </a:prstGeom>
                      <a:noFill/>
                      <a:ln w="38100">
                        <a:noFill/>
                        <a:miter/>
                      </a:ln>
                    </p:spPr>
                  </p:pic>
                </p:oleObj>
              </mc:Fallback>
            </mc:AlternateContent>
          </a:graphicData>
        </a:graphic>
      </p:graphicFrame>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分散趋势</a:t>
            </a:r>
            <a:r>
              <a:rPr lang="zh-CN" altLang="en-US" sz="2000" dirty="0" smtClean="0"/>
              <a:t>分析</a:t>
            </a:r>
            <a:endParaRPr lang="zh-CN" altLang="en-US" sz="2000" dirty="0" smtClean="0"/>
          </a:p>
        </p:txBody>
      </p:sp>
      <p:sp>
        <p:nvSpPr>
          <p:cNvPr id="2" name="TextBox 11"/>
          <p:cNvSpPr txBox="1"/>
          <p:nvPr/>
        </p:nvSpPr>
        <p:spPr>
          <a:xfrm>
            <a:off x="1350816" y="1390834"/>
            <a:ext cx="9491004" cy="645160"/>
          </a:xfrm>
          <a:prstGeom prst="rect">
            <a:avLst/>
          </a:prstGeom>
          <a:noFill/>
        </p:spPr>
        <p:txBody>
          <a:bodyPr wrap="square" rtlCol="0">
            <a:spAutoFit/>
          </a:bodyPr>
          <a:p>
            <a:r>
              <a:rPr lang="en-US" altLang="zh-CN">
                <a:latin typeface="宋体" panose="02010600030101010101" pitchFamily="2" charset="-122"/>
                <a:ea typeface="宋体" panose="02010600030101010101" pitchFamily="2" charset="-122"/>
                <a:cs typeface="宋体" panose="02010600030101010101" pitchFamily="2" charset="-122"/>
              </a:rPr>
              <a:t>3.变异系数</a:t>
            </a:r>
            <a:endParaRPr lang="en-US" altLang="zh-CN">
              <a:latin typeface="宋体" panose="02010600030101010101" pitchFamily="2" charset="-122"/>
              <a:ea typeface="宋体" panose="02010600030101010101" pitchFamily="2" charset="-122"/>
              <a:cs typeface="宋体" panose="02010600030101010101" pitchFamily="2" charset="-122"/>
            </a:endParaRPr>
          </a:p>
          <a:p>
            <a:r>
              <a:rPr lang="en-US" altLang="zh-CN">
                <a:latin typeface="宋体" panose="02010600030101010101" pitchFamily="2" charset="-122"/>
                <a:ea typeface="宋体" panose="02010600030101010101" pitchFamily="2" charset="-122"/>
                <a:cs typeface="宋体" panose="02010600030101010101" pitchFamily="2" charset="-122"/>
              </a:rPr>
              <a:t>变异系数度量标准差相对于均值的离中趋势，计算公式为</a:t>
            </a:r>
            <a:endParaRPr lang="en-US" altLang="zh-CN">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对象 -2147482614"/>
          <p:cNvGraphicFramePr>
            <a:graphicFrameLocks noChangeAspect="1"/>
          </p:cNvGraphicFramePr>
          <p:nvPr/>
        </p:nvGraphicFramePr>
        <p:xfrm>
          <a:off x="2998470" y="2259330"/>
          <a:ext cx="1930400" cy="736600"/>
        </p:xfrm>
        <a:graphic>
          <a:graphicData uri="http://schemas.openxmlformats.org/presentationml/2006/ole">
            <mc:AlternateContent xmlns:mc="http://schemas.openxmlformats.org/markup-compatibility/2006">
              <mc:Choice xmlns:v="urn:schemas-microsoft-com:vml" Requires="v">
                <p:oleObj spid="_x0000_s3076" name="" r:id="rId1" imgW="1066165" imgH="406400" progId="Equation.DSMT4">
                  <p:embed/>
                </p:oleObj>
              </mc:Choice>
              <mc:Fallback>
                <p:oleObj name="" r:id="rId1" imgW="1066165" imgH="406400" progId="Equation.DSMT4">
                  <p:embed/>
                  <p:pic>
                    <p:nvPicPr>
                      <p:cNvPr id="0" name="图片 3075"/>
                      <p:cNvPicPr/>
                      <p:nvPr/>
                    </p:nvPicPr>
                    <p:blipFill>
                      <a:blip r:embed="rId2"/>
                      <a:stretch>
                        <a:fillRect/>
                      </a:stretch>
                    </p:blipFill>
                    <p:spPr>
                      <a:xfrm>
                        <a:off x="2998470" y="2259330"/>
                        <a:ext cx="1930400" cy="736600"/>
                      </a:xfrm>
                      <a:prstGeom prst="rect">
                        <a:avLst/>
                      </a:prstGeom>
                      <a:noFill/>
                      <a:ln w="38100">
                        <a:noFill/>
                        <a:miter/>
                      </a:ln>
                    </p:spPr>
                  </p:pic>
                </p:oleObj>
              </mc:Fallback>
            </mc:AlternateContent>
          </a:graphicData>
        </a:graphic>
      </p:graphicFrame>
      <p:sp>
        <p:nvSpPr>
          <p:cNvPr id="6" name="TextBox 11"/>
          <p:cNvSpPr txBox="1"/>
          <p:nvPr/>
        </p:nvSpPr>
        <p:spPr>
          <a:xfrm>
            <a:off x="971550" y="2995930"/>
            <a:ext cx="7201535" cy="3138170"/>
          </a:xfrm>
          <a:prstGeom prst="rect">
            <a:avLst/>
          </a:prstGeom>
          <a:noFill/>
        </p:spPr>
        <p:txBody>
          <a:bodyPr wrap="square" rtlCol="0">
            <a:spAutoFit/>
          </a:bodyPr>
          <a:p>
            <a:r>
              <a:rPr lang="en-US" altLang="zh-CN">
                <a:latin typeface="宋体" panose="02010600030101010101" pitchFamily="2" charset="-122"/>
                <a:ea typeface="宋体" panose="02010600030101010101" pitchFamily="2" charset="-122"/>
                <a:cs typeface="宋体" panose="02010600030101010101" pitchFamily="2" charset="-122"/>
              </a:rPr>
              <a:t>变异系数主要用来比较两个或多个具有不同单位或不同波动幅度的数据集的离中趋势。</a:t>
            </a:r>
            <a:endParaRPr lang="en-US" altLang="zh-CN">
              <a:latin typeface="宋体" panose="02010600030101010101" pitchFamily="2" charset="-122"/>
              <a:ea typeface="宋体" panose="02010600030101010101" pitchFamily="2" charset="-122"/>
              <a:cs typeface="宋体" panose="02010600030101010101" pitchFamily="2" charset="-122"/>
            </a:endParaRPr>
          </a:p>
          <a:p>
            <a:r>
              <a:rPr lang="en-US" altLang="zh-CN">
                <a:latin typeface="宋体" panose="02010600030101010101" pitchFamily="2" charset="-122"/>
                <a:ea typeface="宋体" panose="02010600030101010101" pitchFamily="2" charset="-122"/>
                <a:cs typeface="宋体" panose="02010600030101010101" pitchFamily="2" charset="-122"/>
              </a:rPr>
              <a:t>4.四分位数间距</a:t>
            </a:r>
            <a:endParaRPr lang="en-US" altLang="zh-CN">
              <a:latin typeface="宋体" panose="02010600030101010101" pitchFamily="2" charset="-122"/>
              <a:ea typeface="宋体" panose="02010600030101010101" pitchFamily="2" charset="-122"/>
              <a:cs typeface="宋体" panose="02010600030101010101" pitchFamily="2" charset="-122"/>
            </a:endParaRPr>
          </a:p>
          <a:p>
            <a:r>
              <a:rPr lang="en-US" altLang="zh-CN">
                <a:latin typeface="宋体" panose="02010600030101010101" pitchFamily="2" charset="-122"/>
                <a:ea typeface="宋体" panose="02010600030101010101" pitchFamily="2" charset="-122"/>
                <a:cs typeface="宋体" panose="02010600030101010101" pitchFamily="2" charset="-122"/>
              </a:rPr>
              <a:t>   四分位数包括上四分位数和下四分位数。将所有数值由小到大排列并分成四等份，处于第一个分割点位置的数值是下四分位数，处于第二个分割点位置（中间位置）的数值是中位数，处于第三个分割点位置的数值是上四分位数。</a:t>
            </a:r>
            <a:endParaRPr lang="en-US" altLang="zh-CN">
              <a:latin typeface="宋体" panose="02010600030101010101" pitchFamily="2" charset="-122"/>
              <a:ea typeface="宋体" panose="02010600030101010101" pitchFamily="2" charset="-122"/>
              <a:cs typeface="宋体" panose="02010600030101010101" pitchFamily="2" charset="-122"/>
            </a:endParaRPr>
          </a:p>
          <a:p>
            <a:r>
              <a:rPr lang="en-US" altLang="zh-CN">
                <a:latin typeface="宋体" panose="02010600030101010101" pitchFamily="2" charset="-122"/>
                <a:ea typeface="宋体" panose="02010600030101010101" pitchFamily="2" charset="-122"/>
                <a:cs typeface="宋体" panose="02010600030101010101" pitchFamily="2" charset="-122"/>
              </a:rPr>
              <a:t>  四分位数间距是上四分位数与下四分位数之差，其间包含了全部观察值的一半。其值越大，说明数据的变异程度越大；反之，说明变异程度越小。</a:t>
            </a:r>
            <a:endParaRPr lang="en-US" altLang="zh-CN">
              <a:latin typeface="宋体" panose="02010600030101010101" pitchFamily="2" charset="-122"/>
              <a:ea typeface="宋体" panose="02010600030101010101" pitchFamily="2" charset="-122"/>
              <a:cs typeface="宋体" panose="02010600030101010101" pitchFamily="2" charset="-122"/>
            </a:endParaRPr>
          </a:p>
          <a:p>
            <a:r>
              <a:rPr lang="en-US" altLang="zh-CN">
                <a:latin typeface="宋体" panose="02010600030101010101" pitchFamily="2" charset="-122"/>
                <a:ea typeface="宋体" panose="02010600030101010101" pitchFamily="2" charset="-122"/>
                <a:cs typeface="宋体" panose="02010600030101010101" pitchFamily="2" charset="-122"/>
              </a:rPr>
              <a:t>    统计量函数如下：</a:t>
            </a:r>
            <a:endParaRPr lang="en-US" altLang="zh-CN">
              <a:latin typeface="宋体" panose="02010600030101010101" pitchFamily="2" charset="-122"/>
              <a:ea typeface="宋体" panose="02010600030101010101" pitchFamily="2" charset="-122"/>
              <a:cs typeface="宋体" panose="02010600030101010101" pitchFamily="2" charset="-122"/>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分散趋势</a:t>
            </a:r>
            <a:r>
              <a:rPr lang="zh-CN" altLang="en-US" sz="2000" dirty="0" smtClean="0"/>
              <a:t>分析</a:t>
            </a:r>
            <a:endParaRPr lang="zh-CN" altLang="en-US" sz="2000" dirty="0" smtClean="0"/>
          </a:p>
        </p:txBody>
      </p:sp>
      <p:sp>
        <p:nvSpPr>
          <p:cNvPr id="2" name="TextBox 11"/>
          <p:cNvSpPr txBox="1"/>
          <p:nvPr/>
        </p:nvSpPr>
        <p:spPr>
          <a:xfrm>
            <a:off x="694861" y="1775009"/>
            <a:ext cx="9491004" cy="3138170"/>
          </a:xfrm>
          <a:prstGeom prst="rect">
            <a:avLst/>
          </a:prstGeom>
          <a:noFill/>
        </p:spPr>
        <p:txBody>
          <a:bodyPr wrap="square" rtlCol="0">
            <a:spAutoFit/>
          </a:bodyPr>
          <a:p>
            <a:r>
              <a:rPr lang="en-US" altLang="zh-CN"/>
              <a:t>&gt;is=read.table(iris,header=TRUE)   </a:t>
            </a:r>
            <a:endParaRPr lang="en-US" altLang="zh-CN"/>
          </a:p>
          <a:p>
            <a:r>
              <a:rPr lang="en-US" altLang="zh-CN"/>
              <a:t>&gt;sales=is[,2]                 #获取第2列数据</a:t>
            </a:r>
            <a:endParaRPr lang="en-US" altLang="zh-CN"/>
          </a:p>
          <a:p>
            <a:r>
              <a:rPr lang="en-US" altLang="zh-CN"/>
              <a:t>&gt;mean_ = mean(sales,na.rm=T)        #均值</a:t>
            </a:r>
            <a:endParaRPr lang="en-US" altLang="zh-CN"/>
          </a:p>
          <a:p>
            <a:r>
              <a:rPr lang="en-US" altLang="zh-CN"/>
              <a:t>&gt;median_ = median(sales,na.rm=T)   #中位数</a:t>
            </a:r>
            <a:endParaRPr lang="en-US" altLang="zh-CN"/>
          </a:p>
          <a:p>
            <a:r>
              <a:rPr lang="en-US" altLang="zh-CN"/>
              <a:t>&gt;range_ = max(sales,na.rm=T)-min(sales,na.rm=T)   #极差</a:t>
            </a:r>
            <a:endParaRPr lang="en-US" altLang="zh-CN"/>
          </a:p>
          <a:p>
            <a:r>
              <a:rPr lang="en-US" altLang="zh-CN"/>
              <a:t>&gt;std_ = sqrt(var(sales,na.rm=T))   #标准差</a:t>
            </a:r>
            <a:endParaRPr lang="en-US" altLang="zh-CN"/>
          </a:p>
          <a:p>
            <a:r>
              <a:rPr lang="en-US" altLang="zh-CN"/>
              <a:t>&gt;variation_ = std_/mean_             #变异系数</a:t>
            </a:r>
            <a:endParaRPr lang="en-US" altLang="zh-CN"/>
          </a:p>
          <a:p>
            <a:r>
              <a:rPr lang="en-US" altLang="zh-CN"/>
              <a:t>&gt;q1 = quantile(sales,0.25,na.rm=T)</a:t>
            </a:r>
            <a:endParaRPr lang="en-US" altLang="zh-CN"/>
          </a:p>
          <a:p>
            <a:r>
              <a:rPr lang="en-US" altLang="zh-CN"/>
              <a:t>&gt;q3 = quantile(sales,0.75,na.rm=T)</a:t>
            </a:r>
            <a:endParaRPr lang="en-US" altLang="zh-CN"/>
          </a:p>
          <a:p>
            <a:r>
              <a:rPr lang="en-US" altLang="zh-CN"/>
              <a:t>&gt;distance = q3-q1                   #四分位数间距</a:t>
            </a:r>
            <a:endParaRPr lang="en-US" altLang="zh-CN"/>
          </a:p>
          <a:p>
            <a:r>
              <a:rPr lang="en-US" altLang="zh-CN"/>
              <a:t>&gt;a=matrix(c(mean_,median_,range_,std_,variation_,q1,q3,distance),1,byrow=T)</a:t>
            </a:r>
            <a:endParaRPr lang="en-US" altLang="zh-CN"/>
          </a:p>
        </p:txBody>
      </p:sp>
      <p:sp>
        <p:nvSpPr>
          <p:cNvPr id="3" name="TextBox 3"/>
          <p:cNvSpPr txBox="1"/>
          <p:nvPr/>
        </p:nvSpPr>
        <p:spPr>
          <a:xfrm>
            <a:off x="246185" y="105507"/>
            <a:ext cx="3578469" cy="414020"/>
          </a:xfrm>
          <a:prstGeom prst="rect">
            <a:avLst/>
          </a:prstGeom>
          <a:noFill/>
        </p:spPr>
        <p:txBody>
          <a:bodyPr wrap="square" rtlCol="0">
            <a:spAutoFit/>
          </a:bodyPr>
          <a:p>
            <a:r>
              <a:rPr lang="en-US" altLang="zh-CN" sz="2100" b="1" spc="225" dirty="0" smtClean="0">
                <a:solidFill>
                  <a:prstClr val="white"/>
                </a:solidFill>
              </a:rPr>
              <a:t>7.3 多变量分析</a:t>
            </a:r>
            <a:endParaRPr lang="zh-CN" sz="2100" b="1" spc="225" dirty="0" smtClean="0">
              <a:solidFill>
                <a:prstClr val="white"/>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3" y="1169836"/>
              <a:ext cx="1244589" cy="521970"/>
            </a:xfrm>
            <a:prstGeom prst="rect">
              <a:avLst/>
            </a:prstGeom>
            <a:noFill/>
          </p:spPr>
          <p:txBody>
            <a:bodyPr wrap="none" rtlCol="0">
              <a:spAutoFit/>
            </a:bodyPr>
            <a:lstStyle/>
            <a:p>
              <a:pPr algn="ctr"/>
              <a:r>
                <a:rPr lang="zh-CN" altLang="en-US" sz="2800" dirty="0" smtClean="0">
                  <a:solidFill>
                    <a:srgbClr val="FFC000"/>
                  </a:solidFill>
                </a:rPr>
                <a:t>第7章 数据探索</a:t>
              </a:r>
              <a:endParaRPr lang="zh-CN" altLang="en-US" sz="2800" dirty="0">
                <a:solidFill>
                  <a:srgbClr val="FFC000"/>
                </a:solidFill>
              </a:endParaRPr>
            </a:p>
          </p:txBody>
        </p:sp>
      </p:grpSp>
      <p:grpSp>
        <p:nvGrpSpPr>
          <p:cNvPr id="67" name="组合 66"/>
          <p:cNvGrpSpPr/>
          <p:nvPr/>
        </p:nvGrpSpPr>
        <p:grpSpPr>
          <a:xfrm>
            <a:off x="1718339" y="2301621"/>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7.1 单一变量分析</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7.2 双变量分析</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54534" y="418803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a:grpFill/>
          </p:spPr>
          <p:txBody>
            <a:bodyPr wrap="none">
              <a:spAutoFit/>
            </a:bodyPr>
            <a:lstStyle/>
            <a:p>
              <a:pPr algn="l"/>
              <a:r>
                <a:rPr lang="en-US" altLang="zh-CN" sz="2100" spc="225" dirty="0" smtClean="0">
                  <a:solidFill>
                    <a:schemeClr val="bg1"/>
                  </a:solidFill>
                </a:rPr>
                <a:t>7.4 相关分析</a:t>
              </a:r>
              <a:endParaRPr lang="zh-CN" altLang="en-US"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 name="组合 1"/>
          <p:cNvGrpSpPr/>
          <p:nvPr/>
        </p:nvGrpSpPr>
        <p:grpSpPr>
          <a:xfrm>
            <a:off x="1754534" y="3569631"/>
            <a:ext cx="5693410" cy="450850"/>
            <a:chOff x="1807265" y="2935089"/>
            <a:chExt cx="5693410" cy="450850"/>
          </a:xfrm>
          <a:solidFill>
            <a:srgbClr val="E6E6E6"/>
          </a:solidFill>
        </p:grpSpPr>
        <p:sp>
          <p:nvSpPr>
            <p:cNvPr id="3" name="圆角矩形 2"/>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2945869"/>
              <a:ext cx="221932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7.3 多变量分析</a:t>
              </a:r>
              <a:endParaRPr lang="zh-CN" altLang="en-US" sz="2100" spc="225" dirty="0" smtClean="0">
                <a:solidFill>
                  <a:schemeClr val="tx1">
                    <a:lumMod val="75000"/>
                    <a:lumOff val="25000"/>
                  </a:schemeClr>
                </a:solidFill>
                <a:sym typeface="+mn-ea"/>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7.4 相关分析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dirty="0" smtClean="0">
                <a:sym typeface="+mn-ea"/>
              </a:rPr>
              <a:t>相关</a:t>
            </a:r>
            <a:r>
              <a:rPr lang="zh-CN" altLang="en-US" sz="2000" dirty="0" smtClean="0">
                <a:sym typeface="+mn-ea"/>
              </a:rPr>
              <a:t>系数</a:t>
            </a:r>
            <a:endParaRPr lang="zh-CN" altLang="en-US" sz="2000" dirty="0" smtClean="0">
              <a:sym typeface="+mn-ea"/>
            </a:endParaRPr>
          </a:p>
        </p:txBody>
      </p:sp>
      <p:pic>
        <p:nvPicPr>
          <p:cNvPr id="14" name="图片 13"/>
          <p:cNvPicPr/>
          <p:nvPr/>
        </p:nvPicPr>
        <p:blipFill>
          <a:blip r:embed="rId1">
            <a:extLst>
              <a:ext uri="{28A0092B-C50C-407E-A947-70E740481C1C}">
                <a14:useLocalDpi xmlns:a14="http://schemas.microsoft.com/office/drawing/2010/main" val="0"/>
              </a:ext>
            </a:extLst>
          </a:blip>
          <a:srcRect/>
          <a:stretch>
            <a:fillRect/>
          </a:stretch>
        </p:blipFill>
        <p:spPr>
          <a:xfrm>
            <a:off x="2347780" y="2235182"/>
            <a:ext cx="4448775" cy="1128714"/>
          </a:xfrm>
          <a:prstGeom prst="rect">
            <a:avLst/>
          </a:prstGeom>
          <a:noFill/>
          <a:ln>
            <a:noFill/>
          </a:ln>
        </p:spPr>
      </p:pic>
      <p:sp>
        <p:nvSpPr>
          <p:cNvPr id="7" name="TextBox 1"/>
          <p:cNvSpPr txBox="1"/>
          <p:nvPr/>
        </p:nvSpPr>
        <p:spPr>
          <a:xfrm>
            <a:off x="981710" y="1748155"/>
            <a:ext cx="7906385" cy="368300"/>
          </a:xfrm>
          <a:prstGeom prst="rect">
            <a:avLst/>
          </a:prstGeom>
          <a:noFill/>
        </p:spPr>
        <p:txBody>
          <a:bodyPr wrap="square" rtlCol="0">
            <a:spAutoFit/>
          </a:bodyPr>
          <a:p>
            <a:r>
              <a:rPr lang="zh-CN" altLang="en-US" dirty="0"/>
              <a:t>两个变量之间的相关程度通过相关系数</a:t>
            </a:r>
            <a:r>
              <a:rPr lang="en-US" altLang="zh-CN" dirty="0"/>
              <a:t>r</a:t>
            </a:r>
            <a:r>
              <a:rPr lang="zh-CN" altLang="en-US" dirty="0"/>
              <a:t>来表示。相关系数</a:t>
            </a:r>
            <a:r>
              <a:rPr lang="en-US" altLang="zh-CN" dirty="0"/>
              <a:t>r</a:t>
            </a:r>
            <a:r>
              <a:rPr lang="zh-CN" altLang="en-US" dirty="0"/>
              <a:t>的值在</a:t>
            </a:r>
            <a:r>
              <a:rPr lang="en-US" altLang="zh-CN" dirty="0"/>
              <a:t>-1</a:t>
            </a:r>
            <a:r>
              <a:rPr lang="zh-CN" altLang="en-US" dirty="0"/>
              <a:t>和</a:t>
            </a:r>
            <a:r>
              <a:rPr lang="en-US" altLang="zh-CN" dirty="0"/>
              <a:t>1</a:t>
            </a:r>
            <a:r>
              <a:rPr lang="zh-CN" altLang="en-US" dirty="0"/>
              <a:t>之间</a:t>
            </a:r>
            <a:endParaRPr lang="zh-CN" altLang="en-US" dirty="0"/>
          </a:p>
        </p:txBody>
      </p:sp>
      <p:sp>
        <p:nvSpPr>
          <p:cNvPr id="8" name="TextBox 4"/>
          <p:cNvSpPr txBox="1"/>
          <p:nvPr/>
        </p:nvSpPr>
        <p:spPr>
          <a:xfrm>
            <a:off x="645160" y="3805555"/>
            <a:ext cx="8018145" cy="1753235"/>
          </a:xfrm>
          <a:prstGeom prst="rect">
            <a:avLst/>
          </a:prstGeom>
          <a:noFill/>
        </p:spPr>
        <p:txBody>
          <a:bodyPr wrap="square" rtlCol="0">
            <a:spAutoFit/>
          </a:bodyPr>
          <a:p>
            <a:pPr latinLnBrk="1"/>
            <a:r>
              <a:rPr lang="zh-CN" altLang="en-US" dirty="0"/>
              <a:t>相关系数</a:t>
            </a:r>
            <a:r>
              <a:rPr lang="en-US" altLang="zh-CN" dirty="0"/>
              <a:t>r</a:t>
            </a:r>
            <a:r>
              <a:rPr lang="zh-CN" altLang="en-US" dirty="0"/>
              <a:t>主要特征有：</a:t>
            </a:r>
            <a:endParaRPr lang="zh-CN" altLang="en-US" dirty="0"/>
          </a:p>
          <a:p>
            <a:pPr latinLnBrk="1"/>
            <a:r>
              <a:rPr lang="zh-CN" altLang="en-US" dirty="0"/>
              <a:t>（</a:t>
            </a:r>
            <a:r>
              <a:rPr lang="en-US" altLang="zh-CN" dirty="0"/>
              <a:t>1</a:t>
            </a:r>
            <a:r>
              <a:rPr lang="zh-CN" altLang="en-US" dirty="0"/>
              <a:t>）取值范围在</a:t>
            </a:r>
            <a:r>
              <a:rPr lang="en-US" altLang="zh-CN" dirty="0"/>
              <a:t>[-1,1]</a:t>
            </a:r>
            <a:r>
              <a:rPr lang="zh-CN" altLang="en-US" dirty="0"/>
              <a:t>之间。</a:t>
            </a:r>
            <a:endParaRPr lang="zh-CN" altLang="en-US" dirty="0"/>
          </a:p>
          <a:p>
            <a:pPr latinLnBrk="1"/>
            <a:r>
              <a:rPr lang="zh-CN" altLang="en-US" dirty="0"/>
              <a:t>（</a:t>
            </a:r>
            <a:r>
              <a:rPr lang="en-US" altLang="zh-CN" dirty="0"/>
              <a:t>2</a:t>
            </a:r>
            <a:r>
              <a:rPr lang="zh-CN" altLang="en-US" dirty="0"/>
              <a:t>）</a:t>
            </a:r>
            <a:r>
              <a:rPr lang="en-US" altLang="zh-CN" dirty="0"/>
              <a:t>|r|</a:t>
            </a:r>
            <a:r>
              <a:rPr lang="zh-CN" altLang="en-US" dirty="0"/>
              <a:t>越趋于</a:t>
            </a:r>
            <a:r>
              <a:rPr lang="en-US" altLang="zh-CN" dirty="0"/>
              <a:t>1</a:t>
            </a:r>
            <a:r>
              <a:rPr lang="zh-CN" altLang="en-US" dirty="0"/>
              <a:t>，表示线性相关越强；</a:t>
            </a:r>
            <a:r>
              <a:rPr lang="en-US" altLang="zh-CN" dirty="0"/>
              <a:t>|r|</a:t>
            </a:r>
            <a:r>
              <a:rPr lang="zh-CN" altLang="en-US" dirty="0"/>
              <a:t>越趋于</a:t>
            </a:r>
            <a:r>
              <a:rPr lang="en-US" altLang="zh-CN" dirty="0"/>
              <a:t>0</a:t>
            </a:r>
            <a:r>
              <a:rPr lang="zh-CN" altLang="en-US" dirty="0"/>
              <a:t>，表示线性相关越弱。</a:t>
            </a:r>
            <a:endParaRPr lang="zh-CN" altLang="en-US" dirty="0"/>
          </a:p>
          <a:p>
            <a:pPr latinLnBrk="1"/>
            <a:r>
              <a:rPr lang="zh-CN" altLang="en-US" dirty="0"/>
              <a:t>（</a:t>
            </a:r>
            <a:r>
              <a:rPr lang="en-US" altLang="zh-CN" dirty="0"/>
              <a:t>3</a:t>
            </a:r>
            <a:r>
              <a:rPr lang="zh-CN" altLang="en-US" dirty="0"/>
              <a:t>）若</a:t>
            </a:r>
            <a:r>
              <a:rPr lang="en-US" altLang="zh-CN" dirty="0"/>
              <a:t>|r|=1</a:t>
            </a:r>
            <a:r>
              <a:rPr lang="zh-CN" altLang="en-US" dirty="0"/>
              <a:t>，为完全线性相关（相当于两变量是确定的函数关系）</a:t>
            </a:r>
            <a:endParaRPr lang="zh-CN" altLang="en-US" dirty="0"/>
          </a:p>
          <a:p>
            <a:pPr latinLnBrk="1"/>
            <a:r>
              <a:rPr lang="zh-CN" altLang="en-US" dirty="0"/>
              <a:t>（</a:t>
            </a:r>
            <a:r>
              <a:rPr lang="en-US" altLang="zh-CN" dirty="0"/>
              <a:t>4</a:t>
            </a:r>
            <a:r>
              <a:rPr lang="zh-CN" altLang="en-US" dirty="0"/>
              <a:t>）若</a:t>
            </a:r>
            <a:r>
              <a:rPr lang="en-US" altLang="zh-CN" dirty="0"/>
              <a:t>r &gt;0</a:t>
            </a:r>
            <a:r>
              <a:rPr lang="zh-CN" altLang="en-US" dirty="0"/>
              <a:t>，表示两个变量存在正相关，若</a:t>
            </a:r>
            <a:r>
              <a:rPr lang="en-US" altLang="zh-CN" dirty="0"/>
              <a:t>r&lt;0</a:t>
            </a:r>
            <a:r>
              <a:rPr lang="zh-CN" altLang="en-US" dirty="0"/>
              <a:t>，表示两个变量存在负相关，若</a:t>
            </a:r>
            <a:r>
              <a:rPr lang="en-US" altLang="zh-CN" dirty="0"/>
              <a:t>r = 0</a:t>
            </a:r>
            <a:r>
              <a:rPr lang="zh-CN" altLang="en-US" dirty="0"/>
              <a:t>，表示两个变量不存在线性相关关系</a:t>
            </a:r>
            <a:r>
              <a:rPr lang="zh-CN" altLang="en-US" dirty="0" smtClean="0"/>
              <a:t>。</a:t>
            </a:r>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7" name="文本框 6"/>
          <p:cNvSpPr txBox="1"/>
          <p:nvPr/>
        </p:nvSpPr>
        <p:spPr>
          <a:xfrm>
            <a:off x="452120" y="1741805"/>
            <a:ext cx="7626985" cy="1322070"/>
          </a:xfrm>
          <a:prstGeom prst="rect">
            <a:avLst/>
          </a:prstGeom>
          <a:noFill/>
          <a:ln w="9525">
            <a:noFill/>
          </a:ln>
        </p:spPr>
        <p:txBody>
          <a:bodyPr wrap="square">
            <a:spAutoFit/>
          </a:bodyPr>
          <a:p>
            <a:pPr indent="266700"/>
            <a:r>
              <a:rPr lang="en-US" sz="2000">
                <a:ea typeface="宋体" panose="02010600030101010101" pitchFamily="2" charset="-122"/>
              </a:rPr>
              <a:t>    </a:t>
            </a:r>
            <a:r>
              <a:rPr sz="2000">
                <a:ea typeface="宋体" panose="02010600030101010101" pitchFamily="2" charset="-122"/>
                <a:sym typeface="+mn-ea"/>
              </a:rPr>
              <a:t>在数据分析之前，可以通过数据探索来获得关于数据的基本认识。数据探索可以帮助我们了解数据的形状，数据的边界（最值），数值特性和分布特性等。本章使用的实验数据集是：titanic_train.csv。</a:t>
            </a:r>
            <a:endParaRPr sz="2000">
              <a:ea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7.4 相关分析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dirty="0" smtClean="0">
                <a:sym typeface="+mn-ea"/>
              </a:rPr>
              <a:t>相关关系</a:t>
            </a:r>
            <a:r>
              <a:rPr lang="zh-CN" altLang="en-US" sz="2000" dirty="0" smtClean="0">
                <a:sym typeface="+mn-ea"/>
              </a:rPr>
              <a:t>类型</a:t>
            </a:r>
            <a:endParaRPr lang="zh-CN" altLang="en-US" sz="2000" dirty="0" smtClean="0">
              <a:sym typeface="+mn-ea"/>
            </a:endParaRPr>
          </a:p>
        </p:txBody>
      </p:sp>
      <p:sp>
        <p:nvSpPr>
          <p:cNvPr id="6" name="文本框 5"/>
          <p:cNvSpPr txBox="1"/>
          <p:nvPr/>
        </p:nvSpPr>
        <p:spPr>
          <a:xfrm>
            <a:off x="575310" y="1452880"/>
            <a:ext cx="8103870" cy="645160"/>
          </a:xfrm>
          <a:prstGeom prst="rect">
            <a:avLst/>
          </a:prstGeom>
          <a:noFill/>
        </p:spPr>
        <p:txBody>
          <a:bodyPr wrap="square" rtlCol="0">
            <a:spAutoFit/>
          </a:bodyPr>
          <a:p>
            <a:r>
              <a:t>判断两个变量是否具有线性相关关系的最直观的方法是直接绘制散点图，相关关系类型如图7.6所示。</a:t>
            </a:r>
          </a:p>
        </p:txBody>
      </p:sp>
      <p:pic>
        <p:nvPicPr>
          <p:cNvPr id="93" name="图片 9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86598" y="2512378"/>
            <a:ext cx="4619625" cy="23336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7.4 相关分析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dirty="0" smtClean="0">
                <a:sym typeface="+mn-ea"/>
              </a:rPr>
              <a:t>散点图</a:t>
            </a:r>
            <a:r>
              <a:rPr lang="zh-CN" altLang="en-US" sz="2000" dirty="0" smtClean="0">
                <a:sym typeface="+mn-ea"/>
              </a:rPr>
              <a:t>矩阵</a:t>
            </a:r>
            <a:endParaRPr lang="zh-CN" altLang="en-US" sz="2000" dirty="0" smtClean="0">
              <a:sym typeface="+mn-ea"/>
            </a:endParaRPr>
          </a:p>
        </p:txBody>
      </p:sp>
      <p:sp>
        <p:nvSpPr>
          <p:cNvPr id="3" name="文本框 2"/>
          <p:cNvSpPr txBox="1"/>
          <p:nvPr/>
        </p:nvSpPr>
        <p:spPr>
          <a:xfrm>
            <a:off x="575310" y="1452880"/>
            <a:ext cx="4083050" cy="3415030"/>
          </a:xfrm>
          <a:prstGeom prst="rect">
            <a:avLst/>
          </a:prstGeom>
          <a:noFill/>
        </p:spPr>
        <p:txBody>
          <a:bodyPr wrap="square" rtlCol="0">
            <a:spAutoFit/>
          </a:bodyPr>
          <a:p>
            <a:r>
              <a:t>需要同时考察多个变量间的相关关系时，一一绘制它们间的简单散点图是十分麻烦的。此时可利用散点图矩阵同时绘制各变量间的散点图，从而快速发现多个变量间的主要相关性，这在进行多元线性回归时显得尤为重要。执行如下代码，得到如图7.7所示散点图矩阵图。</a:t>
            </a:r>
          </a:p>
          <a:p>
            <a:r>
              <a:t>&gt;library(car)</a:t>
            </a:r>
          </a:p>
          <a:p>
            <a:r>
              <a:t>&gt;scatterplot.matrix(~x1+y2+y3+y4,data=anscombe, spread=FALSE,lty. smooth=2,main="Scatter Plot Matrix via car Package")</a:t>
            </a:r>
          </a:p>
        </p:txBody>
      </p:sp>
      <p:pic>
        <p:nvPicPr>
          <p:cNvPr id="16" name="图片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4854575" y="1389380"/>
            <a:ext cx="4014470" cy="393827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5" y="1169836"/>
              <a:ext cx="1244589" cy="521970"/>
            </a:xfrm>
            <a:prstGeom prst="rect">
              <a:avLst/>
            </a:prstGeom>
            <a:noFill/>
          </p:spPr>
          <p:txBody>
            <a:bodyPr wrap="none" rtlCol="0">
              <a:spAutoFit/>
            </a:bodyPr>
            <a:lstStyle/>
            <a:p>
              <a:pPr algn="ctr"/>
              <a:r>
                <a:rPr lang="zh-CN" altLang="en-US" sz="2800" dirty="0" smtClean="0">
                  <a:solidFill>
                    <a:srgbClr val="FFC000"/>
                  </a:solidFill>
                </a:rPr>
                <a:t>第7章 数据探索</a:t>
              </a:r>
              <a:endParaRPr lang="zh-CN" altLang="en-US" sz="2800" dirty="0">
                <a:solidFill>
                  <a:srgbClr val="FFC000"/>
                </a:solidFill>
              </a:endParaRPr>
            </a:p>
          </p:txBody>
        </p:sp>
      </p:grpSp>
      <p:grpSp>
        <p:nvGrpSpPr>
          <p:cNvPr id="67" name="组合 66"/>
          <p:cNvGrpSpPr/>
          <p:nvPr/>
        </p:nvGrpSpPr>
        <p:grpSpPr>
          <a:xfrm>
            <a:off x="1760249" y="359003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7.3 多变量分析</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7.2 双变量分析</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54534" y="215349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a:grpFill/>
          </p:spPr>
          <p:txBody>
            <a:bodyPr wrap="none">
              <a:spAutoFit/>
            </a:bodyPr>
            <a:lstStyle/>
            <a:p>
              <a:pPr algn="l"/>
              <a:r>
                <a:rPr lang="en-US" altLang="zh-CN" sz="2100" spc="225" dirty="0" smtClean="0">
                  <a:solidFill>
                    <a:schemeClr val="bg1"/>
                  </a:solidFill>
                </a:rPr>
                <a:t>7.1 单一变量分析</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 name="组合 1"/>
          <p:cNvGrpSpPr/>
          <p:nvPr/>
        </p:nvGrpSpPr>
        <p:grpSpPr>
          <a:xfrm>
            <a:off x="1760249" y="4253526"/>
            <a:ext cx="5693410" cy="450850"/>
            <a:chOff x="1807265" y="2935089"/>
            <a:chExt cx="5693410" cy="450850"/>
          </a:xfrm>
          <a:solidFill>
            <a:srgbClr val="E6E6E6"/>
          </a:solidFill>
        </p:grpSpPr>
        <p:sp>
          <p:nvSpPr>
            <p:cNvPr id="3" name="圆角矩形 2"/>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2945869"/>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7.4 相关分析</a:t>
              </a:r>
              <a:endParaRPr lang="zh-CN" altLang="en-US" sz="2100" spc="225" dirty="0" smtClean="0">
                <a:solidFill>
                  <a:schemeClr val="tx1">
                    <a:lumMod val="75000"/>
                    <a:lumOff val="25000"/>
                  </a:schemeClr>
                </a:solidFill>
                <a:sym typeface="+mn-ea"/>
              </a:endParaRPr>
            </a:p>
          </p:txBody>
        </p:sp>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7.1 单一变量分析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定量变量</a:t>
            </a:r>
            <a:r>
              <a:rPr lang="zh-CN" altLang="en-US" sz="2000" dirty="0" smtClean="0"/>
              <a:t>分析</a:t>
            </a:r>
            <a:endParaRPr lang="zh-CN" altLang="en-US" sz="2000" dirty="0" smtClean="0"/>
          </a:p>
        </p:txBody>
      </p:sp>
      <p:sp>
        <p:nvSpPr>
          <p:cNvPr id="100" name="文本框 99"/>
          <p:cNvSpPr txBox="1"/>
          <p:nvPr/>
        </p:nvSpPr>
        <p:spPr>
          <a:xfrm>
            <a:off x="589915" y="1466215"/>
            <a:ext cx="8013065" cy="1814830"/>
          </a:xfrm>
          <a:prstGeom prst="rect">
            <a:avLst/>
          </a:prstGeom>
          <a:noFill/>
          <a:ln w="9525">
            <a:noFill/>
          </a:ln>
        </p:spPr>
        <p:txBody>
          <a:bodyPr wrap="square">
            <a:spAutoFit/>
          </a:bodyPr>
          <a:p>
            <a:pPr indent="266700"/>
            <a:r>
              <a:rPr lang="en-US" sz="1600">
                <a:ea typeface="宋体" panose="02010600030101010101" pitchFamily="2" charset="-122"/>
              </a:rPr>
              <a:t>   </a:t>
            </a:r>
            <a:r>
              <a:rPr sz="1600">
                <a:ea typeface="宋体" panose="02010600030101010101" pitchFamily="2" charset="-122"/>
              </a:rPr>
              <a:t>所谓定量变量就是可以取连续数值的变量，比如年龄.收入等。常见的变量取值可以是不同对象在该变量上的取值。（注：定量变量属于变量的类别，细节见10.2节）</a:t>
            </a:r>
            <a:endParaRPr sz="1600">
              <a:ea typeface="宋体" panose="02010600030101010101" pitchFamily="2" charset="-122"/>
            </a:endParaRPr>
          </a:p>
          <a:p>
            <a:pPr indent="266700"/>
            <a:r>
              <a:rPr sz="1600">
                <a:ea typeface="宋体" panose="02010600030101010101" pitchFamily="2" charset="-122"/>
              </a:rPr>
              <a:t>如果只分析一个定量变量，可采用直方图、箱线图。</a:t>
            </a:r>
            <a:endParaRPr sz="1600">
              <a:ea typeface="宋体" panose="02010600030101010101" pitchFamily="2" charset="-122"/>
            </a:endParaRPr>
          </a:p>
          <a:p>
            <a:pPr indent="266700"/>
            <a:r>
              <a:rPr sz="1600">
                <a:ea typeface="宋体" panose="02010600030101010101" pitchFamily="2" charset="-122"/>
              </a:rPr>
              <a:t>1.直方图</a:t>
            </a:r>
            <a:endParaRPr sz="1600">
              <a:ea typeface="宋体" panose="02010600030101010101" pitchFamily="2" charset="-122"/>
            </a:endParaRPr>
          </a:p>
          <a:p>
            <a:pPr indent="266700"/>
            <a:r>
              <a:rPr sz="1600">
                <a:ea typeface="宋体" panose="02010600030101010101" pitchFamily="2" charset="-122"/>
              </a:rPr>
              <a:t>在R语言中，使用hist()函数画出样本的直方图。</a:t>
            </a:r>
            <a:endParaRPr sz="1600">
              <a:ea typeface="宋体" panose="02010600030101010101" pitchFamily="2" charset="-122"/>
            </a:endParaRPr>
          </a:p>
          <a:p>
            <a:pPr indent="266700"/>
            <a:r>
              <a:rPr sz="1600">
                <a:ea typeface="宋体" panose="02010600030101010101" pitchFamily="2" charset="-122"/>
              </a:rPr>
              <a:t>以titanic数据集为例，执行下面代码得到的乘客年龄分布如图7.1所示。</a:t>
            </a:r>
            <a:endParaRPr sz="1600">
              <a:ea typeface="宋体" panose="02010600030101010101" pitchFamily="2" charset="-122"/>
            </a:endParaRPr>
          </a:p>
          <a:p>
            <a:pPr indent="266700"/>
            <a:r>
              <a:rPr sz="1600">
                <a:ea typeface="宋体" panose="02010600030101010101" pitchFamily="2" charset="-122"/>
              </a:rPr>
              <a:t>&gt;hist(df$Age,main = "passager age",xlab = "Age")</a:t>
            </a:r>
            <a:endParaRPr sz="1600">
              <a:ea typeface="宋体" panose="02010600030101010101" pitchFamily="2" charset="-122"/>
            </a:endParaRPr>
          </a:p>
        </p:txBody>
      </p:sp>
      <p:pic>
        <p:nvPicPr>
          <p:cNvPr id="19" name="图片 133"/>
          <p:cNvPicPr>
            <a:picLocks noChangeAspect="1"/>
          </p:cNvPicPr>
          <p:nvPr/>
        </p:nvPicPr>
        <p:blipFill>
          <a:blip r:embed="rId1"/>
          <a:stretch>
            <a:fillRect/>
          </a:stretch>
        </p:blipFill>
        <p:spPr>
          <a:xfrm>
            <a:off x="6419850" y="3281045"/>
            <a:ext cx="2595245" cy="2595245"/>
          </a:xfrm>
          <a:prstGeom prst="rect">
            <a:avLst/>
          </a:prstGeom>
          <a:noFill/>
          <a:ln>
            <a:noFill/>
          </a:ln>
        </p:spPr>
      </p:pic>
      <p:sp>
        <p:nvSpPr>
          <p:cNvPr id="3" name="文本框 2"/>
          <p:cNvSpPr txBox="1"/>
          <p:nvPr/>
        </p:nvSpPr>
        <p:spPr>
          <a:xfrm>
            <a:off x="662940" y="3418840"/>
            <a:ext cx="5547360" cy="829945"/>
          </a:xfrm>
          <a:prstGeom prst="rect">
            <a:avLst/>
          </a:prstGeom>
          <a:noFill/>
          <a:ln w="9525">
            <a:noFill/>
          </a:ln>
        </p:spPr>
        <p:txBody>
          <a:bodyPr wrap="square">
            <a:spAutoFit/>
          </a:bodyPr>
          <a:p>
            <a:pPr indent="266700"/>
            <a:r>
              <a:rPr lang="en-US" sz="1600">
                <a:latin typeface="Times New Roman" panose="02020603050405020304" pitchFamily="18" charset="0"/>
                <a:ea typeface="宋体" panose="02010600030101010101" pitchFamily="2" charset="-122"/>
              </a:rPr>
              <a:t>2.</a:t>
            </a:r>
            <a:r>
              <a:rPr lang="zh-CN" sz="1600">
                <a:ea typeface="宋体" panose="02010600030101010101" pitchFamily="2" charset="-122"/>
              </a:rPr>
              <a:t>箱线图对数据表中的定量变量分析哪些值是异常值</a:t>
            </a:r>
            <a:r>
              <a:rPr lang="en-US" sz="1600">
                <a:latin typeface="Times New Roman" panose="02020603050405020304" pitchFamily="18" charset="0"/>
                <a:ea typeface="宋体" panose="02010600030101010101" pitchFamily="2" charset="-122"/>
              </a:rPr>
              <a:t>,</a:t>
            </a:r>
            <a:r>
              <a:rPr lang="zh-CN" sz="1600">
                <a:ea typeface="宋体" panose="02010600030101010101" pitchFamily="2" charset="-122"/>
              </a:rPr>
              <a:t>可以使用箱线图，见</a:t>
            </a:r>
            <a:r>
              <a:rPr lang="en-US" sz="1600">
                <a:latin typeface="Times New Roman" panose="02020603050405020304" pitchFamily="18" charset="0"/>
                <a:ea typeface="宋体" panose="02010600030101010101" pitchFamily="2" charset="-122"/>
              </a:rPr>
              <a:t>6.3.1</a:t>
            </a:r>
            <a:r>
              <a:rPr lang="zh-CN" sz="1600">
                <a:ea typeface="宋体" panose="02010600030101010101" pitchFamily="2" charset="-122"/>
              </a:rPr>
              <a:t>节。</a:t>
            </a:r>
            <a:endParaRPr lang="zh-CN" altLang="en-US" sz="16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7.1 单一变量分析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定</a:t>
            </a:r>
            <a:r>
              <a:rPr lang="zh-CN" altLang="en-US" sz="2000" dirty="0" smtClean="0"/>
              <a:t>性变量</a:t>
            </a:r>
            <a:r>
              <a:rPr lang="zh-CN" altLang="en-US" sz="2000" dirty="0" smtClean="0"/>
              <a:t>分析</a:t>
            </a:r>
            <a:endParaRPr lang="zh-CN" altLang="en-US" sz="2000" dirty="0" smtClean="0"/>
          </a:p>
        </p:txBody>
      </p:sp>
      <p:sp>
        <p:nvSpPr>
          <p:cNvPr id="100" name="文本框 99"/>
          <p:cNvSpPr txBox="1"/>
          <p:nvPr/>
        </p:nvSpPr>
        <p:spPr>
          <a:xfrm>
            <a:off x="641350" y="1372235"/>
            <a:ext cx="7841615" cy="4276725"/>
          </a:xfrm>
          <a:prstGeom prst="rect">
            <a:avLst/>
          </a:prstGeom>
          <a:noFill/>
          <a:ln w="9525">
            <a:noFill/>
          </a:ln>
        </p:spPr>
        <p:txBody>
          <a:bodyPr wrap="square">
            <a:spAutoFit/>
          </a:bodyPr>
          <a:p>
            <a:pPr indent="266700"/>
            <a:r>
              <a:rPr lang="en-US" sz="1600">
                <a:ea typeface="宋体" panose="02010600030101010101" pitchFamily="2" charset="-122"/>
              </a:rPr>
              <a:t>    </a:t>
            </a:r>
            <a:r>
              <a:rPr sz="1600">
                <a:ea typeface="宋体" panose="02010600030101010101" pitchFamily="2" charset="-122"/>
              </a:rPr>
              <a:t>所谓定性变量就是取值为离散的变量，比如性别，国籍等。描述这类型变量的图形有两种：柱状图和饼图。</a:t>
            </a:r>
            <a:endParaRPr sz="1600">
              <a:ea typeface="宋体" panose="02010600030101010101" pitchFamily="2" charset="-122"/>
            </a:endParaRPr>
          </a:p>
          <a:p>
            <a:pPr indent="266700"/>
            <a:r>
              <a:rPr sz="1600">
                <a:ea typeface="宋体" panose="02010600030101010101" pitchFamily="2" charset="-122"/>
              </a:rPr>
              <a:t>1.柱状图</a:t>
            </a:r>
            <a:endParaRPr sz="1600">
              <a:ea typeface="宋体" panose="02010600030101010101" pitchFamily="2" charset="-122"/>
            </a:endParaRPr>
          </a:p>
          <a:p>
            <a:pPr indent="266700"/>
            <a:r>
              <a:rPr sz="1600">
                <a:ea typeface="宋体" panose="02010600030101010101" pitchFamily="2" charset="-122"/>
              </a:rPr>
              <a:t>柱状图适合展示一个定性变量的频数分布，也可用来观察不同类别样本的分布。R中主要采用barplot函数完成，它的使用方法是：</a:t>
            </a:r>
            <a:endParaRPr sz="1600">
              <a:ea typeface="宋体" panose="02010600030101010101" pitchFamily="2" charset="-122"/>
            </a:endParaRPr>
          </a:p>
          <a:p>
            <a:pPr indent="266700"/>
            <a:r>
              <a:rPr sz="1600">
                <a:ea typeface="宋体" panose="02010600030101010101" pitchFamily="2" charset="-122"/>
              </a:rPr>
              <a:t>barplot（height，names.arg）</a:t>
            </a:r>
            <a:endParaRPr sz="1600">
              <a:ea typeface="宋体" panose="02010600030101010101" pitchFamily="2" charset="-122"/>
            </a:endParaRPr>
          </a:p>
          <a:p>
            <a:pPr indent="266700"/>
            <a:r>
              <a:rPr sz="1600">
                <a:ea typeface="宋体" panose="02010600030101010101" pitchFamily="2" charset="-122"/>
              </a:rPr>
              <a:t>其中hight是柱子的高度，names.arg是柱子的名称。比如Titanic数据中，X性别就是一个有不同取值的定性变量，如果我们想看看不同性别的频数分布，我们便可以画一个柱状图：</a:t>
            </a:r>
            <a:endParaRPr sz="1600">
              <a:ea typeface="宋体" panose="02010600030101010101" pitchFamily="2" charset="-122"/>
            </a:endParaRPr>
          </a:p>
          <a:p>
            <a:pPr indent="266700"/>
            <a:r>
              <a:rPr sz="1600">
                <a:ea typeface="宋体" panose="02010600030101010101" pitchFamily="2" charset="-122"/>
              </a:rPr>
              <a:t>&gt;a=table(df$Sex)</a:t>
            </a:r>
            <a:endParaRPr sz="1600">
              <a:ea typeface="宋体" panose="02010600030101010101" pitchFamily="2" charset="-122"/>
            </a:endParaRPr>
          </a:p>
          <a:p>
            <a:pPr indent="266700"/>
            <a:r>
              <a:rPr sz="1600">
                <a:ea typeface="宋体" panose="02010600030101010101" pitchFamily="2" charset="-122"/>
              </a:rPr>
              <a:t>&gt;barplot(a,names.arg=names(a))</a:t>
            </a:r>
            <a:endParaRPr sz="1600">
              <a:ea typeface="宋体" panose="02010600030101010101" pitchFamily="2" charset="-122"/>
            </a:endParaRPr>
          </a:p>
          <a:p>
            <a:pPr indent="266700"/>
            <a:r>
              <a:rPr sz="1600">
                <a:ea typeface="宋体" panose="02010600030101010101" pitchFamily="2" charset="-122"/>
              </a:rPr>
              <a:t>大家可以看到，barplot函数的基本参数就只需要每个类别的数量，即定义不同柱子高度的向量，需要频率统计函数table配合，后面的常用参数包括names.arg用来定义每个柱子的名字，也就是类别变量的类别名称。</a:t>
            </a:r>
            <a:endParaRPr sz="1600">
              <a:ea typeface="宋体" panose="02010600030101010101" pitchFamily="2" charset="-122"/>
            </a:endParaRPr>
          </a:p>
          <a:p>
            <a:pPr indent="266700"/>
            <a:r>
              <a:rPr sz="1600">
                <a:ea typeface="宋体" panose="02010600030101010101" pitchFamily="2" charset="-122"/>
              </a:rPr>
              <a:t>如果使用qplot绘制，省略binwidth参数，就不需要table配合。</a:t>
            </a:r>
            <a:endParaRPr sz="1600">
              <a:ea typeface="宋体" panose="02010600030101010101" pitchFamily="2" charset="-122"/>
            </a:endParaRPr>
          </a:p>
          <a:p>
            <a:pPr indent="266700"/>
            <a:r>
              <a:rPr sz="1600">
                <a:ea typeface="宋体" panose="02010600030101010101" pitchFamily="2" charset="-122"/>
              </a:rPr>
              <a:t>&gt;qplot(data=df,x = Sex)</a:t>
            </a:r>
            <a:endParaRPr sz="1600">
              <a:ea typeface="宋体" panose="02010600030101010101" pitchFamily="2" charset="-122"/>
            </a:endParaRPr>
          </a:p>
          <a:p>
            <a:pPr indent="266700"/>
            <a:r>
              <a:rPr sz="1600">
                <a:ea typeface="宋体" panose="02010600030101010101" pitchFamily="2" charset="-122"/>
              </a:rPr>
              <a:t>注意：不可以用hist()。</a:t>
            </a:r>
            <a:endParaRPr sz="1600">
              <a:ea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7.1 单一变量分析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定</a:t>
            </a:r>
            <a:r>
              <a:rPr lang="zh-CN" altLang="en-US" sz="2000" dirty="0" smtClean="0"/>
              <a:t>性变量</a:t>
            </a:r>
            <a:r>
              <a:rPr lang="zh-CN" altLang="en-US" sz="2000" dirty="0" smtClean="0"/>
              <a:t>分析</a:t>
            </a:r>
            <a:endParaRPr lang="zh-CN" altLang="en-US" sz="2000" dirty="0" smtClean="0"/>
          </a:p>
        </p:txBody>
      </p:sp>
      <p:sp>
        <p:nvSpPr>
          <p:cNvPr id="2" name="TextBox 18"/>
          <p:cNvSpPr txBox="1"/>
          <p:nvPr/>
        </p:nvSpPr>
        <p:spPr>
          <a:xfrm>
            <a:off x="734695" y="1519555"/>
            <a:ext cx="7626350" cy="3415030"/>
          </a:xfrm>
          <a:prstGeom prst="rect">
            <a:avLst/>
          </a:prstGeom>
          <a:noFill/>
        </p:spPr>
        <p:txBody>
          <a:bodyPr wrap="square" rtlCol="0">
            <a:spAutoFit/>
          </a:bodyPr>
          <a:p>
            <a:r>
              <a:rPr lang="en-US" altLang="zh-CN"/>
              <a:t>2.饼图</a:t>
            </a:r>
            <a:endParaRPr lang="en-US" altLang="zh-CN"/>
          </a:p>
          <a:p>
            <a:r>
              <a:rPr lang="en-US" altLang="zh-CN"/>
              <a:t>从上面的分析我们可以看到，柱状图能用“高度”为我们展现每个类别的数量多少，那还有没有其他展现数量对比的手段呢？有，饼图本质上是极坐标下的柱状图。在R中画饼图的核心函数是pie。它的使用方法是：</a:t>
            </a:r>
            <a:endParaRPr lang="en-US" altLang="zh-CN"/>
          </a:p>
          <a:p>
            <a:r>
              <a:rPr lang="en-US" altLang="zh-CN"/>
              <a:t>pie（numerical vector，labels）</a:t>
            </a:r>
            <a:endParaRPr lang="en-US" altLang="zh-CN"/>
          </a:p>
          <a:p>
            <a:r>
              <a:rPr lang="en-US" altLang="zh-CN"/>
              <a:t>它需要传入需要画饼图的数字向量 （其实就是各类别的频数）以及用来标记每块小饼的标签，其他很多参数与barplot相同，比如定义颜色.图标题等。我们任意定义一个数值向量，就可以为它画出一个饼图，来展示每个元素所占的比例多少。执行下面代码，得到生存和死亡比例。</a:t>
            </a:r>
            <a:endParaRPr lang="en-US" altLang="zh-CN"/>
          </a:p>
          <a:p>
            <a:r>
              <a:rPr lang="en-US" altLang="zh-CN"/>
              <a:t>&gt;a=table(df$Survived)</a:t>
            </a:r>
            <a:endParaRPr lang="en-US" altLang="zh-CN"/>
          </a:p>
          <a:p>
            <a:r>
              <a:rPr lang="en-US" altLang="zh-CN"/>
              <a:t>&gt;pie(a)</a:t>
            </a:r>
            <a:endParaRPr lang="en-US" altLang="zh-CN"/>
          </a:p>
          <a:p>
            <a:r>
              <a:rPr lang="en-US" altLang="zh-CN"/>
              <a:t>注意：定量可以转换为定性，比如年龄可以转换为少年.中年.老年等。</a:t>
            </a:r>
            <a:endParaRPr lang="en-US" altLang="zh-CN"/>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0" y="1169836"/>
              <a:ext cx="1244589" cy="521970"/>
            </a:xfrm>
            <a:prstGeom prst="rect">
              <a:avLst/>
            </a:prstGeom>
            <a:noFill/>
          </p:spPr>
          <p:txBody>
            <a:bodyPr wrap="none" rtlCol="0">
              <a:spAutoFit/>
            </a:bodyPr>
            <a:lstStyle/>
            <a:p>
              <a:pPr algn="ctr"/>
              <a:r>
                <a:rPr lang="zh-CN" altLang="en-US" sz="2800" dirty="0" smtClean="0">
                  <a:solidFill>
                    <a:srgbClr val="FFC000"/>
                  </a:solidFill>
                </a:rPr>
                <a:t>第7章 数据探索</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7.1 单一变量分析</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3D89BC"/>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19325" cy="414020"/>
            </a:xfrm>
            <a:prstGeom prst="rect">
              <a:avLst/>
            </a:prstGeom>
            <a:grpFill/>
          </p:spPr>
          <p:txBody>
            <a:bodyPr wrap="none">
              <a:spAutoFit/>
            </a:bodyPr>
            <a:lstStyle/>
            <a:p>
              <a:pPr algn="l"/>
              <a:r>
                <a:rPr lang="en-US" altLang="zh-CN" sz="2100" spc="225" dirty="0" smtClean="0">
                  <a:solidFill>
                    <a:schemeClr val="bg1"/>
                  </a:solidFill>
                </a:rPr>
                <a:t>7.2 双变量分析</a:t>
              </a:r>
              <a:endParaRPr lang="zh-CN" altLang="en-US" sz="2100" spc="225" dirty="0" smtClean="0">
                <a:solidFill>
                  <a:schemeClr val="bg1"/>
                </a:solidFill>
                <a:sym typeface="+mn-ea"/>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 name="组合 1"/>
          <p:cNvGrpSpPr/>
          <p:nvPr/>
        </p:nvGrpSpPr>
        <p:grpSpPr>
          <a:xfrm>
            <a:off x="1760249" y="3590036"/>
            <a:ext cx="5693399" cy="414020"/>
            <a:chOff x="1807265" y="2462595"/>
            <a:chExt cx="5693399" cy="414020"/>
          </a:xfrm>
          <a:solidFill>
            <a:srgbClr val="E6E6E6"/>
          </a:solidFill>
        </p:grpSpPr>
        <p:sp>
          <p:nvSpPr>
            <p:cNvPr id="3" name="圆角矩形 2"/>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3286" y="2462595"/>
              <a:ext cx="221932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7.3 多变量分析</a:t>
              </a:r>
              <a:endParaRPr lang="zh-CN" altLang="en-US" sz="2100" spc="225" dirty="0" smtClean="0">
                <a:solidFill>
                  <a:schemeClr val="tx1">
                    <a:lumMod val="75000"/>
                    <a:lumOff val="25000"/>
                  </a:schemeClr>
                </a:solidFill>
              </a:endParaRPr>
            </a:p>
          </p:txBody>
        </p:sp>
      </p:grpSp>
      <p:grpSp>
        <p:nvGrpSpPr>
          <p:cNvPr id="5" name="组合 4"/>
          <p:cNvGrpSpPr/>
          <p:nvPr/>
        </p:nvGrpSpPr>
        <p:grpSpPr>
          <a:xfrm>
            <a:off x="1760249" y="4253526"/>
            <a:ext cx="5693410" cy="450850"/>
            <a:chOff x="1807265" y="2935089"/>
            <a:chExt cx="5693410" cy="450850"/>
          </a:xfrm>
          <a:solidFill>
            <a:srgbClr val="E6E6E6"/>
          </a:solidFill>
        </p:grpSpPr>
        <p:sp>
          <p:nvSpPr>
            <p:cNvPr id="15" name="圆角矩形 1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6" name="矩形 15"/>
            <p:cNvSpPr/>
            <p:nvPr/>
          </p:nvSpPr>
          <p:spPr>
            <a:xfrm>
              <a:off x="1881814" y="2945869"/>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7.4 相关分析</a:t>
              </a:r>
              <a:endParaRPr lang="zh-CN" altLang="en-US" sz="2100" spc="225" dirty="0" smtClean="0">
                <a:solidFill>
                  <a:schemeClr val="tx1">
                    <a:lumMod val="75000"/>
                    <a:lumOff val="25000"/>
                  </a:schemeClr>
                </a:solidFill>
                <a:sym typeface="+mn-ea"/>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7.2 双变量分析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一个定性变量和一个定量变量</a:t>
            </a:r>
            <a:r>
              <a:rPr lang="zh-CN" altLang="en-US" sz="2000">
                <a:sym typeface="+mn-ea"/>
              </a:rPr>
              <a:t>分析</a:t>
            </a:r>
            <a:endParaRPr lang="zh-CN" altLang="en-US" sz="2000">
              <a:sym typeface="+mn-ea"/>
            </a:endParaRPr>
          </a:p>
        </p:txBody>
      </p:sp>
      <p:sp>
        <p:nvSpPr>
          <p:cNvPr id="3" name="TextBox 11"/>
          <p:cNvSpPr txBox="1"/>
          <p:nvPr/>
        </p:nvSpPr>
        <p:spPr>
          <a:xfrm>
            <a:off x="524510" y="1524635"/>
            <a:ext cx="8107680" cy="2245360"/>
          </a:xfrm>
          <a:prstGeom prst="rect">
            <a:avLst/>
          </a:prstGeom>
          <a:noFill/>
        </p:spPr>
        <p:txBody>
          <a:bodyPr wrap="square" rtlCol="0">
            <a:spAutoFit/>
          </a:bodyPr>
          <a:p>
            <a:r>
              <a:rPr lang="en-US" altLang="zh-CN" sz="2000" dirty="0" smtClean="0"/>
              <a:t>       </a:t>
            </a:r>
            <a:r>
              <a:rPr sz="2000" dirty="0"/>
              <a:t>探索定性与定量变量之间的关系是数据分析中很常见的需求，比如我们想比较不同性别的生存差异，想比较不同舱位的生存差异，这些就是在某个类别变量的标准下，比较另一个定量变量的表现。</a:t>
            </a:r>
            <a:endParaRPr sz="2000" dirty="0"/>
          </a:p>
          <a:p>
            <a:r>
              <a:rPr sz="2000" dirty="0"/>
              <a:t>要达到这个目的，可以使用多个箱线图来表达定性变量的维度。</a:t>
            </a:r>
            <a:endParaRPr sz="2000" dirty="0"/>
          </a:p>
          <a:p>
            <a:r>
              <a:rPr sz="2000" dirty="0"/>
              <a:t>执行下面代码，得到男女的年龄分布，如图7.3所示。</a:t>
            </a:r>
            <a:endParaRPr sz="2000" dirty="0"/>
          </a:p>
          <a:p>
            <a:r>
              <a:rPr sz="2000" dirty="0"/>
              <a:t>&gt;boxplot(Age~Sex,data=df,col=c("lightblue","lightpink"),names=c("男","女"))</a:t>
            </a:r>
            <a:endParaRPr sz="2000" dirty="0"/>
          </a:p>
        </p:txBody>
      </p:sp>
      <p:pic>
        <p:nvPicPr>
          <p:cNvPr id="32" name="图片 139"/>
          <p:cNvPicPr>
            <a:picLocks noChangeAspect="1"/>
          </p:cNvPicPr>
          <p:nvPr/>
        </p:nvPicPr>
        <p:blipFill>
          <a:blip r:embed="rId1"/>
          <a:stretch>
            <a:fillRect/>
          </a:stretch>
        </p:blipFill>
        <p:spPr>
          <a:xfrm>
            <a:off x="2747328" y="3570923"/>
            <a:ext cx="2939415" cy="252539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7.2 双变量分析</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第7章 数据探索</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两个定性变量</a:t>
            </a:r>
            <a:r>
              <a:rPr lang="zh-CN" altLang="en-US" sz="2000">
                <a:sym typeface="+mn-ea"/>
              </a:rPr>
              <a:t>分析</a:t>
            </a:r>
            <a:endParaRPr lang="zh-CN" altLang="en-US" sz="2000">
              <a:sym typeface="+mn-ea"/>
            </a:endParaRPr>
          </a:p>
        </p:txBody>
      </p:sp>
      <p:sp>
        <p:nvSpPr>
          <p:cNvPr id="12" name="TextBox 11"/>
          <p:cNvSpPr txBox="1"/>
          <p:nvPr/>
        </p:nvSpPr>
        <p:spPr>
          <a:xfrm>
            <a:off x="569595" y="1582420"/>
            <a:ext cx="8004175" cy="3692525"/>
          </a:xfrm>
          <a:prstGeom prst="rect">
            <a:avLst/>
          </a:prstGeom>
          <a:noFill/>
        </p:spPr>
        <p:txBody>
          <a:bodyPr wrap="square" rtlCol="0">
            <a:spAutoFit/>
          </a:bodyPr>
          <a:p>
            <a:pPr algn="just"/>
            <a:r>
              <a:rPr altLang="zh-CN" dirty="0"/>
              <a:t>定性变量可以用柱状图来表示各个水平的取值大小，而两个定性变量可以采用柱状图的变形——堆积柱状图和并列柱状图，好多人都认为这两种柱状图其实差不多，想表示多个变量，用哪个都行。</a:t>
            </a:r>
            <a:endParaRPr altLang="zh-CN" dirty="0"/>
          </a:p>
          <a:p>
            <a:pPr algn="just"/>
            <a:r>
              <a:rPr altLang="zh-CN" dirty="0"/>
              <a:t>进入现代社会后，女士优先已经不再是男士们表现绅士风度的行为，女士优先已经成为了一种类似于道德标准的社会行为准则，而在近百年前的泰坦尼克号上，人们是否也会遵循女士优先的准则呢？</a:t>
            </a:r>
            <a:endParaRPr altLang="zh-CN" dirty="0"/>
          </a:p>
          <a:p>
            <a:pPr algn="just"/>
            <a:r>
              <a:rPr altLang="zh-CN" dirty="0"/>
              <a:t>执行下面代码，得到性别与生存的关系，如图7.4所示。</a:t>
            </a:r>
            <a:endParaRPr altLang="zh-CN" dirty="0"/>
          </a:p>
          <a:p>
            <a:pPr algn="just"/>
            <a:r>
              <a:rPr altLang="zh-CN" dirty="0"/>
              <a:t>&gt;Sex_S &lt;- table(df$Survived, df$Sex)</a:t>
            </a:r>
            <a:endParaRPr altLang="zh-CN" dirty="0"/>
          </a:p>
          <a:p>
            <a:pPr algn="just"/>
            <a:r>
              <a:rPr altLang="zh-CN" dirty="0"/>
              <a:t>&gt;Sex_S</a:t>
            </a:r>
            <a:endParaRPr altLang="zh-CN" dirty="0"/>
          </a:p>
          <a:p>
            <a:pPr algn="just"/>
            <a:r>
              <a:rPr altLang="zh-CN" dirty="0"/>
              <a:t>&gt;Sex_S_prop &lt;- prop.table(Sex_S, 2)</a:t>
            </a:r>
            <a:endParaRPr altLang="zh-CN" dirty="0"/>
          </a:p>
          <a:p>
            <a:pPr algn="just"/>
            <a:r>
              <a:rPr altLang="zh-CN" dirty="0"/>
              <a:t>&gt;Sex_S_prop</a:t>
            </a:r>
            <a:endParaRPr altLang="zh-CN" dirty="0"/>
          </a:p>
          <a:p>
            <a:pPr algn="just"/>
            <a:r>
              <a:rPr altLang="zh-CN" dirty="0"/>
              <a:t>&gt;ggplot(data = df, aes(x = Sex, fill = factor(Survived)))</a:t>
            </a:r>
            <a:endParaRPr altLang="zh-CN" dirty="0"/>
          </a:p>
          <a:p>
            <a:pPr algn="just"/>
            <a:r>
              <a:rPr altLang="zh-CN" dirty="0"/>
              <a:t>+geom_bar(stat='count', position='stack')</a:t>
            </a:r>
            <a:endParaRPr altLang="zh-CN" dirty="0"/>
          </a:p>
        </p:txBody>
      </p:sp>
      <p:pic>
        <p:nvPicPr>
          <p:cNvPr id="43" name="图片 141"/>
          <p:cNvPicPr>
            <a:picLocks noChangeAspect="1"/>
          </p:cNvPicPr>
          <p:nvPr/>
        </p:nvPicPr>
        <p:blipFill>
          <a:blip r:embed="rId1"/>
          <a:stretch>
            <a:fillRect/>
          </a:stretch>
        </p:blipFill>
        <p:spPr>
          <a:xfrm>
            <a:off x="6516370" y="3615055"/>
            <a:ext cx="2395855" cy="2263775"/>
          </a:xfrm>
          <a:prstGeom prst="rect">
            <a:avLst/>
          </a:prstGeom>
          <a:noFill/>
          <a:ln>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2QxMzAyNDc5NWNkNDhiMGY5ZTkzODFjMDgzZDE2ZTUifQ=="/>
  <p:tag name="KSO_WPP_MARK_KEY" val="1f52f1f4-dc53-4103-966a-d2bbfc34953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4385</Words>
  <Application>WPS 演示</Application>
  <PresentationFormat>全屏显示(4:3)</PresentationFormat>
  <Paragraphs>283</Paragraphs>
  <Slides>24</Slides>
  <Notes>7</Notes>
  <HiddenSlides>0</HiddenSlides>
  <MMClips>0</MMClips>
  <ScaleCrop>false</ScaleCrop>
  <HeadingPairs>
    <vt:vector size="8" baseType="variant">
      <vt:variant>
        <vt:lpstr>已用的字体</vt:lpstr>
      </vt:variant>
      <vt:variant>
        <vt:i4>8</vt:i4>
      </vt:variant>
      <vt:variant>
        <vt:lpstr>主题</vt:lpstr>
      </vt:variant>
      <vt:variant>
        <vt:i4>6</vt:i4>
      </vt:variant>
      <vt:variant>
        <vt:lpstr>嵌入 OLE 服务器</vt:lpstr>
      </vt:variant>
      <vt:variant>
        <vt:i4>6</vt:i4>
      </vt:variant>
      <vt:variant>
        <vt:lpstr>幻灯片标题</vt:lpstr>
      </vt:variant>
      <vt:variant>
        <vt:i4>24</vt:i4>
      </vt:variant>
    </vt:vector>
  </HeadingPairs>
  <TitlesOfParts>
    <vt:vector size="44" baseType="lpstr">
      <vt:lpstr>Arial</vt:lpstr>
      <vt:lpstr>宋体</vt:lpstr>
      <vt:lpstr>Wingdings</vt:lpstr>
      <vt:lpstr>黑体</vt:lpstr>
      <vt:lpstr>微软雅黑</vt:lpstr>
      <vt:lpstr>Times New Roman</vt:lpstr>
      <vt:lpstr>Arial Unicode MS</vt:lpstr>
      <vt:lpstr>Calibri</vt:lpstr>
      <vt:lpstr>Office 主题</vt:lpstr>
      <vt:lpstr>2_Office 主题</vt:lpstr>
      <vt:lpstr>3_Office 主题</vt:lpstr>
      <vt:lpstr>4_Office 主题</vt:lpstr>
      <vt:lpstr>5_Office 主题</vt:lpstr>
      <vt:lpstr>6_Office 主题</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程显毅</cp:lastModifiedBy>
  <cp:revision>159</cp:revision>
  <dcterms:created xsi:type="dcterms:W3CDTF">2018-03-01T02:03:00Z</dcterms:created>
  <dcterms:modified xsi:type="dcterms:W3CDTF">2022-11-05T06:00:21Z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75359904F4A4482CBA6DC6FD2D9C216C</vt:lpwstr>
  </property>
</Properties>
</file>